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309" r:id="rId4"/>
    <p:sldId id="306" r:id="rId5"/>
    <p:sldId id="307" r:id="rId6"/>
    <p:sldId id="259" r:id="rId7"/>
    <p:sldId id="260" r:id="rId8"/>
    <p:sldId id="261" r:id="rId9"/>
    <p:sldId id="262" r:id="rId10"/>
    <p:sldId id="264" r:id="rId11"/>
    <p:sldId id="263" r:id="rId12"/>
    <p:sldId id="267" r:id="rId13"/>
    <p:sldId id="268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>
      <p:cViewPr varScale="1">
        <p:scale>
          <a:sx n="128" d="100"/>
          <a:sy n="128" d="100"/>
        </p:scale>
        <p:origin x="91" y="1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BA70-76AA-4152-99B4-EA106C37F674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3624C-7000-4F5C-A432-08FD2125D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9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B1BA9-51C2-4CA1-8D64-C8CE0820F7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0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7138B-3076-42AA-B52E-0F5BEA499C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57127" y="2240540"/>
            <a:ext cx="442974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4287" y="2240540"/>
            <a:ext cx="129542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724" y="1093342"/>
            <a:ext cx="7994550" cy="338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" y="2200434"/>
            <a:ext cx="177292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80" dirty="0">
                <a:solidFill>
                  <a:srgbClr val="003162"/>
                </a:solidFill>
                <a:latin typeface="Arial"/>
                <a:cs typeface="Arial"/>
              </a:rPr>
              <a:t>MATH1401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400" b="1" spc="-5">
                <a:solidFill>
                  <a:srgbClr val="C4820D"/>
                </a:solidFill>
                <a:latin typeface="Arial"/>
                <a:cs typeface="Arial"/>
              </a:rPr>
              <a:t>Fall</a:t>
            </a:r>
            <a:r>
              <a:rPr sz="1400" b="1" spc="-10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C4820D"/>
                </a:solidFill>
                <a:latin typeface="Arial"/>
                <a:cs typeface="Arial"/>
              </a:rPr>
              <a:t>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898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lang="en-US" spc="-90" dirty="0"/>
              <a:t>10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44824" y="2635631"/>
            <a:ext cx="27463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Groups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526" y="2240540"/>
            <a:ext cx="2256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Prediction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910462"/>
            <a:ext cx="4671695" cy="27800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54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1822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- </a:t>
            </a:r>
            <a:r>
              <a:rPr sz="2400" spc="-50" dirty="0">
                <a:solidFill>
                  <a:srgbClr val="3B3B3B"/>
                </a:solidFill>
                <a:latin typeface="Arial"/>
                <a:cs typeface="Arial"/>
              </a:rPr>
              <a:t>1911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(knighted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1909)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44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pioneer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making</a:t>
            </a:r>
            <a:r>
              <a:rPr sz="2400" spc="-229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predictions</a:t>
            </a:r>
            <a:endParaRPr sz="2400">
              <a:latin typeface="Arial"/>
              <a:cs typeface="Arial"/>
            </a:endParaRPr>
          </a:p>
          <a:p>
            <a:pPr marL="424815" marR="405130" indent="-412750">
              <a:lnSpc>
                <a:spcPct val="151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Particular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(and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troublesome)  interest in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heredity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47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Charles Darwin's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half-cousin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952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Sir Francis</a:t>
            </a:r>
            <a:r>
              <a:rPr spc="-90" dirty="0"/>
              <a:t> </a:t>
            </a:r>
            <a:r>
              <a:rPr spc="-5" dirty="0"/>
              <a:t>Galton</a:t>
            </a:r>
          </a:p>
        </p:txBody>
      </p:sp>
      <p:sp>
        <p:nvSpPr>
          <p:cNvPr id="4" name="object 4"/>
          <p:cNvSpPr/>
          <p:nvPr/>
        </p:nvSpPr>
        <p:spPr>
          <a:xfrm>
            <a:off x="5975250" y="971550"/>
            <a:ext cx="2711549" cy="368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9CB47C4-E7FF-4CB3-AED1-73C0DFDDF065}"/>
              </a:ext>
            </a:extLst>
          </p:cNvPr>
          <p:cNvSpPr txBox="1"/>
          <p:nvPr/>
        </p:nvSpPr>
        <p:spPr>
          <a:xfrm>
            <a:off x="4568799" y="4261314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823" y="2240540"/>
            <a:ext cx="2079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Grouping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57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Grouping </a:t>
            </a:r>
            <a:r>
              <a:rPr spc="-5" dirty="0"/>
              <a:t>by </a:t>
            </a:r>
            <a:r>
              <a:rPr spc="-10" dirty="0"/>
              <a:t>One</a:t>
            </a:r>
            <a:r>
              <a:rPr spc="-95" dirty="0"/>
              <a:t> </a:t>
            </a:r>
            <a:r>
              <a:rPr spc="-5" dirty="0"/>
              <a:t>Column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769239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group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aggregates all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 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single row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resulting</a:t>
            </a:r>
            <a:r>
              <a:rPr sz="2400" spc="-1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table.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24" y="1883918"/>
            <a:ext cx="292417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Second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625" y="1883918"/>
            <a:ext cx="459740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Which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group by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(Optional)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combine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924" y="2613533"/>
            <a:ext cx="6483985" cy="171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ts val="2865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○"/>
              <a:tabLst>
                <a:tab pos="424815" algn="l"/>
                <a:tab pos="425450" algn="l"/>
                <a:tab pos="1339850" algn="l"/>
              </a:tabLst>
            </a:pP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len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 of grouped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(default)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50"/>
              </a:lnSpc>
              <a:buClr>
                <a:srgbClr val="C4820D"/>
              </a:buClr>
              <a:buFont typeface="Arial"/>
              <a:buChar char="○"/>
              <a:tabLst>
                <a:tab pos="424815" algn="l"/>
                <a:tab pos="425450" algn="l"/>
              </a:tabLst>
            </a:pP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list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list of all grouped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Font typeface="Arial"/>
              <a:buChar char="○"/>
              <a:tabLst>
                <a:tab pos="424815" algn="l"/>
                <a:tab pos="425450" algn="l"/>
                <a:tab pos="1339850" algn="l"/>
              </a:tabLst>
            </a:pP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sum	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—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total of all grouped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  <a:p>
            <a:pPr marL="596265" algn="ctr">
              <a:lnSpc>
                <a:spcPct val="100000"/>
              </a:lnSpc>
              <a:spcBef>
                <a:spcPts val="185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093342"/>
            <a:ext cx="7140575" cy="31168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2015" lvl="1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HW 3 -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Friday: 9/24 – 9 PM </a:t>
            </a:r>
          </a:p>
          <a:p>
            <a:pPr marL="1339215" lvl="2" indent="-412750">
              <a:spcBef>
                <a:spcPts val="5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Graded Questions:1.1-1.7, 2.1-2.5, 2.7, 3.1,3.3, 4.3-4.5</a:t>
            </a:r>
            <a:endParaRPr lang="en-US" sz="2400" b="1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lvl="1" indent="-412750">
              <a:spcBef>
                <a:spcPts val="500"/>
              </a:spcBef>
              <a:buClr>
                <a:srgbClr val="C4820D"/>
              </a:buClr>
              <a:buFontTx/>
              <a:buChar char="●"/>
              <a:tabLst>
                <a:tab pos="424815" algn="l"/>
                <a:tab pos="425450" algn="l"/>
              </a:tabLst>
            </a:pPr>
            <a:r>
              <a:rPr lang="en-US" sz="2400" b="1" dirty="0">
                <a:solidFill>
                  <a:srgbClr val="3B3B3B"/>
                </a:solidFill>
                <a:latin typeface="Arial"/>
                <a:cs typeface="Arial"/>
              </a:rPr>
              <a:t>Lab 3 – Due Date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: Thursday 9/30 – 9 PM</a:t>
            </a: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Quiz 7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–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Thurday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9/23 – Covers Chapter 8</a:t>
            </a:r>
          </a:p>
          <a:p>
            <a:pPr marL="882015" marR="0" lvl="1" indent="-412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B3B3B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265" lvl="1">
              <a:spcBef>
                <a:spcPts val="500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3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613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Class Checklist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06649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398" y="2240540"/>
            <a:ext cx="558780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Review of Lecture 9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12552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355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-3810000" y="874357"/>
            <a:ext cx="12857978" cy="2601931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4420870" marR="485140" indent="-397510">
              <a:lnSpc>
                <a:spcPct val="101099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421505" algn="l"/>
                <a:tab pos="4422140" algn="l"/>
              </a:tabLst>
            </a:pPr>
            <a:r>
              <a:rPr sz="2800" b="0" spc="-5" dirty="0">
                <a:solidFill>
                  <a:srgbClr val="000000"/>
                </a:solidFill>
                <a:latin typeface="Arial"/>
                <a:cs typeface="Arial"/>
              </a:rPr>
              <a:t>Distribution of numerical 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variable</a:t>
            </a:r>
            <a:br>
              <a:rPr lang="en-US" sz="2800" b="0" dirty="0">
                <a:solidFill>
                  <a:srgbClr val="000000"/>
                </a:solidFill>
                <a:latin typeface="Arial"/>
                <a:cs typeface="Arial"/>
              </a:rPr>
            </a:br>
            <a:endParaRPr sz="2800" b="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420870" marR="5080" indent="-397510">
              <a:lnSpc>
                <a:spcPts val="2630"/>
              </a:lnSpc>
              <a:spcBef>
                <a:spcPts val="80"/>
              </a:spcBef>
              <a:buClr>
                <a:srgbClr val="C4820D"/>
              </a:buClr>
              <a:buChar char="●"/>
              <a:tabLst>
                <a:tab pos="4421505" algn="l"/>
                <a:tab pos="4422140" algn="l"/>
              </a:tabLst>
            </a:pPr>
            <a:r>
              <a:rPr sz="2800" b="0" spc="-5" dirty="0">
                <a:solidFill>
                  <a:srgbClr val="000000"/>
                </a:solidFill>
                <a:latin typeface="Arial"/>
                <a:cs typeface="Arial"/>
              </a:rPr>
              <a:t>Horizontal axis is numerical</a:t>
            </a:r>
            <a:r>
              <a:rPr lang="en-US" sz="2800" b="0" spc="-5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2800" b="0" spc="-5" dirty="0">
                <a:solidFill>
                  <a:srgbClr val="000000"/>
                </a:solidFill>
                <a:latin typeface="Arial"/>
                <a:cs typeface="Arial"/>
              </a:rPr>
              <a:t> bins 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can </a:t>
            </a:r>
            <a:r>
              <a:rPr sz="2800" b="0" spc="-5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28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Arial"/>
                <a:cs typeface="Arial"/>
              </a:rPr>
              <a:t>unequal</a:t>
            </a:r>
            <a:br>
              <a:rPr lang="en-US" sz="2800" b="0" spc="-5" dirty="0">
                <a:solidFill>
                  <a:srgbClr val="000000"/>
                </a:solidFill>
                <a:latin typeface="Arial"/>
                <a:cs typeface="Arial"/>
              </a:rPr>
            </a:br>
            <a:endParaRPr sz="2800" b="0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420870" indent="-397510">
              <a:lnSpc>
                <a:spcPts val="2520"/>
              </a:lnSpc>
              <a:buClr>
                <a:srgbClr val="C4820D"/>
              </a:buClr>
              <a:buFont typeface="Arial"/>
              <a:buChar char="●"/>
              <a:tabLst>
                <a:tab pos="4421505" algn="l"/>
                <a:tab pos="4422140" algn="l"/>
              </a:tabLst>
            </a:pPr>
            <a:r>
              <a:rPr lang="en-US" sz="2800" b="1" spc="-5" dirty="0">
                <a:solidFill>
                  <a:srgbClr val="000000"/>
                </a:solidFill>
              </a:rPr>
              <a:t>Area</a:t>
            </a:r>
            <a:r>
              <a:rPr sz="2800" b="1" spc="-5" dirty="0">
                <a:solidFill>
                  <a:srgbClr val="000000"/>
                </a:solidFill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Arial"/>
                <a:cs typeface="Arial"/>
              </a:rPr>
              <a:t>of bars </a:t>
            </a:r>
            <a:r>
              <a:rPr sz="2800" b="0" spc="-5" dirty="0">
                <a:solidFill>
                  <a:srgbClr val="000000"/>
                </a:solidFill>
                <a:latin typeface="Arial"/>
                <a:cs typeface="Arial"/>
              </a:rPr>
              <a:t>proportional</a:t>
            </a:r>
            <a:r>
              <a:rPr sz="2800" b="0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n-US" sz="28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Arial"/>
                <a:cs typeface="Arial"/>
              </a:rPr>
              <a:t>the percent of</a:t>
            </a:r>
            <a:r>
              <a:rPr sz="2800"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Arial"/>
                <a:cs typeface="Arial"/>
              </a:rPr>
              <a:t>individuals</a:t>
            </a:r>
            <a:br>
              <a:rPr lang="en-US" sz="2800" b="0" spc="-5" dirty="0">
                <a:solidFill>
                  <a:srgbClr val="000000"/>
                </a:solidFill>
                <a:latin typeface="Arial"/>
                <a:cs typeface="Arial"/>
              </a:rPr>
            </a:br>
            <a:endParaRPr lang="en-US" sz="2800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420870" indent="-397510">
              <a:lnSpc>
                <a:spcPts val="2520"/>
              </a:lnSpc>
              <a:buClr>
                <a:srgbClr val="C4820D"/>
              </a:buClr>
              <a:buFont typeface="Arial"/>
              <a:buChar char="●"/>
              <a:tabLst>
                <a:tab pos="4421505" algn="l"/>
                <a:tab pos="4422140" algn="l"/>
              </a:tabLst>
            </a:pPr>
            <a:r>
              <a:rPr lang="en-US" sz="2800" b="1" spc="-5" dirty="0">
                <a:solidFill>
                  <a:srgbClr val="000000"/>
                </a:solidFill>
              </a:rPr>
              <a:t>H</a:t>
            </a:r>
            <a:r>
              <a:rPr sz="2800" b="1" spc="-5" dirty="0">
                <a:solidFill>
                  <a:srgbClr val="000000"/>
                </a:solidFill>
              </a:rPr>
              <a:t>eight</a:t>
            </a:r>
            <a:r>
              <a:rPr lang="en-US" sz="2800" b="1" spc="-5" dirty="0">
                <a:solidFill>
                  <a:srgbClr val="000000"/>
                </a:solidFill>
              </a:rPr>
              <a:t> of bars</a:t>
            </a:r>
            <a:r>
              <a:rPr sz="2800" b="1" spc="-5" dirty="0">
                <a:solidFill>
                  <a:srgbClr val="000000"/>
                </a:solidFill>
              </a:rPr>
              <a:t> 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measures</a:t>
            </a:r>
            <a:r>
              <a:rPr sz="28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Arial"/>
                <a:cs typeface="Arial"/>
              </a:rPr>
              <a:t>density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078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Area </a:t>
            </a:r>
            <a:r>
              <a:rPr lang="en-US" spc="-5" dirty="0"/>
              <a:t>and Height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504950"/>
            <a:ext cx="899160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6889" algn="l"/>
                <a:tab pos="2217420" algn="l"/>
                <a:tab pos="3645535" algn="l"/>
                <a:tab pos="4076065" algn="l"/>
                <a:tab pos="5192395" algn="l"/>
                <a:tab pos="553085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Area of bar	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	%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 in bin	</a:t>
            </a:r>
            <a:r>
              <a:rPr sz="2400" b="1" dirty="0">
                <a:latin typeface="Arial"/>
                <a:cs typeface="Arial"/>
              </a:rPr>
              <a:t>=	</a:t>
            </a:r>
            <a:r>
              <a:rPr lang="en-US" sz="2400" b="1" spc="-5" dirty="0">
                <a:latin typeface="Arial"/>
                <a:cs typeface="Arial"/>
              </a:rPr>
              <a:t>Number of </a:t>
            </a:r>
            <a:r>
              <a:rPr lang="en-US" sz="2400" b="1" spc="-5" dirty="0" err="1">
                <a:latin typeface="Arial"/>
                <a:cs typeface="Arial"/>
              </a:rPr>
              <a:t>indivuals</a:t>
            </a:r>
            <a:r>
              <a:rPr lang="en-US" sz="2400" b="1" spc="-5" dirty="0">
                <a:latin typeface="Arial"/>
                <a:cs typeface="Arial"/>
              </a:rPr>
              <a:t> in bin x 100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6889" algn="l"/>
                <a:tab pos="2217420" algn="l"/>
                <a:tab pos="3645535" algn="l"/>
                <a:tab pos="4076065" algn="l"/>
                <a:tab pos="5192395" algn="l"/>
                <a:tab pos="5530850" algn="l"/>
              </a:tabLst>
            </a:pPr>
            <a:r>
              <a:rPr lang="en-US" sz="2400" b="1" spc="-5" dirty="0">
                <a:latin typeface="Arial"/>
                <a:cs typeface="Arial"/>
              </a:rPr>
              <a:t>                   </a:t>
            </a:r>
            <a:r>
              <a:rPr sz="2400" b="1" spc="-5" dirty="0">
                <a:latin typeface="Arial"/>
                <a:cs typeface="Arial"/>
              </a:rPr>
              <a:t>	</a:t>
            </a:r>
            <a:r>
              <a:rPr lang="en-US" sz="2400" b="1" spc="-5" dirty="0">
                <a:latin typeface="Arial"/>
                <a:cs typeface="Arial"/>
              </a:rPr>
              <a:t>     			--------------------------------------</a:t>
            </a:r>
            <a:r>
              <a:rPr lang="en-US" sz="2400" b="1" dirty="0"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6889" algn="l"/>
                <a:tab pos="2217420" algn="l"/>
                <a:tab pos="3645535" algn="l"/>
                <a:tab pos="4076065" algn="l"/>
                <a:tab pos="5192395" algn="l"/>
                <a:tab pos="5530850" algn="l"/>
              </a:tabLst>
            </a:pPr>
            <a:r>
              <a:rPr lang="en-US" sz="2400" b="1" dirty="0">
                <a:latin typeface="Arial"/>
                <a:cs typeface="Arial"/>
              </a:rPr>
              <a:t>	     		Total number  of </a:t>
            </a:r>
            <a:r>
              <a:rPr lang="en-US" sz="2400" b="1" dirty="0" err="1">
                <a:latin typeface="Arial"/>
                <a:cs typeface="Arial"/>
              </a:rPr>
              <a:t>indivuals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DB5E8F4-1296-4E39-B4F6-2E961E94EFC1}"/>
              </a:ext>
            </a:extLst>
          </p:cNvPr>
          <p:cNvSpPr txBox="1"/>
          <p:nvPr/>
        </p:nvSpPr>
        <p:spPr>
          <a:xfrm>
            <a:off x="2107821" y="3028950"/>
            <a:ext cx="2157095" cy="13112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167640" algn="ctr">
              <a:lnSpc>
                <a:spcPct val="100000"/>
              </a:lnSpc>
              <a:spcBef>
                <a:spcPts val="595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%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24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bin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---------------------</a:t>
            </a:r>
            <a:endParaRPr sz="2400" dirty="0">
              <a:latin typeface="Arial"/>
              <a:cs typeface="Arial"/>
            </a:endParaRPr>
          </a:p>
          <a:p>
            <a:pPr marL="24765" algn="ctr">
              <a:lnSpc>
                <a:spcPct val="100000"/>
              </a:lnSpc>
              <a:spcBef>
                <a:spcPts val="49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width of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bin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69A66EB-A3FA-4767-990D-58E0B75E69A6}"/>
              </a:ext>
            </a:extLst>
          </p:cNvPr>
          <p:cNvSpPr txBox="1"/>
          <p:nvPr/>
        </p:nvSpPr>
        <p:spPr>
          <a:xfrm>
            <a:off x="560705" y="3520440"/>
            <a:ext cx="132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030" algn="l"/>
              </a:tabLst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Heigh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	=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21524F0-4A8F-4972-918E-405E30074DF4}"/>
              </a:ext>
            </a:extLst>
          </p:cNvPr>
          <p:cNvSpPr txBox="1"/>
          <p:nvPr/>
        </p:nvSpPr>
        <p:spPr>
          <a:xfrm>
            <a:off x="5080851" y="3006852"/>
            <a:ext cx="2157095" cy="13112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167640" algn="ctr">
              <a:lnSpc>
                <a:spcPct val="100000"/>
              </a:lnSpc>
              <a:spcBef>
                <a:spcPts val="595"/>
              </a:spcBef>
            </a:pPr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Area of bin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---------------------</a:t>
            </a:r>
            <a:endParaRPr sz="2400" dirty="0">
              <a:latin typeface="Arial"/>
              <a:cs typeface="Arial"/>
            </a:endParaRPr>
          </a:p>
          <a:p>
            <a:pPr marL="24765" algn="ctr">
              <a:lnSpc>
                <a:spcPct val="100000"/>
              </a:lnSpc>
              <a:spcBef>
                <a:spcPts val="49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width of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bin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E5F5D1E-6A99-4029-8915-99CB7A13E99F}"/>
              </a:ext>
            </a:extLst>
          </p:cNvPr>
          <p:cNvSpPr txBox="1"/>
          <p:nvPr/>
        </p:nvSpPr>
        <p:spPr>
          <a:xfrm>
            <a:off x="3501150" y="3498974"/>
            <a:ext cx="132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030" algn="l"/>
              </a:tabLst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	=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398" y="2240540"/>
            <a:ext cx="4160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Defining</a:t>
            </a:r>
            <a:r>
              <a:rPr spc="-90" dirty="0"/>
              <a:t> </a:t>
            </a:r>
            <a:r>
              <a:rPr spc="-5" dirty="0"/>
              <a:t>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3483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</a:t>
            </a:r>
            <a:r>
              <a:rPr spc="-90" dirty="0"/>
              <a:t> </a:t>
            </a:r>
            <a:r>
              <a:rPr spc="-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699" y="2216460"/>
            <a:ext cx="4003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107802"/>
                </a:solidFill>
                <a:latin typeface="Consolas"/>
                <a:cs typeface="Consolas"/>
              </a:rPr>
              <a:t>def</a:t>
            </a:r>
            <a:r>
              <a:rPr sz="3000" b="1" spc="-75" dirty="0">
                <a:solidFill>
                  <a:srgbClr val="107802"/>
                </a:solidFill>
                <a:latin typeface="Consolas"/>
                <a:cs typeface="Consolas"/>
              </a:rPr>
              <a:t> </a:t>
            </a:r>
            <a:r>
              <a:rPr sz="3000" b="1" spc="-5" dirty="0">
                <a:solidFill>
                  <a:srgbClr val="0950AD"/>
                </a:solidFill>
                <a:latin typeface="Consolas"/>
                <a:cs typeface="Consolas"/>
              </a:rPr>
              <a:t>spread</a:t>
            </a:r>
            <a:r>
              <a:rPr sz="3000" spc="-5" dirty="0">
                <a:latin typeface="Consolas"/>
                <a:cs typeface="Consolas"/>
              </a:rPr>
              <a:t>(values):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9602" y="2864160"/>
            <a:ext cx="6726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1345" algn="l"/>
              </a:tabLst>
            </a:pPr>
            <a:r>
              <a:rPr sz="3000" b="1" spc="-5" dirty="0">
                <a:solidFill>
                  <a:srgbClr val="107802"/>
                </a:solidFill>
                <a:latin typeface="Consolas"/>
                <a:cs typeface="Consolas"/>
              </a:rPr>
              <a:t>retur</a:t>
            </a:r>
            <a:r>
              <a:rPr sz="3000" b="1" dirty="0">
                <a:solidFill>
                  <a:srgbClr val="107802"/>
                </a:solidFill>
                <a:latin typeface="Consolas"/>
                <a:cs typeface="Consolas"/>
              </a:rPr>
              <a:t>n</a:t>
            </a:r>
            <a:r>
              <a:rPr sz="3000" b="1" spc="10" dirty="0">
                <a:solidFill>
                  <a:srgbClr val="107802"/>
                </a:solidFill>
                <a:latin typeface="Consolas"/>
                <a:cs typeface="Consolas"/>
              </a:rPr>
              <a:t> </a:t>
            </a:r>
            <a:r>
              <a:rPr sz="3000" spc="-5" dirty="0">
                <a:solidFill>
                  <a:srgbClr val="0D5F18"/>
                </a:solidFill>
                <a:latin typeface="Consolas"/>
                <a:cs typeface="Consolas"/>
              </a:rPr>
              <a:t>ma</a:t>
            </a:r>
            <a:r>
              <a:rPr sz="3000" dirty="0">
                <a:solidFill>
                  <a:srgbClr val="0D5F18"/>
                </a:solidFill>
                <a:latin typeface="Consolas"/>
                <a:cs typeface="Consolas"/>
              </a:rPr>
              <a:t>x</a:t>
            </a:r>
            <a:r>
              <a:rPr sz="3000" spc="-5" dirty="0">
                <a:latin typeface="Consolas"/>
                <a:cs typeface="Consolas"/>
              </a:rPr>
              <a:t>(values</a:t>
            </a:r>
            <a:r>
              <a:rPr sz="3000" dirty="0">
                <a:latin typeface="Consolas"/>
                <a:cs typeface="Consolas"/>
              </a:rPr>
              <a:t>)</a:t>
            </a:r>
            <a:r>
              <a:rPr sz="3000" spc="30" dirty="0"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262626"/>
                </a:solidFill>
                <a:latin typeface="Consolas"/>
                <a:cs typeface="Consolas"/>
              </a:rPr>
              <a:t>-	</a:t>
            </a:r>
            <a:r>
              <a:rPr sz="3000" spc="-5" dirty="0">
                <a:solidFill>
                  <a:srgbClr val="0D5F18"/>
                </a:solidFill>
                <a:latin typeface="Consolas"/>
                <a:cs typeface="Consolas"/>
              </a:rPr>
              <a:t>mi</a:t>
            </a:r>
            <a:r>
              <a:rPr sz="3000" dirty="0">
                <a:solidFill>
                  <a:srgbClr val="0D5F18"/>
                </a:solidFill>
                <a:latin typeface="Consolas"/>
                <a:cs typeface="Consolas"/>
              </a:rPr>
              <a:t>n</a:t>
            </a:r>
            <a:r>
              <a:rPr sz="3000" spc="-5" dirty="0">
                <a:latin typeface="Consolas"/>
                <a:cs typeface="Consolas"/>
              </a:rPr>
              <a:t>(values)</a:t>
            </a:r>
            <a:endParaRPr sz="3000" dirty="0">
              <a:latin typeface="Consolas"/>
              <a:cs typeface="Consola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973711" y="2925988"/>
            <a:ext cx="5316220" cy="508634"/>
            <a:chOff x="2973711" y="2925988"/>
            <a:chExt cx="5316220" cy="508634"/>
          </a:xfrm>
        </p:grpSpPr>
        <p:sp>
          <p:nvSpPr>
            <p:cNvPr id="27" name="object 27"/>
            <p:cNvSpPr/>
            <p:nvPr/>
          </p:nvSpPr>
          <p:spPr>
            <a:xfrm>
              <a:off x="2978474" y="2930751"/>
              <a:ext cx="5306695" cy="499109"/>
            </a:xfrm>
            <a:custGeom>
              <a:avLst/>
              <a:gdLst/>
              <a:ahLst/>
              <a:cxnLst/>
              <a:rect l="l" t="t" r="r" b="b"/>
              <a:pathLst>
                <a:path w="5306695" h="499110">
                  <a:moveTo>
                    <a:pt x="5223597" y="498600"/>
                  </a:moveTo>
                  <a:lnTo>
                    <a:pt x="83101" y="498600"/>
                  </a:lnTo>
                  <a:lnTo>
                    <a:pt x="50754" y="492069"/>
                  </a:lnTo>
                  <a:lnTo>
                    <a:pt x="24339" y="474260"/>
                  </a:lnTo>
                  <a:lnTo>
                    <a:pt x="6530" y="447845"/>
                  </a:lnTo>
                  <a:lnTo>
                    <a:pt x="0" y="415498"/>
                  </a:lnTo>
                  <a:lnTo>
                    <a:pt x="0" y="83101"/>
                  </a:lnTo>
                  <a:lnTo>
                    <a:pt x="6530" y="50754"/>
                  </a:lnTo>
                  <a:lnTo>
                    <a:pt x="24339" y="24339"/>
                  </a:lnTo>
                  <a:lnTo>
                    <a:pt x="50754" y="6530"/>
                  </a:lnTo>
                  <a:lnTo>
                    <a:pt x="83101" y="0"/>
                  </a:lnTo>
                  <a:lnTo>
                    <a:pt x="5223597" y="0"/>
                  </a:lnTo>
                  <a:lnTo>
                    <a:pt x="5269703" y="13962"/>
                  </a:lnTo>
                  <a:lnTo>
                    <a:pt x="5300373" y="51299"/>
                  </a:lnTo>
                  <a:lnTo>
                    <a:pt x="5306699" y="83101"/>
                  </a:lnTo>
                  <a:lnTo>
                    <a:pt x="5306699" y="415498"/>
                  </a:lnTo>
                  <a:lnTo>
                    <a:pt x="5300169" y="447845"/>
                  </a:lnTo>
                  <a:lnTo>
                    <a:pt x="5282359" y="474260"/>
                  </a:lnTo>
                  <a:lnTo>
                    <a:pt x="5255945" y="492069"/>
                  </a:lnTo>
                  <a:lnTo>
                    <a:pt x="5223597" y="498600"/>
                  </a:lnTo>
                  <a:close/>
                </a:path>
              </a:pathLst>
            </a:custGeom>
            <a:solidFill>
              <a:srgbClr val="3B7EA1">
                <a:alpha val="277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78474" y="2930751"/>
              <a:ext cx="5306695" cy="499109"/>
            </a:xfrm>
            <a:custGeom>
              <a:avLst/>
              <a:gdLst/>
              <a:ahLst/>
              <a:cxnLst/>
              <a:rect l="l" t="t" r="r" b="b"/>
              <a:pathLst>
                <a:path w="5306695" h="499110">
                  <a:moveTo>
                    <a:pt x="0" y="83101"/>
                  </a:moveTo>
                  <a:lnTo>
                    <a:pt x="6530" y="50754"/>
                  </a:lnTo>
                  <a:lnTo>
                    <a:pt x="24339" y="24339"/>
                  </a:lnTo>
                  <a:lnTo>
                    <a:pt x="50754" y="6530"/>
                  </a:lnTo>
                  <a:lnTo>
                    <a:pt x="83101" y="0"/>
                  </a:lnTo>
                  <a:lnTo>
                    <a:pt x="5223597" y="0"/>
                  </a:lnTo>
                  <a:lnTo>
                    <a:pt x="5269703" y="13962"/>
                  </a:lnTo>
                  <a:lnTo>
                    <a:pt x="5300373" y="51299"/>
                  </a:lnTo>
                  <a:lnTo>
                    <a:pt x="5306699" y="83101"/>
                  </a:lnTo>
                  <a:lnTo>
                    <a:pt x="5306699" y="415498"/>
                  </a:lnTo>
                  <a:lnTo>
                    <a:pt x="5300169" y="447845"/>
                  </a:lnTo>
                  <a:lnTo>
                    <a:pt x="5282359" y="474260"/>
                  </a:lnTo>
                  <a:lnTo>
                    <a:pt x="5255945" y="492069"/>
                  </a:lnTo>
                  <a:lnTo>
                    <a:pt x="5223597" y="498600"/>
                  </a:lnTo>
                  <a:lnTo>
                    <a:pt x="83101" y="498600"/>
                  </a:lnTo>
                  <a:lnTo>
                    <a:pt x="50754" y="492069"/>
                  </a:lnTo>
                  <a:lnTo>
                    <a:pt x="24339" y="474260"/>
                  </a:lnTo>
                  <a:lnTo>
                    <a:pt x="6530" y="447845"/>
                  </a:lnTo>
                  <a:lnTo>
                    <a:pt x="0" y="415498"/>
                  </a:lnTo>
                  <a:lnTo>
                    <a:pt x="0" y="83101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5">
            <a:extLst>
              <a:ext uri="{FF2B5EF4-FFF2-40B4-BE49-F238E27FC236}">
                <a16:creationId xmlns:a16="http://schemas.microsoft.com/office/drawing/2014/main" id="{F3B92D79-D56F-446D-AA3B-7A108E7B0B68}"/>
              </a:ext>
            </a:extLst>
          </p:cNvPr>
          <p:cNvSpPr txBox="1"/>
          <p:nvPr/>
        </p:nvSpPr>
        <p:spPr>
          <a:xfrm>
            <a:off x="721699" y="3790950"/>
            <a:ext cx="7903845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Courier New"/>
              <a:cs typeface="Courier New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1093342"/>
            <a:ext cx="7693025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3B7EA1"/>
                </a:solidFill>
                <a:latin typeface="Courier New"/>
                <a:cs typeface="Courier New"/>
              </a:rPr>
              <a:t>apply</a:t>
            </a:r>
            <a:r>
              <a:rPr sz="2400" b="1" spc="-860" dirty="0">
                <a:solidFill>
                  <a:srgbClr val="3B7EA1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 creates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 array by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calling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function  on every element in input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column(s)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724" y="1883918"/>
            <a:ext cx="280670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Other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arguments: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0625" y="1883918"/>
            <a:ext cx="271653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Function to apply  The input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column(s)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818" y="3104134"/>
            <a:ext cx="7903845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table_name.apply(function_name,</a:t>
            </a:r>
            <a:r>
              <a:rPr sz="2200" b="1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'column_label')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Courier New"/>
              <a:cs typeface="Courier New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1295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328</Words>
  <Application>Microsoft Office PowerPoint</Application>
  <PresentationFormat>On-screen Show (16:9)</PresentationFormat>
  <Paragraphs>61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Roboto</vt:lpstr>
      <vt:lpstr>Office Theme</vt:lpstr>
      <vt:lpstr>Lecture 10</vt:lpstr>
      <vt:lpstr>Class Checklist</vt:lpstr>
      <vt:lpstr>Review of Lecture 9</vt:lpstr>
      <vt:lpstr>Histogram</vt:lpstr>
      <vt:lpstr>Area and Height</vt:lpstr>
      <vt:lpstr>Defining Functions</vt:lpstr>
      <vt:lpstr>Def Statements</vt:lpstr>
      <vt:lpstr>Apply</vt:lpstr>
      <vt:lpstr>Apply</vt:lpstr>
      <vt:lpstr>PowerPoint Presentation</vt:lpstr>
      <vt:lpstr>Sir Francis Galton</vt:lpstr>
      <vt:lpstr>Grouping</vt:lpstr>
      <vt:lpstr>Grouping by One Column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Functions</dc:title>
  <dc:creator>Abra</dc:creator>
  <cp:lastModifiedBy>John Bergschneider</cp:lastModifiedBy>
  <cp:revision>3</cp:revision>
  <dcterms:created xsi:type="dcterms:W3CDTF">2021-01-15T16:41:00Z</dcterms:created>
  <dcterms:modified xsi:type="dcterms:W3CDTF">2021-09-23T04:35:19Z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