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1997-49A2-4524-A884-EDFC1545041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43F7A-AE70-4E00-B38C-8F7D0ECE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Today and tomorrow we will wrap up our discussion of hypothesis testing</a:t>
            </a:r>
          </a:p>
          <a:p>
            <a:pPr marL="228600" indent="-228600">
              <a:buAutoNum type="arabicPeriod"/>
            </a:pPr>
            <a:r>
              <a:rPr lang="en-US" dirty="0"/>
              <a:t>We will also cover more examples using AB tests!</a:t>
            </a:r>
          </a:p>
          <a:p>
            <a:pPr marL="228600" indent="-228600">
              <a:buAutoNum type="arabicPeriod"/>
            </a:pPr>
            <a:r>
              <a:rPr lang="en-US" dirty="0"/>
              <a:t>Today we will look at two topics that we have not yet mentioned </a:t>
            </a:r>
          </a:p>
          <a:p>
            <a:pPr marL="228600" indent="-228600">
              <a:buAutoNum type="arabicPeriod"/>
            </a:pPr>
            <a:r>
              <a:rPr lang="en-US" dirty="0"/>
              <a:t>Causality and Error!</a:t>
            </a:r>
          </a:p>
          <a:p>
            <a:pPr marL="228600" indent="-228600">
              <a:buAutoNum type="arabicPeriod"/>
            </a:pPr>
            <a:r>
              <a:rPr lang="en-US" dirty="0" err="1"/>
              <a:t>Reemeber</a:t>
            </a:r>
            <a:r>
              <a:rPr lang="en-US" dirty="0"/>
              <a:t> hat causality states that event a causes event b! </a:t>
            </a:r>
          </a:p>
          <a:p>
            <a:pPr marL="228600" indent="-228600">
              <a:buAutoNum type="arabicPeriod"/>
            </a:pPr>
            <a:r>
              <a:rPr lang="en-US" dirty="0"/>
              <a:t>We will look at using AB testing to prove </a:t>
            </a:r>
            <a:r>
              <a:rPr lang="en-US" dirty="0" err="1"/>
              <a:t>causliaty</a:t>
            </a:r>
            <a:r>
              <a:rPr lang="en-US" dirty="0"/>
              <a:t> in Random controlled </a:t>
            </a:r>
            <a:r>
              <a:rPr lang="en-US" dirty="0" err="1"/>
              <a:t>expierments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Then we </a:t>
            </a:r>
            <a:r>
              <a:rPr lang="en-US" dirty="0" err="1"/>
              <a:t>eill</a:t>
            </a:r>
            <a:r>
              <a:rPr lang="en-US" dirty="0"/>
              <a:t> discuss error </a:t>
            </a:r>
            <a:r>
              <a:rPr lang="en-US" dirty="0" err="1"/>
              <a:t>probablitiy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idea behind error probability is that there is a small chance that our conclusion based </a:t>
            </a:r>
          </a:p>
          <a:p>
            <a:pPr marL="228600" indent="-228600">
              <a:buAutoNum type="arabicPeriod"/>
            </a:pPr>
            <a:r>
              <a:rPr lang="en-US" dirty="0"/>
              <a:t>On simulations and p-values may be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DB93-988E-4476-AE20-648BD12387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6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02386"/>
            <a:ext cx="8255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312" y="1668356"/>
            <a:ext cx="7361555" cy="2545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06FD-30D7-4D60-99FD-5AA6F599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3400" y="3714750"/>
            <a:ext cx="5829300" cy="1097280"/>
          </a:xfrm>
        </p:spPr>
        <p:txBody>
          <a:bodyPr>
            <a:normAutofit/>
          </a:bodyPr>
          <a:lstStyle/>
          <a:p>
            <a:r>
              <a:rPr lang="en-US" dirty="0"/>
              <a:t>Causality</a:t>
            </a:r>
          </a:p>
        </p:txBody>
      </p:sp>
    </p:spTree>
    <p:extLst>
      <p:ext uri="{BB962C8B-B14F-4D97-AF65-F5344CB8AC3E}">
        <p14:creationId xmlns:p14="http://schemas.microsoft.com/office/powerpoint/2010/main" val="266259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881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CC4125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CC4125"/>
                </a:solidFill>
                <a:latin typeface="Arial"/>
                <a:cs typeface="Arial"/>
              </a:rPr>
              <a:t>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9457" y="2600233"/>
            <a:ext cx="711584" cy="669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2457" y="2600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457" y="3442233"/>
            <a:ext cx="711584" cy="669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2312" y="1668356"/>
          <a:ext cx="7327900" cy="252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Null is</a:t>
                      </a:r>
                      <a:r>
                        <a:rPr sz="2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0275" marR="283210" indent="-64135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r>
                        <a:rPr sz="23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true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null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99">
                <a:tc>
                  <a:txBody>
                    <a:bodyPr/>
                    <a:lstStyle/>
                    <a:p>
                      <a:pPr marL="85725" marR="353060">
                        <a:lnSpc>
                          <a:spcPct val="100499"/>
                        </a:lnSpc>
                        <a:spcBef>
                          <a:spcPts val="420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favors</a:t>
                      </a:r>
                      <a:r>
                        <a:rPr sz="2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alternative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FF0000"/>
                          </a:solidFill>
                          <a:latin typeface="Segoe UI Emoji"/>
                          <a:cs typeface="Segoe UI Emoji"/>
                        </a:rPr>
                        <a:t>❌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4500" dirty="0">
                          <a:solidFill>
                            <a:srgbClr val="00FF00"/>
                          </a:solidFill>
                          <a:latin typeface="Segoe UI Emoji"/>
                          <a:cs typeface="Segoe UI Emoji"/>
                        </a:rPr>
                        <a:t>✅</a:t>
                      </a:r>
                      <a:endParaRPr sz="4500">
                        <a:latin typeface="Segoe UI Emoji"/>
                        <a:cs typeface="Segoe UI Emoj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12457" y="3442233"/>
            <a:ext cx="711584" cy="669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1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Can the Conclusion be</a:t>
            </a:r>
            <a:r>
              <a:rPr u="none" spc="-70" dirty="0"/>
              <a:t> </a:t>
            </a:r>
            <a:r>
              <a:rPr u="none" spc="-20" dirty="0"/>
              <a:t>Wrong?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35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An </a:t>
            </a:r>
            <a:r>
              <a:rPr u="none" spc="-10" dirty="0"/>
              <a:t>Error</a:t>
            </a:r>
            <a:r>
              <a:rPr u="none" spc="-95" dirty="0"/>
              <a:t> </a:t>
            </a:r>
            <a:r>
              <a:rPr u="none" spc="-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415530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cutoff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an error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probability.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9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cutoff is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5%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null hypothesis happens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24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186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there is 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5% 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your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will  reject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hypothesis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994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0" dirty="0"/>
              <a:t>Importance </a:t>
            </a:r>
            <a:r>
              <a:rPr lang="en-US" u="none" spc="-5" dirty="0"/>
              <a:t>of Random</a:t>
            </a:r>
            <a:r>
              <a:rPr lang="en-US" u="none" spc="-225" dirty="0"/>
              <a:t> </a:t>
            </a:r>
            <a:r>
              <a:rPr lang="en-US" u="none" spc="-5" dirty="0"/>
              <a:t>Assignment</a:t>
            </a:r>
            <a:endParaRPr u="none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4954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Null:</a:t>
            </a:r>
            <a:endParaRPr sz="2400">
              <a:latin typeface="Arial"/>
              <a:cs typeface="Arial"/>
            </a:endParaRPr>
          </a:p>
          <a:p>
            <a:pPr marL="882015" marR="8001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distributions of the birth  weights of the babies in the two groups are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same. (They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just due to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chance.)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Alternative:</a:t>
            </a:r>
            <a:endParaRPr sz="240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babies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smoked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weigh less, on average, than the babies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4625" y="3994658"/>
            <a:ext cx="237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non-smokers.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878" y="2240540"/>
            <a:ext cx="205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Causality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76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Randomized Controlled</a:t>
            </a:r>
            <a:r>
              <a:rPr u="none" spc="-90" dirty="0"/>
              <a:t> </a:t>
            </a:r>
            <a:r>
              <a:rPr u="none" spc="-5" dirty="0"/>
              <a:t>Experiment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96200" cy="3970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Sample A: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Sample B: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treatment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treatment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and control groups are selected at  random,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then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you can make causal</a:t>
            </a:r>
            <a:r>
              <a:rPr sz="24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conclusions.</a:t>
            </a:r>
            <a:endParaRPr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outcomes between the two groups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due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chance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lang="en-US"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treatment</a:t>
            </a:r>
            <a:endParaRPr lang="en-US" sz="2400" dirty="0">
              <a:latin typeface="Arial"/>
              <a:cs typeface="Arial"/>
            </a:endParaRPr>
          </a:p>
          <a:p>
            <a:pPr marL="424815" marR="282575" indent="-412750">
              <a:lnSpc>
                <a:spcPct val="100499"/>
              </a:lnSpc>
              <a:spcBef>
                <a:spcPts val="163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9375" y="4041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pc="-5" dirty="0"/>
              <a:t>Before the</a:t>
            </a:r>
            <a:r>
              <a:rPr spc="-90" dirty="0"/>
              <a:t> </a:t>
            </a:r>
            <a:r>
              <a:rPr spc="-5" dirty="0"/>
              <a:t>Randomization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43190" cy="1120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there is one imaginary ticket for each  of the 31 participants in 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experiment.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participant’s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ticket looks like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387" y="3363662"/>
            <a:ext cx="7252334" cy="1257935"/>
            <a:chOff x="1028387" y="3363662"/>
            <a:chExt cx="7252334" cy="1257935"/>
          </a:xfrm>
        </p:grpSpPr>
        <p:sp>
          <p:nvSpPr>
            <p:cNvPr id="6" name="object 6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72425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7242599" y="0"/>
                  </a:lnTo>
                  <a:lnTo>
                    <a:pt x="72425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3150" y="3368425"/>
              <a:ext cx="7242809" cy="1248410"/>
            </a:xfrm>
            <a:custGeom>
              <a:avLst/>
              <a:gdLst/>
              <a:ahLst/>
              <a:cxnLst/>
              <a:rect l="l" t="t" r="r" b="b"/>
              <a:pathLst>
                <a:path w="7242809" h="1248410">
                  <a:moveTo>
                    <a:pt x="0" y="0"/>
                  </a:moveTo>
                  <a:lnTo>
                    <a:pt x="7242599" y="0"/>
                  </a:lnTo>
                  <a:lnTo>
                    <a:pt x="72425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7912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4032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8737" y="3373187"/>
            <a:ext cx="36023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85115" marR="161925" indent="35560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6662" y="2468287"/>
            <a:ext cx="3532504" cy="2162810"/>
            <a:chOff x="1136662" y="2468287"/>
            <a:chExt cx="3532504" cy="2162810"/>
          </a:xfrm>
        </p:grpSpPr>
        <p:sp>
          <p:nvSpPr>
            <p:cNvPr id="11" name="object 11"/>
            <p:cNvSpPr/>
            <p:nvPr/>
          </p:nvSpPr>
          <p:spPr>
            <a:xfrm>
              <a:off x="4654450" y="3368425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10">
                  <a:moveTo>
                    <a:pt x="0" y="0"/>
                  </a:moveTo>
                  <a:lnTo>
                    <a:pt x="0" y="12479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1435299" y="748199"/>
                  </a:move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124699"/>
                  </a:ln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1435299" y="0"/>
                  </a:lnTo>
                  <a:lnTo>
                    <a:pt x="1483020" y="9492"/>
                  </a:lnTo>
                  <a:lnTo>
                    <a:pt x="1523476" y="36523"/>
                  </a:lnTo>
                  <a:lnTo>
                    <a:pt x="1550507" y="76979"/>
                  </a:lnTo>
                  <a:lnTo>
                    <a:pt x="1559999" y="12469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close/>
                </a:path>
                <a:path w="1560195" h="842010">
                  <a:moveTo>
                    <a:pt x="455005" y="841724"/>
                  </a:moveTo>
                  <a:lnTo>
                    <a:pt x="259999" y="748199"/>
                  </a:lnTo>
                  <a:lnTo>
                    <a:pt x="649999" y="748199"/>
                  </a:lnTo>
                  <a:lnTo>
                    <a:pt x="455005" y="841724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424" y="2473050"/>
              <a:ext cx="1560195" cy="842010"/>
            </a:xfrm>
            <a:custGeom>
              <a:avLst/>
              <a:gdLst/>
              <a:ahLst/>
              <a:cxnLst/>
              <a:rect l="l" t="t" r="r" b="b"/>
              <a:pathLst>
                <a:path w="1560195" h="842010">
                  <a:moveTo>
                    <a:pt x="0" y="124699"/>
                  </a:moveTo>
                  <a:lnTo>
                    <a:pt x="9799" y="76161"/>
                  </a:lnTo>
                  <a:lnTo>
                    <a:pt x="36523" y="36523"/>
                  </a:lnTo>
                  <a:lnTo>
                    <a:pt x="76161" y="9799"/>
                  </a:lnTo>
                  <a:lnTo>
                    <a:pt x="124699" y="0"/>
                  </a:lnTo>
                  <a:lnTo>
                    <a:pt x="259999" y="0"/>
                  </a:lnTo>
                  <a:lnTo>
                    <a:pt x="649999" y="0"/>
                  </a:lnTo>
                  <a:lnTo>
                    <a:pt x="1435299" y="0"/>
                  </a:lnTo>
                  <a:lnTo>
                    <a:pt x="1459741" y="2418"/>
                  </a:lnTo>
                  <a:lnTo>
                    <a:pt x="1504483" y="20951"/>
                  </a:lnTo>
                  <a:lnTo>
                    <a:pt x="1539048" y="55516"/>
                  </a:lnTo>
                  <a:lnTo>
                    <a:pt x="1557581" y="100258"/>
                  </a:lnTo>
                  <a:lnTo>
                    <a:pt x="1559999" y="124699"/>
                  </a:lnTo>
                  <a:lnTo>
                    <a:pt x="1559999" y="436449"/>
                  </a:lnTo>
                  <a:lnTo>
                    <a:pt x="1559999" y="623499"/>
                  </a:lnTo>
                  <a:lnTo>
                    <a:pt x="1550200" y="672038"/>
                  </a:lnTo>
                  <a:lnTo>
                    <a:pt x="1523476" y="711676"/>
                  </a:lnTo>
                  <a:lnTo>
                    <a:pt x="1483838" y="738400"/>
                  </a:lnTo>
                  <a:lnTo>
                    <a:pt x="1435299" y="748199"/>
                  </a:lnTo>
                  <a:lnTo>
                    <a:pt x="649999" y="748199"/>
                  </a:lnTo>
                  <a:lnTo>
                    <a:pt x="455005" y="841724"/>
                  </a:lnTo>
                  <a:lnTo>
                    <a:pt x="259999" y="748199"/>
                  </a:lnTo>
                  <a:lnTo>
                    <a:pt x="124699" y="748199"/>
                  </a:lnTo>
                  <a:lnTo>
                    <a:pt x="76161" y="738400"/>
                  </a:lnTo>
                  <a:lnTo>
                    <a:pt x="36523" y="711676"/>
                  </a:lnTo>
                  <a:lnTo>
                    <a:pt x="9799" y="672038"/>
                  </a:lnTo>
                  <a:lnTo>
                    <a:pt x="0" y="623499"/>
                  </a:lnTo>
                  <a:lnTo>
                    <a:pt x="0" y="436449"/>
                  </a:lnTo>
                  <a:lnTo>
                    <a:pt x="0" y="1246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0973" y="2460307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09612" y="2366674"/>
            <a:ext cx="1518920" cy="960755"/>
            <a:chOff x="6209612" y="2366674"/>
            <a:chExt cx="1518920" cy="960755"/>
          </a:xfrm>
        </p:grpSpPr>
        <p:sp>
          <p:nvSpPr>
            <p:cNvPr id="16" name="object 16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1368449" y="845099"/>
                  </a:move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140849"/>
                  </a:ln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1368449" y="0"/>
                  </a:lnTo>
                  <a:lnTo>
                    <a:pt x="1422350" y="10721"/>
                  </a:lnTo>
                  <a:lnTo>
                    <a:pt x="1468045" y="41254"/>
                  </a:lnTo>
                  <a:lnTo>
                    <a:pt x="1498578" y="86949"/>
                  </a:lnTo>
                  <a:lnTo>
                    <a:pt x="1509299" y="140849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close/>
                </a:path>
                <a:path w="1509395" h="951229">
                  <a:moveTo>
                    <a:pt x="440217" y="950737"/>
                  </a:moveTo>
                  <a:lnTo>
                    <a:pt x="251549" y="845099"/>
                  </a:lnTo>
                  <a:lnTo>
                    <a:pt x="628874" y="845099"/>
                  </a:lnTo>
                  <a:lnTo>
                    <a:pt x="440217" y="950737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4374" y="2371437"/>
              <a:ext cx="1509395" cy="951230"/>
            </a:xfrm>
            <a:custGeom>
              <a:avLst/>
              <a:gdLst/>
              <a:ahLst/>
              <a:cxnLst/>
              <a:rect l="l" t="t" r="r" b="b"/>
              <a:pathLst>
                <a:path w="1509395" h="951229">
                  <a:moveTo>
                    <a:pt x="0" y="140849"/>
                  </a:move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49" y="0"/>
                  </a:lnTo>
                  <a:lnTo>
                    <a:pt x="251549" y="0"/>
                  </a:lnTo>
                  <a:lnTo>
                    <a:pt x="628874" y="0"/>
                  </a:lnTo>
                  <a:lnTo>
                    <a:pt x="1368449" y="0"/>
                  </a:lnTo>
                  <a:lnTo>
                    <a:pt x="1396056" y="2731"/>
                  </a:lnTo>
                  <a:lnTo>
                    <a:pt x="1446593" y="23664"/>
                  </a:lnTo>
                  <a:lnTo>
                    <a:pt x="1485635" y="62706"/>
                  </a:lnTo>
                  <a:lnTo>
                    <a:pt x="1506568" y="113243"/>
                  </a:lnTo>
                  <a:lnTo>
                    <a:pt x="1509299" y="140849"/>
                  </a:lnTo>
                  <a:lnTo>
                    <a:pt x="1509299" y="492974"/>
                  </a:lnTo>
                  <a:lnTo>
                    <a:pt x="1509299" y="704249"/>
                  </a:lnTo>
                  <a:lnTo>
                    <a:pt x="1502119" y="748769"/>
                  </a:lnTo>
                  <a:lnTo>
                    <a:pt x="1482124" y="787434"/>
                  </a:lnTo>
                  <a:lnTo>
                    <a:pt x="1451634" y="817924"/>
                  </a:lnTo>
                  <a:lnTo>
                    <a:pt x="1412969" y="837919"/>
                  </a:lnTo>
                  <a:lnTo>
                    <a:pt x="1368449" y="845099"/>
                  </a:lnTo>
                  <a:lnTo>
                    <a:pt x="628874" y="845099"/>
                  </a:lnTo>
                  <a:lnTo>
                    <a:pt x="440217" y="950737"/>
                  </a:lnTo>
                  <a:lnTo>
                    <a:pt x="251549" y="845099"/>
                  </a:lnTo>
                  <a:lnTo>
                    <a:pt x="140849" y="845099"/>
                  </a:lnTo>
                  <a:lnTo>
                    <a:pt x="96330" y="837919"/>
                  </a:lnTo>
                  <a:lnTo>
                    <a:pt x="57665" y="817924"/>
                  </a:lnTo>
                  <a:lnTo>
                    <a:pt x="27175" y="787434"/>
                  </a:lnTo>
                  <a:lnTo>
                    <a:pt x="7180" y="748769"/>
                  </a:lnTo>
                  <a:lnTo>
                    <a:pt x="0" y="704249"/>
                  </a:lnTo>
                  <a:lnTo>
                    <a:pt x="0" y="492974"/>
                  </a:lnTo>
                  <a:lnTo>
                    <a:pt x="0" y="140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28653" y="2407145"/>
            <a:ext cx="126047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Potential  Outcome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449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16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picked tickets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975" y="2946620"/>
            <a:ext cx="422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remaining </a:t>
            </a:r>
            <a:r>
              <a:rPr sz="2400" spc="-5" dirty="0">
                <a:latin typeface="Arial"/>
                <a:cs typeface="Arial"/>
              </a:rPr>
              <a:t>15 tickets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show: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587" y="1543362"/>
            <a:ext cx="6861809" cy="1257935"/>
            <a:chOff x="819587" y="1543362"/>
            <a:chExt cx="6861809" cy="1257935"/>
          </a:xfrm>
        </p:grpSpPr>
        <p:sp>
          <p:nvSpPr>
            <p:cNvPr id="6" name="object 6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68519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851999" y="0"/>
                  </a:lnTo>
                  <a:lnTo>
                    <a:pt x="68519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349" y="1548124"/>
              <a:ext cx="6852284" cy="1248410"/>
            </a:xfrm>
            <a:custGeom>
              <a:avLst/>
              <a:gdLst/>
              <a:ahLst/>
              <a:cxnLst/>
              <a:rect l="l" t="t" r="r" b="b"/>
              <a:pathLst>
                <a:path w="6852284" h="1248410">
                  <a:moveTo>
                    <a:pt x="0" y="0"/>
                  </a:moveTo>
                  <a:lnTo>
                    <a:pt x="6851999" y="0"/>
                  </a:lnTo>
                  <a:lnTo>
                    <a:pt x="68519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64637" y="1552887"/>
            <a:ext cx="3407410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22225" marR="26479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</a:t>
            </a:r>
            <a:r>
              <a:rPr sz="2400" dirty="0">
                <a:latin typeface="Arial"/>
                <a:cs typeface="Arial"/>
              </a:rPr>
              <a:t>control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0349" y="154812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19587" y="3416212"/>
            <a:ext cx="6566534" cy="1257935"/>
            <a:chOff x="819587" y="3416212"/>
            <a:chExt cx="6566534" cy="1257935"/>
          </a:xfrm>
        </p:grpSpPr>
        <p:sp>
          <p:nvSpPr>
            <p:cNvPr id="11" name="object 11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6556799" y="1247999"/>
                  </a:moveTo>
                  <a:lnTo>
                    <a:pt x="0" y="1247999"/>
                  </a:lnTo>
                  <a:lnTo>
                    <a:pt x="0" y="0"/>
                  </a:lnTo>
                  <a:lnTo>
                    <a:pt x="6556799" y="0"/>
                  </a:lnTo>
                  <a:lnTo>
                    <a:pt x="6556799" y="12479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4349" y="3420974"/>
              <a:ext cx="6557009" cy="1248410"/>
            </a:xfrm>
            <a:custGeom>
              <a:avLst/>
              <a:gdLst/>
              <a:ahLst/>
              <a:cxnLst/>
              <a:rect l="l" t="t" r="r" b="b"/>
              <a:pathLst>
                <a:path w="6557009" h="1248410">
                  <a:moveTo>
                    <a:pt x="0" y="0"/>
                  </a:moveTo>
                  <a:lnTo>
                    <a:pt x="6556799" y="0"/>
                  </a:lnTo>
                  <a:lnTo>
                    <a:pt x="6556799" y="1247999"/>
                  </a:lnTo>
                  <a:lnTo>
                    <a:pt x="0" y="1247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9112" y="3425737"/>
            <a:ext cx="3259454" cy="1238885"/>
          </a:xfrm>
          <a:prstGeom prst="rect">
            <a:avLst/>
          </a:prstGeom>
          <a:solidFill>
            <a:srgbClr val="D9D1E9"/>
          </a:solidFill>
        </p:spPr>
        <p:txBody>
          <a:bodyPr vert="horz" wrap="square" lIns="0" tIns="260350" rIns="0" bIns="0" rtlCol="0">
            <a:spAutoFit/>
          </a:bodyPr>
          <a:lstStyle/>
          <a:p>
            <a:pPr marL="80645" marR="60325">
              <a:lnSpc>
                <a:spcPts val="2850"/>
              </a:lnSpc>
              <a:spcBef>
                <a:spcPts val="2050"/>
              </a:spcBef>
            </a:pPr>
            <a:r>
              <a:rPr sz="2400" spc="-5" dirty="0">
                <a:latin typeface="Arial"/>
                <a:cs typeface="Arial"/>
              </a:rPr>
              <a:t>Outcome if assigned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treatment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2749" y="3420974"/>
            <a:ext cx="0" cy="1248410"/>
          </a:xfrm>
          <a:custGeom>
            <a:avLst/>
            <a:gdLst/>
            <a:ahLst/>
            <a:cxnLst/>
            <a:rect l="l" t="t" r="r" b="b"/>
            <a:pathLst>
              <a:path h="1248410">
                <a:moveTo>
                  <a:pt x="0" y="0"/>
                </a:moveTo>
                <a:lnTo>
                  <a:pt x="0" y="1247999"/>
                </a:lnTo>
              </a:path>
            </a:pathLst>
          </a:custGeom>
          <a:ln w="28574">
            <a:solidFill>
              <a:srgbClr val="0031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The</a:t>
            </a:r>
            <a:r>
              <a:rPr u="none" spc="-90" dirty="0"/>
              <a:t> </a:t>
            </a:r>
            <a:r>
              <a:rPr u="none" spc="-5" dirty="0"/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17142"/>
            <a:ext cx="7630795" cy="39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Null: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the distribution of all potential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control scores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distribution of all  potential treatment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har char="○"/>
              <a:tabLst>
                <a:tab pos="882015" algn="l"/>
                <a:tab pos="882650" algn="l"/>
              </a:tabLst>
            </a:pPr>
            <a:r>
              <a:rPr lang="en-US" sz="2400" spc="-5" dirty="0">
                <a:solidFill>
                  <a:srgbClr val="666666"/>
                </a:solidFill>
                <a:latin typeface="Arial"/>
                <a:cs typeface="Arial"/>
              </a:rPr>
              <a:t>Or; t</a:t>
            </a:r>
            <a:r>
              <a:rPr sz="2400" spc="-5" dirty="0">
                <a:solidFill>
                  <a:srgbClr val="666666"/>
                </a:solidFill>
                <a:latin typeface="Arial"/>
                <a:cs typeface="Arial"/>
              </a:rPr>
              <a:t>he treatment has no</a:t>
            </a:r>
            <a:r>
              <a:rPr sz="2400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66666"/>
                </a:solidFill>
                <a:latin typeface="Arial"/>
                <a:cs typeface="Arial"/>
              </a:rPr>
              <a:t>effect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6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Alternative:</a:t>
            </a:r>
            <a:endParaRPr sz="2400" dirty="0">
              <a:latin typeface="Arial"/>
              <a:cs typeface="Arial"/>
            </a:endParaRPr>
          </a:p>
          <a:p>
            <a:pPr marL="882015" lvl="1" indent="-485775">
              <a:lnSpc>
                <a:spcPts val="2850"/>
              </a:lnSpc>
              <a:buClr>
                <a:srgbClr val="C4820D"/>
              </a:buClr>
              <a:buChar char="○"/>
              <a:tabLst>
                <a:tab pos="80962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potential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treatment</a:t>
            </a:r>
            <a:endParaRPr sz="2400" dirty="0">
              <a:latin typeface="Arial"/>
              <a:cs typeface="Arial"/>
            </a:endParaRPr>
          </a:p>
          <a:p>
            <a:pPr marL="412115">
              <a:lnSpc>
                <a:spcPts val="2865"/>
              </a:lnSpc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scores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(pain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improves) than the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potential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	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control</a:t>
            </a:r>
            <a:r>
              <a:rPr lang="en-US" sz="2400" b="1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scores.</a:t>
            </a:r>
            <a:endParaRPr lang="en-US" sz="2400" dirty="0">
              <a:latin typeface="Arial"/>
              <a:cs typeface="Arial"/>
            </a:endParaRPr>
          </a:p>
          <a:p>
            <a:pPr marL="412115" algn="ctr">
              <a:lnSpc>
                <a:spcPts val="2865"/>
              </a:lnSpc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5124" y="42704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687" y="945112"/>
            <a:ext cx="1951355" cy="3935095"/>
            <a:chOff x="605687" y="945112"/>
            <a:chExt cx="1951355" cy="3935095"/>
          </a:xfrm>
        </p:grpSpPr>
        <p:sp>
          <p:nvSpPr>
            <p:cNvPr id="3" name="object 3"/>
            <p:cNvSpPr/>
            <p:nvPr/>
          </p:nvSpPr>
          <p:spPr>
            <a:xfrm>
              <a:off x="2552074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274" y="37874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449" y="16130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7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7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449" y="16130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7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7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420" y="200512"/>
            <a:ext cx="7138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Random Assignment </a:t>
            </a:r>
            <a:r>
              <a:rPr u="none" dirty="0"/>
              <a:t>&amp;</a:t>
            </a:r>
            <a:r>
              <a:rPr u="none" spc="-225" dirty="0"/>
              <a:t> </a:t>
            </a:r>
            <a:r>
              <a:rPr u="none" spc="-5" dirty="0"/>
              <a:t>Shuffling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5075" y="1873537"/>
            <a:ext cx="111887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9079" marR="5080" indent="-24701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Observational  Sample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4446" y="3933513"/>
            <a:ext cx="1023619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Randomized  Control  Experiment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86937" y="2457112"/>
            <a:ext cx="2331085" cy="1436370"/>
            <a:chOff x="2186937" y="2457112"/>
            <a:chExt cx="2331085" cy="1436370"/>
          </a:xfrm>
        </p:grpSpPr>
        <p:sp>
          <p:nvSpPr>
            <p:cNvPr id="12" name="object 12"/>
            <p:cNvSpPr/>
            <p:nvPr/>
          </p:nvSpPr>
          <p:spPr>
            <a:xfrm>
              <a:off x="2201224" y="3563463"/>
              <a:ext cx="464820" cy="315595"/>
            </a:xfrm>
            <a:custGeom>
              <a:avLst/>
              <a:gdLst/>
              <a:ahLst/>
              <a:cxnLst/>
              <a:rect l="l" t="t" r="r" b="b"/>
              <a:pathLst>
                <a:path w="464819" h="315595">
                  <a:moveTo>
                    <a:pt x="0" y="315585"/>
                  </a:moveTo>
                  <a:lnTo>
                    <a:pt x="46475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5182" y="3476329"/>
              <a:ext cx="162370" cy="1404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8549" y="2471399"/>
              <a:ext cx="307340" cy="274955"/>
            </a:xfrm>
            <a:custGeom>
              <a:avLst/>
              <a:gdLst/>
              <a:ahLst/>
              <a:cxnLst/>
              <a:rect l="l" t="t" r="r" b="b"/>
              <a:pathLst>
                <a:path w="307339" h="274955">
                  <a:moveTo>
                    <a:pt x="0" y="0"/>
                  </a:moveTo>
                  <a:lnTo>
                    <a:pt x="307212" y="274795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0008" y="2696729"/>
              <a:ext cx="156693" cy="150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549" y="2703874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8271" y="2774463"/>
            <a:ext cx="12503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0810" marR="123189" indent="3454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Our  </a:t>
            </a:r>
            <a:r>
              <a:rPr sz="1400" spc="-8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wo-Sample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Numerical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5287" y="949874"/>
            <a:ext cx="334645" cy="3925570"/>
            <a:chOff x="4605287" y="949874"/>
            <a:chExt cx="334645" cy="3925570"/>
          </a:xfrm>
        </p:grpSpPr>
        <p:sp>
          <p:nvSpPr>
            <p:cNvPr id="20" name="object 20"/>
            <p:cNvSpPr/>
            <p:nvPr/>
          </p:nvSpPr>
          <p:spPr>
            <a:xfrm>
              <a:off x="4605287" y="3127358"/>
              <a:ext cx="334213" cy="122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5900" y="949874"/>
              <a:ext cx="0" cy="3925570"/>
            </a:xfrm>
            <a:custGeom>
              <a:avLst/>
              <a:gdLst/>
              <a:ahLst/>
              <a:cxnLst/>
              <a:rect l="l" t="t" r="r" b="b"/>
              <a:pathLst>
                <a:path h="3925570">
                  <a:moveTo>
                    <a:pt x="0" y="0"/>
                  </a:moveTo>
                  <a:lnTo>
                    <a:pt x="0" y="3925499"/>
                  </a:lnTo>
                </a:path>
              </a:pathLst>
            </a:custGeom>
            <a:ln w="9524">
              <a:solidFill>
                <a:srgbClr val="3368F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68837" y="2699112"/>
            <a:ext cx="1749425" cy="1005840"/>
            <a:chOff x="5068837" y="2699112"/>
            <a:chExt cx="1749425" cy="1005840"/>
          </a:xfrm>
        </p:grpSpPr>
        <p:sp>
          <p:nvSpPr>
            <p:cNvPr id="23" name="object 23"/>
            <p:cNvSpPr/>
            <p:nvPr/>
          </p:nvSpPr>
          <p:spPr>
            <a:xfrm>
              <a:off x="5073599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3600" y="2703875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69082" y="2871037"/>
            <a:ext cx="11474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"/>
                <a:cs typeface="Arial"/>
              </a:rPr>
              <a:t>Shuffle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Labels  to Simulate  from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80637" y="1608299"/>
            <a:ext cx="2166620" cy="2395855"/>
            <a:chOff x="6680637" y="1608299"/>
            <a:chExt cx="2166620" cy="2395855"/>
          </a:xfrm>
        </p:grpSpPr>
        <p:sp>
          <p:nvSpPr>
            <p:cNvPr id="27" name="object 27"/>
            <p:cNvSpPr/>
            <p:nvPr/>
          </p:nvSpPr>
          <p:spPr>
            <a:xfrm>
              <a:off x="6717799" y="2585713"/>
              <a:ext cx="257175" cy="229870"/>
            </a:xfrm>
            <a:custGeom>
              <a:avLst/>
              <a:gdLst/>
              <a:ahLst/>
              <a:cxnLst/>
              <a:rect l="l" t="t" r="r" b="b"/>
              <a:pathLst>
                <a:path w="257175" h="229869">
                  <a:moveTo>
                    <a:pt x="0" y="229585"/>
                  </a:moveTo>
                  <a:lnTo>
                    <a:pt x="257031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29102" y="2485040"/>
              <a:ext cx="156729" cy="1501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94924" y="3696500"/>
              <a:ext cx="250190" cy="210185"/>
            </a:xfrm>
            <a:custGeom>
              <a:avLst/>
              <a:gdLst/>
              <a:ahLst/>
              <a:cxnLst/>
              <a:rect l="l" t="t" r="r" b="b"/>
              <a:pathLst>
                <a:path w="250190" h="210185">
                  <a:moveTo>
                    <a:pt x="0" y="0"/>
                  </a:moveTo>
                  <a:lnTo>
                    <a:pt x="250193" y="209674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00514" y="3855713"/>
              <a:ext cx="158279" cy="1480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2799" y="1613062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7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7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02799" y="1613062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2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2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7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7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05440" y="2005707"/>
            <a:ext cx="932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Association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8037" y="3874275"/>
            <a:ext cx="1749425" cy="1005840"/>
            <a:chOff x="7098037" y="3874275"/>
            <a:chExt cx="1749425" cy="1005840"/>
          </a:xfrm>
        </p:grpSpPr>
        <p:sp>
          <p:nvSpPr>
            <p:cNvPr id="35" name="object 35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869699" y="995699"/>
                  </a:moveTo>
                  <a:lnTo>
                    <a:pt x="810154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lnTo>
                    <a:pt x="2006" y="463764"/>
                  </a:lnTo>
                  <a:lnTo>
                    <a:pt x="17669" y="397515"/>
                  </a:lnTo>
                  <a:lnTo>
                    <a:pt x="48001" y="334326"/>
                  </a:lnTo>
                  <a:lnTo>
                    <a:pt x="91967" y="274789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4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7393" y="531935"/>
                  </a:lnTo>
                  <a:lnTo>
                    <a:pt x="1721730" y="598184"/>
                  </a:lnTo>
                  <a:lnTo>
                    <a:pt x="1691398" y="661373"/>
                  </a:lnTo>
                  <a:lnTo>
                    <a:pt x="1647432" y="720910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02799" y="3879037"/>
              <a:ext cx="1739900" cy="996315"/>
            </a:xfrm>
            <a:custGeom>
              <a:avLst/>
              <a:gdLst/>
              <a:ahLst/>
              <a:cxnLst/>
              <a:rect l="l" t="t" r="r" b="b"/>
              <a:pathLst>
                <a:path w="1739900" h="996314">
                  <a:moveTo>
                    <a:pt x="0" y="497849"/>
                  </a:moveTo>
                  <a:lnTo>
                    <a:pt x="2006" y="463764"/>
                  </a:lnTo>
                  <a:lnTo>
                    <a:pt x="7939" y="430294"/>
                  </a:lnTo>
                  <a:lnTo>
                    <a:pt x="31066" y="365501"/>
                  </a:lnTo>
                  <a:lnTo>
                    <a:pt x="68345" y="304064"/>
                  </a:lnTo>
                  <a:lnTo>
                    <a:pt x="118739" y="246575"/>
                  </a:lnTo>
                  <a:lnTo>
                    <a:pt x="148531" y="219497"/>
                  </a:lnTo>
                  <a:lnTo>
                    <a:pt x="181212" y="193628"/>
                  </a:lnTo>
                  <a:lnTo>
                    <a:pt x="216655" y="169043"/>
                  </a:lnTo>
                  <a:lnTo>
                    <a:pt x="254729" y="145816"/>
                  </a:lnTo>
                  <a:lnTo>
                    <a:pt x="295304" y="124021"/>
                  </a:lnTo>
                  <a:lnTo>
                    <a:pt x="338252" y="103733"/>
                  </a:lnTo>
                  <a:lnTo>
                    <a:pt x="383442" y="85024"/>
                  </a:lnTo>
                  <a:lnTo>
                    <a:pt x="430745" y="67971"/>
                  </a:lnTo>
                  <a:lnTo>
                    <a:pt x="480032" y="52645"/>
                  </a:lnTo>
                  <a:lnTo>
                    <a:pt x="531173" y="39123"/>
                  </a:lnTo>
                  <a:lnTo>
                    <a:pt x="584038" y="27478"/>
                  </a:lnTo>
                  <a:lnTo>
                    <a:pt x="638499" y="17783"/>
                  </a:lnTo>
                  <a:lnTo>
                    <a:pt x="694425" y="10114"/>
                  </a:lnTo>
                  <a:lnTo>
                    <a:pt x="751686" y="4544"/>
                  </a:lnTo>
                  <a:lnTo>
                    <a:pt x="810155" y="1148"/>
                  </a:lnTo>
                  <a:lnTo>
                    <a:pt x="869699" y="0"/>
                  </a:lnTo>
                  <a:lnTo>
                    <a:pt x="929244" y="1148"/>
                  </a:lnTo>
                  <a:lnTo>
                    <a:pt x="987713" y="4544"/>
                  </a:lnTo>
                  <a:lnTo>
                    <a:pt x="1044974" y="10114"/>
                  </a:lnTo>
                  <a:lnTo>
                    <a:pt x="1100900" y="17783"/>
                  </a:lnTo>
                  <a:lnTo>
                    <a:pt x="1155361" y="27478"/>
                  </a:lnTo>
                  <a:lnTo>
                    <a:pt x="1208226" y="39123"/>
                  </a:lnTo>
                  <a:lnTo>
                    <a:pt x="1259367" y="52645"/>
                  </a:lnTo>
                  <a:lnTo>
                    <a:pt x="1308654" y="67971"/>
                  </a:lnTo>
                  <a:lnTo>
                    <a:pt x="1355957" y="85024"/>
                  </a:lnTo>
                  <a:lnTo>
                    <a:pt x="1401147" y="103733"/>
                  </a:lnTo>
                  <a:lnTo>
                    <a:pt x="1444095" y="124021"/>
                  </a:lnTo>
                  <a:lnTo>
                    <a:pt x="1484670" y="145816"/>
                  </a:lnTo>
                  <a:lnTo>
                    <a:pt x="1522744" y="169043"/>
                  </a:lnTo>
                  <a:lnTo>
                    <a:pt x="1558187" y="193628"/>
                  </a:lnTo>
                  <a:lnTo>
                    <a:pt x="1590868" y="219497"/>
                  </a:lnTo>
                  <a:lnTo>
                    <a:pt x="1620660" y="246575"/>
                  </a:lnTo>
                  <a:lnTo>
                    <a:pt x="1647432" y="274789"/>
                  </a:lnTo>
                  <a:lnTo>
                    <a:pt x="1691398" y="334326"/>
                  </a:lnTo>
                  <a:lnTo>
                    <a:pt x="1721730" y="397515"/>
                  </a:lnTo>
                  <a:lnTo>
                    <a:pt x="1737393" y="463764"/>
                  </a:lnTo>
                  <a:lnTo>
                    <a:pt x="1739399" y="497849"/>
                  </a:lnTo>
                  <a:lnTo>
                    <a:pt x="1731460" y="565405"/>
                  </a:lnTo>
                  <a:lnTo>
                    <a:pt x="1708333" y="630198"/>
                  </a:lnTo>
                  <a:lnTo>
                    <a:pt x="1671054" y="691635"/>
                  </a:lnTo>
                  <a:lnTo>
                    <a:pt x="1620660" y="749124"/>
                  </a:lnTo>
                  <a:lnTo>
                    <a:pt x="1590868" y="776202"/>
                  </a:lnTo>
                  <a:lnTo>
                    <a:pt x="1558187" y="802071"/>
                  </a:lnTo>
                  <a:lnTo>
                    <a:pt x="1522744" y="826656"/>
                  </a:lnTo>
                  <a:lnTo>
                    <a:pt x="1484670" y="849883"/>
                  </a:lnTo>
                  <a:lnTo>
                    <a:pt x="1444095" y="871678"/>
                  </a:lnTo>
                  <a:lnTo>
                    <a:pt x="1401147" y="891966"/>
                  </a:lnTo>
                  <a:lnTo>
                    <a:pt x="1355957" y="910675"/>
                  </a:lnTo>
                  <a:lnTo>
                    <a:pt x="1308654" y="927728"/>
                  </a:lnTo>
                  <a:lnTo>
                    <a:pt x="1259367" y="943054"/>
                  </a:lnTo>
                  <a:lnTo>
                    <a:pt x="1208226" y="956576"/>
                  </a:lnTo>
                  <a:lnTo>
                    <a:pt x="1155361" y="968221"/>
                  </a:lnTo>
                  <a:lnTo>
                    <a:pt x="1100900" y="977916"/>
                  </a:lnTo>
                  <a:lnTo>
                    <a:pt x="1044974" y="985585"/>
                  </a:lnTo>
                  <a:lnTo>
                    <a:pt x="987713" y="991155"/>
                  </a:lnTo>
                  <a:lnTo>
                    <a:pt x="929244" y="994551"/>
                  </a:lnTo>
                  <a:lnTo>
                    <a:pt x="869699" y="995699"/>
                  </a:lnTo>
                  <a:lnTo>
                    <a:pt x="810155" y="994551"/>
                  </a:lnTo>
                  <a:lnTo>
                    <a:pt x="751686" y="991155"/>
                  </a:lnTo>
                  <a:lnTo>
                    <a:pt x="694425" y="985585"/>
                  </a:lnTo>
                  <a:lnTo>
                    <a:pt x="638499" y="977916"/>
                  </a:lnTo>
                  <a:lnTo>
                    <a:pt x="584038" y="968221"/>
                  </a:lnTo>
                  <a:lnTo>
                    <a:pt x="531173" y="956576"/>
                  </a:lnTo>
                  <a:lnTo>
                    <a:pt x="480032" y="943054"/>
                  </a:lnTo>
                  <a:lnTo>
                    <a:pt x="430745" y="927728"/>
                  </a:lnTo>
                  <a:lnTo>
                    <a:pt x="383442" y="910675"/>
                  </a:lnTo>
                  <a:lnTo>
                    <a:pt x="338252" y="891966"/>
                  </a:lnTo>
                  <a:lnTo>
                    <a:pt x="295304" y="871678"/>
                  </a:lnTo>
                  <a:lnTo>
                    <a:pt x="254729" y="849883"/>
                  </a:lnTo>
                  <a:lnTo>
                    <a:pt x="216655" y="826656"/>
                  </a:lnTo>
                  <a:lnTo>
                    <a:pt x="181212" y="802071"/>
                  </a:lnTo>
                  <a:lnTo>
                    <a:pt x="148531" y="776202"/>
                  </a:lnTo>
                  <a:lnTo>
                    <a:pt x="118739" y="749124"/>
                  </a:lnTo>
                  <a:lnTo>
                    <a:pt x="91967" y="720910"/>
                  </a:lnTo>
                  <a:lnTo>
                    <a:pt x="48001" y="661373"/>
                  </a:lnTo>
                  <a:lnTo>
                    <a:pt x="17669" y="598184"/>
                  </a:lnTo>
                  <a:lnTo>
                    <a:pt x="2006" y="531935"/>
                  </a:lnTo>
                  <a:lnTo>
                    <a:pt x="0" y="4978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59713" y="4271683"/>
            <a:ext cx="8261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Causation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4250" y="935587"/>
            <a:ext cx="962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762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Data  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14497" y="935587"/>
            <a:ext cx="6572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5890" marR="5080" indent="-12382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Sample 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17675" y="935587"/>
            <a:ext cx="16516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Hypothesis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  <a:p>
            <a:pPr marL="163195" marR="155575" algn="ctr">
              <a:lnSpc>
                <a:spcPts val="1350"/>
              </a:lnSpc>
              <a:spcBef>
                <a:spcPts val="10"/>
              </a:spcBef>
            </a:pPr>
            <a:r>
              <a:rPr sz="1100" b="1" i="1" spc="-5" dirty="0">
                <a:latin typeface="Arial"/>
                <a:cs typeface="Arial"/>
              </a:rPr>
              <a:t>Difference of</a:t>
            </a:r>
            <a:r>
              <a:rPr sz="1100" b="1" i="1" spc="-8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Means  </a:t>
            </a:r>
            <a:r>
              <a:rPr sz="1100" b="1" i="1" spc="-5" dirty="0">
                <a:latin typeface="Arial"/>
                <a:cs typeface="Arial"/>
              </a:rPr>
              <a:t>Permutation</a:t>
            </a:r>
            <a:r>
              <a:rPr sz="1100" b="1" i="1" spc="-35" dirty="0">
                <a:latin typeface="Arial"/>
                <a:cs typeface="Arial"/>
              </a:rPr>
              <a:t> </a:t>
            </a:r>
            <a:r>
              <a:rPr sz="1100" b="1" i="1" spc="-15" dirty="0">
                <a:latin typeface="Arial"/>
                <a:cs typeface="Arial"/>
              </a:rPr>
              <a:t>Test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26655" y="986888"/>
            <a:ext cx="1092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Conclusions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88274" y="949874"/>
            <a:ext cx="0" cy="3925570"/>
          </a:xfrm>
          <a:custGeom>
            <a:avLst/>
            <a:gdLst/>
            <a:ahLst/>
            <a:cxnLst/>
            <a:rect l="l" t="t" r="r" b="b"/>
            <a:pathLst>
              <a:path h="3925570">
                <a:moveTo>
                  <a:pt x="0" y="0"/>
                </a:moveTo>
                <a:lnTo>
                  <a:pt x="0" y="3925499"/>
                </a:lnTo>
              </a:path>
            </a:pathLst>
          </a:custGeom>
          <a:ln w="9524">
            <a:solidFill>
              <a:srgbClr val="3368F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265" y="2240540"/>
            <a:ext cx="435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An </a:t>
            </a:r>
            <a:r>
              <a:rPr u="none" spc="-10" dirty="0"/>
              <a:t>Error</a:t>
            </a:r>
            <a:r>
              <a:rPr u="none" spc="-95" dirty="0"/>
              <a:t> </a:t>
            </a:r>
            <a:r>
              <a:rPr u="none" spc="-5" dirty="0"/>
              <a:t>Probability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453</Words>
  <Application>Microsoft Office PowerPoint</Application>
  <PresentationFormat>On-screen Show (16:9)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 Emoji</vt:lpstr>
      <vt:lpstr>Times New Roman</vt:lpstr>
      <vt:lpstr>Office Theme</vt:lpstr>
      <vt:lpstr>Causality</vt:lpstr>
      <vt:lpstr>Importance of Random Assignment</vt:lpstr>
      <vt:lpstr>Causality</vt:lpstr>
      <vt:lpstr>Randomized Controlled Experiment</vt:lpstr>
      <vt:lpstr>Before the Randomization </vt:lpstr>
      <vt:lpstr>The Data</vt:lpstr>
      <vt:lpstr>The Hypotheses</vt:lpstr>
      <vt:lpstr>Random Assignment &amp; Shuffling</vt:lpstr>
      <vt:lpstr>An Error Probability</vt:lpstr>
      <vt:lpstr>Can the Conclusion be Wrong?</vt:lpstr>
      <vt:lpstr>An Error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Comparing Two Samples</dc:title>
  <dc:creator>Abra</dc:creator>
  <cp:lastModifiedBy>John Bergschneider</cp:lastModifiedBy>
  <cp:revision>2</cp:revision>
  <dcterms:created xsi:type="dcterms:W3CDTF">2021-01-18T16:25:31Z</dcterms:created>
  <dcterms:modified xsi:type="dcterms:W3CDTF">2021-11-09T14:49:10Z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