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113" d="100"/>
          <a:sy n="113" d="100"/>
        </p:scale>
        <p:origin x="605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030312"/>
            <a:ext cx="7253605" cy="272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549" y="2147568"/>
            <a:ext cx="106299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003162"/>
                </a:solidFill>
                <a:latin typeface="Arial"/>
                <a:cs typeface="Arial"/>
              </a:rPr>
              <a:t>D</a:t>
            </a:r>
            <a:r>
              <a:rPr sz="2000" b="1" spc="-80" dirty="0">
                <a:solidFill>
                  <a:srgbClr val="003162"/>
                </a:solidFill>
                <a:latin typeface="Arial"/>
                <a:cs typeface="Arial"/>
              </a:rPr>
              <a:t>ATA</a:t>
            </a:r>
            <a:r>
              <a:rPr sz="2000" b="1" spc="13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162"/>
                </a:solidFill>
                <a:latin typeface="Arial"/>
                <a:cs typeface="Arial"/>
              </a:rPr>
              <a:t>8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 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30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spc="-5" dirty="0"/>
              <a:t>2</a:t>
            </a:r>
            <a:r>
              <a:rPr lang="en-US" spc="-5" dirty="0"/>
              <a:t>3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Center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Spread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0" dirty="0"/>
              <a:t> </a:t>
            </a:r>
            <a:r>
              <a:rPr spc="-10" dirty="0"/>
              <a:t>Far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50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2896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deviation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from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their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>
              <a:latin typeface="Arial"/>
              <a:cs typeface="Arial"/>
            </a:endParaRPr>
          </a:p>
          <a:p>
            <a:pPr marL="424815" marR="517525" indent="-424815">
              <a:lnSpc>
                <a:spcPct val="1172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  <a:tab pos="1994535" algn="l"/>
                <a:tab pos="3093085" algn="l"/>
                <a:tab pos="4697730" algn="l"/>
                <a:tab pos="664019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deviations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spc="-6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5	4	3	2	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reasons.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b="1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reason: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matter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bulk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±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few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586740" lvl="1" indent="-413384">
              <a:lnSpc>
                <a:spcPts val="2865"/>
              </a:lnSpc>
              <a:spcBef>
                <a:spcPts val="2035"/>
              </a:spcBef>
              <a:buClr>
                <a:srgbClr val="C4820D"/>
              </a:buClr>
              <a:buChar char="●"/>
              <a:tabLst>
                <a:tab pos="586740" algn="l"/>
                <a:tab pos="587375" algn="l"/>
              </a:tabLst>
            </a:pP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second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reason:</a:t>
            </a:r>
            <a:endParaRPr sz="2400">
              <a:latin typeface="Arial"/>
              <a:cs typeface="Arial"/>
            </a:endParaRPr>
          </a:p>
          <a:p>
            <a:pPr marL="129539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Coming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next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621" y="2240540"/>
            <a:ext cx="508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Chebyshev's</a:t>
            </a:r>
            <a:r>
              <a:rPr spc="-90" dirty="0"/>
              <a:t> </a:t>
            </a:r>
            <a:r>
              <a:rPr spc="-5" dirty="0"/>
              <a:t>Inequality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0" dirty="0"/>
              <a:t> </a:t>
            </a:r>
            <a:r>
              <a:rPr spc="-5" dirty="0"/>
              <a:t>Big</a:t>
            </a:r>
            <a:r>
              <a:rPr spc="-15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5" dirty="0"/>
              <a:t>Most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31019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what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bulk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±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few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"/>
              <a:cs typeface="Arial"/>
            </a:endParaRPr>
          </a:p>
          <a:p>
            <a:pPr marL="41910">
              <a:lnSpc>
                <a:spcPts val="2865"/>
              </a:lnSpc>
            </a:pPr>
            <a:r>
              <a:rPr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sz="2400" b="1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  <a:endParaRPr sz="2400">
              <a:latin typeface="Arial"/>
              <a:cs typeface="Arial"/>
            </a:endParaRPr>
          </a:p>
          <a:p>
            <a:pPr marL="41910">
              <a:lnSpc>
                <a:spcPts val="2850"/>
              </a:lnSpc>
            </a:pPr>
            <a:r>
              <a:rPr sz="2400" i="1" spc="-5" dirty="0">
                <a:solidFill>
                  <a:srgbClr val="434343"/>
                </a:solidFill>
                <a:latin typeface="Arial"/>
                <a:cs typeface="Arial"/>
              </a:rPr>
              <a:t>No</a:t>
            </a:r>
            <a:r>
              <a:rPr sz="2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matter</a:t>
            </a:r>
            <a:r>
              <a:rPr sz="2400" i="1" spc="-5" dirty="0">
                <a:solidFill>
                  <a:srgbClr val="434343"/>
                </a:solidFill>
                <a:latin typeface="Arial"/>
                <a:cs typeface="Arial"/>
              </a:rPr>
              <a:t> what</a:t>
            </a:r>
            <a:r>
              <a:rPr sz="2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shape</a:t>
            </a:r>
            <a:r>
              <a:rPr sz="2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Arial"/>
                <a:cs typeface="Arial"/>
              </a:rPr>
              <a:t>of the</a:t>
            </a:r>
            <a:r>
              <a:rPr sz="2400" i="1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41910">
              <a:lnSpc>
                <a:spcPts val="2865"/>
              </a:lnSpc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proportion</a:t>
            </a: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range</a:t>
            </a: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“average</a:t>
            </a:r>
            <a:r>
              <a:rPr sz="2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±</a:t>
            </a:r>
            <a:r>
              <a:rPr sz="2400" spc="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z</a:t>
            </a:r>
            <a:r>
              <a:rPr sz="2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SDs”</a:t>
            </a:r>
            <a:r>
              <a:rPr sz="2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42875" algn="ctr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at</a:t>
            </a:r>
            <a:r>
              <a:rPr sz="2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least</a:t>
            </a:r>
            <a:r>
              <a:rPr sz="2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1</a:t>
            </a:r>
            <a:r>
              <a:rPr sz="2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-</a:t>
            </a:r>
            <a:r>
              <a:rPr sz="2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1/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²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030312"/>
          <a:ext cx="7239635" cy="272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1/4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1/16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(93.75%)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1/25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(96%)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matter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looks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38" y="2240540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above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4" y="1883918"/>
            <a:ext cx="196215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425" y="1883918"/>
            <a:ext cx="31070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below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value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equal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3141218"/>
            <a:ext cx="797687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units: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Chebyshev:</a:t>
            </a:r>
            <a:r>
              <a:rPr sz="2400" spc="-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least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96%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425" y="4032758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-5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525" y="881875"/>
            <a:ext cx="3684274" cy="3849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3145790" cy="3440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6210" marR="240029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whole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spc="-6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613410" indent="-601345">
              <a:lnSpc>
                <a:spcPct val="100000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613410" marR="5080" indent="-613410">
              <a:lnSpc>
                <a:spcPts val="7659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3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30" dirty="0"/>
              <a:t> </a:t>
            </a:r>
            <a:r>
              <a:rPr spc="-5" dirty="0"/>
              <a:t>SD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499" y="1364743"/>
            <a:ext cx="7816215" cy="1610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Usually,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it's not easy to estimate the SD by looking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30" dirty="0"/>
              <a:t> </a:t>
            </a:r>
            <a:r>
              <a:rPr spc="-5" dirty="0"/>
              <a:t>SD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Bell-Shaped</a:t>
            </a:r>
            <a:r>
              <a:rPr spc="-2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bell-shaped,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is the distance between the average and the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points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inflection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 either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791" y="2240540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Center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Spread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Inflection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1812" y="1001323"/>
            <a:ext cx="5625465" cy="3579495"/>
            <a:chOff x="1761812" y="1001323"/>
            <a:chExt cx="5625465" cy="35794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12" y="1001323"/>
              <a:ext cx="5620374" cy="3578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79800" y="1079150"/>
              <a:ext cx="1524635" cy="1491615"/>
            </a:xfrm>
            <a:custGeom>
              <a:avLst/>
              <a:gdLst/>
              <a:ahLst/>
              <a:cxnLst/>
              <a:rect l="l" t="t" r="r" b="b"/>
              <a:pathLst>
                <a:path w="1524635" h="1491614">
                  <a:moveTo>
                    <a:pt x="0" y="1467923"/>
                  </a:moveTo>
                  <a:lnTo>
                    <a:pt x="22540" y="1418430"/>
                  </a:lnTo>
                  <a:lnTo>
                    <a:pt x="49100" y="1353020"/>
                  </a:lnTo>
                  <a:lnTo>
                    <a:pt x="63777" y="1315058"/>
                  </a:lnTo>
                  <a:lnTo>
                    <a:pt x="79329" y="1273971"/>
                  </a:lnTo>
                  <a:lnTo>
                    <a:pt x="95709" y="1230043"/>
                  </a:lnTo>
                  <a:lnTo>
                    <a:pt x="112876" y="1183559"/>
                  </a:lnTo>
                  <a:lnTo>
                    <a:pt x="130785" y="1134805"/>
                  </a:lnTo>
                  <a:lnTo>
                    <a:pt x="149392" y="1084063"/>
                  </a:lnTo>
                  <a:lnTo>
                    <a:pt x="168654" y="1031620"/>
                  </a:lnTo>
                  <a:lnTo>
                    <a:pt x="188526" y="977759"/>
                  </a:lnTo>
                  <a:lnTo>
                    <a:pt x="208966" y="922765"/>
                  </a:lnTo>
                  <a:lnTo>
                    <a:pt x="229929" y="866924"/>
                  </a:lnTo>
                  <a:lnTo>
                    <a:pt x="251372" y="810519"/>
                  </a:lnTo>
                  <a:lnTo>
                    <a:pt x="273250" y="753836"/>
                  </a:lnTo>
                  <a:lnTo>
                    <a:pt x="295520" y="697158"/>
                  </a:lnTo>
                  <a:lnTo>
                    <a:pt x="318139" y="640771"/>
                  </a:lnTo>
                  <a:lnTo>
                    <a:pt x="341062" y="584959"/>
                  </a:lnTo>
                  <a:lnTo>
                    <a:pt x="364245" y="530008"/>
                  </a:lnTo>
                  <a:lnTo>
                    <a:pt x="387646" y="476200"/>
                  </a:lnTo>
                  <a:lnTo>
                    <a:pt x="411219" y="423822"/>
                  </a:lnTo>
                  <a:lnTo>
                    <a:pt x="434922" y="373158"/>
                  </a:lnTo>
                  <a:lnTo>
                    <a:pt x="458711" y="324492"/>
                  </a:lnTo>
                  <a:lnTo>
                    <a:pt x="482541" y="278110"/>
                  </a:lnTo>
                  <a:lnTo>
                    <a:pt x="506369" y="234295"/>
                  </a:lnTo>
                  <a:lnTo>
                    <a:pt x="530152" y="193333"/>
                  </a:lnTo>
                  <a:lnTo>
                    <a:pt x="553845" y="155507"/>
                  </a:lnTo>
                  <a:lnTo>
                    <a:pt x="577405" y="121104"/>
                  </a:lnTo>
                  <a:lnTo>
                    <a:pt x="600788" y="90407"/>
                  </a:lnTo>
                  <a:lnTo>
                    <a:pt x="646847" y="41271"/>
                  </a:lnTo>
                  <a:lnTo>
                    <a:pt x="691673" y="10376"/>
                  </a:lnTo>
                  <a:lnTo>
                    <a:pt x="734915" y="0"/>
                  </a:lnTo>
                  <a:lnTo>
                    <a:pt x="756420" y="3131"/>
                  </a:lnTo>
                  <a:lnTo>
                    <a:pt x="801289" y="25401"/>
                  </a:lnTo>
                  <a:lnTo>
                    <a:pt x="848277" y="67103"/>
                  </a:lnTo>
                  <a:lnTo>
                    <a:pt x="896950" y="125951"/>
                  </a:lnTo>
                  <a:lnTo>
                    <a:pt x="921784" y="161088"/>
                  </a:lnTo>
                  <a:lnTo>
                    <a:pt x="946876" y="199653"/>
                  </a:lnTo>
                  <a:lnTo>
                    <a:pt x="972172" y="241360"/>
                  </a:lnTo>
                  <a:lnTo>
                    <a:pt x="997619" y="285922"/>
                  </a:lnTo>
                  <a:lnTo>
                    <a:pt x="1023162" y="333054"/>
                  </a:lnTo>
                  <a:lnTo>
                    <a:pt x="1048747" y="382468"/>
                  </a:lnTo>
                  <a:lnTo>
                    <a:pt x="1074319" y="433880"/>
                  </a:lnTo>
                  <a:lnTo>
                    <a:pt x="1099824" y="487003"/>
                  </a:lnTo>
                  <a:lnTo>
                    <a:pt x="1125209" y="541550"/>
                  </a:lnTo>
                  <a:lnTo>
                    <a:pt x="1150419" y="597236"/>
                  </a:lnTo>
                  <a:lnTo>
                    <a:pt x="1175399" y="653774"/>
                  </a:lnTo>
                  <a:lnTo>
                    <a:pt x="1200096" y="710879"/>
                  </a:lnTo>
                  <a:lnTo>
                    <a:pt x="1224455" y="768263"/>
                  </a:lnTo>
                  <a:lnTo>
                    <a:pt x="1248422" y="825642"/>
                  </a:lnTo>
                  <a:lnTo>
                    <a:pt x="1271943" y="882729"/>
                  </a:lnTo>
                  <a:lnTo>
                    <a:pt x="1294963" y="939238"/>
                  </a:lnTo>
                  <a:lnTo>
                    <a:pt x="1317429" y="994882"/>
                  </a:lnTo>
                  <a:lnTo>
                    <a:pt x="1339286" y="1049376"/>
                  </a:lnTo>
                  <a:lnTo>
                    <a:pt x="1360480" y="1102433"/>
                  </a:lnTo>
                  <a:lnTo>
                    <a:pt x="1380956" y="1153767"/>
                  </a:lnTo>
                  <a:lnTo>
                    <a:pt x="1400661" y="1203092"/>
                  </a:lnTo>
                  <a:lnTo>
                    <a:pt x="1419540" y="1250123"/>
                  </a:lnTo>
                  <a:lnTo>
                    <a:pt x="1437539" y="1294572"/>
                  </a:lnTo>
                  <a:lnTo>
                    <a:pt x="1454604" y="1336154"/>
                  </a:lnTo>
                  <a:lnTo>
                    <a:pt x="1470681" y="1374582"/>
                  </a:lnTo>
                  <a:lnTo>
                    <a:pt x="1499651" y="1440834"/>
                  </a:lnTo>
                  <a:lnTo>
                    <a:pt x="1512437" y="1468085"/>
                  </a:lnTo>
                  <a:lnTo>
                    <a:pt x="1524018" y="149103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2136" y="2494010"/>
              <a:ext cx="5220970" cy="1491615"/>
            </a:xfrm>
            <a:custGeom>
              <a:avLst/>
              <a:gdLst/>
              <a:ahLst/>
              <a:cxnLst/>
              <a:rect l="l" t="t" r="r" b="b"/>
              <a:pathLst>
                <a:path w="5220970" h="1491614">
                  <a:moveTo>
                    <a:pt x="5220738" y="23115"/>
                  </a:moveTo>
                  <a:lnTo>
                    <a:pt x="5194841" y="71051"/>
                  </a:lnTo>
                  <a:lnTo>
                    <a:pt x="5164428" y="134113"/>
                  </a:lnTo>
                  <a:lnTo>
                    <a:pt x="5147648" y="170661"/>
                  </a:lnTo>
                  <a:lnTo>
                    <a:pt x="5129883" y="210204"/>
                  </a:lnTo>
                  <a:lnTo>
                    <a:pt x="5111180" y="252480"/>
                  </a:lnTo>
                  <a:lnTo>
                    <a:pt x="5091587" y="297226"/>
                  </a:lnTo>
                  <a:lnTo>
                    <a:pt x="5071151" y="344181"/>
                  </a:lnTo>
                  <a:lnTo>
                    <a:pt x="5049921" y="393082"/>
                  </a:lnTo>
                  <a:lnTo>
                    <a:pt x="5027944" y="443666"/>
                  </a:lnTo>
                  <a:lnTo>
                    <a:pt x="5005268" y="495673"/>
                  </a:lnTo>
                  <a:lnTo>
                    <a:pt x="4981940" y="548840"/>
                  </a:lnTo>
                  <a:lnTo>
                    <a:pt x="4958009" y="602904"/>
                  </a:lnTo>
                  <a:lnTo>
                    <a:pt x="4933522" y="657603"/>
                  </a:lnTo>
                  <a:lnTo>
                    <a:pt x="4908526" y="712675"/>
                  </a:lnTo>
                  <a:lnTo>
                    <a:pt x="4883071" y="767858"/>
                  </a:lnTo>
                  <a:lnTo>
                    <a:pt x="4857202" y="822890"/>
                  </a:lnTo>
                  <a:lnTo>
                    <a:pt x="4830968" y="877508"/>
                  </a:lnTo>
                  <a:lnTo>
                    <a:pt x="4804417" y="931451"/>
                  </a:lnTo>
                  <a:lnTo>
                    <a:pt x="4777597" y="984456"/>
                  </a:lnTo>
                  <a:lnTo>
                    <a:pt x="4750554" y="1036261"/>
                  </a:lnTo>
                  <a:lnTo>
                    <a:pt x="4723338" y="1086603"/>
                  </a:lnTo>
                  <a:lnTo>
                    <a:pt x="4695995" y="1135221"/>
                  </a:lnTo>
                  <a:lnTo>
                    <a:pt x="4668573" y="1181853"/>
                  </a:lnTo>
                  <a:lnTo>
                    <a:pt x="4641121" y="1226236"/>
                  </a:lnTo>
                  <a:lnTo>
                    <a:pt x="4613685" y="1268107"/>
                  </a:lnTo>
                  <a:lnTo>
                    <a:pt x="4586314" y="1307206"/>
                  </a:lnTo>
                  <a:lnTo>
                    <a:pt x="4559055" y="1343269"/>
                  </a:lnTo>
                  <a:lnTo>
                    <a:pt x="4531956" y="1376035"/>
                  </a:lnTo>
                  <a:lnTo>
                    <a:pt x="4505064" y="1405241"/>
                  </a:lnTo>
                  <a:lnTo>
                    <a:pt x="4452095" y="1451924"/>
                  </a:lnTo>
                  <a:lnTo>
                    <a:pt x="4400530" y="1481223"/>
                  </a:lnTo>
                  <a:lnTo>
                    <a:pt x="4350750" y="1491039"/>
                  </a:lnTo>
                  <a:lnTo>
                    <a:pt x="4326653" y="1488210"/>
                  </a:lnTo>
                  <a:lnTo>
                    <a:pt x="4276470" y="1468132"/>
                  </a:lnTo>
                  <a:lnTo>
                    <a:pt x="4223998" y="1430451"/>
                  </a:lnTo>
                  <a:lnTo>
                    <a:pt x="4169675" y="1377112"/>
                  </a:lnTo>
                  <a:lnTo>
                    <a:pt x="4141956" y="1345179"/>
                  </a:lnTo>
                  <a:lnTo>
                    <a:pt x="4113937" y="1310062"/>
                  </a:lnTo>
                  <a:lnTo>
                    <a:pt x="4085674" y="1272003"/>
                  </a:lnTo>
                  <a:lnTo>
                    <a:pt x="4057222" y="1231246"/>
                  </a:lnTo>
                  <a:lnTo>
                    <a:pt x="4028633" y="1188035"/>
                  </a:lnTo>
                  <a:lnTo>
                    <a:pt x="3999964" y="1142613"/>
                  </a:lnTo>
                  <a:lnTo>
                    <a:pt x="3971269" y="1095222"/>
                  </a:lnTo>
                  <a:lnTo>
                    <a:pt x="3942602" y="1046107"/>
                  </a:lnTo>
                  <a:lnTo>
                    <a:pt x="3914018" y="995510"/>
                  </a:lnTo>
                  <a:lnTo>
                    <a:pt x="3885571" y="943675"/>
                  </a:lnTo>
                  <a:lnTo>
                    <a:pt x="3857317" y="890846"/>
                  </a:lnTo>
                  <a:lnTo>
                    <a:pt x="3829309" y="837264"/>
                  </a:lnTo>
                  <a:lnTo>
                    <a:pt x="3801602" y="783175"/>
                  </a:lnTo>
                  <a:lnTo>
                    <a:pt x="3774252" y="728820"/>
                  </a:lnTo>
                  <a:lnTo>
                    <a:pt x="3747311" y="674444"/>
                  </a:lnTo>
                  <a:lnTo>
                    <a:pt x="3720836" y="620289"/>
                  </a:lnTo>
                  <a:lnTo>
                    <a:pt x="3694880" y="566599"/>
                  </a:lnTo>
                  <a:lnTo>
                    <a:pt x="3669498" y="513618"/>
                  </a:lnTo>
                  <a:lnTo>
                    <a:pt x="3644745" y="461587"/>
                  </a:lnTo>
                  <a:lnTo>
                    <a:pt x="3620676" y="410752"/>
                  </a:lnTo>
                  <a:lnTo>
                    <a:pt x="3597344" y="361355"/>
                  </a:lnTo>
                  <a:lnTo>
                    <a:pt x="3574805" y="313639"/>
                  </a:lnTo>
                  <a:lnTo>
                    <a:pt x="3553112" y="267847"/>
                  </a:lnTo>
                  <a:lnTo>
                    <a:pt x="3532322" y="224224"/>
                  </a:lnTo>
                  <a:lnTo>
                    <a:pt x="3512487" y="183012"/>
                  </a:lnTo>
                  <a:lnTo>
                    <a:pt x="3493663" y="144454"/>
                  </a:lnTo>
                  <a:lnTo>
                    <a:pt x="3475905" y="108794"/>
                  </a:lnTo>
                  <a:lnTo>
                    <a:pt x="3443802" y="47142"/>
                  </a:lnTo>
                  <a:lnTo>
                    <a:pt x="3429567" y="21635"/>
                  </a:lnTo>
                  <a:lnTo>
                    <a:pt x="3416616" y="0"/>
                  </a:lnTo>
                </a:path>
                <a:path w="5220970" h="1491614">
                  <a:moveTo>
                    <a:pt x="1942064" y="23115"/>
                  </a:moveTo>
                  <a:lnTo>
                    <a:pt x="1914984" y="69587"/>
                  </a:lnTo>
                  <a:lnTo>
                    <a:pt x="1883286" y="130451"/>
                  </a:lnTo>
                  <a:lnTo>
                    <a:pt x="1865824" y="165676"/>
                  </a:lnTo>
                  <a:lnTo>
                    <a:pt x="1847349" y="203772"/>
                  </a:lnTo>
                  <a:lnTo>
                    <a:pt x="1827910" y="244499"/>
                  </a:lnTo>
                  <a:lnTo>
                    <a:pt x="1807554" y="287613"/>
                  </a:lnTo>
                  <a:lnTo>
                    <a:pt x="1786328" y="332874"/>
                  </a:lnTo>
                  <a:lnTo>
                    <a:pt x="1764280" y="380039"/>
                  </a:lnTo>
                  <a:lnTo>
                    <a:pt x="1741456" y="428866"/>
                  </a:lnTo>
                  <a:lnTo>
                    <a:pt x="1717905" y="479112"/>
                  </a:lnTo>
                  <a:lnTo>
                    <a:pt x="1693673" y="530537"/>
                  </a:lnTo>
                  <a:lnTo>
                    <a:pt x="1668809" y="582897"/>
                  </a:lnTo>
                  <a:lnTo>
                    <a:pt x="1643360" y="635952"/>
                  </a:lnTo>
                  <a:lnTo>
                    <a:pt x="1617373" y="689458"/>
                  </a:lnTo>
                  <a:lnTo>
                    <a:pt x="1590895" y="743174"/>
                  </a:lnTo>
                  <a:lnTo>
                    <a:pt x="1563974" y="796858"/>
                  </a:lnTo>
                  <a:lnTo>
                    <a:pt x="1536658" y="850267"/>
                  </a:lnTo>
                  <a:lnTo>
                    <a:pt x="1508993" y="903160"/>
                  </a:lnTo>
                  <a:lnTo>
                    <a:pt x="1481028" y="955295"/>
                  </a:lnTo>
                  <a:lnTo>
                    <a:pt x="1452809" y="1006430"/>
                  </a:lnTo>
                  <a:lnTo>
                    <a:pt x="1424384" y="1056322"/>
                  </a:lnTo>
                  <a:lnTo>
                    <a:pt x="1395801" y="1104730"/>
                  </a:lnTo>
                  <a:lnTo>
                    <a:pt x="1367107" y="1151411"/>
                  </a:lnTo>
                  <a:lnTo>
                    <a:pt x="1338349" y="1196124"/>
                  </a:lnTo>
                  <a:lnTo>
                    <a:pt x="1309575" y="1238626"/>
                  </a:lnTo>
                  <a:lnTo>
                    <a:pt x="1280833" y="1278676"/>
                  </a:lnTo>
                  <a:lnTo>
                    <a:pt x="1252169" y="1316031"/>
                  </a:lnTo>
                  <a:lnTo>
                    <a:pt x="1223631" y="1350450"/>
                  </a:lnTo>
                  <a:lnTo>
                    <a:pt x="1195266" y="1381690"/>
                  </a:lnTo>
                  <a:lnTo>
                    <a:pt x="1167122" y="1409509"/>
                  </a:lnTo>
                  <a:lnTo>
                    <a:pt x="1111688" y="1453918"/>
                  </a:lnTo>
                  <a:lnTo>
                    <a:pt x="1057706" y="1481740"/>
                  </a:lnTo>
                  <a:lnTo>
                    <a:pt x="1005556" y="1491039"/>
                  </a:lnTo>
                  <a:lnTo>
                    <a:pt x="980291" y="1488344"/>
                  </a:lnTo>
                  <a:lnTo>
                    <a:pt x="927723" y="1469242"/>
                  </a:lnTo>
                  <a:lnTo>
                    <a:pt x="872799" y="1433357"/>
                  </a:lnTo>
                  <a:lnTo>
                    <a:pt x="815954" y="1382488"/>
                  </a:lnTo>
                  <a:lnTo>
                    <a:pt x="786947" y="1351997"/>
                  </a:lnTo>
                  <a:lnTo>
                    <a:pt x="757623" y="1318435"/>
                  </a:lnTo>
                  <a:lnTo>
                    <a:pt x="728036" y="1282028"/>
                  </a:lnTo>
                  <a:lnTo>
                    <a:pt x="698241" y="1243001"/>
                  </a:lnTo>
                  <a:lnTo>
                    <a:pt x="668292" y="1201578"/>
                  </a:lnTo>
                  <a:lnTo>
                    <a:pt x="638243" y="1157984"/>
                  </a:lnTo>
                  <a:lnTo>
                    <a:pt x="608148" y="1112445"/>
                  </a:lnTo>
                  <a:lnTo>
                    <a:pt x="578063" y="1065186"/>
                  </a:lnTo>
                  <a:lnTo>
                    <a:pt x="548041" y="1016432"/>
                  </a:lnTo>
                  <a:lnTo>
                    <a:pt x="518136" y="966407"/>
                  </a:lnTo>
                  <a:lnTo>
                    <a:pt x="488404" y="915337"/>
                  </a:lnTo>
                  <a:lnTo>
                    <a:pt x="458897" y="863447"/>
                  </a:lnTo>
                  <a:lnTo>
                    <a:pt x="429672" y="810961"/>
                  </a:lnTo>
                  <a:lnTo>
                    <a:pt x="400782" y="758106"/>
                  </a:lnTo>
                  <a:lnTo>
                    <a:pt x="372280" y="705106"/>
                  </a:lnTo>
                  <a:lnTo>
                    <a:pt x="344223" y="652186"/>
                  </a:lnTo>
                  <a:lnTo>
                    <a:pt x="316664" y="599571"/>
                  </a:lnTo>
                  <a:lnTo>
                    <a:pt x="289657" y="547486"/>
                  </a:lnTo>
                  <a:lnTo>
                    <a:pt x="263257" y="496156"/>
                  </a:lnTo>
                  <a:lnTo>
                    <a:pt x="237518" y="445807"/>
                  </a:lnTo>
                  <a:lnTo>
                    <a:pt x="212494" y="396663"/>
                  </a:lnTo>
                  <a:lnTo>
                    <a:pt x="188241" y="348950"/>
                  </a:lnTo>
                  <a:lnTo>
                    <a:pt x="164811" y="302892"/>
                  </a:lnTo>
                  <a:lnTo>
                    <a:pt x="142260" y="258714"/>
                  </a:lnTo>
                  <a:lnTo>
                    <a:pt x="120642" y="216642"/>
                  </a:lnTo>
                  <a:lnTo>
                    <a:pt x="100011" y="176901"/>
                  </a:lnTo>
                  <a:lnTo>
                    <a:pt x="80421" y="139715"/>
                  </a:lnTo>
                  <a:lnTo>
                    <a:pt x="61928" y="105311"/>
                  </a:lnTo>
                  <a:lnTo>
                    <a:pt x="28446" y="45743"/>
                  </a:lnTo>
                  <a:lnTo>
                    <a:pt x="13566" y="21031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8925" y="1293350"/>
              <a:ext cx="1361440" cy="2727325"/>
            </a:xfrm>
            <a:custGeom>
              <a:avLst/>
              <a:gdLst/>
              <a:ahLst/>
              <a:cxnLst/>
              <a:rect l="l" t="t" r="r" b="b"/>
              <a:pathLst>
                <a:path w="1361439" h="2727325">
                  <a:moveTo>
                    <a:pt x="0" y="0"/>
                  </a:moveTo>
                  <a:lnTo>
                    <a:pt x="0" y="2726699"/>
                  </a:lnTo>
                </a:path>
                <a:path w="1361439" h="2727325">
                  <a:moveTo>
                    <a:pt x="1361249" y="0"/>
                  </a:moveTo>
                  <a:lnTo>
                    <a:pt x="1361249" y="2726699"/>
                  </a:lnTo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738" y="2240540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Normal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</a:t>
            </a:r>
            <a:r>
              <a:rPr sz="36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Standard</a:t>
            </a:r>
            <a:r>
              <a:rPr sz="3600" b="1" spc="-4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579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beautiful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formula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won’t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25" y="2071187"/>
            <a:ext cx="7324724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Bell</a:t>
            </a:r>
            <a:r>
              <a:rPr spc="-90" dirty="0"/>
              <a:t> </a:t>
            </a:r>
            <a:r>
              <a:rPr spc="-5" dirty="0"/>
              <a:t>Curve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474" y="1084887"/>
            <a:ext cx="5062425" cy="35430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26" y="2240540"/>
            <a:ext cx="431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90" dirty="0"/>
              <a:t> </a:t>
            </a:r>
            <a:r>
              <a:rPr spc="-5" dirty="0"/>
              <a:t>Proportions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0" dirty="0"/>
              <a:t> </a:t>
            </a:r>
            <a:r>
              <a:rPr spc="-5" dirty="0"/>
              <a:t>Big</a:t>
            </a:r>
            <a:r>
              <a:rPr spc="-15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5" dirty="0"/>
              <a:t>Most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7940675" cy="2543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matter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what</a:t>
            </a:r>
            <a:r>
              <a:rPr sz="2400" b="1" i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shape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bulk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±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few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b="1" i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b="1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r>
              <a:rPr sz="2400" b="1" i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b="1" i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bell-shaped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499109" marR="237680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99109" algn="l"/>
                <a:tab pos="4997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Almost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±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SDs”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Normal</a:t>
            </a:r>
            <a:r>
              <a:rPr spc="-160" dirty="0"/>
              <a:t> </a:t>
            </a:r>
            <a:r>
              <a:rPr spc="-5" dirty="0"/>
              <a:t>Approximations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00" y="1564050"/>
            <a:ext cx="8153399" cy="25145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2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90" dirty="0"/>
              <a:t> </a:t>
            </a:r>
            <a:r>
              <a:rPr dirty="0"/>
              <a:t>“Central”</a:t>
            </a:r>
            <a:r>
              <a:rPr spc="-185" dirty="0"/>
              <a:t> </a:t>
            </a:r>
            <a:r>
              <a:rPr spc="-5" dirty="0"/>
              <a:t>Area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587" y="881875"/>
            <a:ext cx="5090825" cy="37995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215" y="2240540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</a:t>
            </a:r>
            <a:r>
              <a:rPr spc="-45" dirty="0"/>
              <a:t> </a:t>
            </a:r>
            <a:r>
              <a:rPr spc="-10" dirty="0"/>
              <a:t>Limit</a:t>
            </a:r>
            <a:r>
              <a:rPr spc="-5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2256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349250" indent="-412750">
              <a:lnSpc>
                <a:spcPct val="115399"/>
              </a:lnSpc>
              <a:spcBef>
                <a:spcPts val="1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Central Limit Theorem describes how the normal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bell-shaped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connected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averages.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concepts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“variability”?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6203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Why do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empirical distributions that we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generate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bell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871219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related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accuracy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</a:t>
            </a:r>
            <a:r>
              <a:rPr spc="-45" dirty="0"/>
              <a:t> </a:t>
            </a:r>
            <a:r>
              <a:rPr spc="-10" dirty="0"/>
              <a:t>Limit</a:t>
            </a:r>
            <a:r>
              <a:rPr spc="-5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3348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regardless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the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distribution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the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>
              <a:latin typeface="Arial"/>
              <a:cs typeface="Arial"/>
            </a:endParaRPr>
          </a:p>
          <a:p>
            <a:pPr marL="469900" marR="51435">
              <a:lnSpc>
                <a:spcPct val="117200"/>
              </a:lnSpc>
              <a:spcBef>
                <a:spcPts val="12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probability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sum </a:t>
            </a:r>
            <a:r>
              <a:rPr sz="2400" b="1" spc="-6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(or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roughly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341122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549" y="2240540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</a:t>
            </a:r>
            <a:r>
              <a:rPr spc="-5" dirty="0"/>
              <a:t>verage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1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165" dirty="0"/>
              <a:t> </a:t>
            </a:r>
            <a:r>
              <a:rPr spc="-25" dirty="0"/>
              <a:t>Average</a:t>
            </a:r>
            <a:r>
              <a:rPr spc="-30" dirty="0"/>
              <a:t> </a:t>
            </a:r>
            <a:r>
              <a:rPr spc="-5" dirty="0"/>
              <a:t>(or</a:t>
            </a:r>
            <a:r>
              <a:rPr spc="-30" dirty="0"/>
              <a:t> </a:t>
            </a:r>
            <a:r>
              <a:rPr dirty="0"/>
              <a:t>Mean)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35883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Data: 2,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3, 3,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9	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(2+3+3+9)/4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4.25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integers</a:t>
            </a:r>
            <a:endParaRPr sz="240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Somewhere between </a:t>
            </a:r>
            <a:r>
              <a:rPr sz="2400" dirty="0">
                <a:latin typeface="Arial"/>
                <a:cs typeface="Arial"/>
              </a:rPr>
              <a:t>min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max, </a:t>
            </a:r>
            <a:r>
              <a:rPr sz="2400" spc="-5" dirty="0">
                <a:latin typeface="Arial"/>
                <a:cs typeface="Arial"/>
              </a:rPr>
              <a:t>but not necessarily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halfway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between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Same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69900" marR="7239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Smoothing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contributions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pot, then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split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evenly</a:t>
            </a:r>
            <a:endParaRPr sz="2400">
              <a:latin typeface="Arial"/>
              <a:cs typeface="Arial"/>
            </a:endParaRPr>
          </a:p>
          <a:p>
            <a:pPr marL="350266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7" y="2372937"/>
            <a:ext cx="8250555" cy="2386330"/>
            <a:chOff x="457197" y="2372937"/>
            <a:chExt cx="8250555" cy="2386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7" y="2372950"/>
              <a:ext cx="3539674" cy="2386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825" y="2372937"/>
              <a:ext cx="3539674" cy="23731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50" y="1053708"/>
            <a:ext cx="77584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medians </a:t>
            </a:r>
            <a:r>
              <a:rPr sz="2400" spc="-5" dirty="0">
                <a:latin typeface="Arial"/>
                <a:cs typeface="Arial"/>
              </a:rPr>
              <a:t>of these two distributions 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different?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different?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“different,”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</a:t>
            </a:r>
            <a:r>
              <a:rPr sz="2400" spc="-5" dirty="0">
                <a:latin typeface="Arial"/>
                <a:cs typeface="Arial"/>
              </a:rPr>
              <a:t> which one is </a:t>
            </a:r>
            <a:r>
              <a:rPr sz="2400" spc="-25" dirty="0">
                <a:latin typeface="Arial"/>
                <a:cs typeface="Arial"/>
              </a:rPr>
              <a:t>bigger.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</a:t>
            </a:r>
            <a:r>
              <a:rPr sz="2400" b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Balance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point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endParaRPr sz="2400">
              <a:latin typeface="Arial"/>
              <a:cs typeface="Arial"/>
            </a:endParaRP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Median: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Half-way point of data; half the area of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 either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2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distribution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symmetric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that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both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and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median.</a:t>
            </a:r>
            <a:endParaRPr sz="2400">
              <a:latin typeface="Arial"/>
              <a:cs typeface="Arial"/>
            </a:endParaRPr>
          </a:p>
          <a:p>
            <a:pPr marL="424815" marR="444500" indent="-412750">
              <a:lnSpc>
                <a:spcPts val="2850"/>
              </a:lnSpc>
              <a:spcBef>
                <a:spcPts val="2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histogram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skewed,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pulled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away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direction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tail.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</a:t>
            </a:r>
            <a:r>
              <a:rPr spc="-35" dirty="0"/>
              <a:t> </a:t>
            </a:r>
            <a:r>
              <a:rPr spc="-5" dirty="0"/>
              <a:t>Mean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Median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115" y="2240540"/>
            <a:ext cx="418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spc="-25" dirty="0"/>
              <a:t>Variability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94955" cy="35077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</a:t>
            </a:r>
            <a:r>
              <a:rPr sz="2400" b="1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A:</a:t>
            </a:r>
            <a:r>
              <a:rPr sz="2400" b="1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“biggest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smallest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value”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tell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much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</a:t>
            </a:r>
            <a:r>
              <a:rPr sz="2400" b="1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variability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around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figure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quantify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88595" algn="ctr">
              <a:lnSpc>
                <a:spcPct val="100000"/>
              </a:lnSpc>
              <a:spcBef>
                <a:spcPts val="166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846</Words>
  <Application>Microsoft Office PowerPoint</Application>
  <PresentationFormat>On-screen Show (16:9)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Lecture 23</vt:lpstr>
      <vt:lpstr>Center and Spread</vt:lpstr>
      <vt:lpstr>Questions</vt:lpstr>
      <vt:lpstr>Average</vt:lpstr>
      <vt:lpstr>The Average (or Mean)</vt:lpstr>
      <vt:lpstr>PowerPoint Presentation</vt:lpstr>
      <vt:lpstr>Comparing Mean and Median</vt:lpstr>
      <vt:lpstr>Standard Deviation</vt:lpstr>
      <vt:lpstr>Defining Variability</vt:lpstr>
      <vt:lpstr>How Far from the Average?</vt:lpstr>
      <vt:lpstr>Why Use the SD?</vt:lpstr>
      <vt:lpstr>Chebyshev's Inequality</vt:lpstr>
      <vt:lpstr>How Big are Most of the Values?</vt:lpstr>
      <vt:lpstr>Chebyshev’s Bounds</vt:lpstr>
      <vt:lpstr>Standard Units</vt:lpstr>
      <vt:lpstr>Standard Units</vt:lpstr>
      <vt:lpstr>Discussion Question</vt:lpstr>
      <vt:lpstr>The SD and the Histogram</vt:lpstr>
      <vt:lpstr>The SD and Bell-Shaped Curves</vt:lpstr>
      <vt:lpstr>Point of Inflection</vt:lpstr>
      <vt:lpstr>The Normal Distribution</vt:lpstr>
      <vt:lpstr>PowerPoint Presentation</vt:lpstr>
      <vt:lpstr>Bell Curve</vt:lpstr>
      <vt:lpstr>Normal Proportions</vt:lpstr>
      <vt:lpstr>How Big are Most of the Values?</vt:lpstr>
      <vt:lpstr>Bounds and Normal Approximations</vt:lpstr>
      <vt:lpstr>A “Central” Area</vt:lpstr>
      <vt:lpstr>Central Limit Theorem</vt:lpstr>
      <vt:lpstr>Sample Averages</vt:lpstr>
      <vt:lpstr>Central Limit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creator>Abra</dc:creator>
  <cp:lastModifiedBy>John Bergschneider</cp:lastModifiedBy>
  <cp:revision>2</cp:revision>
  <dcterms:created xsi:type="dcterms:W3CDTF">2021-11-18T07:00:30Z</dcterms:created>
  <dcterms:modified xsi:type="dcterms:W3CDTF">2021-11-18T16:03:52Z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