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63" r:id="rId4"/>
    <p:sldId id="265" r:id="rId5"/>
    <p:sldId id="264" r:id="rId6"/>
    <p:sldId id="259" r:id="rId7"/>
    <p:sldId id="260" r:id="rId8"/>
    <p:sldId id="261" r:id="rId9"/>
    <p:sldId id="262" r:id="rId10"/>
    <p:sldId id="266" r:id="rId11"/>
    <p:sldId id="305" r:id="rId12"/>
    <p:sldId id="30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106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9FB5B-B445-459F-B800-B7E2C93016E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956D-8526-48D7-9B87-3190D1D3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33437" y="2240540"/>
            <a:ext cx="16771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287" y="2240540"/>
            <a:ext cx="129542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38" y="1325388"/>
            <a:ext cx="7909923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9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Functions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03668"/>
            <a:ext cx="7778750" cy="33197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data about daily temperatures 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shown.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 type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chart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would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to each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rial"/>
              <a:cs typeface="Arial"/>
            </a:endParaRPr>
          </a:p>
          <a:p>
            <a:pPr marL="469900" marR="4242435" indent="-382270">
              <a:lnSpc>
                <a:spcPts val="237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Are there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more cloudy</a:t>
            </a:r>
            <a:r>
              <a:rPr sz="20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than 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sunny</a:t>
            </a:r>
            <a:r>
              <a:rPr sz="20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days?</a:t>
            </a:r>
            <a:endParaRPr sz="2000">
              <a:latin typeface="Arial"/>
              <a:cs typeface="Arial"/>
            </a:endParaRPr>
          </a:p>
          <a:p>
            <a:pPr marL="469900" marR="4479925" indent="-382270">
              <a:lnSpc>
                <a:spcPct val="100000"/>
              </a:lnSpc>
              <a:spcBef>
                <a:spcPts val="9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What percentage of</a:t>
            </a:r>
            <a:r>
              <a:rPr sz="20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days  have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high above</a:t>
            </a:r>
            <a:r>
              <a:rPr sz="20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72º?</a:t>
            </a:r>
            <a:endParaRPr sz="2000">
              <a:latin typeface="Arial"/>
              <a:cs typeface="Arial"/>
            </a:endParaRPr>
          </a:p>
          <a:p>
            <a:pPr marL="469900" marR="4605655" indent="-382270">
              <a:lnSpc>
                <a:spcPct val="100000"/>
              </a:lnSpc>
              <a:spcBef>
                <a:spcPts val="97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Do hotter days tend to  also have hotter</a:t>
            </a:r>
            <a:r>
              <a:rPr sz="20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nights?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69863" y="2108214"/>
            <a:ext cx="3787640" cy="2485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1600FD7-551C-4CEB-9BE9-067FEB139D49}"/>
              </a:ext>
            </a:extLst>
          </p:cNvPr>
          <p:cNvSpPr txBox="1"/>
          <p:nvPr/>
        </p:nvSpPr>
        <p:spPr>
          <a:xfrm>
            <a:off x="7603715" y="420271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3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9 - 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722234" cy="26738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Defining Functions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arguments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body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return values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Apply Method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Apply a function to each entry in a column</a:t>
            </a:r>
          </a:p>
        </p:txBody>
      </p:sp>
    </p:spTree>
    <p:extLst>
      <p:ext uri="{BB962C8B-B14F-4D97-AF65-F5344CB8AC3E}">
        <p14:creationId xmlns:p14="http://schemas.microsoft.com/office/powerpoint/2010/main" val="126519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1"/>
            <a:ext cx="8461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9 – Programming Checklist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3" y="1033652"/>
            <a:ext cx="8461375" cy="356636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functions keywords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def – defines a new function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doc strings – function description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body – indentation by 4 spaces 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return – returns a specified value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Apply Method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 err="1"/>
              <a:t>Table_name.apply</a:t>
            </a:r>
            <a:r>
              <a:rPr lang="en-US" sz="2400" dirty="0"/>
              <a:t>(</a:t>
            </a:r>
            <a:r>
              <a:rPr lang="en-US" sz="2400" dirty="0" err="1"/>
              <a:t>function_to_apply</a:t>
            </a:r>
            <a:r>
              <a:rPr lang="en-US" sz="2400" dirty="0"/>
              <a:t>, “</a:t>
            </a:r>
            <a:r>
              <a:rPr lang="en-US" sz="2400" dirty="0" err="1"/>
              <a:t>column_name</a:t>
            </a:r>
            <a:r>
              <a:rPr lang="en-US" sz="2400" dirty="0"/>
              <a:t>”)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 err="1"/>
              <a:t>Applys</a:t>
            </a:r>
            <a:r>
              <a:rPr lang="en-US" sz="2400" dirty="0"/>
              <a:t> </a:t>
            </a:r>
            <a:r>
              <a:rPr lang="en-US" sz="2400" dirty="0" err="1"/>
              <a:t>funtionc_to_apply</a:t>
            </a:r>
            <a:r>
              <a:rPr lang="en-US" sz="2400" dirty="0"/>
              <a:t> to column “</a:t>
            </a:r>
            <a:r>
              <a:rPr lang="en-US" sz="2400" dirty="0" err="1"/>
              <a:t>column_name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33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416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8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699" y="2216460"/>
            <a:ext cx="400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def</a:t>
            </a:r>
            <a:r>
              <a:rPr sz="3000" b="1" spc="-75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0950AD"/>
                </a:solidFill>
                <a:latin typeface="Consolas"/>
                <a:cs typeface="Consolas"/>
              </a:rPr>
              <a:t>spread</a:t>
            </a:r>
            <a:r>
              <a:rPr sz="3000" spc="-5" dirty="0">
                <a:latin typeface="Consolas"/>
                <a:cs typeface="Consolas"/>
              </a:rPr>
              <a:t>(values):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9602" y="2864160"/>
            <a:ext cx="6726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1345" algn="l"/>
              </a:tabLst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retur</a:t>
            </a:r>
            <a:r>
              <a:rPr sz="3000" b="1" dirty="0">
                <a:solidFill>
                  <a:srgbClr val="107802"/>
                </a:solidFill>
                <a:latin typeface="Consolas"/>
                <a:cs typeface="Consolas"/>
              </a:rPr>
              <a:t>n</a:t>
            </a:r>
            <a:r>
              <a:rPr sz="3000" b="1" spc="10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ma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x</a:t>
            </a:r>
            <a:r>
              <a:rPr sz="3000" spc="-5" dirty="0">
                <a:latin typeface="Consolas"/>
                <a:cs typeface="Consolas"/>
              </a:rPr>
              <a:t>(values</a:t>
            </a:r>
            <a:r>
              <a:rPr sz="3000" dirty="0">
                <a:latin typeface="Consolas"/>
                <a:cs typeface="Consolas"/>
              </a:rPr>
              <a:t>)</a:t>
            </a:r>
            <a:r>
              <a:rPr sz="3000" spc="3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62626"/>
                </a:solidFill>
                <a:latin typeface="Consolas"/>
                <a:cs typeface="Consolas"/>
              </a:rPr>
              <a:t>-	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mi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n</a:t>
            </a:r>
            <a:r>
              <a:rPr sz="3000" spc="-5" dirty="0">
                <a:latin typeface="Consolas"/>
                <a:cs typeface="Consolas"/>
              </a:rPr>
              <a:t>(values)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275" y="41670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1387" y="1714837"/>
            <a:ext cx="1350010" cy="1096645"/>
            <a:chOff x="1521387" y="1714837"/>
            <a:chExt cx="1350010" cy="1096645"/>
          </a:xfrm>
        </p:grpSpPr>
        <p:sp>
          <p:nvSpPr>
            <p:cNvPr id="7" name="object 7"/>
            <p:cNvSpPr/>
            <p:nvPr/>
          </p:nvSpPr>
          <p:spPr>
            <a:xfrm>
              <a:off x="1526149" y="2212225"/>
              <a:ext cx="1340485" cy="594360"/>
            </a:xfrm>
            <a:custGeom>
              <a:avLst/>
              <a:gdLst/>
              <a:ahLst/>
              <a:cxnLst/>
              <a:rect l="l" t="t" r="r" b="b"/>
              <a:pathLst>
                <a:path w="1340485" h="594360">
                  <a:moveTo>
                    <a:pt x="1241097" y="593999"/>
                  </a:moveTo>
                  <a:lnTo>
                    <a:pt x="99001" y="593999"/>
                  </a:lnTo>
                  <a:lnTo>
                    <a:pt x="60465" y="586219"/>
                  </a:lnTo>
                  <a:lnTo>
                    <a:pt x="28997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lnTo>
                    <a:pt x="7780" y="60465"/>
                  </a:lnTo>
                  <a:lnTo>
                    <a:pt x="28997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241097" y="0"/>
                  </a:lnTo>
                  <a:lnTo>
                    <a:pt x="1278984" y="7536"/>
                  </a:lnTo>
                  <a:lnTo>
                    <a:pt x="1311102" y="28996"/>
                  </a:lnTo>
                  <a:lnTo>
                    <a:pt x="1332563" y="61115"/>
                  </a:lnTo>
                  <a:lnTo>
                    <a:pt x="1340099" y="99001"/>
                  </a:lnTo>
                  <a:lnTo>
                    <a:pt x="1340099" y="494997"/>
                  </a:lnTo>
                  <a:lnTo>
                    <a:pt x="1332319" y="533534"/>
                  </a:lnTo>
                  <a:lnTo>
                    <a:pt x="1311103" y="565003"/>
                  </a:lnTo>
                  <a:lnTo>
                    <a:pt x="1279634" y="586219"/>
                  </a:lnTo>
                  <a:lnTo>
                    <a:pt x="1241097" y="593999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6149" y="2212225"/>
              <a:ext cx="1340485" cy="594360"/>
            </a:xfrm>
            <a:custGeom>
              <a:avLst/>
              <a:gdLst/>
              <a:ahLst/>
              <a:cxnLst/>
              <a:rect l="l" t="t" r="r" b="b"/>
              <a:pathLst>
                <a:path w="1340485" h="594360">
                  <a:moveTo>
                    <a:pt x="0" y="99001"/>
                  </a:moveTo>
                  <a:lnTo>
                    <a:pt x="7780" y="60465"/>
                  </a:lnTo>
                  <a:lnTo>
                    <a:pt x="28997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241097" y="0"/>
                  </a:lnTo>
                  <a:lnTo>
                    <a:pt x="1278984" y="7536"/>
                  </a:lnTo>
                  <a:lnTo>
                    <a:pt x="1311102" y="28996"/>
                  </a:lnTo>
                  <a:lnTo>
                    <a:pt x="1332563" y="61115"/>
                  </a:lnTo>
                  <a:lnTo>
                    <a:pt x="1340099" y="99001"/>
                  </a:lnTo>
                  <a:lnTo>
                    <a:pt x="1340099" y="494997"/>
                  </a:lnTo>
                  <a:lnTo>
                    <a:pt x="1332319" y="533534"/>
                  </a:lnTo>
                  <a:lnTo>
                    <a:pt x="1311103" y="565003"/>
                  </a:lnTo>
                  <a:lnTo>
                    <a:pt x="1279634" y="586219"/>
                  </a:lnTo>
                  <a:lnTo>
                    <a:pt x="1241097" y="593999"/>
                  </a:lnTo>
                  <a:lnTo>
                    <a:pt x="99001" y="593999"/>
                  </a:lnTo>
                  <a:lnTo>
                    <a:pt x="60465" y="586219"/>
                  </a:lnTo>
                  <a:lnTo>
                    <a:pt x="28997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6574" y="1719600"/>
              <a:ext cx="1130300" cy="467359"/>
            </a:xfrm>
            <a:custGeom>
              <a:avLst/>
              <a:gdLst/>
              <a:ahLst/>
              <a:cxnLst/>
              <a:rect l="l" t="t" r="r" b="b"/>
              <a:pathLst>
                <a:path w="1130300" h="467360">
                  <a:moveTo>
                    <a:pt x="10608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1060899" y="0"/>
                  </a:lnTo>
                  <a:lnTo>
                    <a:pt x="1099292" y="11626"/>
                  </a:lnTo>
                  <a:lnTo>
                    <a:pt x="1124832" y="42718"/>
                  </a:lnTo>
                  <a:lnTo>
                    <a:pt x="1130099" y="69199"/>
                  </a:lnTo>
                  <a:lnTo>
                    <a:pt x="1130099" y="345999"/>
                  </a:lnTo>
                  <a:lnTo>
                    <a:pt x="1124661" y="372935"/>
                  </a:lnTo>
                  <a:lnTo>
                    <a:pt x="1109831" y="394931"/>
                  </a:lnTo>
                  <a:lnTo>
                    <a:pt x="1087835" y="409761"/>
                  </a:lnTo>
                  <a:lnTo>
                    <a:pt x="1060899" y="415199"/>
                  </a:lnTo>
                  <a:close/>
                </a:path>
                <a:path w="1130300" h="467360">
                  <a:moveTo>
                    <a:pt x="329616" y="467099"/>
                  </a:moveTo>
                  <a:lnTo>
                    <a:pt x="188349" y="415199"/>
                  </a:lnTo>
                  <a:lnTo>
                    <a:pt x="470874" y="415199"/>
                  </a:lnTo>
                  <a:lnTo>
                    <a:pt x="329616" y="4670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6574" y="1719600"/>
              <a:ext cx="1130300" cy="467359"/>
            </a:xfrm>
            <a:custGeom>
              <a:avLst/>
              <a:gdLst/>
              <a:ahLst/>
              <a:cxnLst/>
              <a:rect l="l" t="t" r="r" b="b"/>
              <a:pathLst>
                <a:path w="1130300" h="467360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188349" y="0"/>
                  </a:lnTo>
                  <a:lnTo>
                    <a:pt x="470874" y="0"/>
                  </a:lnTo>
                  <a:lnTo>
                    <a:pt x="1060899" y="0"/>
                  </a:lnTo>
                  <a:lnTo>
                    <a:pt x="1074463" y="1341"/>
                  </a:lnTo>
                  <a:lnTo>
                    <a:pt x="1109831" y="20268"/>
                  </a:lnTo>
                  <a:lnTo>
                    <a:pt x="1128758" y="55636"/>
                  </a:lnTo>
                  <a:lnTo>
                    <a:pt x="1130099" y="69199"/>
                  </a:lnTo>
                  <a:lnTo>
                    <a:pt x="1130099" y="242199"/>
                  </a:lnTo>
                  <a:lnTo>
                    <a:pt x="1130099" y="345999"/>
                  </a:lnTo>
                  <a:lnTo>
                    <a:pt x="1124661" y="372935"/>
                  </a:lnTo>
                  <a:lnTo>
                    <a:pt x="1109831" y="394931"/>
                  </a:lnTo>
                  <a:lnTo>
                    <a:pt x="1087835" y="409761"/>
                  </a:lnTo>
                  <a:lnTo>
                    <a:pt x="1060899" y="415199"/>
                  </a:lnTo>
                  <a:lnTo>
                    <a:pt x="470874" y="415199"/>
                  </a:lnTo>
                  <a:lnTo>
                    <a:pt x="329616" y="467099"/>
                  </a:lnTo>
                  <a:lnTo>
                    <a:pt x="18834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028212" y="1714837"/>
            <a:ext cx="3581400" cy="1096645"/>
            <a:chOff x="3028212" y="1714837"/>
            <a:chExt cx="3581400" cy="1096645"/>
          </a:xfrm>
        </p:grpSpPr>
        <p:sp>
          <p:nvSpPr>
            <p:cNvPr id="12" name="object 12"/>
            <p:cNvSpPr/>
            <p:nvPr/>
          </p:nvSpPr>
          <p:spPr>
            <a:xfrm>
              <a:off x="3032974" y="2212225"/>
              <a:ext cx="1281430" cy="594360"/>
            </a:xfrm>
            <a:custGeom>
              <a:avLst/>
              <a:gdLst/>
              <a:ahLst/>
              <a:cxnLst/>
              <a:rect l="l" t="t" r="r" b="b"/>
              <a:pathLst>
                <a:path w="1281429" h="594360">
                  <a:moveTo>
                    <a:pt x="1181997" y="593999"/>
                  </a:moveTo>
                  <a:lnTo>
                    <a:pt x="99001" y="593999"/>
                  </a:lnTo>
                  <a:lnTo>
                    <a:pt x="60465" y="586219"/>
                  </a:lnTo>
                  <a:lnTo>
                    <a:pt x="28996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lnTo>
                    <a:pt x="7780" y="60465"/>
                  </a:lnTo>
                  <a:lnTo>
                    <a:pt x="28996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181997" y="0"/>
                  </a:lnTo>
                  <a:lnTo>
                    <a:pt x="1219884" y="7536"/>
                  </a:lnTo>
                  <a:lnTo>
                    <a:pt x="1252002" y="28996"/>
                  </a:lnTo>
                  <a:lnTo>
                    <a:pt x="1273463" y="61115"/>
                  </a:lnTo>
                  <a:lnTo>
                    <a:pt x="1280999" y="99001"/>
                  </a:lnTo>
                  <a:lnTo>
                    <a:pt x="1280999" y="494997"/>
                  </a:lnTo>
                  <a:lnTo>
                    <a:pt x="1273219" y="533534"/>
                  </a:lnTo>
                  <a:lnTo>
                    <a:pt x="1252003" y="565003"/>
                  </a:lnTo>
                  <a:lnTo>
                    <a:pt x="1220534" y="586219"/>
                  </a:lnTo>
                  <a:lnTo>
                    <a:pt x="1181997" y="593999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2974" y="2212225"/>
              <a:ext cx="1281430" cy="594360"/>
            </a:xfrm>
            <a:custGeom>
              <a:avLst/>
              <a:gdLst/>
              <a:ahLst/>
              <a:cxnLst/>
              <a:rect l="l" t="t" r="r" b="b"/>
              <a:pathLst>
                <a:path w="1281429" h="594360">
                  <a:moveTo>
                    <a:pt x="0" y="99001"/>
                  </a:moveTo>
                  <a:lnTo>
                    <a:pt x="7780" y="60465"/>
                  </a:lnTo>
                  <a:lnTo>
                    <a:pt x="28996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181997" y="0"/>
                  </a:lnTo>
                  <a:lnTo>
                    <a:pt x="1219884" y="7536"/>
                  </a:lnTo>
                  <a:lnTo>
                    <a:pt x="1252002" y="28996"/>
                  </a:lnTo>
                  <a:lnTo>
                    <a:pt x="1273463" y="61115"/>
                  </a:lnTo>
                  <a:lnTo>
                    <a:pt x="1280999" y="99001"/>
                  </a:lnTo>
                  <a:lnTo>
                    <a:pt x="1280999" y="494997"/>
                  </a:lnTo>
                  <a:lnTo>
                    <a:pt x="1273219" y="533534"/>
                  </a:lnTo>
                  <a:lnTo>
                    <a:pt x="1252003" y="565003"/>
                  </a:lnTo>
                  <a:lnTo>
                    <a:pt x="1220534" y="586219"/>
                  </a:lnTo>
                  <a:lnTo>
                    <a:pt x="1181997" y="593999"/>
                  </a:lnTo>
                  <a:lnTo>
                    <a:pt x="99001" y="593999"/>
                  </a:lnTo>
                  <a:lnTo>
                    <a:pt x="60465" y="586219"/>
                  </a:lnTo>
                  <a:lnTo>
                    <a:pt x="28996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599" y="1719600"/>
              <a:ext cx="3504565" cy="478155"/>
            </a:xfrm>
            <a:custGeom>
              <a:avLst/>
              <a:gdLst/>
              <a:ahLst/>
              <a:cxnLst/>
              <a:rect l="l" t="t" r="r" b="b"/>
              <a:pathLst>
                <a:path w="3504565" h="478155">
                  <a:moveTo>
                    <a:pt x="34347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3434799" y="0"/>
                  </a:lnTo>
                  <a:lnTo>
                    <a:pt x="3473192" y="11626"/>
                  </a:lnTo>
                  <a:lnTo>
                    <a:pt x="3498732" y="42718"/>
                  </a:lnTo>
                  <a:lnTo>
                    <a:pt x="3503999" y="69199"/>
                  </a:lnTo>
                  <a:lnTo>
                    <a:pt x="3503999" y="345999"/>
                  </a:lnTo>
                  <a:lnTo>
                    <a:pt x="3498561" y="372935"/>
                  </a:lnTo>
                  <a:lnTo>
                    <a:pt x="3483731" y="394931"/>
                  </a:lnTo>
                  <a:lnTo>
                    <a:pt x="3461735" y="409761"/>
                  </a:lnTo>
                  <a:lnTo>
                    <a:pt x="3434799" y="415199"/>
                  </a:lnTo>
                  <a:close/>
                </a:path>
                <a:path w="3504565" h="478155">
                  <a:moveTo>
                    <a:pt x="562637" y="478123"/>
                  </a:moveTo>
                  <a:lnTo>
                    <a:pt x="583999" y="415199"/>
                  </a:lnTo>
                  <a:lnTo>
                    <a:pt x="1459999" y="415199"/>
                  </a:lnTo>
                  <a:lnTo>
                    <a:pt x="562637" y="47812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0599" y="1719600"/>
              <a:ext cx="3504565" cy="478155"/>
            </a:xfrm>
            <a:custGeom>
              <a:avLst/>
              <a:gdLst/>
              <a:ahLst/>
              <a:cxnLst/>
              <a:rect l="l" t="t" r="r" b="b"/>
              <a:pathLst>
                <a:path w="3504565" h="478155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583999" y="0"/>
                  </a:lnTo>
                  <a:lnTo>
                    <a:pt x="1459999" y="0"/>
                  </a:lnTo>
                  <a:lnTo>
                    <a:pt x="3434799" y="0"/>
                  </a:lnTo>
                  <a:lnTo>
                    <a:pt x="3448363" y="1341"/>
                  </a:lnTo>
                  <a:lnTo>
                    <a:pt x="3483731" y="20268"/>
                  </a:lnTo>
                  <a:lnTo>
                    <a:pt x="3502657" y="55636"/>
                  </a:lnTo>
                  <a:lnTo>
                    <a:pt x="3503999" y="69199"/>
                  </a:lnTo>
                  <a:lnTo>
                    <a:pt x="3503999" y="242199"/>
                  </a:lnTo>
                  <a:lnTo>
                    <a:pt x="3503999" y="345999"/>
                  </a:lnTo>
                  <a:lnTo>
                    <a:pt x="3498561" y="372935"/>
                  </a:lnTo>
                  <a:lnTo>
                    <a:pt x="3483731" y="394931"/>
                  </a:lnTo>
                  <a:lnTo>
                    <a:pt x="3461735" y="409761"/>
                  </a:lnTo>
                  <a:lnTo>
                    <a:pt x="3434799" y="415199"/>
                  </a:lnTo>
                  <a:lnTo>
                    <a:pt x="1459999" y="415199"/>
                  </a:lnTo>
                  <a:lnTo>
                    <a:pt x="562637" y="478123"/>
                  </a:lnTo>
                  <a:lnTo>
                    <a:pt x="58399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0225" y="1093342"/>
            <a:ext cx="7080884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User-defined functions give names to blocks of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40335" algn="ctr">
              <a:lnSpc>
                <a:spcPct val="100000"/>
              </a:lnSpc>
              <a:spcBef>
                <a:spcPts val="2425"/>
              </a:spcBef>
              <a:tabLst>
                <a:tab pos="1559560" algn="l"/>
              </a:tabLst>
            </a:pPr>
            <a:r>
              <a:rPr sz="1800" spc="-5" dirty="0">
                <a:latin typeface="Arial"/>
                <a:cs typeface="Arial"/>
              </a:rPr>
              <a:t>Name	Argument names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(parameters)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262" y="2857035"/>
            <a:ext cx="7959725" cy="1096645"/>
            <a:chOff x="497262" y="2857035"/>
            <a:chExt cx="7959725" cy="1096645"/>
          </a:xfrm>
        </p:grpSpPr>
        <p:sp>
          <p:nvSpPr>
            <p:cNvPr id="18" name="object 18"/>
            <p:cNvSpPr/>
            <p:nvPr/>
          </p:nvSpPr>
          <p:spPr>
            <a:xfrm>
              <a:off x="1508975" y="2861798"/>
              <a:ext cx="6943090" cy="1087120"/>
            </a:xfrm>
            <a:custGeom>
              <a:avLst/>
              <a:gdLst/>
              <a:ahLst/>
              <a:cxnLst/>
              <a:rect l="l" t="t" r="r" b="b"/>
              <a:pathLst>
                <a:path w="6943090" h="1087120">
                  <a:moveTo>
                    <a:pt x="6761795" y="1086600"/>
                  </a:moveTo>
                  <a:lnTo>
                    <a:pt x="181103" y="1086600"/>
                  </a:lnTo>
                  <a:lnTo>
                    <a:pt x="132959" y="1080131"/>
                  </a:lnTo>
                  <a:lnTo>
                    <a:pt x="89697" y="1061874"/>
                  </a:lnTo>
                  <a:lnTo>
                    <a:pt x="53044" y="1033556"/>
                  </a:lnTo>
                  <a:lnTo>
                    <a:pt x="24725" y="996902"/>
                  </a:lnTo>
                  <a:lnTo>
                    <a:pt x="6469" y="953640"/>
                  </a:lnTo>
                  <a:lnTo>
                    <a:pt x="0" y="905496"/>
                  </a:lnTo>
                  <a:lnTo>
                    <a:pt x="0" y="181103"/>
                  </a:lnTo>
                  <a:lnTo>
                    <a:pt x="6469" y="132959"/>
                  </a:lnTo>
                  <a:lnTo>
                    <a:pt x="24725" y="89697"/>
                  </a:lnTo>
                  <a:lnTo>
                    <a:pt x="53044" y="53043"/>
                  </a:lnTo>
                  <a:lnTo>
                    <a:pt x="89697" y="24725"/>
                  </a:lnTo>
                  <a:lnTo>
                    <a:pt x="132959" y="6469"/>
                  </a:lnTo>
                  <a:lnTo>
                    <a:pt x="181103" y="0"/>
                  </a:lnTo>
                  <a:lnTo>
                    <a:pt x="6761795" y="0"/>
                  </a:lnTo>
                  <a:lnTo>
                    <a:pt x="6831101" y="13785"/>
                  </a:lnTo>
                  <a:lnTo>
                    <a:pt x="6889856" y="53043"/>
                  </a:lnTo>
                  <a:lnTo>
                    <a:pt x="6929114" y="111798"/>
                  </a:lnTo>
                  <a:lnTo>
                    <a:pt x="6942899" y="181103"/>
                  </a:lnTo>
                  <a:lnTo>
                    <a:pt x="6942899" y="905496"/>
                  </a:lnTo>
                  <a:lnTo>
                    <a:pt x="6936430" y="953640"/>
                  </a:lnTo>
                  <a:lnTo>
                    <a:pt x="6918174" y="996902"/>
                  </a:lnTo>
                  <a:lnTo>
                    <a:pt x="6889856" y="1033556"/>
                  </a:lnTo>
                  <a:lnTo>
                    <a:pt x="6853202" y="1061874"/>
                  </a:lnTo>
                  <a:lnTo>
                    <a:pt x="6809940" y="1080131"/>
                  </a:lnTo>
                  <a:lnTo>
                    <a:pt x="6761795" y="1086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8975" y="2861798"/>
              <a:ext cx="6943090" cy="1087120"/>
            </a:xfrm>
            <a:custGeom>
              <a:avLst/>
              <a:gdLst/>
              <a:ahLst/>
              <a:cxnLst/>
              <a:rect l="l" t="t" r="r" b="b"/>
              <a:pathLst>
                <a:path w="6943090" h="1087120">
                  <a:moveTo>
                    <a:pt x="0" y="181103"/>
                  </a:moveTo>
                  <a:lnTo>
                    <a:pt x="6469" y="132959"/>
                  </a:lnTo>
                  <a:lnTo>
                    <a:pt x="24725" y="89697"/>
                  </a:lnTo>
                  <a:lnTo>
                    <a:pt x="53044" y="53043"/>
                  </a:lnTo>
                  <a:lnTo>
                    <a:pt x="89697" y="24725"/>
                  </a:lnTo>
                  <a:lnTo>
                    <a:pt x="132959" y="6469"/>
                  </a:lnTo>
                  <a:lnTo>
                    <a:pt x="181103" y="0"/>
                  </a:lnTo>
                  <a:lnTo>
                    <a:pt x="6761795" y="0"/>
                  </a:lnTo>
                  <a:lnTo>
                    <a:pt x="6831101" y="13785"/>
                  </a:lnTo>
                  <a:lnTo>
                    <a:pt x="6889856" y="53043"/>
                  </a:lnTo>
                  <a:lnTo>
                    <a:pt x="6929114" y="111798"/>
                  </a:lnTo>
                  <a:lnTo>
                    <a:pt x="6942899" y="181103"/>
                  </a:lnTo>
                  <a:lnTo>
                    <a:pt x="6942899" y="905496"/>
                  </a:lnTo>
                  <a:lnTo>
                    <a:pt x="6936430" y="953640"/>
                  </a:lnTo>
                  <a:lnTo>
                    <a:pt x="6918174" y="996902"/>
                  </a:lnTo>
                  <a:lnTo>
                    <a:pt x="6889856" y="1033556"/>
                  </a:lnTo>
                  <a:lnTo>
                    <a:pt x="6853202" y="1061874"/>
                  </a:lnTo>
                  <a:lnTo>
                    <a:pt x="6809940" y="1080131"/>
                  </a:lnTo>
                  <a:lnTo>
                    <a:pt x="6761795" y="1086600"/>
                  </a:lnTo>
                  <a:lnTo>
                    <a:pt x="181103" y="1086600"/>
                  </a:lnTo>
                  <a:lnTo>
                    <a:pt x="132959" y="1080131"/>
                  </a:lnTo>
                  <a:lnTo>
                    <a:pt x="89697" y="1061874"/>
                  </a:lnTo>
                  <a:lnTo>
                    <a:pt x="53044" y="1033556"/>
                  </a:lnTo>
                  <a:lnTo>
                    <a:pt x="24725" y="996902"/>
                  </a:lnTo>
                  <a:lnTo>
                    <a:pt x="6469" y="953640"/>
                  </a:lnTo>
                  <a:lnTo>
                    <a:pt x="0" y="905496"/>
                  </a:lnTo>
                  <a:lnTo>
                    <a:pt x="0" y="181103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025" y="3000774"/>
              <a:ext cx="1013460" cy="415290"/>
            </a:xfrm>
            <a:custGeom>
              <a:avLst/>
              <a:gdLst/>
              <a:ahLst/>
              <a:cxnLst/>
              <a:rect l="l" t="t" r="r" b="b"/>
              <a:pathLst>
                <a:path w="1013460" h="415289">
                  <a:moveTo>
                    <a:pt x="791800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791800" y="0"/>
                  </a:lnTo>
                  <a:lnTo>
                    <a:pt x="830192" y="11626"/>
                  </a:lnTo>
                  <a:lnTo>
                    <a:pt x="855732" y="42718"/>
                  </a:lnTo>
                  <a:lnTo>
                    <a:pt x="861000" y="69199"/>
                  </a:lnTo>
                  <a:lnTo>
                    <a:pt x="1013397" y="127972"/>
                  </a:lnTo>
                  <a:lnTo>
                    <a:pt x="861000" y="172999"/>
                  </a:lnTo>
                  <a:lnTo>
                    <a:pt x="861000" y="345999"/>
                  </a:lnTo>
                  <a:lnTo>
                    <a:pt x="855561" y="372935"/>
                  </a:lnTo>
                  <a:lnTo>
                    <a:pt x="840731" y="394931"/>
                  </a:lnTo>
                  <a:lnTo>
                    <a:pt x="818735" y="409761"/>
                  </a:lnTo>
                  <a:lnTo>
                    <a:pt x="791800" y="4151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025" y="3000774"/>
              <a:ext cx="1013460" cy="415290"/>
            </a:xfrm>
            <a:custGeom>
              <a:avLst/>
              <a:gdLst/>
              <a:ahLst/>
              <a:cxnLst/>
              <a:rect l="l" t="t" r="r" b="b"/>
              <a:pathLst>
                <a:path w="1013460" h="415289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502250" y="0"/>
                  </a:lnTo>
                  <a:lnTo>
                    <a:pt x="717500" y="0"/>
                  </a:lnTo>
                  <a:lnTo>
                    <a:pt x="791800" y="0"/>
                  </a:lnTo>
                  <a:lnTo>
                    <a:pt x="805363" y="1341"/>
                  </a:lnTo>
                  <a:lnTo>
                    <a:pt x="840731" y="20268"/>
                  </a:lnTo>
                  <a:lnTo>
                    <a:pt x="859658" y="55636"/>
                  </a:lnTo>
                  <a:lnTo>
                    <a:pt x="861000" y="69199"/>
                  </a:lnTo>
                  <a:lnTo>
                    <a:pt x="1013397" y="127972"/>
                  </a:lnTo>
                  <a:lnTo>
                    <a:pt x="861000" y="172999"/>
                  </a:lnTo>
                  <a:lnTo>
                    <a:pt x="861000" y="345999"/>
                  </a:lnTo>
                  <a:lnTo>
                    <a:pt x="855561" y="372935"/>
                  </a:lnTo>
                  <a:lnTo>
                    <a:pt x="840731" y="394931"/>
                  </a:lnTo>
                  <a:lnTo>
                    <a:pt x="818735" y="409761"/>
                  </a:lnTo>
                  <a:lnTo>
                    <a:pt x="791800" y="415199"/>
                  </a:lnTo>
                  <a:lnTo>
                    <a:pt x="717500" y="415199"/>
                  </a:lnTo>
                  <a:lnTo>
                    <a:pt x="502250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1729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301" y="3048418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69262" y="2386412"/>
            <a:ext cx="2351405" cy="569595"/>
            <a:chOff x="5069262" y="2386412"/>
            <a:chExt cx="2351405" cy="569595"/>
          </a:xfrm>
        </p:grpSpPr>
        <p:sp>
          <p:nvSpPr>
            <p:cNvPr id="24" name="object 24"/>
            <p:cNvSpPr/>
            <p:nvPr/>
          </p:nvSpPr>
          <p:spPr>
            <a:xfrm>
              <a:off x="5074025" y="2391174"/>
              <a:ext cx="2341880" cy="560070"/>
            </a:xfrm>
            <a:custGeom>
              <a:avLst/>
              <a:gdLst/>
              <a:ahLst/>
              <a:cxnLst/>
              <a:rect l="l" t="t" r="r" b="b"/>
              <a:pathLst>
                <a:path w="2341879" h="560069">
                  <a:moveTo>
                    <a:pt x="22725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2272599" y="0"/>
                  </a:lnTo>
                  <a:lnTo>
                    <a:pt x="2310992" y="11626"/>
                  </a:lnTo>
                  <a:lnTo>
                    <a:pt x="2336532" y="42718"/>
                  </a:lnTo>
                  <a:lnTo>
                    <a:pt x="2341799" y="69199"/>
                  </a:lnTo>
                  <a:lnTo>
                    <a:pt x="2341799" y="345999"/>
                  </a:lnTo>
                  <a:lnTo>
                    <a:pt x="2336361" y="372935"/>
                  </a:lnTo>
                  <a:lnTo>
                    <a:pt x="2321531" y="394931"/>
                  </a:lnTo>
                  <a:lnTo>
                    <a:pt x="2299535" y="409761"/>
                  </a:lnTo>
                  <a:lnTo>
                    <a:pt x="2272599" y="415199"/>
                  </a:lnTo>
                  <a:close/>
                </a:path>
                <a:path w="2341879" h="560069">
                  <a:moveTo>
                    <a:pt x="675585" y="559976"/>
                  </a:moveTo>
                  <a:lnTo>
                    <a:pt x="390299" y="415199"/>
                  </a:lnTo>
                  <a:lnTo>
                    <a:pt x="975749" y="415199"/>
                  </a:lnTo>
                  <a:lnTo>
                    <a:pt x="675585" y="55997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4025" y="2391174"/>
              <a:ext cx="2341880" cy="560070"/>
            </a:xfrm>
            <a:custGeom>
              <a:avLst/>
              <a:gdLst/>
              <a:ahLst/>
              <a:cxnLst/>
              <a:rect l="l" t="t" r="r" b="b"/>
              <a:pathLst>
                <a:path w="2341879" h="560069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390299" y="0"/>
                  </a:lnTo>
                  <a:lnTo>
                    <a:pt x="975749" y="0"/>
                  </a:lnTo>
                  <a:lnTo>
                    <a:pt x="2272599" y="0"/>
                  </a:lnTo>
                  <a:lnTo>
                    <a:pt x="2286163" y="1341"/>
                  </a:lnTo>
                  <a:lnTo>
                    <a:pt x="2321531" y="20268"/>
                  </a:lnTo>
                  <a:lnTo>
                    <a:pt x="2340458" y="55636"/>
                  </a:lnTo>
                  <a:lnTo>
                    <a:pt x="2341799" y="69199"/>
                  </a:lnTo>
                  <a:lnTo>
                    <a:pt x="2341799" y="242199"/>
                  </a:lnTo>
                  <a:lnTo>
                    <a:pt x="2341799" y="345999"/>
                  </a:lnTo>
                  <a:lnTo>
                    <a:pt x="2336361" y="372935"/>
                  </a:lnTo>
                  <a:lnTo>
                    <a:pt x="2321531" y="394931"/>
                  </a:lnTo>
                  <a:lnTo>
                    <a:pt x="2299535" y="409761"/>
                  </a:lnTo>
                  <a:lnTo>
                    <a:pt x="2272599" y="415199"/>
                  </a:lnTo>
                  <a:lnTo>
                    <a:pt x="975749" y="415199"/>
                  </a:lnTo>
                  <a:lnTo>
                    <a:pt x="675585" y="559976"/>
                  </a:lnTo>
                  <a:lnTo>
                    <a:pt x="39029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04653" y="2438818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73711" y="2925988"/>
            <a:ext cx="5316220" cy="508634"/>
            <a:chOff x="2973711" y="2925988"/>
            <a:chExt cx="5316220" cy="508634"/>
          </a:xfrm>
        </p:grpSpPr>
        <p:sp>
          <p:nvSpPr>
            <p:cNvPr id="28" name="object 28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5223597" y="498600"/>
                  </a:move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0" y="83101"/>
                  </a:move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75" y="1093342"/>
            <a:ext cx="8442960" cy="3084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13360" marR="33020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does this function do? 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kind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input does it  take? What output will it give? What's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reasonable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name?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8800"/>
                </a:solidFill>
                <a:latin typeface="Consolas"/>
                <a:cs typeface="Consolas"/>
              </a:rPr>
              <a:t>def </a:t>
            </a:r>
            <a:r>
              <a:rPr sz="3000" b="1" spc="-5" dirty="0">
                <a:solidFill>
                  <a:srgbClr val="0066BB"/>
                </a:solidFill>
                <a:latin typeface="Consolas"/>
                <a:cs typeface="Consolas"/>
              </a:rPr>
              <a:t>f</a:t>
            </a:r>
            <a:r>
              <a:rPr sz="3000" spc="-5" dirty="0">
                <a:latin typeface="Consolas"/>
                <a:cs typeface="Consolas"/>
              </a:rPr>
              <a:t>(s):</a:t>
            </a:r>
            <a:endParaRPr sz="3000">
              <a:latin typeface="Consolas"/>
              <a:cs typeface="Consolas"/>
            </a:endParaRPr>
          </a:p>
          <a:p>
            <a:pPr marL="888365">
              <a:lnSpc>
                <a:spcPct val="100000"/>
              </a:lnSpc>
              <a:spcBef>
                <a:spcPts val="225"/>
              </a:spcBef>
              <a:tabLst>
                <a:tab pos="5078095" algn="l"/>
                <a:tab pos="6963409" algn="l"/>
                <a:tab pos="8010525" algn="l"/>
              </a:tabLst>
            </a:pPr>
            <a:r>
              <a:rPr sz="3000" b="1" spc="-5" dirty="0">
                <a:solidFill>
                  <a:srgbClr val="008800"/>
                </a:solidFill>
                <a:latin typeface="Consolas"/>
                <a:cs typeface="Consolas"/>
              </a:rPr>
              <a:t>retur</a:t>
            </a:r>
            <a:r>
              <a:rPr sz="3000" b="1" dirty="0">
                <a:solidFill>
                  <a:srgbClr val="008800"/>
                </a:solidFill>
                <a:latin typeface="Consolas"/>
                <a:cs typeface="Consolas"/>
              </a:rPr>
              <a:t>n</a:t>
            </a:r>
            <a:r>
              <a:rPr sz="3000" b="1" spc="5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n</a:t>
            </a:r>
            <a:r>
              <a:rPr sz="3000" dirty="0">
                <a:latin typeface="Consolas"/>
                <a:cs typeface="Consolas"/>
              </a:rPr>
              <a:t>p</a:t>
            </a:r>
            <a:r>
              <a:rPr sz="300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3000" spc="-5" dirty="0">
                <a:latin typeface="Consolas"/>
                <a:cs typeface="Consolas"/>
              </a:rPr>
              <a:t>round(</a:t>
            </a:r>
            <a:r>
              <a:rPr sz="3000" dirty="0">
                <a:latin typeface="Consolas"/>
                <a:cs typeface="Consolas"/>
              </a:rPr>
              <a:t>s</a:t>
            </a:r>
            <a:r>
              <a:rPr sz="3000" spc="25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333333"/>
                </a:solidFill>
                <a:latin typeface="Consolas"/>
                <a:cs typeface="Consolas"/>
              </a:rPr>
              <a:t>/	</a:t>
            </a:r>
            <a:r>
              <a:rPr sz="3000" spc="-5" dirty="0">
                <a:solidFill>
                  <a:srgbClr val="007020"/>
                </a:solidFill>
                <a:latin typeface="Consolas"/>
                <a:cs typeface="Consolas"/>
              </a:rPr>
              <a:t>su</a:t>
            </a:r>
            <a:r>
              <a:rPr sz="3000" dirty="0">
                <a:solidFill>
                  <a:srgbClr val="007020"/>
                </a:solidFill>
                <a:latin typeface="Consolas"/>
                <a:cs typeface="Consolas"/>
              </a:rPr>
              <a:t>m</a:t>
            </a:r>
            <a:r>
              <a:rPr sz="3000" spc="-5" dirty="0">
                <a:latin typeface="Consolas"/>
                <a:cs typeface="Consolas"/>
              </a:rPr>
              <a:t>(s</a:t>
            </a:r>
            <a:r>
              <a:rPr sz="3000" dirty="0">
                <a:latin typeface="Consolas"/>
                <a:cs typeface="Consolas"/>
              </a:rPr>
              <a:t>)</a:t>
            </a:r>
            <a:r>
              <a:rPr sz="3000" spc="5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333333"/>
                </a:solidFill>
                <a:latin typeface="Consolas"/>
                <a:cs typeface="Consolas"/>
              </a:rPr>
              <a:t>*	</a:t>
            </a:r>
            <a:r>
              <a:rPr sz="3000" b="1" spc="-5" dirty="0">
                <a:solidFill>
                  <a:srgbClr val="0000DD"/>
                </a:solidFill>
                <a:latin typeface="Consolas"/>
                <a:cs typeface="Consolas"/>
              </a:rPr>
              <a:t>10</a:t>
            </a:r>
            <a:r>
              <a:rPr sz="3000" b="1" dirty="0">
                <a:solidFill>
                  <a:srgbClr val="0000DD"/>
                </a:solidFill>
                <a:latin typeface="Consolas"/>
                <a:cs typeface="Consolas"/>
              </a:rPr>
              <a:t>0</a:t>
            </a:r>
            <a:r>
              <a:rPr sz="3000" dirty="0">
                <a:latin typeface="Consolas"/>
                <a:cs typeface="Consolas"/>
              </a:rPr>
              <a:t>,	</a:t>
            </a:r>
            <a:r>
              <a:rPr sz="3000" b="1" dirty="0">
                <a:solidFill>
                  <a:srgbClr val="0000DD"/>
                </a:solidFill>
                <a:latin typeface="Consolas"/>
                <a:cs typeface="Consolas"/>
              </a:rPr>
              <a:t>2</a:t>
            </a:r>
            <a:r>
              <a:rPr sz="3000" dirty="0"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Consolas"/>
              <a:cs typeface="Consolas"/>
            </a:endParaRPr>
          </a:p>
          <a:p>
            <a:pPr marL="43180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3342"/>
            <a:ext cx="7693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apply</a:t>
            </a:r>
            <a:r>
              <a:rPr sz="2400" b="1" spc="-86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creates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calling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 on every element in input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883918"/>
            <a:ext cx="28067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883918"/>
            <a:ext cx="2716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to apply  The input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818" y="3104134"/>
            <a:ext cx="79038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table_name.apply(function_name,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'column_label')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47865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HW 3 -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Friday: 9/24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Questions:1.1-1.7, 2.1-2.5, 2.7, 3.1,3.3, 4.3-4.5</a:t>
            </a: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3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 9/21 – 9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1.1,1.1.1, 3.1-3.2,4.1-4.3, all questions from section 2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83665" lvl="3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  <a:defRPr/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9/21 – Covers Chapter 7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Thurday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9/23 – Covers Chapter 8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879" y="2240540"/>
            <a:ext cx="317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Charts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Review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</a:t>
            </a:r>
            <a:r>
              <a:rPr spc="-90" dirty="0"/>
              <a:t> </a:t>
            </a:r>
            <a:r>
              <a:rPr spc="-5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228840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Scatter 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plot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numerical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Line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graph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 sequential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(over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time,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Bar chart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distribution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Histogram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distribution of numerical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5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Bar Chart or</a:t>
            </a:r>
            <a:r>
              <a:rPr spc="-95" dirty="0"/>
              <a:t> </a:t>
            </a:r>
            <a:r>
              <a:rPr spc="-5" dirty="0"/>
              <a:t>Histogram?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96" y="1325388"/>
            <a:ext cx="3790315" cy="31648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49680">
              <a:lnSpc>
                <a:spcPct val="100000"/>
              </a:lnSpc>
              <a:spcBef>
                <a:spcPts val="610"/>
              </a:spcBef>
            </a:pPr>
            <a:r>
              <a:rPr sz="2200" b="1" spc="-5" dirty="0">
                <a:solidFill>
                  <a:srgbClr val="3B7EA1"/>
                </a:solidFill>
                <a:latin typeface="Arial"/>
                <a:cs typeface="Arial"/>
              </a:rPr>
              <a:t>Bar</a:t>
            </a:r>
            <a:r>
              <a:rPr sz="22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Arial"/>
                <a:cs typeface="Arial"/>
              </a:rPr>
              <a:t>Chart</a:t>
            </a:r>
            <a:endParaRPr sz="2200">
              <a:latin typeface="Arial"/>
              <a:cs typeface="Arial"/>
            </a:endParaRPr>
          </a:p>
          <a:p>
            <a:pPr marL="409575" marR="236854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"/>
                <a:cs typeface="Arial"/>
              </a:rPr>
              <a:t>Distribution of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categorical  variable</a:t>
            </a:r>
            <a:endParaRPr sz="2200">
              <a:latin typeface="Arial"/>
              <a:cs typeface="Arial"/>
            </a:endParaRPr>
          </a:p>
          <a:p>
            <a:pPr marL="409575" marR="62484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"/>
                <a:cs typeface="Arial"/>
              </a:rPr>
              <a:t>Bars have arbitrary  </a:t>
            </a:r>
            <a:r>
              <a:rPr sz="2200" dirty="0">
                <a:latin typeface="Arial"/>
                <a:cs typeface="Arial"/>
              </a:rPr>
              <a:t>(but </a:t>
            </a:r>
            <a:r>
              <a:rPr sz="2200" spc="-5" dirty="0">
                <a:latin typeface="Arial"/>
                <a:cs typeface="Arial"/>
              </a:rPr>
              <a:t>equal) widths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  </a:t>
            </a:r>
            <a:r>
              <a:rPr sz="2200" dirty="0">
                <a:latin typeface="Arial"/>
                <a:cs typeface="Arial"/>
              </a:rPr>
              <a:t>spacings</a:t>
            </a:r>
            <a:endParaRPr sz="2200">
              <a:latin typeface="Arial"/>
              <a:cs typeface="Arial"/>
            </a:endParaRPr>
          </a:p>
          <a:p>
            <a:pPr marL="409575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latin typeface="Arial"/>
                <a:cs typeface="Arial"/>
              </a:rPr>
              <a:t>height </a:t>
            </a:r>
            <a:r>
              <a:rPr sz="2200" b="1" dirty="0">
                <a:latin typeface="Arial"/>
                <a:cs typeface="Arial"/>
              </a:rPr>
              <a:t>(or </a:t>
            </a:r>
            <a:r>
              <a:rPr sz="2200" b="1" spc="-5" dirty="0">
                <a:latin typeface="Arial"/>
                <a:cs typeface="Arial"/>
              </a:rPr>
              <a:t>length)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09575" marR="5080">
              <a:lnSpc>
                <a:spcPts val="262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area </a:t>
            </a:r>
            <a:r>
              <a:rPr sz="2200" spc="-5" dirty="0">
                <a:latin typeface="Arial"/>
                <a:cs typeface="Arial"/>
              </a:rPr>
              <a:t>of bars proportional to  the percent of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individuals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5282565">
              <a:lnSpc>
                <a:spcPct val="100000"/>
              </a:lnSpc>
              <a:spcBef>
                <a:spcPts val="610"/>
              </a:spcBef>
            </a:pPr>
            <a:r>
              <a:rPr spc="-5" dirty="0"/>
              <a:t>Histogram</a:t>
            </a:r>
          </a:p>
          <a:p>
            <a:pPr marL="4420870" marR="485140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Distribution of numerical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</a:p>
          <a:p>
            <a:pPr marL="4420870" marR="508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Horizontal axis is numerical:  to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scale,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no gaps, bins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can 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unequal</a:t>
            </a:r>
          </a:p>
          <a:p>
            <a:pPr marL="4420870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421505" algn="l"/>
                <a:tab pos="4422140" algn="l"/>
              </a:tabLst>
            </a:pPr>
            <a:r>
              <a:rPr spc="-5" dirty="0">
                <a:solidFill>
                  <a:srgbClr val="000000"/>
                </a:solidFill>
              </a:rPr>
              <a:t>Area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bars proportional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4420870">
              <a:lnSpc>
                <a:spcPts val="2625"/>
              </a:lnSpc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the percent of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individuals;</a:t>
            </a:r>
          </a:p>
          <a:p>
            <a:pPr marL="4420870">
              <a:lnSpc>
                <a:spcPts val="2630"/>
              </a:lnSpc>
            </a:pPr>
            <a:r>
              <a:rPr spc="-5" dirty="0">
                <a:solidFill>
                  <a:srgbClr val="000000"/>
                </a:solidFill>
              </a:rPr>
              <a:t>height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measures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density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175" y="874357"/>
            <a:ext cx="327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display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287B2D3-9E63-4F6E-86DA-455C0DE2B2CB}"/>
              </a:ext>
            </a:extLst>
          </p:cNvPr>
          <p:cNvSpPr txBox="1"/>
          <p:nvPr/>
        </p:nvSpPr>
        <p:spPr>
          <a:xfrm>
            <a:off x="8005943" y="449022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Density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Calculate</a:t>
            </a:r>
            <a:r>
              <a:rPr spc="-90" dirty="0"/>
              <a:t> </a:t>
            </a:r>
            <a:r>
              <a:rPr spc="-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4" y="878077"/>
            <a:ext cx="7699375" cy="2143536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[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6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6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.5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 bin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263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out of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1324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80" dirty="0">
                <a:solidFill>
                  <a:srgbClr val="3B3B3B"/>
                </a:solidFill>
                <a:latin typeface="Arial"/>
                <a:cs typeface="Arial"/>
              </a:rPr>
              <a:t>sleepers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263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 of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1324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”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19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86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bin is 6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.5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–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6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5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hours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wide</a:t>
            </a:r>
            <a:endParaRPr sz="2400" dirty="0">
              <a:latin typeface="Arial"/>
              <a:cs typeface="Arial"/>
            </a:endParaRPr>
          </a:p>
          <a:p>
            <a:pPr marL="2799715">
              <a:lnSpc>
                <a:spcPct val="100000"/>
              </a:lnSpc>
              <a:spcBef>
                <a:spcPts val="1650"/>
              </a:spcBef>
            </a:pPr>
            <a:r>
              <a:rPr lang="en-US" sz="2400" spc="-5" dirty="0">
                <a:solidFill>
                  <a:srgbClr val="0000FF"/>
                </a:solidFill>
                <a:latin typeface="Arial"/>
                <a:cs typeface="Arial"/>
              </a:rPr>
              <a:t>19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lang="en-US" sz="2400" spc="-5" dirty="0">
                <a:solidFill>
                  <a:srgbClr val="0000FF"/>
                </a:solidFill>
                <a:latin typeface="Arial"/>
                <a:cs typeface="Arial"/>
              </a:rPr>
              <a:t>86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percent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5" y="3045967"/>
            <a:ext cx="211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ba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0214" y="3284524"/>
            <a:ext cx="2639060" cy="0"/>
          </a:xfrm>
          <a:custGeom>
            <a:avLst/>
            <a:gdLst/>
            <a:ahLst/>
            <a:cxnLst/>
            <a:rect l="l" t="t" r="r" b="b"/>
            <a:pathLst>
              <a:path w="2639060">
                <a:moveTo>
                  <a:pt x="0" y="0"/>
                </a:moveTo>
                <a:lnTo>
                  <a:pt x="2638896" y="0"/>
                </a:lnTo>
              </a:path>
            </a:pathLst>
          </a:custGeom>
          <a:ln w="26822">
            <a:solidFill>
              <a:srgbClr val="0000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1996" y="3241547"/>
            <a:ext cx="4995495" cy="1186863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795"/>
              </a:spcBef>
            </a:pPr>
            <a:r>
              <a:rPr lang="en-US" sz="2400" spc="-5" dirty="0">
                <a:solidFill>
                  <a:srgbClr val="0000FF"/>
                </a:solidFill>
                <a:latin typeface="Arial"/>
                <a:cs typeface="Arial"/>
              </a:rPr>
              <a:t>.5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15" dirty="0">
                <a:solidFill>
                  <a:srgbClr val="0000FF"/>
                </a:solidFill>
                <a:latin typeface="Arial"/>
                <a:cs typeface="Arial"/>
              </a:rPr>
              <a:t>hours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  <a:tabLst>
                <a:tab pos="34607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1.02 percent per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85" dirty="0">
                <a:solidFill>
                  <a:srgbClr val="3B3B3B"/>
                </a:solidFill>
                <a:latin typeface="Arial"/>
                <a:cs typeface="Arial"/>
              </a:rPr>
              <a:t>hour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6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Height Measures</a:t>
            </a:r>
            <a:r>
              <a:rPr spc="-90" dirty="0"/>
              <a:t> </a:t>
            </a:r>
            <a:r>
              <a:rPr spc="-5" dirty="0"/>
              <a:t>Density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4291" y="1009352"/>
            <a:ext cx="215709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%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---------------------</a:t>
            </a:r>
            <a:endParaRPr sz="240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width of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175" y="1500842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24" y="2563157"/>
            <a:ext cx="724090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height </a:t>
            </a: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the percent of data in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  <a:p>
            <a:pPr marL="424815">
              <a:lnSpc>
                <a:spcPts val="2865"/>
              </a:lnSpc>
            </a:pPr>
            <a:r>
              <a:rPr sz="2400" b="1" i="1" spc="-5" dirty="0">
                <a:latin typeface="Arial"/>
                <a:cs typeface="Arial"/>
              </a:rPr>
              <a:t>relative </a:t>
            </a:r>
            <a:r>
              <a:rPr sz="2400" b="1" i="1" dirty="0">
                <a:latin typeface="Arial"/>
                <a:cs typeface="Arial"/>
              </a:rPr>
              <a:t>to the </a:t>
            </a:r>
            <a:r>
              <a:rPr sz="2400" b="1" i="1" spc="-5" dirty="0">
                <a:latin typeface="Arial"/>
                <a:cs typeface="Arial"/>
              </a:rPr>
              <a:t>amount of space in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bin</a:t>
            </a:r>
            <a:r>
              <a:rPr sz="2400" b="1" spc="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7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Height </a:t>
            </a:r>
            <a:r>
              <a:rPr sz="2400" dirty="0">
                <a:latin typeface="Arial"/>
                <a:cs typeface="Arial"/>
              </a:rPr>
              <a:t>measures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944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Units: percent per unit on the horizontal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 Measures</a:t>
            </a:r>
            <a:r>
              <a:rPr spc="-90" dirty="0"/>
              <a:t> </a:t>
            </a:r>
            <a:r>
              <a:rPr spc="-5" dirty="0"/>
              <a:t>Percent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224" y="1569142"/>
            <a:ext cx="7249159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Area of bar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	%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in bin	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sz="2400" b="1" spc="-5" dirty="0">
                <a:latin typeface="Arial"/>
                <a:cs typeface="Arial"/>
              </a:rPr>
              <a:t>Height	</a:t>
            </a:r>
            <a:r>
              <a:rPr sz="2400" b="1" dirty="0">
                <a:latin typeface="Arial"/>
                <a:cs typeface="Arial"/>
              </a:rPr>
              <a:t>x	</a:t>
            </a:r>
            <a:r>
              <a:rPr sz="2400" b="1" spc="-5" dirty="0">
                <a:latin typeface="Arial"/>
                <a:cs typeface="Arial"/>
              </a:rPr>
              <a:t>width 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spcBef>
                <a:spcPts val="2014"/>
              </a:spcBef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many </a:t>
            </a:r>
            <a:r>
              <a:rPr sz="2400" spc="-5" dirty="0">
                <a:latin typeface="Arial"/>
                <a:cs typeface="Arial"/>
              </a:rPr>
              <a:t>individuals in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area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crowded </a:t>
            </a:r>
            <a:r>
              <a:rPr sz="2400" spc="-5" dirty="0">
                <a:latin typeface="Arial"/>
                <a:cs typeface="Arial"/>
              </a:rPr>
              <a:t>is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625</Words>
  <Application>Microsoft Office PowerPoint</Application>
  <PresentationFormat>On-screen Show (16:9)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Office Theme</vt:lpstr>
      <vt:lpstr>Lecture 9</vt:lpstr>
      <vt:lpstr>Class Checklist</vt:lpstr>
      <vt:lpstr>PowerPoint Presentation</vt:lpstr>
      <vt:lpstr>Review: Charts</vt:lpstr>
      <vt:lpstr>Bar Chart or Histogram?</vt:lpstr>
      <vt:lpstr>Density</vt:lpstr>
      <vt:lpstr>How to Calculate Height</vt:lpstr>
      <vt:lpstr>Height Measures Density</vt:lpstr>
      <vt:lpstr>Area Measures Percent</vt:lpstr>
      <vt:lpstr>Discussion Question</vt:lpstr>
      <vt:lpstr>Lecture 9 - Overview</vt:lpstr>
      <vt:lpstr>Lecture 9 – Programming Checklist</vt:lpstr>
      <vt:lpstr>Defining Functions</vt:lpstr>
      <vt:lpstr>Def Statements</vt:lpstr>
      <vt:lpstr>Discussion Question</vt:lpstr>
      <vt:lpstr>Apply</vt:lpstr>
      <vt:lpstr>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</dc:title>
  <cp:lastModifiedBy>John Bergschneider</cp:lastModifiedBy>
  <cp:revision>5</cp:revision>
  <dcterms:created xsi:type="dcterms:W3CDTF">2021-01-15T16:40:31Z</dcterms:created>
  <dcterms:modified xsi:type="dcterms:W3CDTF">2021-09-20T23:09:44Z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