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396" y="312862"/>
            <a:ext cx="4841624" cy="4469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749" y="1525016"/>
            <a:ext cx="4432300" cy="167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8549" y="2147568"/>
            <a:ext cx="1062990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0" dirty="0">
                <a:solidFill>
                  <a:srgbClr val="003162"/>
                </a:solidFill>
                <a:latin typeface="Arial"/>
                <a:cs typeface="Arial"/>
              </a:rPr>
              <a:t>D</a:t>
            </a:r>
            <a:r>
              <a:rPr sz="2000" b="1" spc="-80" dirty="0">
                <a:solidFill>
                  <a:srgbClr val="003162"/>
                </a:solidFill>
                <a:latin typeface="Arial"/>
                <a:cs typeface="Arial"/>
              </a:rPr>
              <a:t>ATA</a:t>
            </a:r>
            <a:r>
              <a:rPr sz="2000" b="1" spc="130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162"/>
                </a:solidFill>
                <a:latin typeface="Arial"/>
                <a:cs typeface="Arial"/>
              </a:rPr>
              <a:t>8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2021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30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spc="-5" dirty="0"/>
              <a:t>2</a:t>
            </a:r>
            <a:r>
              <a:rPr lang="en-US" spc="-5" dirty="0"/>
              <a:t>1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332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Confidence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Intervals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824" y="1833683"/>
            <a:ext cx="2713355" cy="14770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Each line here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confidence </a:t>
            </a:r>
            <a:r>
              <a:rPr sz="2400" spc="-5" dirty="0">
                <a:latin typeface="Arial"/>
                <a:cs typeface="Arial"/>
              </a:rPr>
              <a:t>interval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fresh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536" y="2240540"/>
            <a:ext cx="595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</a:t>
            </a:r>
            <a:r>
              <a:rPr spc="-50" dirty="0"/>
              <a:t> </a:t>
            </a:r>
            <a:r>
              <a:rPr spc="-5" dirty="0"/>
              <a:t>Methods</a:t>
            </a:r>
            <a:r>
              <a:rPr spc="-180" dirty="0"/>
              <a:t> </a:t>
            </a:r>
            <a:r>
              <a:rPr spc="-5" dirty="0"/>
              <a:t>Appropriately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14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Can</a:t>
            </a:r>
            <a:r>
              <a:rPr spc="-85" dirty="0"/>
              <a:t> </a:t>
            </a:r>
            <a:r>
              <a:rPr spc="-95" dirty="0"/>
              <a:t>You</a:t>
            </a:r>
            <a:r>
              <a:rPr spc="-20" dirty="0"/>
              <a:t> </a:t>
            </a:r>
            <a:r>
              <a:rPr spc="-5" dirty="0"/>
              <a:t>Use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CI</a:t>
            </a:r>
            <a:r>
              <a:rPr spc="-15" dirty="0"/>
              <a:t> </a:t>
            </a:r>
            <a:r>
              <a:rPr spc="-10" dirty="0"/>
              <a:t>Like</a:t>
            </a:r>
            <a:r>
              <a:rPr spc="-20" dirty="0"/>
              <a:t> </a:t>
            </a:r>
            <a:r>
              <a:rPr spc="-5" dirty="0"/>
              <a:t>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017509" cy="3435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our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calculation,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approximate 95%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the average age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(26.9,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27.6)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False:</a:t>
            </a:r>
            <a:endParaRPr sz="2400">
              <a:latin typeface="Arial"/>
              <a:cs typeface="Arial"/>
            </a:endParaRPr>
          </a:p>
          <a:p>
            <a:pPr marL="469900" marR="958215" indent="-412750">
              <a:lnSpc>
                <a:spcPct val="100499"/>
              </a:lnSpc>
              <a:spcBef>
                <a:spcPts val="484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95%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were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26.9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27.6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old.</a:t>
            </a:r>
            <a:endParaRPr sz="2400">
              <a:latin typeface="Arial"/>
              <a:cs typeface="Arial"/>
            </a:endParaRPr>
          </a:p>
          <a:p>
            <a:pPr marL="12700" marR="74295">
              <a:lnSpc>
                <a:spcPct val="100499"/>
              </a:lnSpc>
              <a:spcBef>
                <a:spcPts val="163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Answer:</a:t>
            </a:r>
            <a:r>
              <a:rPr sz="2400" b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False.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We’re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estimating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their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age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50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</a:t>
            </a:r>
            <a:r>
              <a:rPr spc="-25" dirty="0"/>
              <a:t> </a:t>
            </a:r>
            <a:r>
              <a:rPr spc="-10" dirty="0"/>
              <a:t>This</a:t>
            </a:r>
            <a:r>
              <a:rPr spc="-25" dirty="0"/>
              <a:t> </a:t>
            </a:r>
            <a:r>
              <a:rPr spc="-10" dirty="0"/>
              <a:t>What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CI</a:t>
            </a:r>
            <a:r>
              <a:rPr spc="-20" dirty="0"/>
              <a:t> </a:t>
            </a:r>
            <a:r>
              <a:rPr dirty="0"/>
              <a:t>Means?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03668"/>
            <a:ext cx="7752080" cy="3644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270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approximate 95%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for the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mothers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(26.9,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27.6)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False:</a:t>
            </a:r>
            <a:endParaRPr sz="2400">
              <a:latin typeface="Arial"/>
              <a:cs typeface="Arial"/>
            </a:endParaRPr>
          </a:p>
          <a:p>
            <a:pPr marL="469900" marR="166370" indent="-412750">
              <a:lnSpc>
                <a:spcPct val="99700"/>
              </a:lnSpc>
              <a:spcBef>
                <a:spcPts val="5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0.95 probability that the average age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mothers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population is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26.9 to 27.6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years.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45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Answer: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False. </a:t>
            </a:r>
            <a:r>
              <a:rPr sz="2400" spc="-5" dirty="0">
                <a:latin typeface="Arial"/>
                <a:cs typeface="Arial"/>
              </a:rPr>
              <a:t>The average age of the </a:t>
            </a:r>
            <a:r>
              <a:rPr sz="2400" dirty="0">
                <a:latin typeface="Arial"/>
                <a:cs typeface="Arial"/>
              </a:rPr>
              <a:t>mothers </a:t>
            </a:r>
            <a:r>
              <a:rPr sz="2400" spc="-5" dirty="0">
                <a:latin typeface="Arial"/>
                <a:cs typeface="Arial"/>
              </a:rPr>
              <a:t>in the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population is unknown but </a:t>
            </a: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dirty="0">
                <a:latin typeface="Arial"/>
                <a:cs typeface="Arial"/>
              </a:rPr>
              <a:t>a constant. </a:t>
            </a:r>
            <a:r>
              <a:rPr sz="2400" spc="-15" dirty="0">
                <a:latin typeface="Arial"/>
                <a:cs typeface="Arial"/>
              </a:rPr>
              <a:t>It’s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random.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chances</a:t>
            </a:r>
            <a:r>
              <a:rPr sz="2400" spc="-5" dirty="0">
                <a:latin typeface="Arial"/>
                <a:cs typeface="Arial"/>
              </a:rPr>
              <a:t> involved.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03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When</a:t>
            </a:r>
            <a:r>
              <a:rPr dirty="0"/>
              <a:t> </a:t>
            </a:r>
            <a:r>
              <a:rPr i="1" spc="-5" dirty="0">
                <a:latin typeface="Arial"/>
                <a:cs typeface="Arial"/>
              </a:rPr>
              <a:t>Not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Use</a:t>
            </a:r>
            <a:r>
              <a:rPr spc="-20" dirty="0"/>
              <a:t> </a:t>
            </a:r>
            <a:r>
              <a:rPr spc="-10" dirty="0"/>
              <a:t>The</a:t>
            </a:r>
            <a:r>
              <a:rPr spc="-20" dirty="0"/>
              <a:t> </a:t>
            </a:r>
            <a:r>
              <a:rPr spc="-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74305" cy="2930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8044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trying to estimate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high 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low </a:t>
            </a:r>
            <a:r>
              <a:rPr sz="2400" spc="-6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percentiles,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trying to estimate any parameter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that’s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greatly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affected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rare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elements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marL="424815" marR="70739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probability distribution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 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not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 (the shape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empirical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will be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clue)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original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very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small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383" y="2240537"/>
            <a:ext cx="7092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</a:t>
            </a:r>
            <a:r>
              <a:rPr spc="-25" dirty="0"/>
              <a:t> </a:t>
            </a:r>
            <a:r>
              <a:rPr spc="-10" dirty="0"/>
              <a:t>Intervals</a:t>
            </a:r>
            <a:r>
              <a:rPr spc="-30" dirty="0"/>
              <a:t> </a:t>
            </a:r>
            <a:r>
              <a:rPr spc="-10" dirty="0"/>
              <a:t>For</a:t>
            </a:r>
            <a:r>
              <a:rPr spc="-30" dirty="0"/>
              <a:t> </a:t>
            </a:r>
            <a:r>
              <a:rPr spc="-45" dirty="0"/>
              <a:t>Testing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CI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36282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hypothesis: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hypothesis:</a:t>
            </a:r>
            <a:r>
              <a:rPr sz="2400" spc="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≠</a:t>
            </a:r>
            <a:r>
              <a:rPr sz="240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Cutoff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P-value:</a:t>
            </a:r>
            <a:r>
              <a:rPr sz="2400" spc="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Construct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(100-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)% 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for the </a:t>
            </a:r>
            <a:r>
              <a:rPr sz="2400" spc="-6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74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2400" i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reject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2400" i="1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interval,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can’t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reject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738" y="2240540"/>
            <a:ext cx="2353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Estimation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9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Quantifying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3327"/>
            <a:ext cx="7732395" cy="359537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exactly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right:</a:t>
            </a:r>
            <a:endParaRPr sz="2400" dirty="0">
              <a:latin typeface="Arial"/>
              <a:cs typeface="Arial"/>
            </a:endParaRPr>
          </a:p>
          <a:p>
            <a:pPr marL="1896110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Estimate</a:t>
            </a:r>
            <a:r>
              <a:rPr sz="2400" b="1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b="1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Parameter</a:t>
            </a:r>
            <a:r>
              <a:rPr sz="2400" b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b="1" spc="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accurate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estimate,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big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typical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census,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this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simulation</a:t>
            </a:r>
            <a:endParaRPr sz="2400" dirty="0">
              <a:latin typeface="Arial"/>
              <a:cs typeface="Arial"/>
            </a:endParaRPr>
          </a:p>
          <a:p>
            <a:pPr marL="3488690">
              <a:lnSpc>
                <a:spcPct val="100000"/>
              </a:lnSpc>
              <a:spcBef>
                <a:spcPts val="138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</a:t>
            </a:r>
            <a:r>
              <a:rPr spc="-30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10" dirty="0"/>
              <a:t>Get</a:t>
            </a:r>
            <a:r>
              <a:rPr spc="-160" dirty="0"/>
              <a:t> </a:t>
            </a:r>
            <a:r>
              <a:rPr spc="-5" dirty="0"/>
              <a:t>Another</a:t>
            </a:r>
            <a:r>
              <a:rPr spc="-25" dirty="0"/>
              <a:t> </a:t>
            </a:r>
            <a:r>
              <a:rPr spc="-5" dirty="0"/>
              <a:t>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3334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want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understand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our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population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...but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only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needed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Can’t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go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back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again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time,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money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Stuck?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12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-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143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1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technique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simulating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repeated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original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Therefore,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probably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resembles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original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6133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</a:t>
            </a:r>
            <a:r>
              <a:rPr spc="-30" dirty="0"/>
              <a:t> </a:t>
            </a:r>
            <a:r>
              <a:rPr spc="-35" dirty="0"/>
              <a:t>We</a:t>
            </a:r>
            <a:r>
              <a:rPr spc="-25" dirty="0"/>
              <a:t> </a:t>
            </a:r>
            <a:r>
              <a:rPr spc="-5" dirty="0"/>
              <a:t>Need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Bootstrap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380487" y="0"/>
                  </a:lnTo>
                </a:path>
                <a:path w="771525">
                  <a:moveTo>
                    <a:pt x="532887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737" y="2510267"/>
              <a:ext cx="158251" cy="12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3304" y="1503880"/>
              <a:ext cx="150410" cy="1565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2300" y="2496563"/>
              <a:ext cx="158813" cy="1229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1809" y="3464145"/>
              <a:ext cx="152978" cy="1542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9550" y="942999"/>
            <a:ext cx="6806565" cy="3720465"/>
            <a:chOff x="579550" y="942999"/>
            <a:chExt cx="6806565" cy="372046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550" y="2000862"/>
              <a:ext cx="1588413" cy="11417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0475" y="1955874"/>
              <a:ext cx="1710775" cy="12317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7375" y="942999"/>
              <a:ext cx="1526106" cy="10882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8597" y="2013677"/>
              <a:ext cx="1526095" cy="108458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9704" y="3080689"/>
              <a:ext cx="1526096" cy="110666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48362" y="1158099"/>
              <a:ext cx="152400" cy="3505200"/>
            </a:xfrm>
            <a:custGeom>
              <a:avLst/>
              <a:gdLst/>
              <a:ahLst/>
              <a:cxnLst/>
              <a:rect l="l" t="t" r="r" b="b"/>
              <a:pathLst>
                <a:path w="152400" h="3505200">
                  <a:moveTo>
                    <a:pt x="0" y="0"/>
                  </a:moveTo>
                  <a:lnTo>
                    <a:pt x="152399" y="0"/>
                  </a:lnTo>
                  <a:lnTo>
                    <a:pt x="152399" y="3505199"/>
                  </a:lnTo>
                  <a:lnTo>
                    <a:pt x="0" y="3505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123299" y="246599"/>
                  </a:moveTo>
                  <a:lnTo>
                    <a:pt x="0" y="123299"/>
                  </a:ln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0" y="123299"/>
                  </a:move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lnTo>
                    <a:pt x="0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819299" y="246599"/>
                  </a:moveTo>
                  <a:lnTo>
                    <a:pt x="819299" y="184949"/>
                  </a:lnTo>
                  <a:lnTo>
                    <a:pt x="0" y="184949"/>
                  </a:lnTo>
                  <a:lnTo>
                    <a:pt x="0" y="61649"/>
                  </a:lnTo>
                  <a:lnTo>
                    <a:pt x="819299" y="61649"/>
                  </a:lnTo>
                  <a:lnTo>
                    <a:pt x="819299" y="0"/>
                  </a:lnTo>
                  <a:lnTo>
                    <a:pt x="942599" y="123299"/>
                  </a:lnTo>
                  <a:lnTo>
                    <a:pt x="819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942599" y="123299"/>
                  </a:moveTo>
                  <a:lnTo>
                    <a:pt x="819299" y="0"/>
                  </a:lnTo>
                  <a:lnTo>
                    <a:pt x="819299" y="61649"/>
                  </a:lnTo>
                  <a:lnTo>
                    <a:pt x="0" y="61649"/>
                  </a:lnTo>
                  <a:lnTo>
                    <a:pt x="0" y="184949"/>
                  </a:lnTo>
                  <a:lnTo>
                    <a:pt x="819299" y="184949"/>
                  </a:lnTo>
                  <a:lnTo>
                    <a:pt x="819299" y="246599"/>
                  </a:lnTo>
                  <a:lnTo>
                    <a:pt x="942599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25" y="3635690"/>
            <a:ext cx="19024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wish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could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9800" y="3666058"/>
            <a:ext cx="126174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we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really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</a:t>
            </a:r>
            <a:r>
              <a:rPr spc="-5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-5" dirty="0"/>
              <a:t>Resampling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8270" cy="347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original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sample,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original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contained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0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new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to be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</a:t>
            </a:r>
            <a:r>
              <a:rPr sz="2400" spc="-6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original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one,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two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estimates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"/>
              <a:cs typeface="Arial"/>
            </a:endParaRPr>
          </a:p>
          <a:p>
            <a:pPr marL="246379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804" y="2240540"/>
            <a:ext cx="4517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</a:t>
            </a:r>
            <a:r>
              <a:rPr spc="-90" dirty="0"/>
              <a:t> </a:t>
            </a:r>
            <a:r>
              <a:rPr spc="-5" dirty="0"/>
              <a:t>Intervals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0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</a:t>
            </a:r>
            <a:r>
              <a:rPr spc="-50" dirty="0"/>
              <a:t> </a:t>
            </a:r>
            <a:r>
              <a:rPr spc="-5" dirty="0"/>
              <a:t>Confidence</a:t>
            </a:r>
            <a:r>
              <a:rPr spc="-45" dirty="0"/>
              <a:t> </a:t>
            </a:r>
            <a:r>
              <a:rPr spc="-5"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18450" cy="351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estimates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95%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confidence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Could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percent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Higher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wider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intervals</a:t>
            </a:r>
            <a:endParaRPr sz="2400">
              <a:latin typeface="Arial"/>
              <a:cs typeface="Arial"/>
            </a:endParaRPr>
          </a:p>
          <a:p>
            <a:pPr marL="424815" marR="88265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confidence is in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that gives the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generates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“good”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about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95%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R="17780" algn="ctr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592</Words>
  <Application>Microsoft Office PowerPoint</Application>
  <PresentationFormat>On-screen Show (16:9)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Lecture 21</vt:lpstr>
      <vt:lpstr>Estimation</vt:lpstr>
      <vt:lpstr>Quantifying Uncertainty</vt:lpstr>
      <vt:lpstr>Where to Get Another Sample?</vt:lpstr>
      <vt:lpstr>The Bootstrap</vt:lpstr>
      <vt:lpstr>Why We Need the Bootstrap</vt:lpstr>
      <vt:lpstr>Key to Resampling</vt:lpstr>
      <vt:lpstr>Confidence Intervals</vt:lpstr>
      <vt:lpstr>95% Confidence Interval</vt:lpstr>
      <vt:lpstr>PowerPoint Presentation</vt:lpstr>
      <vt:lpstr>Use Methods Appropriately</vt:lpstr>
      <vt:lpstr>Can You Use a CI Like This?</vt:lpstr>
      <vt:lpstr>Is This What a CI Means?</vt:lpstr>
      <vt:lpstr>When Not to Use The Bootstrap</vt:lpstr>
      <vt:lpstr>Confidence Intervals For Testing</vt:lpstr>
      <vt:lpstr>Using a CI for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</dc:title>
  <dc:creator>Abra</dc:creator>
  <cp:lastModifiedBy>John Bergschneider</cp:lastModifiedBy>
  <cp:revision>2</cp:revision>
  <dcterms:created xsi:type="dcterms:W3CDTF">2021-11-15T16:28:16Z</dcterms:created>
  <dcterms:modified xsi:type="dcterms:W3CDTF">2021-11-15T18:28:29Z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