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275" r:id="rId4"/>
    <p:sldId id="303" r:id="rId5"/>
    <p:sldId id="289" r:id="rId6"/>
    <p:sldId id="304" r:id="rId7"/>
    <p:sldId id="291" r:id="rId8"/>
    <p:sldId id="259" r:id="rId9"/>
    <p:sldId id="302" r:id="rId10"/>
    <p:sldId id="305" r:id="rId11"/>
    <p:sldId id="306" r:id="rId12"/>
    <p:sldId id="308" r:id="rId13"/>
    <p:sldId id="309" r:id="rId14"/>
    <p:sldId id="307" r:id="rId15"/>
    <p:sldId id="261" r:id="rId16"/>
    <p:sldId id="262" r:id="rId17"/>
    <p:sldId id="263" r:id="rId18"/>
    <p:sldId id="264" r:id="rId19"/>
    <p:sldId id="265" r:id="rId20"/>
    <p:sldId id="266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251" autoAdjust="0"/>
  </p:normalViewPr>
  <p:slideViewPr>
    <p:cSldViewPr>
      <p:cViewPr varScale="1">
        <p:scale>
          <a:sx n="76" d="100"/>
          <a:sy n="76" d="100"/>
        </p:scale>
        <p:origin x="821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4EA-C99E-4B2B-84A0-5A8D2A918FBC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5C2AC-4D54-4C31-B57F-54D2AAEE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5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go over a real world example</a:t>
            </a:r>
          </a:p>
          <a:p>
            <a:pPr marL="228600" indent="-228600">
              <a:buAutoNum type="arabicPeriod"/>
            </a:pPr>
            <a:r>
              <a:rPr lang="en-US" dirty="0"/>
              <a:t>We will go over some data from 1900s</a:t>
            </a:r>
          </a:p>
          <a:p>
            <a:pPr marL="228600" indent="-228600">
              <a:buAutoNum type="arabicPeriod"/>
            </a:pPr>
            <a:r>
              <a:rPr lang="en-US" dirty="0"/>
              <a:t>We will look at a experiment by William Du </a:t>
            </a:r>
            <a:r>
              <a:rPr lang="en-US" dirty="0" err="1"/>
              <a:t>bois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He was a data scientist before the term, an activist and the founder of the </a:t>
            </a:r>
            <a:r>
              <a:rPr lang="en-US"/>
              <a:t>NAACP 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Back in 1900, the </a:t>
            </a:r>
            <a:r>
              <a:rPr lang="en-US" dirty="0" err="1"/>
              <a:t>usa</a:t>
            </a:r>
            <a:r>
              <a:rPr lang="en-US" dirty="0"/>
              <a:t> was extremely </a:t>
            </a:r>
            <a:r>
              <a:rPr lang="en-US" dirty="0" err="1"/>
              <a:t>segratated</a:t>
            </a:r>
            <a:r>
              <a:rPr lang="en-US" dirty="0"/>
              <a:t> and there was a lot of racially motivated crimes directed towards black </a:t>
            </a:r>
            <a:r>
              <a:rPr lang="en-US" dirty="0" err="1"/>
              <a:t>americans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His goal was to change the </a:t>
            </a:r>
            <a:r>
              <a:rPr lang="en-US" dirty="0" err="1"/>
              <a:t>percepation</a:t>
            </a:r>
            <a:r>
              <a:rPr lang="en-US" dirty="0"/>
              <a:t> of black </a:t>
            </a:r>
            <a:r>
              <a:rPr lang="en-US" dirty="0" err="1"/>
              <a:t>americans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To do these collected data, took photos and made graphs to present at a government Expo</a:t>
            </a:r>
          </a:p>
          <a:p>
            <a:pPr marL="228600" indent="-228600">
              <a:buAutoNum type="arabicPeriod"/>
            </a:pPr>
            <a:r>
              <a:rPr lang="en-US" dirty="0"/>
              <a:t>We do not have his graphs but we have the data set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5C2AC-4D54-4C31-B57F-54D2AAEEEC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714" y="4658433"/>
            <a:ext cx="870057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467" y="1095375"/>
            <a:ext cx="7247890" cy="306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0529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5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Arrays and Tables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08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Arrays</a:t>
            </a:r>
            <a:r>
              <a:rPr lang="en-US" spc="-5" dirty="0"/>
              <a:t> Operations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5992" y="860949"/>
            <a:ext cx="7404100" cy="468205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Operations 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+,-,*,**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between arrays are defined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Arrays must be the same length</a:t>
            </a: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Operations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applied to each element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individually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		</a:t>
            </a:r>
            <a:r>
              <a:rPr lang="en-US"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make_array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(1,2,3)*</a:t>
            </a:r>
            <a:r>
              <a:rPr lang="en-US"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make_array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(4,5,6) =  		</a:t>
            </a:r>
            <a:r>
              <a:rPr lang="en-US"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 				</a:t>
            </a: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make_array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(4,10,18)</a:t>
            </a:r>
          </a:p>
          <a:p>
            <a:pPr marL="571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An operation between a number and an array is well defined</a:t>
            </a:r>
            <a:r>
              <a:rPr lang="en-US" sz="2400" dirty="0">
                <a:latin typeface="Arial"/>
                <a:cs typeface="Arial"/>
              </a:rPr>
              <a:t>     				</a:t>
            </a:r>
            <a:r>
              <a:rPr lang="en-US"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lang="en-US" sz="2400" dirty="0"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2105"/>
              </a:spcBef>
            </a:pPr>
            <a:endParaRPr lang="en-US" sz="2400" dirty="0">
              <a:solidFill>
                <a:srgbClr val="3B7EA1"/>
              </a:solidFill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2105"/>
              </a:spcBef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95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190750"/>
            <a:ext cx="6476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latin typeface="Arial"/>
                <a:cs typeface="Arial"/>
              </a:rPr>
              <a:t>Array Functions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90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08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Arrays</a:t>
            </a:r>
            <a:r>
              <a:rPr lang="en-US" spc="-5" dirty="0"/>
              <a:t> Access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5992" y="860949"/>
            <a:ext cx="7404100" cy="431015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Each value in an array has a position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Positions begin at 0 and end at length -1 </a:t>
            </a:r>
          </a:p>
          <a:p>
            <a:pPr marL="571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		</a:t>
            </a:r>
            <a:r>
              <a:rPr lang="en-US"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make_array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(‘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a’,’b’,’c’,’d’,’e’,’f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’)</a:t>
            </a:r>
          </a:p>
          <a:p>
            <a:pPr marL="571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   position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 0  1   2  3   4  5</a:t>
            </a:r>
          </a:p>
          <a:p>
            <a:pPr marL="571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   length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of array 6</a:t>
            </a:r>
          </a:p>
          <a:p>
            <a:pPr marL="571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Access a position using </a:t>
            </a: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array.item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(position)</a:t>
            </a:r>
            <a:endParaRPr sz="2400" dirty="0"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2105"/>
              </a:spcBef>
            </a:pPr>
            <a:endParaRPr lang="en-US" sz="2400" dirty="0">
              <a:solidFill>
                <a:srgbClr val="3B7EA1"/>
              </a:solidFill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2105"/>
              </a:spcBef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53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08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Arrays</a:t>
            </a:r>
            <a:r>
              <a:rPr lang="en-US" spc="-5" dirty="0"/>
              <a:t> Functions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5992" y="860949"/>
            <a:ext cx="7404100" cy="40434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Common functions include Average and Sum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np.average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arrayhere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 – finds the average of the elements in the array </a:t>
            </a:r>
          </a:p>
          <a:p>
            <a:pPr marL="571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np.sum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arrayhere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 – finds the sum of the elements in the array </a:t>
            </a:r>
          </a:p>
          <a:p>
            <a:pPr marL="571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len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arrayhere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 – finds the length of the array </a:t>
            </a: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dirty="0">
              <a:solidFill>
                <a:srgbClr val="3B7EA1"/>
              </a:solidFill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2105"/>
              </a:spcBef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58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4879" y="2240540"/>
            <a:ext cx="24135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latin typeface="Arial"/>
                <a:cs typeface="Arial"/>
              </a:rPr>
              <a:t>Ranges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85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Ranges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973327"/>
            <a:ext cx="7706359" cy="357822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range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an array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consecutive</a:t>
            </a:r>
            <a:r>
              <a:rPr sz="2400" spc="-1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944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np.arange(end)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of increasing integers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up to</a:t>
            </a:r>
            <a:r>
              <a:rPr sz="2400" spc="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np.arange(start,</a:t>
            </a:r>
            <a:r>
              <a:rPr sz="2400" b="1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end)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of increasing integers from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start</a:t>
            </a:r>
            <a:r>
              <a:rPr sz="2400" b="1" spc="-77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up to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np.arange(start, end,</a:t>
            </a:r>
            <a:r>
              <a:rPr sz="2400" b="1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step)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range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step</a:t>
            </a:r>
            <a:r>
              <a:rPr sz="2400" b="1" spc="-95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consecutive values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always includes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start</a:t>
            </a:r>
            <a:r>
              <a:rPr sz="2400" b="1" spc="-77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excludes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08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latin typeface="Arial"/>
                <a:cs typeface="Arial"/>
              </a:rPr>
              <a:t>Ways </a:t>
            </a:r>
            <a:r>
              <a:rPr sz="3600" b="1" spc="-5" dirty="0">
                <a:latin typeface="Arial"/>
                <a:cs typeface="Arial"/>
              </a:rPr>
              <a:t>to create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9050" cy="23399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26860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Table.read_table(filename)</a:t>
            </a:r>
            <a:r>
              <a:rPr sz="2000" b="1" spc="-6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reads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spreadsheet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Table()</a:t>
            </a:r>
            <a:r>
              <a:rPr sz="2000" b="1" spc="-5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empty table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and… </a:t>
            </a:r>
            <a:r>
              <a:rPr sz="2400" b="1" spc="-5" dirty="0">
                <a:solidFill>
                  <a:srgbClr val="3368FC"/>
                </a:solidFill>
                <a:latin typeface="Courier New"/>
                <a:cs typeface="Courier New"/>
              </a:rPr>
              <a:t>select, where, sort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5" dirty="0">
                <a:latin typeface="Arial"/>
                <a:cs typeface="Arial"/>
              </a:rPr>
              <a:t>on all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  </a:t>
            </a:r>
            <a:r>
              <a:rPr sz="2400" spc="-5" dirty="0">
                <a:latin typeface="Arial"/>
                <a:cs typeface="Arial"/>
              </a:rPr>
              <a:t>new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003" y="2240540"/>
            <a:ext cx="190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989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5" dirty="0">
                <a:latin typeface="Arial"/>
                <a:cs typeface="Arial"/>
              </a:rPr>
              <a:t>W. </a:t>
            </a:r>
            <a:r>
              <a:rPr sz="3600" b="1" spc="-5" dirty="0">
                <a:latin typeface="Arial"/>
                <a:cs typeface="Arial"/>
              </a:rPr>
              <a:t>E. B. Du Bois,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1868-1963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5593" y="1103115"/>
            <a:ext cx="512635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732790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z="2000" spc="-20" dirty="0">
                <a:latin typeface="Arial"/>
                <a:cs typeface="Arial"/>
              </a:rPr>
              <a:t>Scholar, </a:t>
            </a:r>
            <a:r>
              <a:rPr sz="2000" spc="-5" dirty="0">
                <a:latin typeface="Arial"/>
                <a:cs typeface="Arial"/>
              </a:rPr>
              <a:t>historian, activist, and data  </a:t>
            </a:r>
            <a:r>
              <a:rPr sz="2000" dirty="0">
                <a:latin typeface="Arial"/>
                <a:cs typeface="Arial"/>
              </a:rPr>
              <a:t>scientist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NAACP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founder</a:t>
            </a:r>
            <a:endParaRPr sz="2000">
              <a:latin typeface="Arial"/>
              <a:cs typeface="Arial"/>
            </a:endParaRPr>
          </a:p>
          <a:p>
            <a:pPr marL="394335" marR="47815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latin typeface="Arial"/>
                <a:cs typeface="Arial"/>
              </a:rPr>
              <a:t>Made a series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visualizations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1900 Paris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Exposition</a:t>
            </a:r>
            <a:endParaRPr sz="2000">
              <a:latin typeface="Arial"/>
              <a:cs typeface="Arial"/>
            </a:endParaRPr>
          </a:p>
          <a:p>
            <a:pPr marL="851535" marR="501015" lvl="1" indent="-382270">
              <a:lnSpc>
                <a:spcPct val="100000"/>
              </a:lnSpc>
              <a:buClr>
                <a:srgbClr val="C4820D"/>
              </a:buClr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latin typeface="Arial"/>
                <a:cs typeface="Arial"/>
              </a:rPr>
              <a:t>Goal: </a:t>
            </a:r>
            <a:r>
              <a:rPr sz="2000" dirty="0">
                <a:latin typeface="Arial"/>
                <a:cs typeface="Arial"/>
              </a:rPr>
              <a:t>change </a:t>
            </a:r>
            <a:r>
              <a:rPr sz="2000" spc="-5" dirty="0">
                <a:latin typeface="Arial"/>
                <a:cs typeface="Arial"/>
              </a:rPr>
              <a:t>the way people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see  </a:t>
            </a:r>
            <a:r>
              <a:rPr sz="2000" spc="-5" dirty="0">
                <a:latin typeface="Arial"/>
                <a:cs typeface="Arial"/>
              </a:rPr>
              <a:t>Black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Americans</a:t>
            </a:r>
            <a:endParaRPr sz="200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latin typeface="Arial"/>
                <a:cs typeface="Arial"/>
              </a:rPr>
              <a:t>Hundreds of photographs and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patents</a:t>
            </a:r>
            <a:endParaRPr sz="200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latin typeface="Arial"/>
                <a:cs typeface="Arial"/>
              </a:rPr>
              <a:t>60+ handmade graphs in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months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040250"/>
            <a:ext cx="2732149" cy="3559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0800">
              <a:lnSpc>
                <a:spcPct val="100000"/>
              </a:lnSpc>
              <a:spcBef>
                <a:spcPts val="100"/>
              </a:spcBef>
            </a:pPr>
            <a:r>
              <a:rPr dirty="0"/>
              <a:t>(Demo)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355033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Homework 1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 9/3 – 5 PM</a:t>
            </a:r>
          </a:p>
          <a:p>
            <a:pPr marL="1339215" marR="0" lvl="2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 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1.1, 2.1,2.1.1, 2.2, 3.1-3.3, 4.1-4.3, 5.1-5.4, 7.1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2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Thursday: 9/9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6415" lvl="3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3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Thursday: 9/2 – Covers Chapter 4 </a:t>
            </a: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Quiz 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Tuesday: 9/7 – Covers Chapter 5</a:t>
            </a: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Discussion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Question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7844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the table functions we learned this week to find the  income bracket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(“class”)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spent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highest percentage  of their income on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39" y="2240540"/>
            <a:ext cx="200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Review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168058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int/floats 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strings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bools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comparisons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4 Review 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8827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38" y="2240540"/>
            <a:ext cx="33657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Overview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74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2114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Arrays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Array Methods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Array Functions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Ranges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Tables and Arrays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5 - Checklist 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5344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4" y="666750"/>
            <a:ext cx="8308976" cy="4288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Declare an Array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Array Operations - +,-,*,**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Be able to use array functions: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np.sum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(), 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np.average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(), 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np.count_nonzero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(),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len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()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Be able to use array methods: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array.item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()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Be able to declare a long array using 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np.range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()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Create a table and read a table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4 Checklist - Programming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73746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4879" y="2240540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Arrays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4" y="985393"/>
            <a:ext cx="8080375" cy="295337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contains 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spcBef>
                <a:spcPts val="370"/>
              </a:spcBef>
              <a:buClr>
                <a:srgbClr val="C4820D"/>
              </a:buClr>
              <a:buFontTx/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To make an array use </a:t>
            </a: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make_array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(v1,v2,…,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vk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37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elements of an array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</a:p>
          <a:p>
            <a:pPr marL="57150">
              <a:lnSpc>
                <a:spcPct val="100000"/>
              </a:lnSpc>
              <a:spcBef>
                <a:spcPts val="37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37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37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lang="en-US"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make_array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(1,2,3,4,5) – makes array</a:t>
            </a:r>
          </a:p>
          <a:p>
            <a:pPr marL="57150">
              <a:lnSpc>
                <a:spcPct val="100000"/>
              </a:lnSpc>
              <a:spcBef>
                <a:spcPts val="37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lang="en-US"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make_array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(1,2,3,’4’,5) – produces unintended error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704</Words>
  <Application>Microsoft Office PowerPoint</Application>
  <PresentationFormat>On-screen Show (16:9)</PresentationFormat>
  <Paragraphs>106</Paragraphs>
  <Slides>20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Lecture 5</vt:lpstr>
      <vt:lpstr>Class Checklist</vt:lpstr>
      <vt:lpstr>PowerPoint Presentation</vt:lpstr>
      <vt:lpstr>Lecture 4 Review  </vt:lpstr>
      <vt:lpstr>PowerPoint Presentation</vt:lpstr>
      <vt:lpstr>Lecture 5 - Checklist  </vt:lpstr>
      <vt:lpstr>Lecture 4 Checklist - Programming </vt:lpstr>
      <vt:lpstr>Arrays</vt:lpstr>
      <vt:lpstr>Arrays</vt:lpstr>
      <vt:lpstr>Arrays Operations</vt:lpstr>
      <vt:lpstr>Array Functions</vt:lpstr>
      <vt:lpstr>Arrays Access</vt:lpstr>
      <vt:lpstr>Arrays Functions</vt:lpstr>
      <vt:lpstr>Ranges</vt:lpstr>
      <vt:lpstr>Ranges</vt:lpstr>
      <vt:lpstr>Ways to create a table</vt:lpstr>
      <vt:lpstr>Example</vt:lpstr>
      <vt:lpstr>W. E. B. Du Bois, 1868-1963</vt:lpstr>
      <vt:lpstr>(Demo)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John Bergschneider</cp:lastModifiedBy>
  <cp:revision>3</cp:revision>
  <dcterms:created xsi:type="dcterms:W3CDTF">2021-01-14T18:47:02Z</dcterms:created>
  <dcterms:modified xsi:type="dcterms:W3CDTF">2021-09-02T03:26:24Z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