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472" r:id="rId3"/>
    <p:sldId id="474" r:id="rId4"/>
    <p:sldId id="372" r:id="rId5"/>
    <p:sldId id="370" r:id="rId6"/>
    <p:sldId id="477" r:id="rId7"/>
    <p:sldId id="392" r:id="rId8"/>
    <p:sldId id="395" r:id="rId9"/>
    <p:sldId id="398" r:id="rId10"/>
    <p:sldId id="399" r:id="rId11"/>
    <p:sldId id="400" r:id="rId12"/>
    <p:sldId id="401" r:id="rId13"/>
    <p:sldId id="464" r:id="rId14"/>
    <p:sldId id="455" r:id="rId15"/>
    <p:sldId id="413" r:id="rId16"/>
    <p:sldId id="414" r:id="rId17"/>
    <p:sldId id="415" r:id="rId18"/>
    <p:sldId id="475" r:id="rId19"/>
    <p:sldId id="416" r:id="rId20"/>
    <p:sldId id="417" r:id="rId21"/>
    <p:sldId id="480" r:id="rId22"/>
    <p:sldId id="479" r:id="rId23"/>
    <p:sldId id="478" r:id="rId24"/>
    <p:sldId id="418" r:id="rId25"/>
    <p:sldId id="420" r:id="rId26"/>
    <p:sldId id="421" r:id="rId27"/>
    <p:sldId id="476" r:id="rId28"/>
    <p:sldId id="422" r:id="rId29"/>
    <p:sldId id="42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F7E19-5E58-4A0D-942E-F728F20487D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42AE6-878C-46A5-A432-87C112332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67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CA986-3AF3-4A96-96D9-81DF283B35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77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2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2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898CC-5660-44C1-B068-F179A9DC2F99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Cryptography – Day 4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i="1" dirty="0">
                <a:solidFill>
                  <a:schemeClr val="tx1"/>
                </a:solidFill>
              </a:rPr>
              <a:t>One Time Pad and Optimality</a:t>
            </a:r>
          </a:p>
        </p:txBody>
      </p:sp>
    </p:spTree>
    <p:extLst>
      <p:ext uri="{BB962C8B-B14F-4D97-AF65-F5344CB8AC3E}">
        <p14:creationId xmlns:p14="http://schemas.microsoft.com/office/powerpoint/2010/main" val="1329665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One-time pad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Patented in 1917 by </a:t>
            </a:r>
            <a:r>
              <a:rPr lang="en-US" dirty="0" err="1"/>
              <a:t>Vernam</a:t>
            </a:r>
            <a:endParaRPr lang="en-US" dirty="0"/>
          </a:p>
          <a:p>
            <a:pPr lvl="1"/>
            <a:r>
              <a:rPr lang="en-US" dirty="0"/>
              <a:t>Recent historical research indicates it was invented (at least) 35 years earlier</a:t>
            </a:r>
          </a:p>
          <a:p>
            <a:endParaRPr lang="en-US" dirty="0"/>
          </a:p>
          <a:p>
            <a:r>
              <a:rPr lang="en-US" dirty="0"/>
              <a:t>Proven perfectly secret by Shannon (1949)</a:t>
            </a:r>
          </a:p>
        </p:txBody>
      </p:sp>
    </p:spTree>
    <p:extLst>
      <p:ext uri="{BB962C8B-B14F-4D97-AF65-F5344CB8AC3E}">
        <p14:creationId xmlns:p14="http://schemas.microsoft.com/office/powerpoint/2010/main" val="2199057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One-time pad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</a:t>
            </a:r>
            <a:r>
              <a:rPr lang="en-US" b="1" dirty="0">
                <a:latin typeface="Monotype Corsiva" panose="03010101010201010101" pitchFamily="66" charset="0"/>
              </a:rPr>
              <a:t>M</a:t>
            </a:r>
            <a:r>
              <a:rPr lang="en-US" dirty="0"/>
              <a:t> = {0,1}</a:t>
            </a:r>
            <a:r>
              <a:rPr lang="en-US" baseline="30000" dirty="0"/>
              <a:t>n</a:t>
            </a:r>
            <a:endParaRPr lang="en-US" dirty="0"/>
          </a:p>
          <a:p>
            <a:r>
              <a:rPr lang="en-US" dirty="0"/>
              <a:t>Gen: choose a uniform key k </a:t>
            </a:r>
            <a:r>
              <a:rPr lang="en-US" dirty="0">
                <a:sym typeface="Symbol"/>
              </a:rPr>
              <a:t> {0,1}</a:t>
            </a:r>
            <a:r>
              <a:rPr lang="en-US" baseline="30000" dirty="0">
                <a:sym typeface="Symbol"/>
              </a:rPr>
              <a:t>n</a:t>
            </a:r>
            <a:endParaRPr lang="en-US" dirty="0">
              <a:sym typeface="Symbol"/>
            </a:endParaRPr>
          </a:p>
          <a:p>
            <a:r>
              <a:rPr lang="en-US" dirty="0" err="1">
                <a:sym typeface="Symbol"/>
              </a:rPr>
              <a:t>Enc</a:t>
            </a:r>
            <a:r>
              <a:rPr lang="en-US" baseline="-25000" dirty="0" err="1">
                <a:sym typeface="Symbol"/>
              </a:rPr>
              <a:t>k</a:t>
            </a:r>
            <a:r>
              <a:rPr lang="en-US" dirty="0">
                <a:sym typeface="Symbol"/>
              </a:rPr>
              <a:t>(m) = k  m              </a:t>
            </a:r>
          </a:p>
          <a:p>
            <a:r>
              <a:rPr lang="en-US" dirty="0">
                <a:sym typeface="Symbol"/>
              </a:rPr>
              <a:t>Dec</a:t>
            </a:r>
            <a:r>
              <a:rPr lang="en-US" baseline="-25000" dirty="0">
                <a:sym typeface="Symbol"/>
              </a:rPr>
              <a:t>k</a:t>
            </a:r>
            <a:r>
              <a:rPr lang="en-US" dirty="0">
                <a:sym typeface="Symbol"/>
              </a:rPr>
              <a:t>(c) = k  c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Correctness: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Dec</a:t>
            </a:r>
            <a:r>
              <a:rPr lang="en-US" baseline="-25000" dirty="0">
                <a:sym typeface="Symbol"/>
              </a:rPr>
              <a:t>k</a:t>
            </a:r>
            <a:r>
              <a:rPr lang="en-US" dirty="0">
                <a:sym typeface="Symbol"/>
              </a:rPr>
              <a:t>( </a:t>
            </a:r>
            <a:r>
              <a:rPr lang="en-US" dirty="0" err="1">
                <a:sym typeface="Symbol"/>
              </a:rPr>
              <a:t>Enc</a:t>
            </a:r>
            <a:r>
              <a:rPr lang="en-US" baseline="-25000" dirty="0" err="1">
                <a:sym typeface="Symbol"/>
              </a:rPr>
              <a:t>k</a:t>
            </a:r>
            <a:r>
              <a:rPr lang="en-US" dirty="0">
                <a:sym typeface="Symbol"/>
              </a:rPr>
              <a:t>(m) ) =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45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One-time pad</a:t>
            </a:r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3810000" y="2433935"/>
            <a:ext cx="1487982" cy="461665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>
                <a:latin typeface="+mn-lt"/>
              </a:rPr>
              <a:t>key</a:t>
            </a:r>
          </a:p>
        </p:txBody>
      </p:sp>
      <p:sp>
        <p:nvSpPr>
          <p:cNvPr id="32774" name="Line 14"/>
          <p:cNvSpPr>
            <a:spLocks noChangeShapeType="1"/>
          </p:cNvSpPr>
          <p:nvPr/>
        </p:nvSpPr>
        <p:spPr bwMode="auto">
          <a:xfrm>
            <a:off x="3048000" y="4195019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5" name="Line 18"/>
          <p:cNvSpPr>
            <a:spLocks noChangeShapeType="1"/>
          </p:cNvSpPr>
          <p:nvPr/>
        </p:nvSpPr>
        <p:spPr bwMode="auto">
          <a:xfrm flipV="1">
            <a:off x="4595976" y="2971800"/>
            <a:ext cx="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lg" len="med"/>
            <a:tailEnd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6" name="Line 19"/>
          <p:cNvSpPr>
            <a:spLocks noChangeShapeType="1"/>
          </p:cNvSpPr>
          <p:nvPr/>
        </p:nvSpPr>
        <p:spPr bwMode="auto">
          <a:xfrm>
            <a:off x="4800600" y="4195019"/>
            <a:ext cx="131673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80" name="Text Box 26"/>
          <p:cNvSpPr txBox="1">
            <a:spLocks noChangeArrowheads="1"/>
          </p:cNvSpPr>
          <p:nvPr/>
        </p:nvSpPr>
        <p:spPr bwMode="auto">
          <a:xfrm>
            <a:off x="4118616" y="1595735"/>
            <a:ext cx="8707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latin typeface="+mn-lt"/>
              </a:rPr>
              <a:t>n bits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483818" y="3964187"/>
            <a:ext cx="1487982" cy="461665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>
                <a:latin typeface="+mn-lt"/>
              </a:rPr>
              <a:t>message</a:t>
            </a:r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1788619" y="3200400"/>
            <a:ext cx="8707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latin typeface="+mn-lt"/>
              </a:rPr>
              <a:t>n bits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6153354" y="3964187"/>
            <a:ext cx="1487982" cy="461665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 err="1">
                <a:latin typeface="+mn-lt"/>
              </a:rPr>
              <a:t>ciphertext</a:t>
            </a:r>
            <a:endParaRPr lang="en-US" altLang="en-US" dirty="0">
              <a:latin typeface="+mn-lt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6458155" y="3124200"/>
            <a:ext cx="8707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latin typeface="+mn-lt"/>
              </a:rPr>
              <a:t>n bits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200" y="3779521"/>
            <a:ext cx="6575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ym typeface="Symbol"/>
              </a:rPr>
              <a:t></a:t>
            </a:r>
            <a:endParaRPr lang="en-US" sz="4800" dirty="0"/>
          </a:p>
        </p:txBody>
      </p:sp>
      <p:sp>
        <p:nvSpPr>
          <p:cNvPr id="2" name="Right Brace 1"/>
          <p:cNvSpPr/>
          <p:nvPr/>
        </p:nvSpPr>
        <p:spPr>
          <a:xfrm rot="16200000">
            <a:off x="2063665" y="3001554"/>
            <a:ext cx="328288" cy="1487982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 rot="16200000">
            <a:off x="4389847" y="1454065"/>
            <a:ext cx="328288" cy="1487982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 rot="16200000">
            <a:off x="6733201" y="2978065"/>
            <a:ext cx="328288" cy="1487982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75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secrecy of one-time pad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</a:t>
            </a:r>
            <a:r>
              <a:rPr lang="en-US" i="1" dirty="0"/>
              <a:t>any</a:t>
            </a:r>
            <a:r>
              <a:rPr lang="en-US" dirty="0"/>
              <a:t> observed </a:t>
            </a:r>
            <a:r>
              <a:rPr lang="en-US" dirty="0" err="1"/>
              <a:t>ciphertext</a:t>
            </a:r>
            <a:r>
              <a:rPr lang="en-US" dirty="0"/>
              <a:t> can correspond to </a:t>
            </a:r>
            <a:r>
              <a:rPr lang="en-US" i="1" dirty="0"/>
              <a:t>any </a:t>
            </a:r>
            <a:r>
              <a:rPr lang="en-US" dirty="0"/>
              <a:t>message (why?)</a:t>
            </a:r>
          </a:p>
          <a:p>
            <a:pPr lvl="1"/>
            <a:r>
              <a:rPr lang="en-US" dirty="0"/>
              <a:t>(This is necessary, but not sufficient, for perfect secrecy)</a:t>
            </a:r>
          </a:p>
          <a:p>
            <a:r>
              <a:rPr lang="en-US" dirty="0"/>
              <a:t>So, having observed a </a:t>
            </a:r>
            <a:r>
              <a:rPr lang="en-US" dirty="0" err="1"/>
              <a:t>ciphertext</a:t>
            </a:r>
            <a:r>
              <a:rPr lang="en-US" dirty="0"/>
              <a:t>, the attacker cannot conclude for certain which message was sent</a:t>
            </a:r>
          </a:p>
        </p:txBody>
      </p:sp>
    </p:spTree>
    <p:extLst>
      <p:ext uri="{BB962C8B-B14F-4D97-AF65-F5344CB8AC3E}">
        <p14:creationId xmlns:p14="http://schemas.microsoft.com/office/powerpoint/2010/main" val="1127967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Implementing the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one-time pad</a:t>
            </a:r>
          </a:p>
        </p:txBody>
      </p:sp>
    </p:spTree>
    <p:extLst>
      <p:ext uri="{BB962C8B-B14F-4D97-AF65-F5344CB8AC3E}">
        <p14:creationId xmlns:p14="http://schemas.microsoft.com/office/powerpoint/2010/main" val="2834047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desired number of bytes from /</a:t>
            </a:r>
            <a:r>
              <a:rPr lang="en-US" dirty="0" err="1"/>
              <a:t>dev</a:t>
            </a:r>
            <a:r>
              <a:rPr lang="en-US" dirty="0"/>
              <a:t>/</a:t>
            </a:r>
            <a:r>
              <a:rPr lang="en-US" dirty="0" err="1"/>
              <a:t>urandom</a:t>
            </a:r>
            <a:endParaRPr lang="en-US" dirty="0"/>
          </a:p>
          <a:p>
            <a:r>
              <a:rPr lang="en-US" dirty="0"/>
              <a:t>Output the result to a file</a:t>
            </a:r>
          </a:p>
        </p:txBody>
      </p:sp>
    </p:spTree>
    <p:extLst>
      <p:ext uri="{BB962C8B-B14F-4D97-AF65-F5344CB8AC3E}">
        <p14:creationId xmlns:p14="http://schemas.microsoft.com/office/powerpoint/2010/main" val="3577820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Plaintext = sequence of ASCII characters</a:t>
            </a:r>
          </a:p>
          <a:p>
            <a:r>
              <a:rPr lang="en-US" dirty="0"/>
              <a:t>Key = sequence of hex digits</a:t>
            </a:r>
          </a:p>
          <a:p>
            <a:endParaRPr lang="en-US" dirty="0"/>
          </a:p>
          <a:p>
            <a:r>
              <a:rPr lang="en-US" dirty="0"/>
              <a:t>Read them; XOR them to get the </a:t>
            </a:r>
            <a:r>
              <a:rPr lang="en-US" dirty="0" err="1"/>
              <a:t>ciphertext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53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Reverse encryption</a:t>
            </a:r>
          </a:p>
          <a:p>
            <a:r>
              <a:rPr lang="en-US" dirty="0"/>
              <a:t>Read </a:t>
            </a:r>
            <a:r>
              <a:rPr lang="en-US" dirty="0" err="1"/>
              <a:t>ciphertext</a:t>
            </a:r>
            <a:r>
              <a:rPr lang="en-US" dirty="0"/>
              <a:t> and key; XOR them to recover the message</a:t>
            </a:r>
          </a:p>
        </p:txBody>
      </p:sp>
    </p:spTree>
    <p:extLst>
      <p:ext uri="{BB962C8B-B14F-4D97-AF65-F5344CB8AC3E}">
        <p14:creationId xmlns:p14="http://schemas.microsoft.com/office/powerpoint/2010/main" val="1161152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Limitations and </a:t>
            </a:r>
            <a:r>
              <a:rPr lang="en-US" sz="4000" i="1" dirty="0">
                <a:solidFill>
                  <a:schemeClr val="tx1"/>
                </a:solidFill>
              </a:rPr>
              <a:t>Optimality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037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One-time pad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one-time pad achieves perfect secrecy!</a:t>
            </a:r>
          </a:p>
          <a:p>
            <a:endParaRPr lang="en-US" dirty="0"/>
          </a:p>
          <a:p>
            <a:r>
              <a:rPr lang="en-US" dirty="0"/>
              <a:t>One-time pad has historically been used in the real world</a:t>
            </a:r>
          </a:p>
          <a:p>
            <a:pPr lvl="1"/>
            <a:r>
              <a:rPr lang="en-US" dirty="0"/>
              <a:t>E.g., “red phone” between DC and Moscow</a:t>
            </a:r>
          </a:p>
          <a:p>
            <a:endParaRPr lang="en-US" dirty="0"/>
          </a:p>
          <a:p>
            <a:r>
              <a:rPr lang="en-US" dirty="0"/>
              <a:t>Not currently used!</a:t>
            </a:r>
          </a:p>
          <a:p>
            <a:pPr lvl="1"/>
            <a:r>
              <a:rPr lang="en-US" dirty="0"/>
              <a:t>Why not?</a:t>
            </a:r>
          </a:p>
        </p:txBody>
      </p:sp>
    </p:spTree>
    <p:extLst>
      <p:ext uri="{BB962C8B-B14F-4D97-AF65-F5344CB8AC3E}">
        <p14:creationId xmlns:p14="http://schemas.microsoft.com/office/powerpoint/2010/main" val="33069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634141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One-time pad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Several limitations</a:t>
            </a:r>
          </a:p>
        </p:txBody>
      </p:sp>
    </p:spTree>
    <p:extLst>
      <p:ext uri="{BB962C8B-B14F-4D97-AF65-F5344CB8AC3E}">
        <p14:creationId xmlns:p14="http://schemas.microsoft.com/office/powerpoint/2010/main" val="3794458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One-time pad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Several limitations </a:t>
            </a:r>
          </a:p>
          <a:p>
            <a:pPr lvl="1"/>
            <a:r>
              <a:rPr lang="en-US" dirty="0"/>
              <a:t>The key is as long as the message</a:t>
            </a:r>
          </a:p>
        </p:txBody>
      </p:sp>
    </p:spTree>
    <p:extLst>
      <p:ext uri="{BB962C8B-B14F-4D97-AF65-F5344CB8AC3E}">
        <p14:creationId xmlns:p14="http://schemas.microsoft.com/office/powerpoint/2010/main" val="1604926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One-time pad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Several limitations </a:t>
            </a:r>
          </a:p>
          <a:p>
            <a:pPr lvl="1"/>
            <a:r>
              <a:rPr lang="en-US" dirty="0"/>
              <a:t>The key is as long as the message</a:t>
            </a:r>
          </a:p>
          <a:p>
            <a:pPr lvl="1"/>
            <a:r>
              <a:rPr lang="en-US" dirty="0"/>
              <a:t>Only secure if each key is used to encrypt a </a:t>
            </a:r>
            <a:br>
              <a:rPr lang="en-US" dirty="0"/>
            </a:br>
            <a:r>
              <a:rPr lang="en-US" i="1" dirty="0"/>
              <a:t>single </a:t>
            </a:r>
            <a:r>
              <a:rPr lang="en-US" dirty="0"/>
              <a:t>message</a:t>
            </a:r>
          </a:p>
          <a:p>
            <a:pPr lvl="2"/>
            <a:r>
              <a:rPr lang="en-US" dirty="0"/>
              <a:t>(Trivially broken by a known-plaintext attack)</a:t>
            </a:r>
          </a:p>
        </p:txBody>
      </p:sp>
    </p:spTree>
    <p:extLst>
      <p:ext uri="{BB962C8B-B14F-4D97-AF65-F5344CB8AC3E}">
        <p14:creationId xmlns:p14="http://schemas.microsoft.com/office/powerpoint/2010/main" val="285200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One-time pad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Several limitations </a:t>
            </a:r>
          </a:p>
          <a:p>
            <a:pPr lvl="1"/>
            <a:r>
              <a:rPr lang="en-US" dirty="0"/>
              <a:t>The key is as long as the message</a:t>
            </a:r>
          </a:p>
          <a:p>
            <a:pPr lvl="1"/>
            <a:r>
              <a:rPr lang="en-US" dirty="0"/>
              <a:t>Only secure if each key is used to encrypt a </a:t>
            </a:r>
            <a:br>
              <a:rPr lang="en-US" dirty="0"/>
            </a:br>
            <a:r>
              <a:rPr lang="en-US" i="1" dirty="0"/>
              <a:t>single </a:t>
            </a:r>
            <a:r>
              <a:rPr lang="en-US" dirty="0"/>
              <a:t>message</a:t>
            </a:r>
          </a:p>
          <a:p>
            <a:pPr lvl="2"/>
            <a:r>
              <a:rPr lang="en-US" dirty="0"/>
              <a:t>(Trivially broken by a known-plaintext attack)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 Parties must share keys of (total) length equal to the (total) length of all the messages they might ever send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41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same key twice?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Say c</a:t>
            </a:r>
            <a:r>
              <a:rPr lang="en-US" baseline="-25000" dirty="0"/>
              <a:t>1</a:t>
            </a:r>
            <a:r>
              <a:rPr lang="en-US" dirty="0"/>
              <a:t> = k </a:t>
            </a:r>
            <a:r>
              <a:rPr lang="en-US" dirty="0">
                <a:sym typeface="Symbol"/>
              </a:rPr>
              <a:t> m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       c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= </a:t>
            </a:r>
            <a:r>
              <a:rPr lang="en-US" dirty="0"/>
              <a:t>k </a:t>
            </a:r>
            <a:r>
              <a:rPr lang="en-US" dirty="0">
                <a:sym typeface="Symbol"/>
              </a:rPr>
              <a:t> m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Attacker can compute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   c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 c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= (</a:t>
            </a:r>
            <a:r>
              <a:rPr lang="en-US" dirty="0"/>
              <a:t>k </a:t>
            </a:r>
            <a:r>
              <a:rPr lang="en-US" dirty="0">
                <a:sym typeface="Symbol"/>
              </a:rPr>
              <a:t> m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)  (</a:t>
            </a:r>
            <a:r>
              <a:rPr lang="en-US" dirty="0"/>
              <a:t>k </a:t>
            </a:r>
            <a:r>
              <a:rPr lang="en-US" dirty="0">
                <a:sym typeface="Symbol"/>
              </a:rPr>
              <a:t> m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= m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 m</a:t>
            </a:r>
            <a:r>
              <a:rPr lang="en-US" baseline="-25000" dirty="0">
                <a:sym typeface="Symbol"/>
              </a:rPr>
              <a:t>2</a:t>
            </a:r>
            <a:endParaRPr lang="en-US" dirty="0">
              <a:sym typeface="Symbol"/>
            </a:endParaRP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This leaks information about m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, m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0041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6592" y="6412469"/>
            <a:ext cx="4223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http://benborowiec.com/2011/07/23/better-ascii-table/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638800" y="381000"/>
            <a:ext cx="3235120" cy="6400800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sz="3000" dirty="0"/>
              <a:t>Letters all begin with 01…</a:t>
            </a:r>
          </a:p>
          <a:p>
            <a:pPr marL="285750" indent="-285750"/>
            <a:r>
              <a:rPr lang="en-US" sz="3000" dirty="0"/>
              <a:t>The space character begins with 00…</a:t>
            </a:r>
          </a:p>
          <a:p>
            <a:pPr marL="285750" indent="-285750"/>
            <a:r>
              <a:rPr lang="en-US" sz="3000" dirty="0"/>
              <a:t>XOR of two letters gives 00…</a:t>
            </a:r>
          </a:p>
          <a:p>
            <a:pPr marL="285750" indent="-285750"/>
            <a:r>
              <a:rPr lang="en-US" sz="3000" dirty="0"/>
              <a:t>XOR of letter and space gives 01…</a:t>
            </a:r>
          </a:p>
          <a:p>
            <a:pPr marL="285750" indent="-285750"/>
            <a:endParaRPr lang="en-US" sz="3000" dirty="0"/>
          </a:p>
          <a:p>
            <a:pPr marL="285750" indent="-285750"/>
            <a:r>
              <a:rPr lang="en-US" sz="3000" dirty="0"/>
              <a:t>Easy to identify XOR of letter and space!</a:t>
            </a:r>
          </a:p>
          <a:p>
            <a:pPr marL="285750" indent="-285750"/>
            <a:endParaRPr lang="en-US" dirty="0"/>
          </a:p>
        </p:txBody>
      </p:sp>
      <p:pic>
        <p:nvPicPr>
          <p:cNvPr id="7" name="Picture 2" descr="better ascii tab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8800" y="234330"/>
            <a:ext cx="6858000" cy="607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-152401" y="216931"/>
            <a:ext cx="1480705" cy="6260069"/>
          </a:xfrm>
          <a:prstGeom prst="rect">
            <a:avLst/>
          </a:prstGeom>
          <a:solidFill>
            <a:schemeClr val="bg1"/>
          </a:solidFill>
          <a:ln w="1905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9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pictures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133600"/>
            <a:ext cx="1447800" cy="533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01…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2133600"/>
            <a:ext cx="1447800" cy="533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01…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3800" y="2133600"/>
            <a:ext cx="1447800" cy="533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01…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1600" y="2133600"/>
            <a:ext cx="1447800" cy="533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00…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3505200"/>
            <a:ext cx="1447800" cy="533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01…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0" y="3505200"/>
            <a:ext cx="1447800" cy="533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01…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3505200"/>
            <a:ext cx="1447800" cy="533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01…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81600" y="3505200"/>
            <a:ext cx="1447800" cy="533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01…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200" y="5029200"/>
            <a:ext cx="1447800" cy="533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00…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6000" y="5029200"/>
            <a:ext cx="1447800" cy="533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00…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33800" y="5029200"/>
            <a:ext cx="1447800" cy="533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00…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81600" y="5029200"/>
            <a:ext cx="14478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01…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000" y="2006025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58000" y="335280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0" y="487680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181600" y="2133600"/>
            <a:ext cx="1447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00…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81600" y="3505200"/>
            <a:ext cx="1447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01…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81600" y="5029200"/>
            <a:ext cx="1447800" cy="533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479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6" grpId="1" animBg="1"/>
      <p:bldP spid="19" grpId="0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pictures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133600"/>
            <a:ext cx="1447800" cy="533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01…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2133600"/>
            <a:ext cx="1447800" cy="533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01…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3800" y="2133600"/>
            <a:ext cx="1447800" cy="533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01…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1600" y="2133600"/>
            <a:ext cx="1447800" cy="533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00…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3505200"/>
            <a:ext cx="1447800" cy="533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01…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0" y="3505200"/>
            <a:ext cx="1447800" cy="533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01…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3505200"/>
            <a:ext cx="1447800" cy="533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01…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81600" y="3505200"/>
            <a:ext cx="1447800" cy="533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01…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200" y="5029200"/>
            <a:ext cx="1447800" cy="533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00…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6000" y="5029200"/>
            <a:ext cx="1447800" cy="533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00…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33800" y="5029200"/>
            <a:ext cx="1447800" cy="533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00…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81600" y="5029200"/>
            <a:ext cx="14478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00" y="2006025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58000" y="335280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0" y="487680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181600" y="2133600"/>
            <a:ext cx="1447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00…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81600" y="3505200"/>
            <a:ext cx="1447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/>
              <a:t>01…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81600" y="5029200"/>
            <a:ext cx="1447800" cy="533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/>
              <a:t>01010000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2480164" y="6096000"/>
            <a:ext cx="369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01010000 = 00100000 </a:t>
            </a:r>
            <a:r>
              <a:rPr lang="en-US" sz="2400" dirty="0">
                <a:sym typeface="Symbol"/>
              </a:rPr>
              <a:t> ??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20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6" grpId="1" animBg="1"/>
      <p:bldP spid="19" grpId="0"/>
      <p:bldP spid="20" grpId="0" animBg="1"/>
      <p:bldP spid="21" grpId="0" animBg="1"/>
      <p:bldP spid="22" grpId="0" animBg="1"/>
      <p:bldP spid="23" grpId="0"/>
      <p:bldP spid="23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One-time pad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Key as long the message</a:t>
            </a:r>
          </a:p>
          <a:p>
            <a:pPr lvl="1"/>
            <a:r>
              <a:rPr lang="en-US" dirty="0"/>
              <a:t>Only secure if each key is used to encrypt </a:t>
            </a:r>
            <a:r>
              <a:rPr lang="en-US" i="1" dirty="0"/>
              <a:t>once</a:t>
            </a:r>
          </a:p>
          <a:p>
            <a:pPr lvl="1"/>
            <a:r>
              <a:rPr lang="en-US" dirty="0"/>
              <a:t>Trivially broken by a known-plaintext attack</a:t>
            </a:r>
          </a:p>
          <a:p>
            <a:pPr lvl="1"/>
            <a:endParaRPr lang="en-US" dirty="0"/>
          </a:p>
          <a:p>
            <a:r>
              <a:rPr lang="en-US" dirty="0"/>
              <a:t>These limitations are </a:t>
            </a:r>
            <a:r>
              <a:rPr lang="en-US" i="1" dirty="0"/>
              <a:t>inherent</a:t>
            </a:r>
            <a:r>
              <a:rPr lang="en-US" dirty="0"/>
              <a:t> for schemes achieving perfect secrecy</a:t>
            </a:r>
          </a:p>
        </p:txBody>
      </p:sp>
    </p:spTree>
    <p:extLst>
      <p:ext uri="{BB962C8B-B14F-4D97-AF65-F5344CB8AC3E}">
        <p14:creationId xmlns:p14="http://schemas.microsoft.com/office/powerpoint/2010/main" val="75478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Optimality of the one-time pad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Theorem: if (Gen, </a:t>
            </a:r>
            <a:r>
              <a:rPr lang="en-US" dirty="0" err="1"/>
              <a:t>Enc</a:t>
            </a:r>
            <a:r>
              <a:rPr lang="en-US" dirty="0"/>
              <a:t>, Dec) with message space </a:t>
            </a:r>
            <a:r>
              <a:rPr lang="en-US" b="1" dirty="0">
                <a:latin typeface="Monotype Corsiva" panose="03010101010201010101" pitchFamily="66" charset="0"/>
              </a:rPr>
              <a:t>M</a:t>
            </a:r>
            <a:r>
              <a:rPr lang="en-US" dirty="0"/>
              <a:t> is perfectly secret, then |</a:t>
            </a:r>
            <a:r>
              <a:rPr lang="en-US" b="1" dirty="0">
                <a:latin typeface="Monotype Corsiva" panose="03010101010201010101" pitchFamily="66" charset="0"/>
              </a:rPr>
              <a:t>K</a:t>
            </a:r>
            <a:r>
              <a:rPr lang="en-US" dirty="0"/>
              <a:t>| ≥ |</a:t>
            </a:r>
            <a:r>
              <a:rPr lang="en-US" b="1" dirty="0">
                <a:latin typeface="Monotype Corsiva" panose="03010101010201010101" pitchFamily="66" charset="0"/>
              </a:rPr>
              <a:t>M</a:t>
            </a:r>
            <a:r>
              <a:rPr lang="en-US" dirty="0"/>
              <a:t>|.</a:t>
            </a:r>
          </a:p>
          <a:p>
            <a:r>
              <a:rPr lang="en-US" dirty="0"/>
              <a:t>Intuition: </a:t>
            </a:r>
          </a:p>
          <a:p>
            <a:pPr lvl="1"/>
            <a:r>
              <a:rPr lang="en-US" dirty="0"/>
              <a:t>Given any </a:t>
            </a:r>
            <a:r>
              <a:rPr lang="en-US" dirty="0" err="1"/>
              <a:t>ciphertext</a:t>
            </a:r>
            <a:r>
              <a:rPr lang="en-US" dirty="0"/>
              <a:t>, try decrypting under every possible key in </a:t>
            </a:r>
            <a:r>
              <a:rPr lang="en-US" b="1" dirty="0">
                <a:latin typeface="Monotype Corsiva" panose="03010101010201010101" pitchFamily="66" charset="0"/>
              </a:rPr>
              <a:t>K</a:t>
            </a:r>
            <a:endParaRPr lang="en-US" dirty="0">
              <a:latin typeface="Monotype Corsiva" panose="03010101010201010101" pitchFamily="66" charset="0"/>
            </a:endParaRPr>
          </a:p>
          <a:p>
            <a:pPr lvl="1"/>
            <a:r>
              <a:rPr lang="en-US" dirty="0"/>
              <a:t>This gives a list of up to |</a:t>
            </a:r>
            <a:r>
              <a:rPr lang="en-US" b="1" dirty="0">
                <a:latin typeface="Monotype Corsiva" panose="03010101010201010101" pitchFamily="66" charset="0"/>
              </a:rPr>
              <a:t>K</a:t>
            </a:r>
            <a:r>
              <a:rPr lang="en-US" dirty="0"/>
              <a:t>| possible messages</a:t>
            </a:r>
          </a:p>
          <a:p>
            <a:pPr lvl="1"/>
            <a:r>
              <a:rPr lang="en-US" dirty="0"/>
              <a:t>If |</a:t>
            </a:r>
            <a:r>
              <a:rPr lang="en-US" b="1" dirty="0">
                <a:latin typeface="Monotype Corsiva" panose="03010101010201010101" pitchFamily="66" charset="0"/>
              </a:rPr>
              <a:t>K</a:t>
            </a:r>
            <a:r>
              <a:rPr lang="en-US" dirty="0"/>
              <a:t>| &lt; |</a:t>
            </a:r>
            <a:r>
              <a:rPr lang="en-US" b="1" dirty="0">
                <a:latin typeface="Monotype Corsiva" panose="03010101010201010101" pitchFamily="66" charset="0"/>
              </a:rPr>
              <a:t>M</a:t>
            </a:r>
            <a:r>
              <a:rPr lang="en-US" dirty="0"/>
              <a:t>|, some message is not on the list</a:t>
            </a:r>
          </a:p>
        </p:txBody>
      </p:sp>
    </p:spTree>
    <p:extLst>
      <p:ext uri="{BB962C8B-B14F-4D97-AF65-F5344CB8AC3E}">
        <p14:creationId xmlns:p14="http://schemas.microsoft.com/office/powerpoint/2010/main" val="19711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Private-key encryption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47B636-FB62-4EA1-B68B-529FD5F8F274}"/>
              </a:ext>
            </a:extLst>
          </p:cNvPr>
          <p:cNvSpPr txBox="1"/>
          <p:nvPr/>
        </p:nvSpPr>
        <p:spPr>
          <a:xfrm>
            <a:off x="152400" y="1286126"/>
            <a:ext cx="88392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 </a:t>
            </a:r>
            <a:r>
              <a:rPr lang="en-US" sz="2800" i="1" dirty="0"/>
              <a:t>private-key encryption scheme</a:t>
            </a:r>
            <a:r>
              <a:rPr lang="en-US" sz="2800" dirty="0"/>
              <a:t> is defined by a message space </a:t>
            </a:r>
            <a:r>
              <a:rPr lang="en-US" sz="2800" b="1" dirty="0">
                <a:latin typeface="Monotype Corsiva" panose="03010101010201010101" pitchFamily="66" charset="0"/>
              </a:rPr>
              <a:t>M</a:t>
            </a:r>
            <a:r>
              <a:rPr lang="en-US" sz="2800" dirty="0"/>
              <a:t> and algorithms (Gen, Enc, Dec)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Gen determines a probability distribution over Key Space.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Message space has some fixed probability distribution.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Key Space and Message Space are independent.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891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upe, Magnifier, Loupe, Glass, Magnify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240985"/>
            <a:ext cx="1400829" cy="141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Private-key encryption</a:t>
            </a:r>
          </a:p>
        </p:txBody>
      </p:sp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2" y="3235453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3" name="Picture 5" descr="j019538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235453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794828" y="3698128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8153398" y="3698128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76136" name="Line 8"/>
          <p:cNvSpPr>
            <a:spLocks noChangeShapeType="1"/>
          </p:cNvSpPr>
          <p:nvPr/>
        </p:nvSpPr>
        <p:spPr bwMode="auto">
          <a:xfrm>
            <a:off x="2819400" y="3959738"/>
            <a:ext cx="381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4545609" y="3367985"/>
            <a:ext cx="3575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762000" y="2555243"/>
            <a:ext cx="174086" cy="12191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3097" y="2128792"/>
            <a:ext cx="60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key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8712" y="4612586"/>
            <a:ext cx="19062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</a:t>
            </a:r>
          </a:p>
          <a:p>
            <a:pPr algn="ctr"/>
            <a:r>
              <a:rPr lang="en-US" sz="2800" dirty="0"/>
              <a:t>c := </a:t>
            </a:r>
            <a:r>
              <a:rPr lang="en-US" sz="2800" dirty="0" err="1"/>
              <a:t>Enc</a:t>
            </a:r>
            <a:r>
              <a:rPr lang="en-US" sz="2800" baseline="-25000" dirty="0" err="1"/>
              <a:t>k</a:t>
            </a:r>
            <a:r>
              <a:rPr lang="en-US" sz="2800" dirty="0"/>
              <a:t>(m)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09800" y="4917385"/>
            <a:ext cx="1676400" cy="3048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68784" y="5128879"/>
            <a:ext cx="2480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message/plaintext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362200" y="5679385"/>
            <a:ext cx="1371600" cy="78525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71800" y="6383978"/>
            <a:ext cx="153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encryption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876800" y="2859985"/>
            <a:ext cx="811808" cy="6858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53000" y="2351986"/>
            <a:ext cx="1455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ciphertext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6518548" y="4688785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 := Dec</a:t>
            </a:r>
            <a:r>
              <a:rPr lang="en-US" sz="2800" baseline="-25000" dirty="0"/>
              <a:t>k</a:t>
            </a:r>
            <a:r>
              <a:rPr lang="en-US" sz="2800" dirty="0"/>
              <a:t>(c)</a:t>
            </a:r>
          </a:p>
        </p:txBody>
      </p:sp>
      <p:cxnSp>
        <p:nvCxnSpPr>
          <p:cNvPr id="34" name="Straight Arrow Connector 33"/>
          <p:cNvCxnSpPr>
            <a:stCxn id="33" idx="2"/>
          </p:cNvCxnSpPr>
          <p:nvPr/>
        </p:nvCxnSpPr>
        <p:spPr>
          <a:xfrm flipH="1">
            <a:off x="6679267" y="5212005"/>
            <a:ext cx="810060" cy="84838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947587" y="5984186"/>
            <a:ext cx="153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decryption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8327484" y="2707644"/>
            <a:ext cx="283114" cy="10667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309785" y="2188040"/>
            <a:ext cx="60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key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47B636-FB62-4EA1-B68B-529FD5F8F274}"/>
              </a:ext>
            </a:extLst>
          </p:cNvPr>
          <p:cNvSpPr txBox="1"/>
          <p:nvPr/>
        </p:nvSpPr>
        <p:spPr>
          <a:xfrm>
            <a:off x="152400" y="1286126"/>
            <a:ext cx="8839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 </a:t>
            </a:r>
            <a:r>
              <a:rPr lang="en-US" sz="2800" i="1" dirty="0"/>
              <a:t>private-key encryption scheme</a:t>
            </a:r>
            <a:r>
              <a:rPr lang="en-US" sz="2800" dirty="0"/>
              <a:t> is defined by a message space </a:t>
            </a:r>
            <a:r>
              <a:rPr lang="en-US" sz="2800" b="1" dirty="0">
                <a:latin typeface="Monotype Corsiva" panose="03010101010201010101" pitchFamily="66" charset="0"/>
              </a:rPr>
              <a:t>M</a:t>
            </a:r>
            <a:r>
              <a:rPr lang="en-US" sz="2800" dirty="0"/>
              <a:t> and algorithms (Gen, Enc, Dec)</a:t>
            </a:r>
          </a:p>
        </p:txBody>
      </p:sp>
    </p:spTree>
    <p:extLst>
      <p:ext uri="{BB962C8B-B14F-4D97-AF65-F5344CB8AC3E}">
        <p14:creationId xmlns:p14="http://schemas.microsoft.com/office/powerpoint/2010/main" val="403650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 definitions (generally)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guarantee/goal</a:t>
            </a:r>
          </a:p>
          <a:p>
            <a:pPr lvl="1"/>
            <a:r>
              <a:rPr lang="en-US" dirty="0"/>
              <a:t>What we want to achieve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Threat model</a:t>
            </a:r>
          </a:p>
          <a:p>
            <a:pPr lvl="1"/>
            <a:r>
              <a:rPr lang="en-US" dirty="0"/>
              <a:t>What (real-world) capabilities the attacker is assumed to have</a:t>
            </a:r>
          </a:p>
        </p:txBody>
      </p:sp>
    </p:spTree>
    <p:extLst>
      <p:ext uri="{BB962C8B-B14F-4D97-AF65-F5344CB8AC3E}">
        <p14:creationId xmlns:p14="http://schemas.microsoft.com/office/powerpoint/2010/main" val="83225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 definitions (generally)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guarantee/goal</a:t>
            </a:r>
          </a:p>
          <a:p>
            <a:pPr lvl="1"/>
            <a:r>
              <a:rPr lang="en-US" dirty="0"/>
              <a:t>What we want to achieve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Regardless of any </a:t>
            </a:r>
            <a:r>
              <a:rPr lang="en-US" i="1" dirty="0">
                <a:solidFill>
                  <a:srgbClr val="FF0000"/>
                </a:solidFill>
              </a:rPr>
              <a:t>prior</a:t>
            </a:r>
            <a:r>
              <a:rPr lang="en-US" dirty="0">
                <a:solidFill>
                  <a:srgbClr val="FF0000"/>
                </a:solidFill>
              </a:rPr>
              <a:t> information the attacker has about the plaintext, the ciphertext should leak no </a:t>
            </a:r>
            <a:r>
              <a:rPr lang="en-US" i="1" dirty="0">
                <a:solidFill>
                  <a:srgbClr val="FF0000"/>
                </a:solidFill>
              </a:rPr>
              <a:t>additional</a:t>
            </a:r>
            <a:r>
              <a:rPr lang="en-US" dirty="0">
                <a:solidFill>
                  <a:srgbClr val="FF0000"/>
                </a:solidFill>
              </a:rPr>
              <a:t> information about the plaintext</a:t>
            </a:r>
          </a:p>
          <a:p>
            <a:r>
              <a:rPr lang="en-US" dirty="0"/>
              <a:t>Threat model</a:t>
            </a:r>
          </a:p>
          <a:p>
            <a:pPr lvl="1"/>
            <a:r>
              <a:rPr lang="en-US" dirty="0"/>
              <a:t>What (real-world) capabilities the attacker is assumed to have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Attacker Observes only one Ciphertext.</a:t>
            </a:r>
          </a:p>
        </p:txBody>
      </p:sp>
    </p:spTree>
    <p:extLst>
      <p:ext uri="{BB962C8B-B14F-4D97-AF65-F5344CB8AC3E}">
        <p14:creationId xmlns:p14="http://schemas.microsoft.com/office/powerpoint/2010/main" val="160430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secrecy (formal)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Encryption scheme (Gen, </a:t>
            </a:r>
            <a:r>
              <a:rPr lang="en-US" sz="2800" dirty="0" err="1"/>
              <a:t>Enc</a:t>
            </a:r>
            <a:r>
              <a:rPr lang="en-US" sz="2800" dirty="0"/>
              <a:t>, Dec) with message space </a:t>
            </a:r>
            <a:r>
              <a:rPr lang="en-US" sz="2800" b="1" dirty="0">
                <a:latin typeface="Monotype Corsiva" panose="03010101010201010101" pitchFamily="66" charset="0"/>
              </a:rPr>
              <a:t>M</a:t>
            </a:r>
            <a:r>
              <a:rPr lang="en-US" sz="2800" dirty="0"/>
              <a:t> and </a:t>
            </a:r>
            <a:r>
              <a:rPr lang="en-US" sz="2800" dirty="0" err="1"/>
              <a:t>ciphertext</a:t>
            </a:r>
            <a:r>
              <a:rPr lang="en-US" sz="2800" dirty="0"/>
              <a:t> space </a:t>
            </a:r>
            <a:r>
              <a:rPr lang="en-US" sz="2800" b="1" dirty="0">
                <a:latin typeface="Monotype Corsiva" panose="03010101010201010101" pitchFamily="66" charset="0"/>
              </a:rPr>
              <a:t>C</a:t>
            </a:r>
            <a:r>
              <a:rPr lang="en-US" sz="2800" dirty="0"/>
              <a:t> is </a:t>
            </a:r>
            <a:r>
              <a:rPr lang="en-US" sz="2800" i="1" dirty="0"/>
              <a:t>perfectly secret</a:t>
            </a:r>
            <a:r>
              <a:rPr lang="en-US" sz="2800" dirty="0"/>
              <a:t> if for every distribution over </a:t>
            </a:r>
            <a:r>
              <a:rPr lang="en-US" sz="2800" b="1" dirty="0">
                <a:latin typeface="Monotype Corsiva" panose="03010101010201010101" pitchFamily="66" charset="0"/>
              </a:rPr>
              <a:t>M</a:t>
            </a:r>
            <a:r>
              <a:rPr lang="en-US" sz="2800" dirty="0"/>
              <a:t>, every m </a:t>
            </a:r>
            <a:r>
              <a:rPr lang="en-US" sz="2800" dirty="0">
                <a:sym typeface="Symbol"/>
              </a:rPr>
              <a:t> </a:t>
            </a:r>
            <a:r>
              <a:rPr lang="en-US" sz="2800" b="1" dirty="0">
                <a:latin typeface="Monotype Corsiva" panose="03010101010201010101" pitchFamily="66" charset="0"/>
                <a:sym typeface="Symbol"/>
              </a:rPr>
              <a:t>M</a:t>
            </a:r>
            <a:r>
              <a:rPr lang="en-US" sz="2800" dirty="0">
                <a:sym typeface="Symbol"/>
              </a:rPr>
              <a:t>, and every c  </a:t>
            </a:r>
            <a:r>
              <a:rPr lang="en-US" sz="2800" b="1" dirty="0">
                <a:latin typeface="Monotype Corsiva" panose="03010101010201010101" pitchFamily="66" charset="0"/>
                <a:sym typeface="Symbol"/>
              </a:rPr>
              <a:t>C</a:t>
            </a:r>
            <a:r>
              <a:rPr lang="en-US" sz="2800" b="1" dirty="0">
                <a:sym typeface="Symbol"/>
              </a:rPr>
              <a:t> </a:t>
            </a:r>
            <a:r>
              <a:rPr lang="en-US" sz="2800" dirty="0">
                <a:sym typeface="Symbol"/>
              </a:rPr>
              <a:t>with </a:t>
            </a:r>
            <a:r>
              <a:rPr lang="en-US" sz="2800" dirty="0" err="1">
                <a:sym typeface="Symbol"/>
              </a:rPr>
              <a:t>Pr</a:t>
            </a:r>
            <a:r>
              <a:rPr lang="en-US" sz="2800" dirty="0">
                <a:sym typeface="Symbol"/>
              </a:rPr>
              <a:t>[C=c] &gt; 0, it holds that</a:t>
            </a:r>
            <a:br>
              <a:rPr lang="en-US" sz="2800" dirty="0">
                <a:sym typeface="Symbol"/>
              </a:rPr>
            </a:br>
            <a:r>
              <a:rPr lang="en-US" sz="2800" dirty="0">
                <a:sym typeface="Symbol"/>
              </a:rPr>
              <a:t>                </a:t>
            </a:r>
            <a:br>
              <a:rPr lang="en-US" sz="2800" dirty="0">
                <a:sym typeface="Symbol"/>
              </a:rPr>
            </a:br>
            <a:r>
              <a:rPr lang="en-US" sz="2800" dirty="0">
                <a:sym typeface="Symbol"/>
              </a:rPr>
              <a:t>                 </a:t>
            </a:r>
            <a:r>
              <a:rPr lang="en-US" sz="2800" dirty="0" err="1">
                <a:sym typeface="Symbol"/>
              </a:rPr>
              <a:t>Pr</a:t>
            </a:r>
            <a:r>
              <a:rPr lang="en-US" sz="2800" dirty="0">
                <a:sym typeface="Symbol"/>
              </a:rPr>
              <a:t>[M = m | C = c] = </a:t>
            </a:r>
            <a:r>
              <a:rPr lang="en-US" sz="2800" dirty="0" err="1">
                <a:sym typeface="Symbol"/>
              </a:rPr>
              <a:t>Pr</a:t>
            </a:r>
            <a:r>
              <a:rPr lang="en-US" sz="2800" dirty="0">
                <a:sym typeface="Symbol"/>
              </a:rPr>
              <a:t>[M = m].</a:t>
            </a:r>
          </a:p>
          <a:p>
            <a:endParaRPr lang="en-US" sz="2800" dirty="0">
              <a:sym typeface="Symbol"/>
            </a:endParaRPr>
          </a:p>
          <a:p>
            <a:pPr marL="0" indent="0">
              <a:buNone/>
            </a:pPr>
            <a:endParaRPr lang="en-US" sz="2800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22053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Consider the shift cipher, and the distribution;</a:t>
            </a:r>
            <a:br>
              <a:rPr lang="en-US" sz="2800" dirty="0"/>
            </a:br>
            <a:r>
              <a:rPr lang="en-US" sz="2800" dirty="0" err="1"/>
              <a:t>Pr</a:t>
            </a:r>
            <a:r>
              <a:rPr lang="en-US" sz="2800" dirty="0"/>
              <a:t>[M=‘hi’] = 0.3, </a:t>
            </a:r>
            <a:br>
              <a:rPr lang="en-US" sz="2800" dirty="0"/>
            </a:br>
            <a:r>
              <a:rPr lang="en-US" sz="2800" dirty="0" err="1"/>
              <a:t>Pr</a:t>
            </a:r>
            <a:r>
              <a:rPr lang="en-US" sz="2800" dirty="0"/>
              <a:t>[M=‘no’] = 0.2, </a:t>
            </a:r>
            <a:br>
              <a:rPr lang="en-US" sz="2800" dirty="0"/>
            </a:br>
            <a:r>
              <a:rPr lang="en-US" sz="2800" dirty="0" err="1"/>
              <a:t>Pr</a:t>
            </a:r>
            <a:r>
              <a:rPr lang="en-US" sz="2800" dirty="0"/>
              <a:t>[M=‘in’]= 0.5</a:t>
            </a:r>
          </a:p>
          <a:p>
            <a:endParaRPr lang="en-US" sz="2800" dirty="0"/>
          </a:p>
          <a:p>
            <a:r>
              <a:rPr lang="en-US" sz="2800" dirty="0"/>
              <a:t>What is the </a:t>
            </a:r>
            <a:r>
              <a:rPr lang="en-US" sz="2800" dirty="0" err="1"/>
              <a:t>Pr</a:t>
            </a:r>
            <a:r>
              <a:rPr lang="en-US" sz="2800" dirty="0"/>
              <a:t>[M = ‘hi’ | C = ‘</a:t>
            </a:r>
            <a:r>
              <a:rPr lang="en-US" sz="2800" dirty="0" err="1"/>
              <a:t>xy</a:t>
            </a:r>
            <a:r>
              <a:rPr lang="en-US" sz="2800" dirty="0"/>
              <a:t>’]?</a:t>
            </a:r>
          </a:p>
          <a:p>
            <a:pPr marL="457200" lvl="1" indent="0">
              <a:buNone/>
            </a:pPr>
            <a:r>
              <a:rPr lang="en-US" sz="2400" dirty="0"/>
              <a:t>= </a:t>
            </a:r>
            <a:r>
              <a:rPr lang="en-US" sz="2400" dirty="0" err="1"/>
              <a:t>Pr</a:t>
            </a:r>
            <a:r>
              <a:rPr lang="en-US" sz="2400" dirty="0"/>
              <a:t>[C = ‘</a:t>
            </a:r>
            <a:r>
              <a:rPr lang="en-US" sz="2400" dirty="0" err="1"/>
              <a:t>xy</a:t>
            </a:r>
            <a:r>
              <a:rPr lang="en-US" sz="2400" dirty="0"/>
              <a:t>’ | M = ‘hi’] · </a:t>
            </a:r>
            <a:r>
              <a:rPr lang="en-US" sz="2400" dirty="0" err="1"/>
              <a:t>Pr</a:t>
            </a:r>
            <a:r>
              <a:rPr lang="en-US" sz="2400" dirty="0"/>
              <a:t>[M = ‘hi’]/</a:t>
            </a:r>
            <a:r>
              <a:rPr lang="en-US" sz="2400" dirty="0" err="1"/>
              <a:t>Pr</a:t>
            </a:r>
            <a:r>
              <a:rPr lang="en-US" sz="2400" dirty="0"/>
              <a:t>[C = ‘</a:t>
            </a:r>
            <a:r>
              <a:rPr lang="en-US" sz="2400" dirty="0" err="1"/>
              <a:t>xy</a:t>
            </a:r>
            <a:r>
              <a:rPr lang="en-US" sz="2400" dirty="0"/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238227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Perfectly Secret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shift cipher is not perfectly secret!</a:t>
            </a:r>
          </a:p>
          <a:p>
            <a:pPr lvl="1"/>
            <a:r>
              <a:rPr lang="en-US" dirty="0"/>
              <a:t>At least not for 2-character messages</a:t>
            </a:r>
          </a:p>
          <a:p>
            <a:endParaRPr lang="en-US" dirty="0"/>
          </a:p>
          <a:p>
            <a:r>
              <a:rPr lang="en-US" dirty="0"/>
              <a:t>How to construct a perfectly secret scheme?</a:t>
            </a:r>
          </a:p>
        </p:txBody>
      </p:sp>
    </p:spTree>
    <p:extLst>
      <p:ext uri="{BB962C8B-B14F-4D97-AF65-F5344CB8AC3E}">
        <p14:creationId xmlns:p14="http://schemas.microsoft.com/office/powerpoint/2010/main" val="2326448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4399</TotalTime>
  <Words>991</Words>
  <Application>Microsoft Office PowerPoint</Application>
  <PresentationFormat>On-screen Show (4:3)</PresentationFormat>
  <Paragraphs>178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Monotype Corsiva</vt:lpstr>
      <vt:lpstr>Office Theme</vt:lpstr>
      <vt:lpstr>Cryptography – Day 4 </vt:lpstr>
      <vt:lpstr>Review</vt:lpstr>
      <vt:lpstr>Private-key encryption</vt:lpstr>
      <vt:lpstr>Private-key encryption</vt:lpstr>
      <vt:lpstr>Crypto definitions (generally)</vt:lpstr>
      <vt:lpstr>Crypto definitions (generally)</vt:lpstr>
      <vt:lpstr>Perfect secrecy (formal)</vt:lpstr>
      <vt:lpstr>Concept Check</vt:lpstr>
      <vt:lpstr>Perfectly Secret Encryption</vt:lpstr>
      <vt:lpstr>One-time pad</vt:lpstr>
      <vt:lpstr>One-time pad</vt:lpstr>
      <vt:lpstr>One-time pad</vt:lpstr>
      <vt:lpstr>Perfect secrecy of one-time pad</vt:lpstr>
      <vt:lpstr>PowerPoint Presentation</vt:lpstr>
      <vt:lpstr>Key generation</vt:lpstr>
      <vt:lpstr>Encryption</vt:lpstr>
      <vt:lpstr>Decryption</vt:lpstr>
      <vt:lpstr>PowerPoint Presentation</vt:lpstr>
      <vt:lpstr>One-time pad</vt:lpstr>
      <vt:lpstr>One-time pad</vt:lpstr>
      <vt:lpstr>One-time pad</vt:lpstr>
      <vt:lpstr>One-time pad</vt:lpstr>
      <vt:lpstr>One-time pad</vt:lpstr>
      <vt:lpstr>Using the same key twice?</vt:lpstr>
      <vt:lpstr>PowerPoint Presentation</vt:lpstr>
      <vt:lpstr>In pictures</vt:lpstr>
      <vt:lpstr>In pictures</vt:lpstr>
      <vt:lpstr>One-time pad</vt:lpstr>
      <vt:lpstr>Optimality of the one-time pad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katz</dc:creator>
  <cp:lastModifiedBy>John Bergschneider</cp:lastModifiedBy>
  <cp:revision>212</cp:revision>
  <dcterms:created xsi:type="dcterms:W3CDTF">2014-06-02T02:25:30Z</dcterms:created>
  <dcterms:modified xsi:type="dcterms:W3CDTF">2021-06-16T14:52:17Z</dcterms:modified>
</cp:coreProperties>
</file>