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61" r:id="rId3"/>
    <p:sldId id="359" r:id="rId4"/>
    <p:sldId id="478" r:id="rId5"/>
    <p:sldId id="453" r:id="rId6"/>
    <p:sldId id="451" r:id="rId7"/>
    <p:sldId id="454" r:id="rId8"/>
    <p:sldId id="364" r:id="rId9"/>
    <p:sldId id="456" r:id="rId10"/>
    <p:sldId id="455" r:id="rId11"/>
    <p:sldId id="450" r:id="rId12"/>
    <p:sldId id="461" r:id="rId13"/>
    <p:sldId id="460" r:id="rId14"/>
    <p:sldId id="459" r:id="rId15"/>
    <p:sldId id="458" r:id="rId16"/>
    <p:sldId id="457" r:id="rId17"/>
    <p:sldId id="314" r:id="rId18"/>
    <p:sldId id="406" r:id="rId19"/>
    <p:sldId id="465" r:id="rId20"/>
    <p:sldId id="464" r:id="rId21"/>
    <p:sldId id="463" r:id="rId22"/>
    <p:sldId id="462" r:id="rId23"/>
    <p:sldId id="466" r:id="rId24"/>
    <p:sldId id="467" r:id="rId25"/>
    <p:sldId id="316" r:id="rId26"/>
    <p:sldId id="299" r:id="rId27"/>
    <p:sldId id="363" r:id="rId28"/>
    <p:sldId id="411" r:id="rId29"/>
    <p:sldId id="469" r:id="rId30"/>
    <p:sldId id="470" r:id="rId31"/>
    <p:sldId id="318" r:id="rId32"/>
    <p:sldId id="471" r:id="rId33"/>
    <p:sldId id="472" r:id="rId34"/>
    <p:sldId id="473" r:id="rId35"/>
    <p:sldId id="320" r:id="rId36"/>
    <p:sldId id="475" r:id="rId37"/>
    <p:sldId id="474" r:id="rId38"/>
    <p:sldId id="321" r:id="rId39"/>
    <p:sldId id="477" r:id="rId40"/>
    <p:sldId id="476" r:id="rId41"/>
    <p:sldId id="449" r:id="rId42"/>
    <p:sldId id="370" r:id="rId43"/>
    <p:sldId id="371" r:id="rId44"/>
    <p:sldId id="372" r:id="rId45"/>
    <p:sldId id="373" r:id="rId46"/>
    <p:sldId id="374" r:id="rId47"/>
    <p:sldId id="376" r:id="rId48"/>
    <p:sldId id="479" r:id="rId49"/>
    <p:sldId id="377" r:id="rId50"/>
    <p:sldId id="480" r:id="rId51"/>
    <p:sldId id="379" r:id="rId52"/>
    <p:sldId id="388" r:id="rId53"/>
    <p:sldId id="389" r:id="rId54"/>
    <p:sldId id="393" r:id="rId55"/>
    <p:sldId id="395" r:id="rId56"/>
    <p:sldId id="396" r:id="rId57"/>
    <p:sldId id="397" r:id="rId58"/>
    <p:sldId id="398" r:id="rId59"/>
    <p:sldId id="399" r:id="rId60"/>
    <p:sldId id="400" r:id="rId61"/>
    <p:sldId id="40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CA986-3AF3-4A96-96D9-81DF283B350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Cryptography - </a:t>
            </a:r>
            <a:r>
              <a:rPr lang="en-US" sz="5400" i="1" dirty="0">
                <a:solidFill>
                  <a:schemeClr val="tx1"/>
                </a:solidFill>
              </a:rPr>
              <a:t>Day 3</a:t>
            </a:r>
            <a:br>
              <a:rPr lang="en-US" sz="5400" i="1" dirty="0">
                <a:solidFill>
                  <a:schemeClr val="tx1"/>
                </a:solidFill>
              </a:rPr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Defining Security</a:t>
            </a: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Byte-wise 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{strings of bytes}</a:t>
            </a:r>
          </a:p>
          <a:p>
            <a:r>
              <a:rPr lang="en-US" dirty="0"/>
              <a:t>Gen: choose uniform byte </a:t>
            </a:r>
            <a:r>
              <a:rPr lang="en-US" dirty="0" err="1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b="1" dirty="0" err="1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>
                <a:sym typeface="Symbol"/>
              </a:rPr>
              <a:t>= {0, …, 255}</a:t>
            </a: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m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:=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 k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m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:=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 k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224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5105399"/>
          </a:xfrm>
        </p:spPr>
        <p:txBody>
          <a:bodyPr>
            <a:normAutofit/>
          </a:bodyPr>
          <a:lstStyle/>
          <a:p>
            <a:r>
              <a:rPr lang="en-US" dirty="0"/>
              <a:t>Say plaintext is “Hi” and key is </a:t>
            </a:r>
            <a:r>
              <a:rPr lang="en-US" dirty="0">
                <a:sym typeface="Symbol"/>
              </a:rPr>
              <a:t>1111 0001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   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5105399"/>
          </a:xfrm>
        </p:spPr>
        <p:txBody>
          <a:bodyPr>
            <a:normAutofit/>
          </a:bodyPr>
          <a:lstStyle/>
          <a:p>
            <a:r>
              <a:rPr lang="en-US" dirty="0"/>
              <a:t>Say plaintext is “Hi” and key is </a:t>
            </a:r>
            <a:r>
              <a:rPr lang="en-US" dirty="0">
                <a:sym typeface="Symbol"/>
              </a:rPr>
              <a:t>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   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5105399"/>
          </a:xfrm>
        </p:spPr>
        <p:txBody>
          <a:bodyPr>
            <a:normAutofit/>
          </a:bodyPr>
          <a:lstStyle/>
          <a:p>
            <a:r>
              <a:rPr lang="en-US" dirty="0"/>
              <a:t>Say plaintext is “Hi” and key is </a:t>
            </a:r>
            <a:r>
              <a:rPr lang="en-US" dirty="0">
                <a:sym typeface="Symbol"/>
              </a:rPr>
              <a:t>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XOR with “Hi” with the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   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510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Say plaintext is “Hi” and key is </a:t>
            </a:r>
            <a:r>
              <a:rPr lang="en-US" dirty="0">
                <a:sym typeface="Symbol"/>
              </a:rPr>
              <a:t>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XOR with “Hi” with the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Symbol"/>
              </a:rPr>
              <a:t> 0100 1000 0110 1001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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1111 0001 1111 0001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510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Say plaintext is “Hi” and key is </a:t>
            </a:r>
            <a:r>
              <a:rPr lang="en-US" dirty="0">
                <a:sym typeface="Symbol"/>
              </a:rPr>
              <a:t>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XOR with “Hi” with the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Symbol"/>
              </a:rPr>
              <a:t> 0100 1000 0110 1001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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1111 0001 1111 0001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= 1011 1001 1001 1000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510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Say plaintext is “Hi” and key is </a:t>
            </a:r>
            <a:r>
              <a:rPr lang="en-US" dirty="0">
                <a:sym typeface="Symbol"/>
              </a:rPr>
              <a:t>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XOR with “Hi” with the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Symbol"/>
              </a:rPr>
              <a:t> 0100 1000 0110 1001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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1111 0001 1111 0001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= 1011 1001 1001 1000=0xB9 98=unprintable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Byte-wise </a:t>
            </a:r>
            <a:r>
              <a:rPr lang="en-US" dirty="0" err="1"/>
              <a:t>Vigenère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is a string of bytes</a:t>
            </a:r>
          </a:p>
          <a:p>
            <a:r>
              <a:rPr lang="en-US" dirty="0"/>
              <a:t>The plaintext is a string of bytes</a:t>
            </a:r>
          </a:p>
          <a:p>
            <a:r>
              <a:rPr lang="en-US" dirty="0">
                <a:sym typeface="Symbol"/>
              </a:rPr>
              <a:t>To encrypt, XOR each character in the plaintext with the next character of the key</a:t>
            </a:r>
          </a:p>
          <a:p>
            <a:pPr lvl="1"/>
            <a:r>
              <a:rPr lang="en-US" dirty="0">
                <a:sym typeface="Symbol"/>
              </a:rPr>
              <a:t>Wrap around in the key as needed</a:t>
            </a:r>
          </a:p>
          <a:p>
            <a:r>
              <a:rPr lang="en-US" dirty="0">
                <a:sym typeface="Symbol"/>
              </a:rPr>
              <a:t>Decryption just reverses the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88182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8333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210571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5207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r>
              <a:rPr lang="en-US" dirty="0"/>
              <a:t>0x48 </a:t>
            </a:r>
            <a:r>
              <a:rPr lang="en-US" dirty="0">
                <a:sym typeface="Symbol"/>
              </a:rPr>
              <a:t> 0xA1 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8421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r>
              <a:rPr lang="en-US" dirty="0"/>
              <a:t>0x48 </a:t>
            </a:r>
            <a:r>
              <a:rPr lang="en-US" dirty="0">
                <a:sym typeface="Symbol"/>
              </a:rPr>
              <a:t> 0xA1 </a:t>
            </a:r>
          </a:p>
          <a:p>
            <a:pPr lvl="1"/>
            <a:r>
              <a:rPr lang="en-US" dirty="0">
                <a:sym typeface="Symbol"/>
              </a:rPr>
              <a:t>0100 1000  1010 0001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3189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r>
              <a:rPr lang="en-US" dirty="0"/>
              <a:t>0x48 </a:t>
            </a:r>
            <a:r>
              <a:rPr lang="en-US" dirty="0">
                <a:sym typeface="Symbol"/>
              </a:rPr>
              <a:t> 0xA1 </a:t>
            </a:r>
          </a:p>
          <a:p>
            <a:pPr lvl="1"/>
            <a:r>
              <a:rPr lang="en-US" dirty="0">
                <a:sym typeface="Symbol"/>
              </a:rPr>
              <a:t>0100 1000  1010 0001 = 1110 1001 = 0xE9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0132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r>
              <a:rPr lang="en-US" dirty="0"/>
              <a:t>0x48 </a:t>
            </a:r>
            <a:r>
              <a:rPr lang="en-US" dirty="0">
                <a:sym typeface="Symbol"/>
              </a:rPr>
              <a:t> 0xA1 </a:t>
            </a:r>
          </a:p>
          <a:p>
            <a:pPr lvl="1"/>
            <a:r>
              <a:rPr lang="en-US" dirty="0">
                <a:sym typeface="Symbol"/>
              </a:rPr>
              <a:t>0100 1000  1010 0001 = 1110 1001 = 0xE9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Ciphertext</a:t>
            </a:r>
            <a:r>
              <a:rPr lang="en-US" dirty="0">
                <a:sym typeface="Symbol"/>
              </a:rPr>
              <a:t>: 0xE9 4A CD 43 CE 0E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Attacking the (variant) </a:t>
            </a:r>
            <a:r>
              <a:rPr lang="en-US" dirty="0" err="1"/>
              <a:t>Vigenère</a:t>
            </a:r>
            <a:r>
              <a:rPr lang="en-US" dirty="0"/>
              <a:t> cipher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steps:</a:t>
            </a:r>
          </a:p>
          <a:p>
            <a:pPr lvl="1"/>
            <a:r>
              <a:rPr lang="en-US" dirty="0"/>
              <a:t>Determine the key length</a:t>
            </a:r>
          </a:p>
          <a:p>
            <a:pPr lvl="1"/>
            <a:r>
              <a:rPr lang="en-US" dirty="0"/>
              <a:t>Determine each byte of the key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2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plaintext letter frequencies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8" y="1600200"/>
            <a:ext cx="8528192" cy="4577179"/>
          </a:xfrm>
        </p:spPr>
      </p:pic>
    </p:spTree>
    <p:extLst>
      <p:ext uri="{BB962C8B-B14F-4D97-AF65-F5344CB8AC3E}">
        <p14:creationId xmlns:p14="http://schemas.microsoft.com/office/powerpoint/2010/main" val="2639410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128 valid ASCII chars (128 bytes invalid)</a:t>
            </a:r>
          </a:p>
          <a:p>
            <a:r>
              <a:rPr lang="en-US" dirty="0"/>
              <a:t>0x20-0x7E printable</a:t>
            </a:r>
          </a:p>
          <a:p>
            <a:r>
              <a:rPr lang="en-US" dirty="0"/>
              <a:t>0x41-0x7a includes upper/lowercase letters</a:t>
            </a:r>
          </a:p>
          <a:p>
            <a:pPr lvl="1"/>
            <a:r>
              <a:rPr lang="en-US" dirty="0"/>
              <a:t>Uppercase letters begin with 0x4 or 0x5</a:t>
            </a:r>
          </a:p>
          <a:p>
            <a:pPr lvl="1"/>
            <a:r>
              <a:rPr lang="en-US" dirty="0"/>
              <a:t>Lowercase letters begin with 0x6 or 0x7</a:t>
            </a:r>
          </a:p>
        </p:txBody>
      </p:sp>
    </p:spTree>
    <p:extLst>
      <p:ext uri="{BB962C8B-B14F-4D97-AF65-F5344CB8AC3E}">
        <p14:creationId xmlns:p14="http://schemas.microsoft.com/office/powerpoint/2010/main" val="231902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/>
              <a:t>Let p</a:t>
            </a:r>
            <a:r>
              <a:rPr lang="en-US" baseline="-25000" dirty="0"/>
              <a:t>i</a:t>
            </a:r>
            <a:r>
              <a:rPr lang="en-US" dirty="0"/>
              <a:t> (for 0 ≤ </a:t>
            </a:r>
            <a:r>
              <a:rPr lang="en-US" dirty="0" err="1"/>
              <a:t>i</a:t>
            </a:r>
            <a:r>
              <a:rPr lang="en-US" dirty="0"/>
              <a:t> ≤ 255) be the frequency of </a:t>
            </a:r>
            <a:r>
              <a:rPr lang="en-US" b="1" dirty="0"/>
              <a:t>byte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general English text</a:t>
            </a:r>
          </a:p>
          <a:p>
            <a:pPr lvl="1"/>
            <a:r>
              <a:rPr lang="en-US" dirty="0"/>
              <a:t>I.e., p</a:t>
            </a:r>
            <a:r>
              <a:rPr lang="en-US" baseline="-25000" dirty="0"/>
              <a:t>i</a:t>
            </a:r>
            <a:r>
              <a:rPr lang="en-US" dirty="0"/>
              <a:t> =0 for </a:t>
            </a:r>
            <a:r>
              <a:rPr lang="en-US" dirty="0" err="1"/>
              <a:t>i</a:t>
            </a:r>
            <a:r>
              <a:rPr lang="en-US" dirty="0"/>
              <a:t> &lt; 32 or </a:t>
            </a:r>
            <a:r>
              <a:rPr lang="en-US" dirty="0" err="1"/>
              <a:t>i</a:t>
            </a:r>
            <a:r>
              <a:rPr lang="en-US" dirty="0"/>
              <a:t> &gt; 127</a:t>
            </a:r>
          </a:p>
          <a:p>
            <a:pPr lvl="1"/>
            <a:r>
              <a:rPr lang="en-US" dirty="0"/>
              <a:t>I.e., p</a:t>
            </a:r>
            <a:r>
              <a:rPr lang="en-US" baseline="-25000" dirty="0"/>
              <a:t>97</a:t>
            </a:r>
            <a:r>
              <a:rPr lang="en-US" dirty="0"/>
              <a:t> = frequency of ‘a’</a:t>
            </a:r>
          </a:p>
          <a:p>
            <a:pPr lvl="1"/>
            <a:r>
              <a:rPr lang="en-US" dirty="0"/>
              <a:t>The distribution is far from uniform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70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/>
              <a:t>If the key length is N, then every N</a:t>
            </a:r>
            <a:r>
              <a:rPr lang="en-US" baseline="30000" dirty="0"/>
              <a:t>th</a:t>
            </a:r>
            <a:r>
              <a:rPr lang="en-US" dirty="0"/>
              <a:t> character of the plaintext is encrypted using the same “shift”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XOR is a binary "exclusive or” operation that is represented by </a:t>
            </a:r>
            <a:r>
              <a:rPr lang="en-US" dirty="0">
                <a:sym typeface="Symbol"/>
              </a:rPr>
              <a:t>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7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/>
              <a:t>If the key length is N, then every N</a:t>
            </a:r>
            <a:r>
              <a:rPr lang="en-US" baseline="30000" dirty="0"/>
              <a:t>th</a:t>
            </a:r>
            <a:r>
              <a:rPr lang="en-US" dirty="0"/>
              <a:t> character of the plaintext is encrypted using the same “shift”</a:t>
            </a:r>
          </a:p>
          <a:p>
            <a:pPr lvl="1"/>
            <a:r>
              <a:rPr lang="en-US" dirty="0"/>
              <a:t>If we take every N</a:t>
            </a:r>
            <a:r>
              <a:rPr lang="en-US" baseline="30000" dirty="0"/>
              <a:t>th</a:t>
            </a:r>
            <a:r>
              <a:rPr lang="en-US" dirty="0"/>
              <a:t> character and calculate frequencies, we should get the p</a:t>
            </a:r>
            <a:r>
              <a:rPr lang="en-US" baseline="-25000" dirty="0"/>
              <a:t>i</a:t>
            </a:r>
            <a:r>
              <a:rPr lang="en-US" dirty="0"/>
              <a:t>’s in permuted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/>
              <a:t>If the key length is N, then every N</a:t>
            </a:r>
            <a:r>
              <a:rPr lang="en-US" baseline="30000" dirty="0"/>
              <a:t>th</a:t>
            </a:r>
            <a:r>
              <a:rPr lang="en-US" dirty="0"/>
              <a:t> character of the plaintext is encrypted using the same “shift”</a:t>
            </a:r>
          </a:p>
          <a:p>
            <a:pPr lvl="1"/>
            <a:r>
              <a:rPr lang="en-US" dirty="0"/>
              <a:t>If we take every N</a:t>
            </a:r>
            <a:r>
              <a:rPr lang="en-US" baseline="30000" dirty="0"/>
              <a:t>th</a:t>
            </a:r>
            <a:r>
              <a:rPr lang="en-US" dirty="0"/>
              <a:t> character and calculate frequencies, we should get the p</a:t>
            </a:r>
            <a:r>
              <a:rPr lang="en-US" baseline="-25000" dirty="0"/>
              <a:t>i</a:t>
            </a:r>
            <a:r>
              <a:rPr lang="en-US" dirty="0"/>
              <a:t>’s in permuted order</a:t>
            </a:r>
          </a:p>
          <a:p>
            <a:pPr lvl="1"/>
            <a:r>
              <a:rPr lang="en-US" dirty="0"/>
              <a:t>If we take every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character (M</a:t>
            </a:r>
            <a:r>
              <a:rPr lang="en-US" dirty="0">
                <a:sym typeface="Symbol"/>
              </a:rPr>
              <a:t> not a multiple of N) and calculate frequencies, we should get something close to uniform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length is k</a:t>
            </a:r>
          </a:p>
          <a:p>
            <a:r>
              <a:rPr lang="en-US" dirty="0"/>
              <a:t>For key length k, tabulate q</a:t>
            </a:r>
            <a:r>
              <a:rPr lang="en-US" baseline="-25000" dirty="0"/>
              <a:t>0</a:t>
            </a:r>
            <a:r>
              <a:rPr lang="en-US" dirty="0"/>
              <a:t>, …, q</a:t>
            </a:r>
            <a:r>
              <a:rPr lang="en-US" baseline="-25000" dirty="0"/>
              <a:t>255</a:t>
            </a:r>
            <a:r>
              <a:rPr lang="en-US" dirty="0"/>
              <a:t> and compute </a:t>
            </a:r>
            <a:r>
              <a:rPr lang="en-US" dirty="0">
                <a:sym typeface="Symbol"/>
              </a:rPr>
              <a:t>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marL="914400" lvl="2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96316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length is k</a:t>
            </a:r>
          </a:p>
          <a:p>
            <a:r>
              <a:rPr lang="en-US" dirty="0"/>
              <a:t>For key length k, tabulate q</a:t>
            </a:r>
            <a:r>
              <a:rPr lang="en-US" baseline="-25000" dirty="0"/>
              <a:t>0</a:t>
            </a:r>
            <a:r>
              <a:rPr lang="en-US" dirty="0"/>
              <a:t>, …, q</a:t>
            </a:r>
            <a:r>
              <a:rPr lang="en-US" baseline="-25000" dirty="0"/>
              <a:t>255</a:t>
            </a:r>
            <a:r>
              <a:rPr lang="en-US" dirty="0"/>
              <a:t> and compute </a:t>
            </a:r>
            <a:r>
              <a:rPr lang="en-US" dirty="0">
                <a:sym typeface="Symbol"/>
              </a:rPr>
              <a:t>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>
                <a:sym typeface="Symbol"/>
              </a:rPr>
              <a:t>If close to uniform,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256 · (1/256)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= 1/256</a:t>
            </a:r>
          </a:p>
          <a:p>
            <a:pPr lvl="1"/>
            <a:r>
              <a:rPr lang="en-US" dirty="0">
                <a:sym typeface="Symbol"/>
              </a:rPr>
              <a:t>If a permutation of p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, then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 p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2"/>
            <a:r>
              <a:rPr lang="en-US" dirty="0">
                <a:sym typeface="Symbol"/>
              </a:rPr>
              <a:t>Could compute  p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 (but somewhat difficult)</a:t>
            </a:r>
          </a:p>
          <a:p>
            <a:pPr lvl="2"/>
            <a:r>
              <a:rPr lang="en-US" dirty="0">
                <a:sym typeface="Symbol"/>
              </a:rPr>
              <a:t>Key point: will be much larger than 1/256 </a:t>
            </a:r>
          </a:p>
          <a:p>
            <a:pPr lvl="2"/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1073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length is k</a:t>
            </a:r>
          </a:p>
          <a:p>
            <a:r>
              <a:rPr lang="en-US" dirty="0"/>
              <a:t>For key length k, tabulate q</a:t>
            </a:r>
            <a:r>
              <a:rPr lang="en-US" baseline="-25000" dirty="0"/>
              <a:t>0</a:t>
            </a:r>
            <a:r>
              <a:rPr lang="en-US" dirty="0"/>
              <a:t>, …, q</a:t>
            </a:r>
            <a:r>
              <a:rPr lang="en-US" baseline="-25000" dirty="0"/>
              <a:t>255</a:t>
            </a:r>
            <a:r>
              <a:rPr lang="en-US" dirty="0"/>
              <a:t> and compute </a:t>
            </a:r>
            <a:r>
              <a:rPr lang="en-US" dirty="0">
                <a:sym typeface="Symbol"/>
              </a:rPr>
              <a:t>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>
                <a:sym typeface="Symbol"/>
              </a:rPr>
              <a:t>If close to uniform,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256 · (1/256)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= 1/256</a:t>
            </a:r>
          </a:p>
          <a:p>
            <a:pPr lvl="1"/>
            <a:r>
              <a:rPr lang="en-US" dirty="0">
                <a:sym typeface="Symbol"/>
              </a:rPr>
              <a:t>If a permutation of p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, then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 p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2"/>
            <a:r>
              <a:rPr lang="en-US" dirty="0">
                <a:sym typeface="Symbol"/>
              </a:rPr>
              <a:t>Could compute  p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 (but somewhat difficult)</a:t>
            </a:r>
          </a:p>
          <a:p>
            <a:pPr lvl="2"/>
            <a:r>
              <a:rPr lang="en-US" dirty="0">
                <a:sym typeface="Symbol"/>
              </a:rPr>
              <a:t>Key point: will be much larger than 1/256 </a:t>
            </a:r>
          </a:p>
          <a:p>
            <a:r>
              <a:rPr lang="en-US" dirty="0">
                <a:sym typeface="Symbol"/>
              </a:rPr>
              <a:t>Compute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for each possible key length, and look for maximum value </a:t>
            </a:r>
          </a:p>
          <a:p>
            <a:pPr lvl="2"/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8940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 key length N is known</a:t>
            </a:r>
          </a:p>
        </p:txBody>
      </p:sp>
    </p:spTree>
    <p:extLst>
      <p:ext uri="{BB962C8B-B14F-4D97-AF65-F5344CB8AC3E}">
        <p14:creationId xmlns:p14="http://schemas.microsoft.com/office/powerpoint/2010/main" val="3681847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 key length N is known</a:t>
            </a:r>
          </a:p>
          <a:p>
            <a:r>
              <a:rPr lang="en-US" dirty="0"/>
              <a:t>Look at every N</a:t>
            </a:r>
            <a:r>
              <a:rPr lang="en-US" baseline="30000" dirty="0"/>
              <a:t>th</a:t>
            </a:r>
            <a:r>
              <a:rPr lang="en-US" dirty="0"/>
              <a:t> character of the </a:t>
            </a:r>
            <a:r>
              <a:rPr lang="en-US" dirty="0" err="1"/>
              <a:t>ciphertext</a:t>
            </a:r>
            <a:r>
              <a:rPr lang="en-US" dirty="0"/>
              <a:t>, starting with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Call this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“stream”</a:t>
            </a:r>
          </a:p>
          <a:p>
            <a:pPr lvl="1"/>
            <a:r>
              <a:rPr lang="en-US" dirty="0"/>
              <a:t>Note that all bytes in this stream were generated by XORing plaintext with the same byte of the key</a:t>
            </a:r>
          </a:p>
        </p:txBody>
      </p:sp>
    </p:spTree>
    <p:extLst>
      <p:ext uri="{BB962C8B-B14F-4D97-AF65-F5344CB8AC3E}">
        <p14:creationId xmlns:p14="http://schemas.microsoft.com/office/powerpoint/2010/main" val="106670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the key length N is known</a:t>
            </a:r>
          </a:p>
          <a:p>
            <a:r>
              <a:rPr lang="en-US" dirty="0"/>
              <a:t>Look at every N</a:t>
            </a:r>
            <a:r>
              <a:rPr lang="en-US" baseline="30000" dirty="0"/>
              <a:t>th</a:t>
            </a:r>
            <a:r>
              <a:rPr lang="en-US" dirty="0"/>
              <a:t> character of the </a:t>
            </a:r>
            <a:r>
              <a:rPr lang="en-US" dirty="0" err="1"/>
              <a:t>ciphertext</a:t>
            </a:r>
            <a:r>
              <a:rPr lang="en-US" dirty="0"/>
              <a:t>, starting with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Call this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“stream”</a:t>
            </a:r>
          </a:p>
          <a:p>
            <a:pPr lvl="1"/>
            <a:r>
              <a:rPr lang="en-US" dirty="0"/>
              <a:t>Note that all bytes in this stream were generated by </a:t>
            </a:r>
            <a:r>
              <a:rPr lang="en-US" dirty="0" err="1"/>
              <a:t>XORing</a:t>
            </a:r>
            <a:r>
              <a:rPr lang="en-US" dirty="0"/>
              <a:t> plaintext with the same byte of the key</a:t>
            </a:r>
          </a:p>
          <a:p>
            <a:r>
              <a:rPr lang="en-US" dirty="0"/>
              <a:t>Try decrypting the stream using every possible byte value B</a:t>
            </a:r>
          </a:p>
          <a:p>
            <a:pPr lvl="1"/>
            <a:r>
              <a:rPr lang="en-US" dirty="0"/>
              <a:t>Get a candidate plaintext stream for each value</a:t>
            </a:r>
          </a:p>
        </p:txBody>
      </p:sp>
    </p:spTree>
    <p:extLst>
      <p:ext uri="{BB962C8B-B14F-4D97-AF65-F5344CB8AC3E}">
        <p14:creationId xmlns:p14="http://schemas.microsoft.com/office/powerpoint/2010/main" val="69589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use {p</a:t>
            </a:r>
            <a:r>
              <a:rPr lang="en-US" baseline="-25000" dirty="0"/>
              <a:t>i</a:t>
            </a:r>
            <a:r>
              <a:rPr lang="en-US" dirty="0"/>
              <a:t>} as before, but not easy to find</a:t>
            </a:r>
          </a:p>
        </p:txBody>
      </p:sp>
    </p:spTree>
    <p:extLst>
      <p:ext uri="{BB962C8B-B14F-4D97-AF65-F5344CB8AC3E}">
        <p14:creationId xmlns:p14="http://schemas.microsoft.com/office/powerpoint/2010/main" val="31175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use {p</a:t>
            </a:r>
            <a:r>
              <a:rPr lang="en-US" baseline="-25000" dirty="0"/>
              <a:t>i</a:t>
            </a:r>
            <a:r>
              <a:rPr lang="en-US" dirty="0"/>
              <a:t>} as before, but not easy to find</a:t>
            </a:r>
          </a:p>
          <a:p>
            <a:r>
              <a:rPr lang="en-US" dirty="0"/>
              <a:t>When the guess B is correct:</a:t>
            </a:r>
          </a:p>
          <a:p>
            <a:pPr lvl="1"/>
            <a:r>
              <a:rPr lang="en-US" dirty="0"/>
              <a:t>All bytes in the plaintext stream will be between 32 and 127</a:t>
            </a:r>
          </a:p>
        </p:txBody>
      </p:sp>
    </p:spTree>
    <p:extLst>
      <p:ext uri="{BB962C8B-B14F-4D97-AF65-F5344CB8AC3E}">
        <p14:creationId xmlns:p14="http://schemas.microsoft.com/office/powerpoint/2010/main" val="14566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XOR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XOR is a binary "exclusive or” operation that is represented by </a:t>
                </a:r>
                <a:r>
                  <a:rPr lang="en-US" dirty="0">
                    <a:sym typeface="Symbol"/>
                  </a:rPr>
                  <a:t>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ym typeface="Symbol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then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   A  B = C where 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ym typeface="Symbol"/>
                  </a:rPr>
                  <a:t>such that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= 0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and </a:t>
                </a:r>
                <a:endParaRPr lang="en-US" i="1" dirty="0">
                  <a:latin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b="0" dirty="0">
                    <a:sym typeface="Symbol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=1</m:t>
                    </m:r>
                  </m:oMath>
                </a14:m>
                <a:r>
                  <a:rPr lang="en-US" dirty="0">
                    <a:sym typeface="Symbol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Could use {p</a:t>
            </a:r>
            <a:r>
              <a:rPr lang="en-US" baseline="-25000" dirty="0"/>
              <a:t>i</a:t>
            </a:r>
            <a:r>
              <a:rPr lang="en-US" dirty="0"/>
              <a:t>} as before, but not easy to find</a:t>
            </a:r>
          </a:p>
          <a:p>
            <a:r>
              <a:rPr lang="en-US" dirty="0"/>
              <a:t>When the guess B is correct:</a:t>
            </a:r>
          </a:p>
          <a:p>
            <a:pPr lvl="1"/>
            <a:r>
              <a:rPr lang="en-US" dirty="0"/>
              <a:t>Frequencies of lowercase letters (as a fraction of all lowercase letters) should be close to known English-letter frequencies</a:t>
            </a:r>
          </a:p>
          <a:p>
            <a:pPr lvl="2"/>
            <a:r>
              <a:rPr lang="en-US" dirty="0"/>
              <a:t>Tabulate observed letter frequencies q’</a:t>
            </a:r>
            <a:r>
              <a:rPr lang="en-US" baseline="-25000" dirty="0"/>
              <a:t>0</a:t>
            </a:r>
            <a:r>
              <a:rPr lang="en-US" dirty="0"/>
              <a:t>, …, q’</a:t>
            </a:r>
            <a:r>
              <a:rPr lang="en-US" baseline="-25000" dirty="0"/>
              <a:t>25</a:t>
            </a:r>
            <a:r>
              <a:rPr lang="en-US" dirty="0"/>
              <a:t> (as fraction of all lowercase letters)</a:t>
            </a:r>
          </a:p>
          <a:p>
            <a:pPr lvl="2"/>
            <a:r>
              <a:rPr lang="en-US" dirty="0">
                <a:sym typeface="Symbol"/>
              </a:rPr>
              <a:t>Should find  </a:t>
            </a:r>
            <a:r>
              <a:rPr lang="en-US" dirty="0" err="1">
                <a:sym typeface="Symbol"/>
              </a:rPr>
              <a:t>q’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  p’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0.065, where </a:t>
            </a:r>
            <a:r>
              <a:rPr lang="en-US" dirty="0" err="1">
                <a:sym typeface="Symbol"/>
              </a:rPr>
              <a:t>p’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corresponds to English-letter frequencies </a:t>
            </a:r>
          </a:p>
          <a:p>
            <a:pPr lvl="2"/>
            <a:r>
              <a:rPr lang="en-US" dirty="0">
                <a:sym typeface="Symbol"/>
              </a:rPr>
              <a:t>In practice, take B that maximizes  </a:t>
            </a:r>
            <a:r>
              <a:rPr lang="en-US" dirty="0" err="1">
                <a:sym typeface="Symbol"/>
              </a:rPr>
              <a:t>q’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p’</a:t>
            </a:r>
            <a:r>
              <a:rPr lang="en-US" baseline="-25000" dirty="0" err="1">
                <a:sym typeface="Symbol"/>
              </a:rPr>
              <a:t>i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3039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Defining secure encryption</a:t>
            </a:r>
          </a:p>
        </p:txBody>
      </p:sp>
    </p:spTree>
    <p:extLst>
      <p:ext uri="{BB962C8B-B14F-4D97-AF65-F5344CB8AC3E}">
        <p14:creationId xmlns:p14="http://schemas.microsoft.com/office/powerpoint/2010/main" val="1376633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definitions (generally)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guarantee/goal</a:t>
            </a:r>
          </a:p>
          <a:p>
            <a:pPr lvl="1"/>
            <a:r>
              <a:rPr lang="en-US" dirty="0"/>
              <a:t>What we want to achieve and/or what we want to prevent the attacker from achieving</a:t>
            </a:r>
          </a:p>
          <a:p>
            <a:endParaRPr lang="en-US" dirty="0"/>
          </a:p>
          <a:p>
            <a:r>
              <a:rPr lang="en-US" dirty="0"/>
              <a:t>Threat model</a:t>
            </a:r>
          </a:p>
          <a:p>
            <a:pPr lvl="1"/>
            <a:r>
              <a:rPr lang="en-US" dirty="0"/>
              <a:t>What (real-world) capabilities the attacker is assumed to have</a:t>
            </a:r>
          </a:p>
        </p:txBody>
      </p:sp>
    </p:spTree>
    <p:extLst>
      <p:ext uri="{BB962C8B-B14F-4D97-AF65-F5344CB8AC3E}">
        <p14:creationId xmlns:p14="http://schemas.microsoft.com/office/powerpoint/2010/main" val="832252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i="1" dirty="0"/>
              <a:t>private-key encryption scheme</a:t>
            </a:r>
            <a:r>
              <a:rPr lang="en-US" dirty="0"/>
              <a:t> is defined by a message space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and algorithms (Gen, </a:t>
            </a:r>
            <a:r>
              <a:rPr lang="en-US" dirty="0" err="1"/>
              <a:t>Enc</a:t>
            </a:r>
            <a:r>
              <a:rPr lang="en-US" dirty="0"/>
              <a:t>, Dec):</a:t>
            </a:r>
          </a:p>
          <a:p>
            <a:pPr lvl="1"/>
            <a:r>
              <a:rPr lang="en-US" dirty="0"/>
              <a:t>Gen (key-generation algorithm): generates k</a:t>
            </a:r>
          </a:p>
          <a:p>
            <a:pPr lvl="1"/>
            <a:r>
              <a:rPr lang="en-US" dirty="0" err="1"/>
              <a:t>Enc</a:t>
            </a:r>
            <a:r>
              <a:rPr lang="en-US" dirty="0"/>
              <a:t> (encryption algorithm): takes key k and message </a:t>
            </a:r>
            <a:br>
              <a:rPr lang="en-US" dirty="0"/>
            </a:br>
            <a:r>
              <a:rPr lang="en-US" dirty="0"/>
              <a:t>m </a:t>
            </a:r>
            <a:r>
              <a:rPr lang="en-US" dirty="0">
                <a:sym typeface="Symbol"/>
              </a:rPr>
              <a:t>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as input; outputs </a:t>
            </a:r>
            <a:r>
              <a:rPr lang="en-US" dirty="0" err="1"/>
              <a:t>ciphertext</a:t>
            </a:r>
            <a:r>
              <a:rPr lang="en-US" dirty="0"/>
              <a:t> c</a:t>
            </a: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(m)</a:t>
            </a:r>
          </a:p>
          <a:p>
            <a:pPr lvl="1"/>
            <a:r>
              <a:rPr lang="en-US" dirty="0"/>
              <a:t>Dec (decryption algorithm): takes key k and </a:t>
            </a:r>
            <a:br>
              <a:rPr lang="en-US" dirty="0"/>
            </a:br>
            <a:r>
              <a:rPr lang="en-US" dirty="0" err="1"/>
              <a:t>ciphertext</a:t>
            </a:r>
            <a:r>
              <a:rPr lang="en-US" dirty="0"/>
              <a:t> c as input; outputs m.</a:t>
            </a: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 err="1"/>
              <a:t>m</a:t>
            </a:r>
            <a:r>
              <a:rPr lang="en-US" dirty="0"/>
              <a:t> := Dec</a:t>
            </a:r>
            <a:r>
              <a:rPr lang="en-US" baseline="-25000" dirty="0"/>
              <a:t>k</a:t>
            </a:r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506248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13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Private-key encryption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13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3364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69221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358213" y="330955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084422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0813" y="1905058"/>
            <a:ext cx="174086" cy="1219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385457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525" y="3962401"/>
            <a:ext cx="1906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</a:p>
          <a:p>
            <a:pPr algn="ctr"/>
            <a:r>
              <a:rPr lang="en-US" sz="2800" dirty="0"/>
              <a:t>c := </a:t>
            </a:r>
            <a:r>
              <a:rPr lang="en-US" sz="2800" dirty="0" err="1"/>
              <a:t>Enc</a:t>
            </a:r>
            <a:r>
              <a:rPr lang="en-US" sz="2800" baseline="-25000" dirty="0" err="1"/>
              <a:t>k</a:t>
            </a:r>
            <a:r>
              <a:rPr lang="en-US" sz="2800" dirty="0"/>
              <a:t>(m)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48613" y="4267200"/>
            <a:ext cx="167640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07597" y="4478694"/>
            <a:ext cx="248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message/plaintext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1013" y="5029200"/>
            <a:ext cx="1371600" cy="7852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0613" y="5733793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encryption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5613" y="2209800"/>
            <a:ext cx="811808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1813" y="1701801"/>
            <a:ext cx="145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ciphertext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57361" y="40386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 := Dec</a:t>
            </a:r>
            <a:r>
              <a:rPr lang="en-US" sz="2800" baseline="-25000" dirty="0"/>
              <a:t>k</a:t>
            </a:r>
            <a:r>
              <a:rPr lang="en-US" sz="2800" dirty="0"/>
              <a:t>(c)</a:t>
            </a: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218080" y="4561820"/>
            <a:ext cx="810060" cy="848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6400" y="5334001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decryption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866297" y="2057459"/>
            <a:ext cx="283114" cy="1066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48598" y="1537855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36508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models for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Ciphertext-only attack -  obtain only ciphertext</a:t>
            </a:r>
          </a:p>
          <a:p>
            <a:pPr lvl="1"/>
            <a:endParaRPr lang="en-US" dirty="0"/>
          </a:p>
          <a:p>
            <a:r>
              <a:rPr lang="en-US" dirty="0"/>
              <a:t>Known-plaintext attack – obtain ciphertext with some knowledge of the message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Chosen-plaintext attack -  obtain encryptions of</a:t>
            </a:r>
          </a:p>
          <a:p>
            <a:pPr marL="0" indent="0">
              <a:buNone/>
            </a:pPr>
            <a:r>
              <a:rPr lang="en-US" dirty="0"/>
              <a:t>    chosen messages</a:t>
            </a:r>
          </a:p>
          <a:p>
            <a:endParaRPr lang="en-US" dirty="0"/>
          </a:p>
          <a:p>
            <a:r>
              <a:rPr lang="en-US" dirty="0"/>
              <a:t>Chosen-ciphertext attack – obtain decryptions of chosen ciphertext</a:t>
            </a:r>
          </a:p>
        </p:txBody>
      </p:sp>
    </p:spTree>
    <p:extLst>
      <p:ext uri="{BB962C8B-B14F-4D97-AF65-F5344CB8AC3E}">
        <p14:creationId xmlns:p14="http://schemas.microsoft.com/office/powerpoint/2010/main" val="18059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secure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define what it means for encryption scheme (Gen, </a:t>
            </a:r>
            <a:r>
              <a:rPr lang="en-US" dirty="0" err="1"/>
              <a:t>Enc</a:t>
            </a:r>
            <a:r>
              <a:rPr lang="en-US" dirty="0"/>
              <a:t>, Dec) over message space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to be secure?</a:t>
            </a:r>
          </a:p>
          <a:p>
            <a:pPr lvl="1"/>
            <a:r>
              <a:rPr lang="en-US" dirty="0"/>
              <a:t>Against a (single) </a:t>
            </a:r>
            <a:r>
              <a:rPr lang="en-US" dirty="0" err="1"/>
              <a:t>ciphertext</a:t>
            </a:r>
            <a:r>
              <a:rPr lang="en-US" dirty="0"/>
              <a:t>-only attack</a:t>
            </a:r>
          </a:p>
        </p:txBody>
      </p:sp>
    </p:spTree>
    <p:extLst>
      <p:ext uri="{BB962C8B-B14F-4D97-AF65-F5344CB8AC3E}">
        <p14:creationId xmlns:p14="http://schemas.microsoft.com/office/powerpoint/2010/main" val="1505079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“Impossible for the attacker to learn the plaintext from the ciphertext”</a:t>
            </a:r>
          </a:p>
        </p:txBody>
      </p:sp>
    </p:spTree>
    <p:extLst>
      <p:ext uri="{BB962C8B-B14F-4D97-AF65-F5344CB8AC3E}">
        <p14:creationId xmlns:p14="http://schemas.microsoft.com/office/powerpoint/2010/main" val="247063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“Impossible for the attacker to learn the plaintext from the </a:t>
            </a:r>
            <a:r>
              <a:rPr lang="en-US" dirty="0" err="1"/>
              <a:t>ciphertext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What if the attacker learns 90% of the plaintext?</a:t>
            </a:r>
          </a:p>
        </p:txBody>
      </p:sp>
    </p:spTree>
    <p:extLst>
      <p:ext uri="{BB962C8B-B14F-4D97-AF65-F5344CB8AC3E}">
        <p14:creationId xmlns:p14="http://schemas.microsoft.com/office/powerpoint/2010/main" val="5066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“Impossible for the attacker to learn any character of the plaintext from the </a:t>
            </a:r>
            <a:r>
              <a:rPr lang="en-US" dirty="0" err="1"/>
              <a:t>ciphertext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XOR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Symbol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=1001 001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</m:oMath>
                </a14:m>
                <a:r>
                  <a:rPr lang="en-US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0000 1110</m:t>
                    </m:r>
                  </m:oMath>
                </a14:m>
                <a:endParaRPr lang="en-US" b="0" dirty="0">
                  <a:sym typeface="Symbol"/>
                </a:endParaRPr>
              </a:p>
              <a:p>
                <a:pPr marL="0" indent="0">
                  <a:buNone/>
                </a:pPr>
                <a:endParaRPr lang="en-US" b="0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9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“Impossible for the attacker to learn any character of the plaintext from the </a:t>
            </a:r>
            <a:r>
              <a:rPr lang="en-US" dirty="0" err="1"/>
              <a:t>ciphertext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What if the attacker is able to learn (other) </a:t>
            </a:r>
            <a:br>
              <a:rPr lang="en-US" dirty="0"/>
            </a:br>
            <a:r>
              <a:rPr lang="en-US" dirty="0"/>
              <a:t>partial information about the plaintext?</a:t>
            </a:r>
          </a:p>
          <a:p>
            <a:pPr lvl="2"/>
            <a:r>
              <a:rPr lang="en-US" dirty="0"/>
              <a:t>E.g., salary is greater than $75K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secrecy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“Regardless of any </a:t>
            </a:r>
            <a:r>
              <a:rPr lang="en-US" i="1" dirty="0"/>
              <a:t>prior</a:t>
            </a:r>
            <a:r>
              <a:rPr lang="en-US" dirty="0"/>
              <a:t> information the attacker has about the plaintext, the </a:t>
            </a:r>
            <a:r>
              <a:rPr lang="en-US" dirty="0" err="1"/>
              <a:t>ciphertext</a:t>
            </a:r>
            <a:r>
              <a:rPr lang="en-US" dirty="0"/>
              <a:t> should leak no </a:t>
            </a:r>
            <a:r>
              <a:rPr lang="en-US" i="1" dirty="0"/>
              <a:t>additional</a:t>
            </a:r>
            <a:r>
              <a:rPr lang="en-US" dirty="0"/>
              <a:t> information about the plaintext”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9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the shift cipher</a:t>
            </a:r>
          </a:p>
          <a:p>
            <a:pPr lvl="1"/>
            <a:r>
              <a:rPr lang="en-US" dirty="0"/>
              <a:t>So for all k </a:t>
            </a:r>
            <a:r>
              <a:rPr lang="en-US" dirty="0">
                <a:sym typeface="Symbol"/>
              </a:rPr>
              <a:t> {0, …, 25}, </a:t>
            </a:r>
            <a:r>
              <a:rPr lang="en-US" dirty="0" err="1"/>
              <a:t>Pr</a:t>
            </a:r>
            <a:r>
              <a:rPr lang="en-US" dirty="0"/>
              <a:t>[K = k] = 1/26 </a:t>
            </a:r>
          </a:p>
          <a:p>
            <a:endParaRPr lang="en-US" dirty="0"/>
          </a:p>
          <a:p>
            <a:r>
              <a:rPr lang="en-US" dirty="0"/>
              <a:t>Say </a:t>
            </a:r>
            <a:r>
              <a:rPr lang="en-US" dirty="0" err="1"/>
              <a:t>Pr</a:t>
            </a:r>
            <a:r>
              <a:rPr lang="en-US" dirty="0"/>
              <a:t>[M = ‘a’] = 0.7,  </a:t>
            </a:r>
            <a:r>
              <a:rPr lang="en-US" dirty="0" err="1"/>
              <a:t>Pr</a:t>
            </a:r>
            <a:r>
              <a:rPr lang="en-US" dirty="0"/>
              <a:t>[M = ‘z’] = 0.3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Pr</a:t>
            </a:r>
            <a:r>
              <a:rPr lang="en-US" dirty="0"/>
              <a:t>[C = ‘b’] ?</a:t>
            </a:r>
          </a:p>
          <a:p>
            <a:pPr lvl="1"/>
            <a:r>
              <a:rPr lang="en-US" dirty="0"/>
              <a:t>Either M = ‘a’ and K = 1, or M = ‘z’ and K = 2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[C=‘b’] = </a:t>
            </a:r>
            <a:r>
              <a:rPr lang="en-US" dirty="0" err="1"/>
              <a:t>Pr</a:t>
            </a:r>
            <a:r>
              <a:rPr lang="en-US" dirty="0"/>
              <a:t>[M=‘a’]·</a:t>
            </a:r>
            <a:r>
              <a:rPr lang="en-US" dirty="0" err="1"/>
              <a:t>Pr</a:t>
            </a:r>
            <a:r>
              <a:rPr lang="en-US" dirty="0"/>
              <a:t>[K=1] + </a:t>
            </a:r>
            <a:r>
              <a:rPr lang="en-US" dirty="0" err="1"/>
              <a:t>Pr</a:t>
            </a:r>
            <a:r>
              <a:rPr lang="en-US" dirty="0"/>
              <a:t>[M=‘z’] ·</a:t>
            </a:r>
            <a:r>
              <a:rPr lang="en-US" dirty="0" err="1"/>
              <a:t>Pr</a:t>
            </a:r>
            <a:r>
              <a:rPr lang="en-US" dirty="0"/>
              <a:t>[K=2]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[C=‘b’] =  0.7 · (1/26) + 0.3 · (1/26)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[C=‘b’] = 1/26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02920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shift cipher, and the distribution </a:t>
            </a:r>
            <a:r>
              <a:rPr lang="en-US" dirty="0" err="1"/>
              <a:t>Pr</a:t>
            </a:r>
            <a:r>
              <a:rPr lang="en-US" dirty="0"/>
              <a:t>[M = ‘one’] = ½,  </a:t>
            </a:r>
            <a:r>
              <a:rPr lang="en-US" dirty="0" err="1"/>
              <a:t>Pr</a:t>
            </a:r>
            <a:r>
              <a:rPr lang="en-US" dirty="0"/>
              <a:t>[M = ‘ten’] = ½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Pr</a:t>
            </a:r>
            <a:r>
              <a:rPr lang="en-US" dirty="0"/>
              <a:t>[C = ‘</a:t>
            </a:r>
            <a:r>
              <a:rPr lang="en-US" dirty="0" err="1"/>
              <a:t>rqh</a:t>
            </a:r>
            <a:r>
              <a:rPr lang="en-US" dirty="0"/>
              <a:t>’] = ?</a:t>
            </a:r>
          </a:p>
          <a:p>
            <a:pPr marL="457200" lvl="1" indent="0">
              <a:buNone/>
            </a:pPr>
            <a:r>
              <a:rPr lang="en-US" dirty="0"/>
              <a:t>= </a:t>
            </a:r>
            <a:r>
              <a:rPr lang="en-US" dirty="0" err="1"/>
              <a:t>Pr</a:t>
            </a:r>
            <a:r>
              <a:rPr lang="en-US" dirty="0"/>
              <a:t>[C = ‘</a:t>
            </a:r>
            <a:r>
              <a:rPr lang="en-US" dirty="0" err="1"/>
              <a:t>rqh</a:t>
            </a:r>
            <a:r>
              <a:rPr lang="en-US" dirty="0"/>
              <a:t>’ | M = ‘one’] · </a:t>
            </a:r>
            <a:r>
              <a:rPr lang="en-US" dirty="0" err="1"/>
              <a:t>Pr</a:t>
            </a:r>
            <a:r>
              <a:rPr lang="en-US" dirty="0"/>
              <a:t>[M = ‘one’] </a:t>
            </a:r>
            <a:br>
              <a:rPr lang="en-US" dirty="0"/>
            </a:br>
            <a:r>
              <a:rPr lang="en-US" dirty="0"/>
              <a:t>    + </a:t>
            </a:r>
            <a:r>
              <a:rPr lang="en-US" dirty="0" err="1"/>
              <a:t>Pr</a:t>
            </a:r>
            <a:r>
              <a:rPr lang="en-US" dirty="0"/>
              <a:t>[ C = ‘</a:t>
            </a:r>
            <a:r>
              <a:rPr lang="en-US" dirty="0" err="1"/>
              <a:t>rqh</a:t>
            </a:r>
            <a:r>
              <a:rPr lang="en-US" dirty="0"/>
              <a:t>’ | M = ‘ten’] · </a:t>
            </a:r>
            <a:r>
              <a:rPr lang="en-US" dirty="0" err="1"/>
              <a:t>Pr</a:t>
            </a:r>
            <a:r>
              <a:rPr lang="en-US" dirty="0"/>
              <a:t>[M = ‘ten’]</a:t>
            </a:r>
          </a:p>
          <a:p>
            <a:pPr marL="457200" lvl="1" indent="0">
              <a:buNone/>
            </a:pPr>
            <a:r>
              <a:rPr lang="en-US" dirty="0"/>
              <a:t>= 1/26 · ½ + 0 · ½ = 1/52</a:t>
            </a:r>
          </a:p>
        </p:txBody>
      </p:sp>
    </p:spTree>
    <p:extLst>
      <p:ext uri="{BB962C8B-B14F-4D97-AF65-F5344CB8AC3E}">
        <p14:creationId xmlns:p14="http://schemas.microsoft.com/office/powerpoint/2010/main" val="28142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shift cipher, and the distribution </a:t>
            </a:r>
            <a:r>
              <a:rPr lang="en-US" dirty="0" err="1"/>
              <a:t>Pr</a:t>
            </a:r>
            <a:r>
              <a:rPr lang="en-US" dirty="0"/>
              <a:t>[M = ‘one’] = ½,  </a:t>
            </a:r>
            <a:r>
              <a:rPr lang="en-US" dirty="0" err="1"/>
              <a:t>Pr</a:t>
            </a:r>
            <a:r>
              <a:rPr lang="en-US" dirty="0"/>
              <a:t>[M = ‘ten’] = ½ </a:t>
            </a:r>
          </a:p>
          <a:p>
            <a:r>
              <a:rPr lang="en-US" dirty="0"/>
              <a:t>Take m = ‘ten’ and c = ‘</a:t>
            </a:r>
            <a:r>
              <a:rPr lang="en-US" dirty="0" err="1"/>
              <a:t>rqh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 err="1"/>
              <a:t>Pr</a:t>
            </a:r>
            <a:r>
              <a:rPr lang="en-US" dirty="0"/>
              <a:t>[M = ‘ten’ | C = ‘</a:t>
            </a:r>
            <a:r>
              <a:rPr lang="en-US" dirty="0" err="1"/>
              <a:t>rqh</a:t>
            </a:r>
            <a:r>
              <a:rPr lang="en-US" dirty="0"/>
              <a:t>’] = ?</a:t>
            </a:r>
          </a:p>
          <a:p>
            <a:pPr marL="457200" lvl="1" indent="0">
              <a:buNone/>
            </a:pPr>
            <a:r>
              <a:rPr lang="en-US" dirty="0"/>
              <a:t>= 0</a:t>
            </a:r>
          </a:p>
          <a:p>
            <a:pPr marL="457200" lvl="1" indent="0">
              <a:buNone/>
            </a:pPr>
            <a:r>
              <a:rPr lang="en-US" dirty="0">
                <a:sym typeface="Symbol"/>
              </a:rPr>
              <a:t> </a:t>
            </a:r>
            <a:r>
              <a:rPr lang="en-US" dirty="0" err="1">
                <a:sym typeface="Symbol"/>
              </a:rPr>
              <a:t>Pr</a:t>
            </a:r>
            <a:r>
              <a:rPr lang="en-US" dirty="0">
                <a:sym typeface="Symbol"/>
              </a:rPr>
              <a:t>[M = ‘ten’]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6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Shift cipher;</a:t>
            </a:r>
            <a:br>
              <a:rPr lang="en-US" sz="2800" dirty="0"/>
            </a:br>
            <a:r>
              <a:rPr lang="en-US" sz="2800" dirty="0" err="1"/>
              <a:t>Pr</a:t>
            </a:r>
            <a:r>
              <a:rPr lang="en-US" sz="2800" dirty="0"/>
              <a:t>[M=‘hi’] = 0.3, </a:t>
            </a:r>
            <a:br>
              <a:rPr lang="en-US" sz="2800" dirty="0"/>
            </a:br>
            <a:r>
              <a:rPr lang="en-US" sz="2800" dirty="0" err="1"/>
              <a:t>Pr</a:t>
            </a:r>
            <a:r>
              <a:rPr lang="en-US" sz="2800" dirty="0"/>
              <a:t>[M=‘no’] = 0.2, </a:t>
            </a:r>
            <a:br>
              <a:rPr lang="en-US" sz="2800" dirty="0"/>
            </a:br>
            <a:r>
              <a:rPr lang="en-US" sz="2800" dirty="0" err="1"/>
              <a:t>Pr</a:t>
            </a:r>
            <a:r>
              <a:rPr lang="en-US" sz="2800" dirty="0"/>
              <a:t>[M=‘in’]= 0.5</a:t>
            </a:r>
          </a:p>
          <a:p>
            <a:endParaRPr lang="en-US" sz="2800" dirty="0"/>
          </a:p>
          <a:p>
            <a:r>
              <a:rPr lang="en-US" sz="2800" dirty="0" err="1"/>
              <a:t>Pr</a:t>
            </a:r>
            <a:r>
              <a:rPr lang="en-US" sz="2800" dirty="0"/>
              <a:t>[M = ‘hi’ | C = ‘</a:t>
            </a:r>
            <a:r>
              <a:rPr lang="en-US" sz="2800" dirty="0" err="1"/>
              <a:t>xy</a:t>
            </a:r>
            <a:r>
              <a:rPr lang="en-US" sz="2800" dirty="0"/>
              <a:t>’] = ?</a:t>
            </a:r>
          </a:p>
          <a:p>
            <a:pPr marL="457200" lvl="1" indent="0">
              <a:buNone/>
            </a:pPr>
            <a:r>
              <a:rPr lang="en-US" sz="2400" dirty="0"/>
              <a:t>= 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 | M = ‘hi’] · </a:t>
            </a:r>
            <a:r>
              <a:rPr lang="en-US" sz="2400" dirty="0" err="1"/>
              <a:t>Pr</a:t>
            </a:r>
            <a:r>
              <a:rPr lang="en-US" sz="2400" dirty="0"/>
              <a:t>[M = ‘hi’]/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3822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</a:t>
            </a:r>
            <a:r>
              <a:rPr lang="en-US" sz="2800" dirty="0"/>
              <a:t>[C = ‘</a:t>
            </a:r>
            <a:r>
              <a:rPr lang="en-US" sz="2800" dirty="0" err="1"/>
              <a:t>xy</a:t>
            </a:r>
            <a:r>
              <a:rPr lang="en-US" sz="2800" dirty="0"/>
              <a:t>’ | M = ‘hi’] = 1/26</a:t>
            </a:r>
          </a:p>
          <a:p>
            <a:endParaRPr lang="en-US" sz="2800" dirty="0"/>
          </a:p>
          <a:p>
            <a:r>
              <a:rPr lang="en-US" sz="2800" dirty="0" err="1"/>
              <a:t>Pr</a:t>
            </a:r>
            <a:r>
              <a:rPr lang="en-US" sz="2800" dirty="0"/>
              <a:t>[C = ‘</a:t>
            </a:r>
            <a:r>
              <a:rPr lang="en-US" sz="2800" dirty="0" err="1"/>
              <a:t>xy</a:t>
            </a:r>
            <a:r>
              <a:rPr lang="en-US" sz="2800" dirty="0"/>
              <a:t>’] </a:t>
            </a:r>
          </a:p>
          <a:p>
            <a:pPr marL="457200" lvl="1" indent="0">
              <a:buNone/>
            </a:pPr>
            <a:r>
              <a:rPr lang="en-US" sz="2400" dirty="0"/>
              <a:t>= 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 | M = ‘hi’] · 0.3 + 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 | M = ‘no’] · 0.2</a:t>
            </a:r>
            <a:br>
              <a:rPr lang="en-US" sz="2400" dirty="0"/>
            </a:br>
            <a:r>
              <a:rPr lang="en-US" sz="2400" dirty="0"/>
              <a:t>   + </a:t>
            </a:r>
            <a:r>
              <a:rPr lang="en-US" sz="2400" dirty="0" err="1"/>
              <a:t>Pr</a:t>
            </a:r>
            <a:r>
              <a:rPr lang="en-US" sz="2400" dirty="0"/>
              <a:t>[C=‘</a:t>
            </a:r>
            <a:r>
              <a:rPr lang="en-US" sz="2400" dirty="0" err="1"/>
              <a:t>xy</a:t>
            </a:r>
            <a:r>
              <a:rPr lang="en-US" sz="2400" dirty="0"/>
              <a:t>’ | M=‘in’] · 0.5</a:t>
            </a:r>
            <a:br>
              <a:rPr lang="en-US" sz="2400" dirty="0"/>
            </a:br>
            <a:r>
              <a:rPr lang="en-US" sz="2400" dirty="0"/>
              <a:t>= (1/26) · 0.3 + (1/26) · 0.2 + 0 · 0.5</a:t>
            </a:r>
            <a:br>
              <a:rPr lang="en-US" sz="2400" dirty="0"/>
            </a:br>
            <a:r>
              <a:rPr lang="en-US" sz="2400" dirty="0"/>
              <a:t>= 1/52</a:t>
            </a:r>
          </a:p>
        </p:txBody>
      </p:sp>
    </p:spTree>
    <p:extLst>
      <p:ext uri="{BB962C8B-B14F-4D97-AF65-F5344CB8AC3E}">
        <p14:creationId xmlns:p14="http://schemas.microsoft.com/office/powerpoint/2010/main" val="3604310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</a:t>
            </a:r>
            <a:r>
              <a:rPr lang="en-US" sz="2800" dirty="0"/>
              <a:t>[M = ‘hi’ | C = ‘</a:t>
            </a:r>
            <a:r>
              <a:rPr lang="en-US" sz="2800" dirty="0" err="1"/>
              <a:t>xy</a:t>
            </a:r>
            <a:r>
              <a:rPr lang="en-US" sz="2800" dirty="0"/>
              <a:t>’] = ?</a:t>
            </a:r>
          </a:p>
          <a:p>
            <a:pPr marL="457200" lvl="1" indent="0">
              <a:buNone/>
            </a:pPr>
            <a:r>
              <a:rPr lang="en-US" sz="2400" dirty="0"/>
              <a:t>= 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 | M = ‘hi’] · </a:t>
            </a:r>
            <a:r>
              <a:rPr lang="en-US" sz="2400" dirty="0" err="1"/>
              <a:t>Pr</a:t>
            </a:r>
            <a:r>
              <a:rPr lang="en-US" sz="2400" dirty="0"/>
              <a:t>[M = ‘hi’]/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’]</a:t>
            </a:r>
          </a:p>
          <a:p>
            <a:pPr marL="457200" lvl="1" indent="0">
              <a:buNone/>
            </a:pPr>
            <a:r>
              <a:rPr lang="en-US" sz="2400" dirty="0"/>
              <a:t>= (1/26) · 0.3/(1/52) </a:t>
            </a:r>
          </a:p>
          <a:p>
            <a:pPr marL="457200" lvl="1" indent="0">
              <a:buNone/>
            </a:pPr>
            <a:r>
              <a:rPr lang="en-US" sz="2400" dirty="0"/>
              <a:t>= 0.6</a:t>
            </a:r>
          </a:p>
          <a:p>
            <a:pPr marL="457200" lvl="1" indent="0">
              <a:buNone/>
            </a:pPr>
            <a:r>
              <a:rPr lang="en-US" sz="2400" dirty="0">
                <a:sym typeface="Symbol"/>
              </a:rPr>
              <a:t> </a:t>
            </a:r>
            <a:r>
              <a:rPr lang="en-US" sz="2400" dirty="0" err="1">
                <a:sym typeface="Symbol"/>
              </a:rPr>
              <a:t>Pr</a:t>
            </a:r>
            <a:r>
              <a:rPr lang="en-US" sz="2400" dirty="0">
                <a:sym typeface="Symbol"/>
              </a:rPr>
              <a:t>[M = ‘hi’]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41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shift cipher is not perfectly secret!</a:t>
            </a:r>
          </a:p>
          <a:p>
            <a:pPr lvl="1"/>
            <a:r>
              <a:rPr lang="en-US" dirty="0"/>
              <a:t>At least not </a:t>
            </a:r>
            <a:r>
              <a:rPr lang="en-US"/>
              <a:t>for 2-character </a:t>
            </a:r>
            <a:r>
              <a:rPr lang="en-US" dirty="0"/>
              <a:t>messages</a:t>
            </a:r>
          </a:p>
          <a:p>
            <a:endParaRPr lang="en-US" dirty="0"/>
          </a:p>
          <a:p>
            <a:r>
              <a:rPr lang="en-US" dirty="0"/>
              <a:t>How to construct a perfectly secret scheme?</a:t>
            </a:r>
          </a:p>
        </p:txBody>
      </p:sp>
    </p:spTree>
    <p:extLst>
      <p:ext uri="{BB962C8B-B14F-4D97-AF65-F5344CB8AC3E}">
        <p14:creationId xmlns:p14="http://schemas.microsoft.com/office/powerpoint/2010/main" val="2326448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Patented in 1917 by </a:t>
            </a:r>
            <a:r>
              <a:rPr lang="en-US" dirty="0" err="1"/>
              <a:t>Vernam</a:t>
            </a:r>
            <a:endParaRPr lang="en-US" dirty="0"/>
          </a:p>
          <a:p>
            <a:pPr lvl="1"/>
            <a:r>
              <a:rPr lang="en-US" dirty="0"/>
              <a:t>Recent historical research indicates it was invented (at least) 35 years earlier</a:t>
            </a:r>
          </a:p>
          <a:p>
            <a:endParaRPr lang="en-US" dirty="0"/>
          </a:p>
          <a:p>
            <a:r>
              <a:rPr lang="en-US" dirty="0"/>
              <a:t>Proven perfectly secret by Shannon (1949)</a:t>
            </a:r>
          </a:p>
        </p:txBody>
      </p:sp>
    </p:spTree>
    <p:extLst>
      <p:ext uri="{BB962C8B-B14F-4D97-AF65-F5344CB8AC3E}">
        <p14:creationId xmlns:p14="http://schemas.microsoft.com/office/powerpoint/2010/main" val="219905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XOR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Symbol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=1001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 0010</m:t>
                    </m:r>
                  </m:oMath>
                </a14:m>
                <a:r>
                  <a:rPr lang="en-US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0000 1110</m:t>
                    </m:r>
                  </m:oMath>
                </a14:m>
                <a:endParaRPr lang="en-US" b="0" dirty="0">
                  <a:sym typeface="Symbol"/>
                </a:endParaRPr>
              </a:p>
              <a:p>
                <a:pPr marL="0" indent="0">
                  <a:buNone/>
                </a:pPr>
                <a:endParaRPr lang="en-US" b="0" dirty="0"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A  B =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1001 0010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               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0000 1110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		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3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{0,1}</a:t>
            </a:r>
            <a:r>
              <a:rPr lang="en-US" baseline="30000" dirty="0"/>
              <a:t>n</a:t>
            </a:r>
            <a:endParaRPr lang="en-US" dirty="0"/>
          </a:p>
          <a:p>
            <a:r>
              <a:rPr lang="en-US" dirty="0"/>
              <a:t>Gen: choose a uniform key k </a:t>
            </a:r>
            <a:r>
              <a:rPr lang="en-US" dirty="0">
                <a:sym typeface="Symbol"/>
              </a:rPr>
              <a:t> {0,1}</a:t>
            </a:r>
            <a:r>
              <a:rPr lang="en-US" baseline="30000" dirty="0">
                <a:sym typeface="Symbol"/>
              </a:rPr>
              <a:t>n</a:t>
            </a:r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(m) = k  m              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(c) = k  c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Correctness: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 </a:t>
            </a:r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(m) ) = k  (k  m)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     = (k  k)  m =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5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One-time pad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810000" y="2433935"/>
            <a:ext cx="1487982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key</a:t>
            </a:r>
          </a:p>
        </p:txBody>
      </p:sp>
      <p:sp>
        <p:nvSpPr>
          <p:cNvPr id="32774" name="Line 14"/>
          <p:cNvSpPr>
            <a:spLocks noChangeShapeType="1"/>
          </p:cNvSpPr>
          <p:nvPr/>
        </p:nvSpPr>
        <p:spPr bwMode="auto">
          <a:xfrm>
            <a:off x="3048000" y="4195019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18"/>
          <p:cNvSpPr>
            <a:spLocks noChangeShapeType="1"/>
          </p:cNvSpPr>
          <p:nvPr/>
        </p:nvSpPr>
        <p:spPr bwMode="auto">
          <a:xfrm flipV="1">
            <a:off x="4595976" y="29718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med"/>
            <a:tailEnd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Line 19"/>
          <p:cNvSpPr>
            <a:spLocks noChangeShapeType="1"/>
          </p:cNvSpPr>
          <p:nvPr/>
        </p:nvSpPr>
        <p:spPr bwMode="auto">
          <a:xfrm>
            <a:off x="4800600" y="4195019"/>
            <a:ext cx="131673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0" name="Text Box 26"/>
          <p:cNvSpPr txBox="1">
            <a:spLocks noChangeArrowheads="1"/>
          </p:cNvSpPr>
          <p:nvPr/>
        </p:nvSpPr>
        <p:spPr bwMode="auto">
          <a:xfrm>
            <a:off x="4118616" y="1595735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n bits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83818" y="3964187"/>
            <a:ext cx="1487982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message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788619" y="32004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n bits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153354" y="3964187"/>
            <a:ext cx="1487982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err="1">
                <a:latin typeface="+mn-lt"/>
              </a:rPr>
              <a:t>ciphertext</a:t>
            </a:r>
            <a:endParaRPr lang="en-US" altLang="en-US" dirty="0">
              <a:latin typeface="+mn-lt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458155" y="31242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n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779521"/>
            <a:ext cx="657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ym typeface="Symbol"/>
              </a:rPr>
              <a:t></a:t>
            </a:r>
            <a:endParaRPr lang="en-US" sz="4800" dirty="0"/>
          </a:p>
        </p:txBody>
      </p:sp>
      <p:sp>
        <p:nvSpPr>
          <p:cNvPr id="2" name="Right Brace 1"/>
          <p:cNvSpPr/>
          <p:nvPr/>
        </p:nvSpPr>
        <p:spPr>
          <a:xfrm rot="16200000">
            <a:off x="2063665" y="3001554"/>
            <a:ext cx="328288" cy="148798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4389847" y="1454065"/>
            <a:ext cx="328288" cy="148798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6733201" y="2978065"/>
            <a:ext cx="328288" cy="148798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XOR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Symbol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=1001 001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</m:oMath>
                </a14:m>
                <a:r>
                  <a:rPr lang="en-US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0000 1110</m:t>
                    </m:r>
                  </m:oMath>
                </a14:m>
                <a:endParaRPr lang="en-US" b="0" dirty="0">
                  <a:sym typeface="Symbol"/>
                </a:endParaRPr>
              </a:p>
              <a:p>
                <a:pPr marL="0" indent="0">
                  <a:buNone/>
                </a:pPr>
                <a:endParaRPr lang="en-US" b="0" dirty="0"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A  B =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1001 0010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               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0000 1110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 11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55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Byte-wise 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{strings of bytes}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4029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Byte-wise 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{strings of bytes}</a:t>
            </a:r>
          </a:p>
          <a:p>
            <a:r>
              <a:rPr lang="en-US" dirty="0"/>
              <a:t>Gen: choose uniform byte </a:t>
            </a:r>
            <a:r>
              <a:rPr lang="en-US" dirty="0" err="1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b="1" dirty="0" err="1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>
                <a:sym typeface="Symbol"/>
              </a:rPr>
              <a:t>= {0, …, 255}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2590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2489</Words>
  <Application>Microsoft Office PowerPoint</Application>
  <PresentationFormat>On-screen Show (4:3)</PresentationFormat>
  <Paragraphs>325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Monotype Corsiva</vt:lpstr>
      <vt:lpstr>Office Theme</vt:lpstr>
      <vt:lpstr>Cryptography - Day 3 </vt:lpstr>
      <vt:lpstr>Review</vt:lpstr>
      <vt:lpstr> XOR Operation</vt:lpstr>
      <vt:lpstr> XOR Operation</vt:lpstr>
      <vt:lpstr> XOR Operation</vt:lpstr>
      <vt:lpstr> XOR Operation</vt:lpstr>
      <vt:lpstr> XOR Operation</vt:lpstr>
      <vt:lpstr>Byte-wise shift cipher</vt:lpstr>
      <vt:lpstr>Byte-wise shift cipher</vt:lpstr>
      <vt:lpstr>Byte-wise shift cipher</vt:lpstr>
      <vt:lpstr>Example</vt:lpstr>
      <vt:lpstr>Example</vt:lpstr>
      <vt:lpstr>Example</vt:lpstr>
      <vt:lpstr>Example</vt:lpstr>
      <vt:lpstr>Example</vt:lpstr>
      <vt:lpstr>Example</vt:lpstr>
      <vt:lpstr>Byte-wise Vigenère cipher</vt:lpstr>
      <vt:lpstr>Example</vt:lpstr>
      <vt:lpstr>Example</vt:lpstr>
      <vt:lpstr>Example</vt:lpstr>
      <vt:lpstr>Example</vt:lpstr>
      <vt:lpstr>Example</vt:lpstr>
      <vt:lpstr>Example</vt:lpstr>
      <vt:lpstr>Example</vt:lpstr>
      <vt:lpstr>Attacking the (variant) Vigenère cipher </vt:lpstr>
      <vt:lpstr>Using plaintext letter frequencies</vt:lpstr>
      <vt:lpstr>Useful observations</vt:lpstr>
      <vt:lpstr>Determining the key length</vt:lpstr>
      <vt:lpstr>Determining the key length</vt:lpstr>
      <vt:lpstr>Determining the key length</vt:lpstr>
      <vt:lpstr>Determining the key length</vt:lpstr>
      <vt:lpstr>Determining the key length</vt:lpstr>
      <vt:lpstr>Determining the key length</vt:lpstr>
      <vt:lpstr>Determining the key length</vt:lpstr>
      <vt:lpstr>Determining the ith byte of the key </vt:lpstr>
      <vt:lpstr>Determining the ith byte of the key </vt:lpstr>
      <vt:lpstr>Determining the ith byte of the key </vt:lpstr>
      <vt:lpstr>Determining the ith byte of the key</vt:lpstr>
      <vt:lpstr>Determining the ith byte of the key</vt:lpstr>
      <vt:lpstr>Determining the ith byte of the key</vt:lpstr>
      <vt:lpstr>PowerPoint Presentation</vt:lpstr>
      <vt:lpstr>Crypto definitions (generally)</vt:lpstr>
      <vt:lpstr>Recall</vt:lpstr>
      <vt:lpstr>Private-key encryption</vt:lpstr>
      <vt:lpstr>Threat models for encryption</vt:lpstr>
      <vt:lpstr>Goal of secure encryption?</vt:lpstr>
      <vt:lpstr>Secure encryption?</vt:lpstr>
      <vt:lpstr>Secure encryption?</vt:lpstr>
      <vt:lpstr>Secure encryption?</vt:lpstr>
      <vt:lpstr>Secure encryption?</vt:lpstr>
      <vt:lpstr>Perfect secrecy</vt:lpstr>
      <vt:lpstr>Example 1</vt:lpstr>
      <vt:lpstr>Example 2</vt:lpstr>
      <vt:lpstr>Example 3</vt:lpstr>
      <vt:lpstr>Example 4</vt:lpstr>
      <vt:lpstr>Example 4, continued</vt:lpstr>
      <vt:lpstr>Example 4, continued</vt:lpstr>
      <vt:lpstr>Conclusion</vt:lpstr>
      <vt:lpstr>One-time pad</vt:lpstr>
      <vt:lpstr>One-time pad</vt:lpstr>
      <vt:lpstr>One-time 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John Bergschneider</cp:lastModifiedBy>
  <cp:revision>209</cp:revision>
  <dcterms:created xsi:type="dcterms:W3CDTF">2014-06-02T02:25:30Z</dcterms:created>
  <dcterms:modified xsi:type="dcterms:W3CDTF">2021-06-14T05:25:11Z</dcterms:modified>
</cp:coreProperties>
</file>