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61" r:id="rId3"/>
    <p:sldId id="478" r:id="rId4"/>
    <p:sldId id="454" r:id="rId5"/>
    <p:sldId id="455" r:id="rId6"/>
    <p:sldId id="457" r:id="rId7"/>
    <p:sldId id="314" r:id="rId8"/>
    <p:sldId id="467" r:id="rId9"/>
    <p:sldId id="316" r:id="rId10"/>
    <p:sldId id="299" r:id="rId11"/>
    <p:sldId id="363" r:id="rId12"/>
    <p:sldId id="411" r:id="rId13"/>
    <p:sldId id="318" r:id="rId14"/>
    <p:sldId id="473" r:id="rId15"/>
    <p:sldId id="474" r:id="rId16"/>
    <p:sldId id="476" r:id="rId17"/>
    <p:sldId id="449" r:id="rId18"/>
    <p:sldId id="370" r:id="rId19"/>
    <p:sldId id="371" r:id="rId20"/>
    <p:sldId id="372" r:id="rId21"/>
    <p:sldId id="373" r:id="rId22"/>
    <p:sldId id="374" r:id="rId23"/>
    <p:sldId id="479" r:id="rId24"/>
    <p:sldId id="4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7E19-5E58-4A0D-942E-F728F20487D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2AE6-878C-46A5-A432-87C112332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98CC-5660-44C1-B068-F179A9DC2F9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Cryptography - </a:t>
            </a:r>
            <a:r>
              <a:rPr lang="en-US" sz="5400" i="1" dirty="0">
                <a:solidFill>
                  <a:schemeClr val="tx1"/>
                </a:solidFill>
              </a:rPr>
              <a:t>Day 3</a:t>
            </a:r>
            <a:br>
              <a:rPr lang="en-US" sz="5400" i="1" dirty="0">
                <a:solidFill>
                  <a:schemeClr val="tx1"/>
                </a:solidFill>
              </a:rPr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solidFill>
                  <a:schemeClr val="tx1"/>
                </a:solidFill>
              </a:rPr>
              <a:t>Defining Security</a:t>
            </a: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plaintext letter frequencies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08" y="1600200"/>
            <a:ext cx="8528192" cy="4577179"/>
          </a:xfrm>
        </p:spPr>
      </p:pic>
    </p:spTree>
    <p:extLst>
      <p:ext uri="{BB962C8B-B14F-4D97-AF65-F5344CB8AC3E}">
        <p14:creationId xmlns:p14="http://schemas.microsoft.com/office/powerpoint/2010/main" val="2639410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128 valid ASCII chars (128 bytes invalid)</a:t>
            </a:r>
          </a:p>
          <a:p>
            <a:r>
              <a:rPr lang="en-US" dirty="0"/>
              <a:t>0x20-0x7E printable</a:t>
            </a:r>
          </a:p>
          <a:p>
            <a:r>
              <a:rPr lang="en-US" dirty="0"/>
              <a:t>0x41-0x7a includes upper/lowercase letters</a:t>
            </a:r>
          </a:p>
          <a:p>
            <a:pPr lvl="1"/>
            <a:r>
              <a:rPr lang="en-US" dirty="0"/>
              <a:t>Uppercase letters begin with 0x4 or 0x5</a:t>
            </a:r>
          </a:p>
          <a:p>
            <a:pPr lvl="1"/>
            <a:r>
              <a:rPr lang="en-US" dirty="0"/>
              <a:t>Lowercase letters begin with 0x6 or 0x7</a:t>
            </a:r>
          </a:p>
        </p:txBody>
      </p:sp>
    </p:spTree>
    <p:extLst>
      <p:ext uri="{BB962C8B-B14F-4D97-AF65-F5344CB8AC3E}">
        <p14:creationId xmlns:p14="http://schemas.microsoft.com/office/powerpoint/2010/main" val="231902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key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/>
          </a:bodyPr>
          <a:lstStyle/>
          <a:p>
            <a:r>
              <a:rPr lang="en-US" dirty="0"/>
              <a:t>Let p</a:t>
            </a:r>
            <a:r>
              <a:rPr lang="en-US" baseline="-25000" dirty="0"/>
              <a:t>i</a:t>
            </a:r>
            <a:r>
              <a:rPr lang="en-US" dirty="0"/>
              <a:t> (for 0 ≤ </a:t>
            </a:r>
            <a:r>
              <a:rPr lang="en-US" dirty="0" err="1"/>
              <a:t>i</a:t>
            </a:r>
            <a:r>
              <a:rPr lang="en-US" dirty="0"/>
              <a:t> ≤ 255) be the frequency of </a:t>
            </a:r>
            <a:r>
              <a:rPr lang="en-US" b="1" dirty="0"/>
              <a:t>byte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in general English text</a:t>
            </a:r>
          </a:p>
          <a:p>
            <a:pPr lvl="1"/>
            <a:r>
              <a:rPr lang="en-US" dirty="0"/>
              <a:t>I.e., p</a:t>
            </a:r>
            <a:r>
              <a:rPr lang="en-US" baseline="-25000" dirty="0"/>
              <a:t>i</a:t>
            </a:r>
            <a:r>
              <a:rPr lang="en-US" dirty="0"/>
              <a:t> =0 for </a:t>
            </a:r>
            <a:r>
              <a:rPr lang="en-US" dirty="0" err="1"/>
              <a:t>i</a:t>
            </a:r>
            <a:r>
              <a:rPr lang="en-US" dirty="0"/>
              <a:t> &lt; 32 or </a:t>
            </a:r>
            <a:r>
              <a:rPr lang="en-US" dirty="0" err="1"/>
              <a:t>i</a:t>
            </a:r>
            <a:r>
              <a:rPr lang="en-US" dirty="0"/>
              <a:t> &gt; 127</a:t>
            </a:r>
          </a:p>
          <a:p>
            <a:pPr lvl="1"/>
            <a:r>
              <a:rPr lang="en-US" dirty="0"/>
              <a:t>I.e., p</a:t>
            </a:r>
            <a:r>
              <a:rPr lang="en-US" baseline="-25000" dirty="0"/>
              <a:t>97</a:t>
            </a:r>
            <a:r>
              <a:rPr lang="en-US" dirty="0"/>
              <a:t> = frequency of ‘a’</a:t>
            </a:r>
          </a:p>
          <a:p>
            <a:pPr lvl="1"/>
            <a:r>
              <a:rPr lang="en-US" dirty="0"/>
              <a:t>The distribution is far from uniform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7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key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/>
          </a:bodyPr>
          <a:lstStyle/>
          <a:p>
            <a:r>
              <a:rPr lang="en-US" dirty="0"/>
              <a:t>If the key length is N, then every N</a:t>
            </a:r>
            <a:r>
              <a:rPr lang="en-US" baseline="30000" dirty="0"/>
              <a:t>th</a:t>
            </a:r>
            <a:r>
              <a:rPr lang="en-US" dirty="0"/>
              <a:t> character of the plaintext is encrypted using the same “shift”</a:t>
            </a:r>
          </a:p>
          <a:p>
            <a:pPr lvl="1"/>
            <a:r>
              <a:rPr lang="en-US" dirty="0"/>
              <a:t>If we take every N</a:t>
            </a:r>
            <a:r>
              <a:rPr lang="en-US" baseline="30000" dirty="0"/>
              <a:t>th</a:t>
            </a:r>
            <a:r>
              <a:rPr lang="en-US" dirty="0"/>
              <a:t> character and calculate frequencies, we should get the p</a:t>
            </a:r>
            <a:r>
              <a:rPr lang="en-US" baseline="-25000" dirty="0"/>
              <a:t>i</a:t>
            </a:r>
            <a:r>
              <a:rPr lang="en-US" dirty="0"/>
              <a:t>’s in permuted order</a:t>
            </a:r>
          </a:p>
          <a:p>
            <a:pPr lvl="1"/>
            <a:r>
              <a:rPr lang="en-US" dirty="0"/>
              <a:t>If we take every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character (M</a:t>
            </a:r>
            <a:r>
              <a:rPr lang="en-US" dirty="0">
                <a:sym typeface="Symbol"/>
              </a:rPr>
              <a:t> not a multiple of N) and calculate frequencies, we should get something close to uniform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0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key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length is k</a:t>
            </a:r>
          </a:p>
          <a:p>
            <a:r>
              <a:rPr lang="en-US" dirty="0"/>
              <a:t>For key length k, tabulate q</a:t>
            </a:r>
            <a:r>
              <a:rPr lang="en-US" baseline="-25000" dirty="0"/>
              <a:t>0</a:t>
            </a:r>
            <a:r>
              <a:rPr lang="en-US" dirty="0"/>
              <a:t>, …, q</a:t>
            </a:r>
            <a:r>
              <a:rPr lang="en-US" baseline="-25000" dirty="0"/>
              <a:t>255</a:t>
            </a:r>
            <a:r>
              <a:rPr lang="en-US" dirty="0"/>
              <a:t> and compute </a:t>
            </a:r>
            <a:r>
              <a:rPr lang="en-US" dirty="0">
                <a:sym typeface="Symbol"/>
              </a:rPr>
              <a:t> q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</a:p>
          <a:p>
            <a:pPr lvl="1"/>
            <a:r>
              <a:rPr lang="en-US" dirty="0">
                <a:sym typeface="Symbol"/>
              </a:rPr>
              <a:t>If close to uniform,  q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 256 · (1/256)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= 1/256</a:t>
            </a:r>
          </a:p>
          <a:p>
            <a:pPr lvl="1"/>
            <a:r>
              <a:rPr lang="en-US" dirty="0">
                <a:sym typeface="Symbol"/>
              </a:rPr>
              <a:t>If a permutation of p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, then  q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  p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</a:p>
          <a:p>
            <a:pPr lvl="2"/>
            <a:r>
              <a:rPr lang="en-US" dirty="0">
                <a:sym typeface="Symbol"/>
              </a:rPr>
              <a:t>Could compute  p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 (but somewhat difficult)</a:t>
            </a:r>
          </a:p>
          <a:p>
            <a:pPr lvl="2"/>
            <a:r>
              <a:rPr lang="en-US" dirty="0">
                <a:sym typeface="Symbol"/>
              </a:rPr>
              <a:t>Key point: will be much larger than 1/256 </a:t>
            </a:r>
          </a:p>
          <a:p>
            <a:r>
              <a:rPr lang="en-US" dirty="0">
                <a:sym typeface="Symbol"/>
              </a:rPr>
              <a:t>Compute  q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for each possible key length, and look for maximum value </a:t>
            </a:r>
          </a:p>
          <a:p>
            <a:pPr lvl="2"/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89404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byte of the key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the key length N is known</a:t>
            </a:r>
          </a:p>
          <a:p>
            <a:r>
              <a:rPr lang="en-US" dirty="0"/>
              <a:t>Look at every N</a:t>
            </a:r>
            <a:r>
              <a:rPr lang="en-US" baseline="30000" dirty="0"/>
              <a:t>th</a:t>
            </a:r>
            <a:r>
              <a:rPr lang="en-US" dirty="0"/>
              <a:t> character of the </a:t>
            </a:r>
            <a:r>
              <a:rPr lang="en-US" dirty="0" err="1"/>
              <a:t>ciphertext</a:t>
            </a:r>
            <a:r>
              <a:rPr lang="en-US" dirty="0"/>
              <a:t>, starting with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character</a:t>
            </a:r>
          </a:p>
          <a:p>
            <a:pPr lvl="1"/>
            <a:r>
              <a:rPr lang="en-US" dirty="0"/>
              <a:t>Call this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</a:t>
            </a:r>
            <a:r>
              <a:rPr lang="en-US" dirty="0" err="1"/>
              <a:t>ciphertext</a:t>
            </a:r>
            <a:r>
              <a:rPr lang="en-US" dirty="0"/>
              <a:t> “stream”</a:t>
            </a:r>
          </a:p>
          <a:p>
            <a:pPr lvl="1"/>
            <a:r>
              <a:rPr lang="en-US" dirty="0"/>
              <a:t>Note that all bytes in this stream were generated by </a:t>
            </a:r>
            <a:r>
              <a:rPr lang="en-US" dirty="0" err="1"/>
              <a:t>XORing</a:t>
            </a:r>
            <a:r>
              <a:rPr lang="en-US" dirty="0"/>
              <a:t> plaintext with the same byte of the key</a:t>
            </a:r>
          </a:p>
          <a:p>
            <a:r>
              <a:rPr lang="en-US" dirty="0"/>
              <a:t>Try decrypting the stream using every possible byte value B</a:t>
            </a:r>
          </a:p>
          <a:p>
            <a:pPr lvl="1"/>
            <a:r>
              <a:rPr lang="en-US" dirty="0"/>
              <a:t>Get a candidate plaintext stream for each value</a:t>
            </a:r>
          </a:p>
        </p:txBody>
      </p:sp>
    </p:spTree>
    <p:extLst>
      <p:ext uri="{BB962C8B-B14F-4D97-AF65-F5344CB8AC3E}">
        <p14:creationId xmlns:p14="http://schemas.microsoft.com/office/powerpoint/2010/main" val="69589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byte of the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Could use {p</a:t>
            </a:r>
            <a:r>
              <a:rPr lang="en-US" baseline="-25000" dirty="0"/>
              <a:t>i</a:t>
            </a:r>
            <a:r>
              <a:rPr lang="en-US" dirty="0"/>
              <a:t>} as before, but not easy to find</a:t>
            </a:r>
          </a:p>
          <a:p>
            <a:r>
              <a:rPr lang="en-US" dirty="0"/>
              <a:t>When the guess B is correct:</a:t>
            </a:r>
          </a:p>
          <a:p>
            <a:pPr lvl="1"/>
            <a:r>
              <a:rPr lang="en-US" dirty="0"/>
              <a:t>Frequencies of lowercase letters (as a fraction of all lowercase letters) should be close to known English-letter frequencies</a:t>
            </a:r>
          </a:p>
          <a:p>
            <a:pPr lvl="2"/>
            <a:r>
              <a:rPr lang="en-US" dirty="0"/>
              <a:t>Tabulate observed letter frequencies q’</a:t>
            </a:r>
            <a:r>
              <a:rPr lang="en-US" baseline="-25000" dirty="0"/>
              <a:t>0</a:t>
            </a:r>
            <a:r>
              <a:rPr lang="en-US" dirty="0"/>
              <a:t>, …, q’</a:t>
            </a:r>
            <a:r>
              <a:rPr lang="en-US" baseline="-25000" dirty="0"/>
              <a:t>25</a:t>
            </a:r>
            <a:r>
              <a:rPr lang="en-US" dirty="0"/>
              <a:t> (as fraction of all lowercase letters)</a:t>
            </a:r>
          </a:p>
          <a:p>
            <a:pPr lvl="2"/>
            <a:r>
              <a:rPr lang="en-US" dirty="0">
                <a:sym typeface="Symbol"/>
              </a:rPr>
              <a:t>Should find  </a:t>
            </a:r>
            <a:r>
              <a:rPr lang="en-US" dirty="0" err="1">
                <a:sym typeface="Symbol"/>
              </a:rPr>
              <a:t>q’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p’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  p’</a:t>
            </a:r>
            <a:r>
              <a:rPr lang="en-US" baseline="-25000" dirty="0">
                <a:sym typeface="Symbol"/>
              </a:rPr>
              <a:t>i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 0.065, where </a:t>
            </a:r>
            <a:r>
              <a:rPr lang="en-US" dirty="0" err="1">
                <a:sym typeface="Symbol"/>
              </a:rPr>
              <a:t>p’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corresponds to English-letter frequencies </a:t>
            </a:r>
          </a:p>
          <a:p>
            <a:pPr lvl="2"/>
            <a:r>
              <a:rPr lang="en-US" dirty="0">
                <a:sym typeface="Symbol"/>
              </a:rPr>
              <a:t>In practice, take B that maximizes  </a:t>
            </a:r>
            <a:r>
              <a:rPr lang="en-US" dirty="0" err="1">
                <a:sym typeface="Symbol"/>
              </a:rPr>
              <a:t>q’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p’</a:t>
            </a:r>
            <a:r>
              <a:rPr lang="en-US" baseline="-25000" dirty="0" err="1">
                <a:sym typeface="Symbol"/>
              </a:rPr>
              <a:t>i</a:t>
            </a: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23039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Defining secure encryption</a:t>
            </a:r>
          </a:p>
        </p:txBody>
      </p:sp>
    </p:spTree>
    <p:extLst>
      <p:ext uri="{BB962C8B-B14F-4D97-AF65-F5344CB8AC3E}">
        <p14:creationId xmlns:p14="http://schemas.microsoft.com/office/powerpoint/2010/main" val="1376633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definitions (generally)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guarantee/goal</a:t>
            </a:r>
          </a:p>
          <a:p>
            <a:pPr lvl="1"/>
            <a:r>
              <a:rPr lang="en-US" dirty="0"/>
              <a:t>What we want to achieve and/or what we want to prevent the attacker from achieving</a:t>
            </a:r>
          </a:p>
          <a:p>
            <a:endParaRPr lang="en-US" dirty="0"/>
          </a:p>
          <a:p>
            <a:r>
              <a:rPr lang="en-US" dirty="0"/>
              <a:t>Threat model</a:t>
            </a:r>
          </a:p>
          <a:p>
            <a:pPr lvl="1"/>
            <a:r>
              <a:rPr lang="en-US" dirty="0"/>
              <a:t>What (real-world) capabilities the attacker is assumed to have</a:t>
            </a:r>
          </a:p>
        </p:txBody>
      </p:sp>
    </p:spTree>
    <p:extLst>
      <p:ext uri="{BB962C8B-B14F-4D97-AF65-F5344CB8AC3E}">
        <p14:creationId xmlns:p14="http://schemas.microsoft.com/office/powerpoint/2010/main" val="832252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i="1" dirty="0"/>
              <a:t>private-key encryption scheme</a:t>
            </a:r>
            <a:r>
              <a:rPr lang="en-US" dirty="0"/>
              <a:t> is defined by a message space </a:t>
            </a:r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and algorithms (Gen, </a:t>
            </a:r>
            <a:r>
              <a:rPr lang="en-US" dirty="0" err="1"/>
              <a:t>Enc</a:t>
            </a:r>
            <a:r>
              <a:rPr lang="en-US" dirty="0"/>
              <a:t>, Dec):</a:t>
            </a:r>
          </a:p>
          <a:p>
            <a:pPr lvl="1"/>
            <a:r>
              <a:rPr lang="en-US" dirty="0"/>
              <a:t>Gen (key-generation algorithm): generates k</a:t>
            </a:r>
          </a:p>
          <a:p>
            <a:pPr lvl="1"/>
            <a:r>
              <a:rPr lang="en-US" dirty="0" err="1"/>
              <a:t>Enc</a:t>
            </a:r>
            <a:r>
              <a:rPr lang="en-US" dirty="0"/>
              <a:t> (encryption algorithm): takes key k and message </a:t>
            </a:r>
            <a:br>
              <a:rPr lang="en-US" dirty="0"/>
            </a:br>
            <a:r>
              <a:rPr lang="en-US" dirty="0"/>
              <a:t>m </a:t>
            </a:r>
            <a:r>
              <a:rPr lang="en-US" dirty="0">
                <a:sym typeface="Symbol"/>
              </a:rPr>
              <a:t> </a:t>
            </a:r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as input; outputs </a:t>
            </a:r>
            <a:r>
              <a:rPr lang="en-US" dirty="0" err="1"/>
              <a:t>ciphertext</a:t>
            </a:r>
            <a:r>
              <a:rPr lang="en-US" dirty="0"/>
              <a:t> c</a:t>
            </a:r>
            <a:br>
              <a:rPr lang="en-US" dirty="0"/>
            </a:br>
            <a:r>
              <a:rPr lang="en-US" dirty="0"/>
              <a:t>                               </a:t>
            </a:r>
            <a:r>
              <a:rPr lang="en-US" dirty="0" err="1"/>
              <a:t>c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err="1"/>
              <a:t>Enc</a:t>
            </a:r>
            <a:r>
              <a:rPr lang="en-US" baseline="-25000" dirty="0" err="1"/>
              <a:t>k</a:t>
            </a:r>
            <a:r>
              <a:rPr lang="en-US" dirty="0"/>
              <a:t>(m)</a:t>
            </a:r>
          </a:p>
          <a:p>
            <a:pPr lvl="1"/>
            <a:r>
              <a:rPr lang="en-US" dirty="0"/>
              <a:t>Dec (decryption algorithm): takes key k and </a:t>
            </a:r>
            <a:br>
              <a:rPr lang="en-US" dirty="0"/>
            </a:br>
            <a:r>
              <a:rPr lang="en-US" dirty="0" err="1"/>
              <a:t>ciphertext</a:t>
            </a:r>
            <a:r>
              <a:rPr lang="en-US" dirty="0"/>
              <a:t> c as input; outputs m.</a:t>
            </a:r>
            <a:br>
              <a:rPr lang="en-US" dirty="0"/>
            </a:br>
            <a:r>
              <a:rPr lang="en-US" dirty="0"/>
              <a:t>                               </a:t>
            </a:r>
            <a:r>
              <a:rPr lang="en-US" dirty="0" err="1"/>
              <a:t>m</a:t>
            </a:r>
            <a:r>
              <a:rPr lang="en-US" dirty="0"/>
              <a:t> := Dec</a:t>
            </a:r>
            <a:r>
              <a:rPr lang="en-US" baseline="-25000" dirty="0"/>
              <a:t>k</a:t>
            </a:r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50624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210571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upe, Magnifier, Loupe, Glass, Magnify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013" y="2590800"/>
            <a:ext cx="1400829" cy="141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Private-key encryption</a:t>
            </a:r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5" y="2585268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13" y="2585268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33641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7692211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>
            <a:off x="2358213" y="3309553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4084422" y="2717800"/>
            <a:ext cx="357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00813" y="1905058"/>
            <a:ext cx="174086" cy="12191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1385457"/>
            <a:ext cx="60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525" y="3962401"/>
            <a:ext cx="19062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</a:p>
          <a:p>
            <a:pPr algn="ctr"/>
            <a:r>
              <a:rPr lang="en-US" sz="2800" dirty="0"/>
              <a:t>c := </a:t>
            </a:r>
            <a:r>
              <a:rPr lang="en-US" sz="2800" dirty="0" err="1"/>
              <a:t>Enc</a:t>
            </a:r>
            <a:r>
              <a:rPr lang="en-US" sz="2800" baseline="-25000" dirty="0" err="1"/>
              <a:t>k</a:t>
            </a:r>
            <a:r>
              <a:rPr lang="en-US" sz="2800" dirty="0"/>
              <a:t>(m)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48613" y="4267200"/>
            <a:ext cx="1676400" cy="304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07597" y="4478694"/>
            <a:ext cx="2480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message/plaintext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01013" y="5029200"/>
            <a:ext cx="1371600" cy="78525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10613" y="5733793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encryption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415613" y="2209800"/>
            <a:ext cx="811808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91813" y="1701801"/>
            <a:ext cx="1455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ciphertext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057361" y="4038600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 := Dec</a:t>
            </a:r>
            <a:r>
              <a:rPr lang="en-US" sz="2800" baseline="-25000" dirty="0"/>
              <a:t>k</a:t>
            </a:r>
            <a:r>
              <a:rPr lang="en-US" sz="2800" dirty="0"/>
              <a:t>(c)</a:t>
            </a:r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 flipH="1">
            <a:off x="6218080" y="4561820"/>
            <a:ext cx="810060" cy="84838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86400" y="5334001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decryption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866297" y="2057459"/>
            <a:ext cx="283114" cy="10667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48598" y="1537855"/>
            <a:ext cx="60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36508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models for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Ciphertext-only attack -  obtain only ciphertext</a:t>
            </a:r>
          </a:p>
          <a:p>
            <a:pPr lvl="1"/>
            <a:endParaRPr lang="en-US" dirty="0"/>
          </a:p>
          <a:p>
            <a:r>
              <a:rPr lang="en-US" dirty="0"/>
              <a:t>Known-plaintext attack – obtain ciphertext with some knowledge of the message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Chosen-plaintext attack -  obtain encryptions of</a:t>
            </a:r>
          </a:p>
          <a:p>
            <a:pPr marL="0" indent="0">
              <a:buNone/>
            </a:pPr>
            <a:r>
              <a:rPr lang="en-US" dirty="0"/>
              <a:t>    chosen messages</a:t>
            </a:r>
          </a:p>
          <a:p>
            <a:endParaRPr lang="en-US" dirty="0"/>
          </a:p>
          <a:p>
            <a:r>
              <a:rPr lang="en-US" dirty="0"/>
              <a:t>Chosen-ciphertext attack – obtain decryptions of chosen ciphertext</a:t>
            </a:r>
          </a:p>
        </p:txBody>
      </p:sp>
    </p:spTree>
    <p:extLst>
      <p:ext uri="{BB962C8B-B14F-4D97-AF65-F5344CB8AC3E}">
        <p14:creationId xmlns:p14="http://schemas.microsoft.com/office/powerpoint/2010/main" val="180592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secure encryption?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define what it means for encryption scheme (Gen, </a:t>
            </a:r>
            <a:r>
              <a:rPr lang="en-US" dirty="0" err="1"/>
              <a:t>Enc</a:t>
            </a:r>
            <a:r>
              <a:rPr lang="en-US" dirty="0"/>
              <a:t>, Dec) over message space </a:t>
            </a:r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to be secure?</a:t>
            </a:r>
          </a:p>
          <a:p>
            <a:pPr lvl="1"/>
            <a:r>
              <a:rPr lang="en-US" dirty="0"/>
              <a:t>Against a (single) </a:t>
            </a:r>
            <a:r>
              <a:rPr lang="en-US" dirty="0" err="1"/>
              <a:t>ciphertext</a:t>
            </a:r>
            <a:r>
              <a:rPr lang="en-US" dirty="0"/>
              <a:t>-only attack</a:t>
            </a:r>
          </a:p>
        </p:txBody>
      </p:sp>
    </p:spTree>
    <p:extLst>
      <p:ext uri="{BB962C8B-B14F-4D97-AF65-F5344CB8AC3E}">
        <p14:creationId xmlns:p14="http://schemas.microsoft.com/office/powerpoint/2010/main" val="150507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encryption?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“Impossible for the attacker to learn the plaintext from the </a:t>
            </a:r>
            <a:r>
              <a:rPr lang="en-US" dirty="0" err="1"/>
              <a:t>ciphertext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What if the attacker learns 90% of the plaintext?</a:t>
            </a:r>
          </a:p>
        </p:txBody>
      </p:sp>
    </p:spTree>
    <p:extLst>
      <p:ext uri="{BB962C8B-B14F-4D97-AF65-F5344CB8AC3E}">
        <p14:creationId xmlns:p14="http://schemas.microsoft.com/office/powerpoint/2010/main" val="50663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encryption?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“Impossible for the attacker to learn any character of the plaintext from the </a:t>
            </a:r>
            <a:r>
              <a:rPr lang="en-US" dirty="0" err="1"/>
              <a:t>ciphertext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What if the attacker is able to learn (other) </a:t>
            </a:r>
            <a:br>
              <a:rPr lang="en-US" dirty="0"/>
            </a:br>
            <a:r>
              <a:rPr lang="en-US" dirty="0"/>
              <a:t>partial information about the plaintext?</a:t>
            </a:r>
          </a:p>
          <a:p>
            <a:pPr lvl="2"/>
            <a:r>
              <a:rPr lang="en-US" dirty="0"/>
              <a:t>E.g., salary is greater than $75K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4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XOR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XOR is a binary "exclusive or” operation that is represented by </a:t>
                </a:r>
                <a:r>
                  <a:rPr lang="en-US" dirty="0">
                    <a:sym typeface="Symbol"/>
                  </a:rPr>
                  <a:t>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>
                    <a:sym typeface="Symbol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ym typeface="Symbol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ym typeface="Symbol"/>
                  </a:rPr>
                  <a:t> then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    A  B = C where C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dirty="0">
                    <a:sym typeface="Symbol"/>
                  </a:rPr>
                  <a:t>such that 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ym typeface="Symbol"/>
                  </a:rPr>
                  <a:t> = 0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ym typeface="Symbol"/>
                  </a:rPr>
                  <a:t> and </a:t>
                </a:r>
                <a:endParaRPr lang="en-US" i="1" dirty="0">
                  <a:latin typeface="Cambria Math" panose="02040503050406030204" pitchFamily="18" charset="0"/>
                  <a:sym typeface="Symbol"/>
                </a:endParaRPr>
              </a:p>
              <a:p>
                <a:pPr marL="0" indent="0">
                  <a:buNone/>
                </a:pPr>
                <a:r>
                  <a:rPr lang="en-US" b="0" dirty="0">
                    <a:sym typeface="Symbol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=1</m:t>
                    </m:r>
                  </m:oMath>
                </a14:m>
                <a:r>
                  <a:rPr lang="en-US" dirty="0">
                    <a:sym typeface="Symbol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ym typeface="Symbol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1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XOR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Symbol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sym typeface="Symbol"/>
                      </a:rPr>
                      <m:t>=1001 0010</m:t>
                    </m:r>
                  </m:oMath>
                </a14:m>
                <a:r>
                  <a:rPr lang="en-US" dirty="0">
                    <a:sym typeface="Symbol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0000 1110</m:t>
                    </m:r>
                  </m:oMath>
                </a14:m>
                <a:endParaRPr lang="en-US" b="0" dirty="0">
                  <a:sym typeface="Symbol"/>
                </a:endParaRPr>
              </a:p>
              <a:p>
                <a:pPr marL="0" indent="0">
                  <a:buNone/>
                </a:pPr>
                <a:endParaRPr lang="en-US" b="0" dirty="0">
                  <a:sym typeface="Symbol"/>
                </a:endParaRPr>
              </a:p>
              <a:p>
                <a:r>
                  <a:rPr lang="en-US" dirty="0">
                    <a:sym typeface="Symbol"/>
                  </a:rPr>
                  <a:t>A  B =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1001 0010</m:t>
                    </m:r>
                  </m:oMath>
                </a14:m>
                <a:r>
                  <a:rPr lang="en-US" dirty="0">
                    <a:sym typeface="Symbol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                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0000 1110</m:t>
                    </m:r>
                  </m:oMath>
                </a14:m>
                <a:endParaRPr lang="en-US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 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  <a:sym typeface="Symbol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sym typeface="Symbol"/>
                      </a:rPr>
                      <m:t> 11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  <a:sym typeface="Symbol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dirty="0">
                    <a:sym typeface="Symbol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55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Byte-wise shift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= {strings of bytes}</a:t>
            </a:r>
          </a:p>
          <a:p>
            <a:r>
              <a:rPr lang="en-US" dirty="0"/>
              <a:t>Gen: choose uniform byte </a:t>
            </a:r>
            <a:r>
              <a:rPr lang="en-US" dirty="0" err="1"/>
              <a:t>k</a:t>
            </a:r>
            <a:r>
              <a:rPr lang="en-US" dirty="0" err="1">
                <a:sym typeface="Symbol"/>
              </a:rPr>
              <a:t></a:t>
            </a:r>
            <a:r>
              <a:rPr lang="en-US" b="1" dirty="0" err="1">
                <a:latin typeface="Monotype Corsiva" panose="03010101010201010101" pitchFamily="66" charset="0"/>
                <a:sym typeface="Symbol"/>
              </a:rPr>
              <a:t>K</a:t>
            </a:r>
            <a:r>
              <a:rPr lang="en-US" b="1" dirty="0">
                <a:latin typeface="Monotype Corsiva" panose="03010101010201010101" pitchFamily="66" charset="0"/>
                <a:sym typeface="Symbol"/>
              </a:rPr>
              <a:t> </a:t>
            </a:r>
            <a:r>
              <a:rPr lang="en-US" dirty="0">
                <a:sym typeface="Symbol"/>
              </a:rPr>
              <a:t>= {0, …, 255}</a:t>
            </a:r>
          </a:p>
          <a:p>
            <a:r>
              <a:rPr lang="en-US" dirty="0" err="1">
                <a:sym typeface="Symbol"/>
              </a:rPr>
              <a:t>Enc</a:t>
            </a:r>
            <a:r>
              <a:rPr lang="en-US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(m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m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): output c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, where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                  c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:= m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 k</a:t>
            </a:r>
          </a:p>
          <a:p>
            <a:r>
              <a:rPr lang="en-US" dirty="0">
                <a:sym typeface="Symbol"/>
              </a:rPr>
              <a:t>Dec</a:t>
            </a:r>
            <a:r>
              <a:rPr lang="en-US" baseline="-25000" dirty="0">
                <a:sym typeface="Symbol"/>
              </a:rPr>
              <a:t>k</a:t>
            </a:r>
            <a:r>
              <a:rPr lang="en-US" dirty="0">
                <a:sym typeface="Symbol"/>
              </a:rPr>
              <a:t>(c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): output 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m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, where   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                  m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:= c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 k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22248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839200" cy="5105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Say plaintext is “Hi” and key is </a:t>
            </a:r>
            <a:r>
              <a:rPr lang="en-US" dirty="0">
                <a:sym typeface="Symbol"/>
              </a:rPr>
              <a:t>1111 0001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“Hi” = 0x48 69 =</a:t>
            </a:r>
            <a:r>
              <a:rPr lang="en-US" dirty="0">
                <a:sym typeface="Symbol"/>
              </a:rPr>
              <a:t> 0100 1000 0110 1001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XOR with “Hi” with the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ym typeface="Symbol"/>
              </a:rPr>
              <a:t> 0100 1000 0110 1001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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1111 0001 1111 0001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= 1011 1001 1001 1000=0xB9 98=unprintable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7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Byte-wise </a:t>
            </a:r>
            <a:r>
              <a:rPr lang="en-US" dirty="0" err="1"/>
              <a:t>Vigenère</a:t>
            </a:r>
            <a:r>
              <a:rPr lang="en-US" dirty="0"/>
              <a:t>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is a string of bytes</a:t>
            </a:r>
          </a:p>
          <a:p>
            <a:r>
              <a:rPr lang="en-US" dirty="0"/>
              <a:t>The plaintext is a string of bytes</a:t>
            </a:r>
          </a:p>
          <a:p>
            <a:r>
              <a:rPr lang="en-US" dirty="0">
                <a:sym typeface="Symbol"/>
              </a:rPr>
              <a:t>To encrypt, XOR each character in the plaintext with the next character of the key</a:t>
            </a:r>
          </a:p>
          <a:p>
            <a:pPr lvl="1"/>
            <a:r>
              <a:rPr lang="en-US" dirty="0">
                <a:sym typeface="Symbol"/>
              </a:rPr>
              <a:t>Wrap around in the key as needed</a:t>
            </a:r>
          </a:p>
          <a:p>
            <a:r>
              <a:rPr lang="en-US" dirty="0">
                <a:sym typeface="Symbol"/>
              </a:rPr>
              <a:t>Decryption just reverses the process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6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plaintext is “Hello!” and key is 0xA1 2F</a:t>
            </a:r>
          </a:p>
          <a:p>
            <a:r>
              <a:rPr lang="en-US" dirty="0"/>
              <a:t>“Hello!” = 0x48 65 6C </a:t>
            </a:r>
            <a:r>
              <a:rPr lang="en-US" dirty="0" err="1"/>
              <a:t>6C</a:t>
            </a:r>
            <a:r>
              <a:rPr lang="en-US" dirty="0"/>
              <a:t> 6F 21</a:t>
            </a:r>
          </a:p>
          <a:p>
            <a:r>
              <a:rPr lang="en-US" dirty="0"/>
              <a:t>XOR with  0xA1 2F A1 2F A1 2F</a:t>
            </a:r>
          </a:p>
          <a:p>
            <a:r>
              <a:rPr lang="en-US" dirty="0"/>
              <a:t>0x48 </a:t>
            </a:r>
            <a:r>
              <a:rPr lang="en-US" dirty="0">
                <a:sym typeface="Symbol"/>
              </a:rPr>
              <a:t> 0xA1 </a:t>
            </a:r>
          </a:p>
          <a:p>
            <a:pPr lvl="1"/>
            <a:r>
              <a:rPr lang="en-US" dirty="0">
                <a:sym typeface="Symbol"/>
              </a:rPr>
              <a:t>0100 1000  1010 0001 = 1110 1001 = 0xE9</a:t>
            </a:r>
          </a:p>
          <a:p>
            <a:pPr lvl="1"/>
            <a:endParaRPr lang="en-US" dirty="0">
              <a:sym typeface="Symbol"/>
            </a:endParaRPr>
          </a:p>
          <a:p>
            <a:r>
              <a:rPr lang="en-US" dirty="0" err="1">
                <a:sym typeface="Symbol"/>
              </a:rPr>
              <a:t>Ciphertext</a:t>
            </a:r>
            <a:r>
              <a:rPr lang="en-US" dirty="0">
                <a:sym typeface="Symbol"/>
              </a:rPr>
              <a:t>: 0xE9 4A CD 43 CE 0E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Attacking the (variant) </a:t>
            </a:r>
            <a:r>
              <a:rPr lang="en-US" dirty="0" err="1"/>
              <a:t>Vigenère</a:t>
            </a:r>
            <a:r>
              <a:rPr lang="en-US" dirty="0"/>
              <a:t> cipher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steps:</a:t>
            </a:r>
          </a:p>
          <a:p>
            <a:pPr lvl="1"/>
            <a:r>
              <a:rPr lang="en-US" dirty="0"/>
              <a:t>Determine the key length</a:t>
            </a:r>
          </a:p>
          <a:p>
            <a:pPr lvl="1"/>
            <a:r>
              <a:rPr lang="en-US" dirty="0"/>
              <a:t>Determine each byte of the key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2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5063</TotalTime>
  <Words>1040</Words>
  <Application>Microsoft Office PowerPoint</Application>
  <PresentationFormat>On-screen Show (4:3)</PresentationFormat>
  <Paragraphs>135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Monotype Corsiva</vt:lpstr>
      <vt:lpstr>Office Theme</vt:lpstr>
      <vt:lpstr>Cryptography - Day 3 </vt:lpstr>
      <vt:lpstr>Review</vt:lpstr>
      <vt:lpstr> XOR Operation</vt:lpstr>
      <vt:lpstr> XOR Operation</vt:lpstr>
      <vt:lpstr>Byte-wise shift cipher</vt:lpstr>
      <vt:lpstr>Example</vt:lpstr>
      <vt:lpstr>Byte-wise Vigenère cipher</vt:lpstr>
      <vt:lpstr>Example</vt:lpstr>
      <vt:lpstr>Attacking the (variant) Vigenère cipher </vt:lpstr>
      <vt:lpstr>Using plaintext letter frequencies</vt:lpstr>
      <vt:lpstr>Useful observations</vt:lpstr>
      <vt:lpstr>Determining the key length</vt:lpstr>
      <vt:lpstr>Determining the key length</vt:lpstr>
      <vt:lpstr>Determining the key length</vt:lpstr>
      <vt:lpstr>Determining the ith byte of the key </vt:lpstr>
      <vt:lpstr>Determining the ith byte of the key</vt:lpstr>
      <vt:lpstr>PowerPoint Presentation</vt:lpstr>
      <vt:lpstr>Crypto definitions (generally)</vt:lpstr>
      <vt:lpstr>Recall</vt:lpstr>
      <vt:lpstr>Private-key encryption</vt:lpstr>
      <vt:lpstr>Threat models for encryption</vt:lpstr>
      <vt:lpstr>Goal of secure encryption?</vt:lpstr>
      <vt:lpstr>Secure encryption?</vt:lpstr>
      <vt:lpstr>Secure encryption?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John Bergschneider</cp:lastModifiedBy>
  <cp:revision>211</cp:revision>
  <dcterms:created xsi:type="dcterms:W3CDTF">2014-06-02T02:25:30Z</dcterms:created>
  <dcterms:modified xsi:type="dcterms:W3CDTF">2021-06-14T06:02:15Z</dcterms:modified>
</cp:coreProperties>
</file>