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61" r:id="rId3"/>
    <p:sldId id="366" r:id="rId4"/>
    <p:sldId id="369" r:id="rId5"/>
    <p:sldId id="368" r:id="rId6"/>
    <p:sldId id="367" r:id="rId7"/>
    <p:sldId id="311" r:id="rId8"/>
    <p:sldId id="365" r:id="rId9"/>
    <p:sldId id="360" r:id="rId10"/>
    <p:sldId id="373" r:id="rId11"/>
    <p:sldId id="372" r:id="rId12"/>
    <p:sldId id="371" r:id="rId13"/>
    <p:sldId id="370" r:id="rId14"/>
    <p:sldId id="301" r:id="rId15"/>
    <p:sldId id="377" r:id="rId16"/>
    <p:sldId id="376" r:id="rId17"/>
    <p:sldId id="375" r:id="rId18"/>
    <p:sldId id="358" r:id="rId19"/>
    <p:sldId id="380" r:id="rId20"/>
    <p:sldId id="379" r:id="rId21"/>
    <p:sldId id="378" r:id="rId22"/>
    <p:sldId id="362" r:id="rId23"/>
    <p:sldId id="396" r:id="rId24"/>
    <p:sldId id="324" r:id="rId25"/>
    <p:sldId id="381" r:id="rId26"/>
    <p:sldId id="304" r:id="rId27"/>
    <p:sldId id="305" r:id="rId28"/>
    <p:sldId id="386" r:id="rId29"/>
    <p:sldId id="393" r:id="rId30"/>
    <p:sldId id="385" r:id="rId31"/>
    <p:sldId id="384" r:id="rId32"/>
    <p:sldId id="394" r:id="rId33"/>
    <p:sldId id="383" r:id="rId34"/>
    <p:sldId id="306" r:id="rId35"/>
    <p:sldId id="307" r:id="rId36"/>
    <p:sldId id="388" r:id="rId37"/>
    <p:sldId id="391" r:id="rId38"/>
    <p:sldId id="392" r:id="rId39"/>
    <p:sldId id="390" r:id="rId40"/>
    <p:sldId id="389" r:id="rId41"/>
    <p:sldId id="387" r:id="rId42"/>
    <p:sldId id="336" r:id="rId43"/>
    <p:sldId id="363" r:id="rId44"/>
    <p:sldId id="359" r:id="rId45"/>
    <p:sldId id="303" r:id="rId46"/>
    <p:sldId id="395" r:id="rId47"/>
    <p:sldId id="364" r:id="rId48"/>
    <p:sldId id="398" r:id="rId49"/>
    <p:sldId id="403" r:id="rId50"/>
    <p:sldId id="402" r:id="rId51"/>
    <p:sldId id="405" r:id="rId52"/>
    <p:sldId id="401" r:id="rId53"/>
    <p:sldId id="400" r:id="rId54"/>
    <p:sldId id="404" r:id="rId55"/>
    <p:sldId id="399" r:id="rId56"/>
    <p:sldId id="315" r:id="rId57"/>
    <p:sldId id="314" r:id="rId58"/>
    <p:sldId id="410" r:id="rId59"/>
    <p:sldId id="397" r:id="rId60"/>
    <p:sldId id="409" r:id="rId61"/>
    <p:sldId id="408" r:id="rId62"/>
    <p:sldId id="407" r:id="rId63"/>
    <p:sldId id="406" r:id="rId64"/>
    <p:sldId id="316" r:id="rId65"/>
    <p:sldId id="299" r:id="rId66"/>
    <p:sldId id="411" r:id="rId67"/>
    <p:sldId id="318" r:id="rId68"/>
    <p:sldId id="319" r:id="rId69"/>
    <p:sldId id="320" r:id="rId70"/>
    <p:sldId id="321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93" d="100"/>
          <a:sy n="93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Cryptography - </a:t>
            </a:r>
            <a:r>
              <a:rPr lang="en-US" sz="5400" i="1" dirty="0">
                <a:solidFill>
                  <a:schemeClr val="tx1"/>
                </a:solidFill>
              </a:rPr>
              <a:t>Day 2</a:t>
            </a:r>
            <a:br>
              <a:rPr lang="en-US" sz="5400" i="1" dirty="0">
                <a:solidFill>
                  <a:schemeClr val="tx1"/>
                </a:solidFill>
              </a:rPr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Implementations and Python</a:t>
            </a: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Vigenere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{English word with lower case letters}</a:t>
            </a:r>
          </a:p>
          <a:p>
            <a:r>
              <a:rPr lang="en-US" dirty="0"/>
              <a:t>Gen: choose uniform word k=</a:t>
            </a:r>
            <a:r>
              <a:rPr lang="en-US" dirty="0">
                <a:sym typeface="Symbol"/>
              </a:rPr>
              <a:t>k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</a:t>
            </a:r>
            <a:r>
              <a:rPr lang="en-US" b="1" dirty="0">
                <a:latin typeface="Monotype Corsiva" panose="03010101010201010101" pitchFamily="66" charset="0"/>
              </a:rPr>
              <a:t> M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34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Vigenere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{English word with lower case letters}</a:t>
            </a:r>
          </a:p>
          <a:p>
            <a:r>
              <a:rPr lang="en-US" dirty="0"/>
              <a:t>Gen: choose uniform word k=</a:t>
            </a:r>
            <a:r>
              <a:rPr lang="en-US" dirty="0">
                <a:sym typeface="Symbol"/>
              </a:rPr>
              <a:t>k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</a:t>
            </a:r>
            <a:r>
              <a:rPr lang="en-US" b="1" dirty="0">
                <a:latin typeface="Monotype Corsiva" panose="03010101010201010101" pitchFamily="66" charset="0"/>
              </a:rPr>
              <a:t> M</a:t>
            </a:r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 [m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+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mod26]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		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 [c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-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mod26]</a:t>
            </a:r>
          </a:p>
        </p:txBody>
      </p:sp>
    </p:spTree>
    <p:extLst>
      <p:ext uri="{BB962C8B-B14F-4D97-AF65-F5344CB8AC3E}">
        <p14:creationId xmlns:p14="http://schemas.microsoft.com/office/powerpoint/2010/main" val="406479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Vigenere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{English word with lower case letters}</a:t>
            </a:r>
          </a:p>
          <a:p>
            <a:r>
              <a:rPr lang="en-US" dirty="0"/>
              <a:t>Gen: choose uniform word k=</a:t>
            </a:r>
            <a:r>
              <a:rPr lang="en-US" dirty="0">
                <a:sym typeface="Symbol"/>
              </a:rPr>
              <a:t>k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</a:t>
            </a:r>
            <a:r>
              <a:rPr lang="en-US" b="1" dirty="0">
                <a:latin typeface="Monotype Corsiva" panose="03010101010201010101" pitchFamily="66" charset="0"/>
              </a:rPr>
              <a:t> M</a:t>
            </a:r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 [m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+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mod26]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		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 [c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-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mod26]</a:t>
            </a:r>
          </a:p>
          <a:p>
            <a:r>
              <a:rPr lang="en-US" dirty="0"/>
              <a:t>Is this cipher secure?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115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Vigenere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{English word with lower case letters}</a:t>
            </a:r>
          </a:p>
          <a:p>
            <a:r>
              <a:rPr lang="en-US" dirty="0"/>
              <a:t>Gen: choose uniform word k=</a:t>
            </a:r>
            <a:r>
              <a:rPr lang="en-US" dirty="0">
                <a:sym typeface="Symbol"/>
              </a:rPr>
              <a:t>k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</a:t>
            </a:r>
            <a:r>
              <a:rPr lang="en-US" b="1" dirty="0">
                <a:latin typeface="Monotype Corsiva" panose="03010101010201010101" pitchFamily="66" charset="0"/>
              </a:rPr>
              <a:t> M</a:t>
            </a:r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 [m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+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mod26]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		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 [c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-</a:t>
            </a:r>
            <a:r>
              <a:rPr lang="en-US" dirty="0" err="1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mod26]</a:t>
            </a:r>
          </a:p>
          <a:p>
            <a:r>
              <a:rPr lang="en-US" dirty="0"/>
              <a:t>Is this cipher secure? </a:t>
            </a:r>
            <a:r>
              <a:rPr lang="en-US" b="1" dirty="0"/>
              <a:t>No – We can find the key length and the shift of each key! </a:t>
            </a:r>
          </a:p>
        </p:txBody>
      </p:sp>
    </p:spTree>
    <p:extLst>
      <p:ext uri="{BB962C8B-B14F-4D97-AF65-F5344CB8AC3E}">
        <p14:creationId xmlns:p14="http://schemas.microsoft.com/office/powerpoint/2010/main" val="78001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</p:spTree>
    <p:extLst>
      <p:ext uri="{BB962C8B-B14F-4D97-AF65-F5344CB8AC3E}">
        <p14:creationId xmlns:p14="http://schemas.microsoft.com/office/powerpoint/2010/main" val="112286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“Heuristic” constructions; construct, break, repeat,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8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“Heuristic” constructions; construct, break, repeat, …</a:t>
            </a:r>
          </a:p>
          <a:p>
            <a:endParaRPr lang="en-US" dirty="0"/>
          </a:p>
          <a:p>
            <a:r>
              <a:rPr lang="en-US" dirty="0"/>
              <a:t>Can we </a:t>
            </a:r>
            <a:r>
              <a:rPr lang="en-US" i="1" dirty="0"/>
              <a:t>prove</a:t>
            </a:r>
            <a:r>
              <a:rPr lang="en-US" dirty="0"/>
              <a:t> that some encryption scheme </a:t>
            </a:r>
            <a:br>
              <a:rPr lang="en-US" dirty="0"/>
            </a:br>
            <a:r>
              <a:rPr lang="en-US" dirty="0"/>
              <a:t>is secure?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4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“Heuristic” constructions; construct, break, repeat, …</a:t>
            </a:r>
          </a:p>
          <a:p>
            <a:endParaRPr lang="en-US" dirty="0"/>
          </a:p>
          <a:p>
            <a:r>
              <a:rPr lang="en-US" dirty="0"/>
              <a:t>Can we </a:t>
            </a:r>
            <a:r>
              <a:rPr lang="en-US" i="1" dirty="0"/>
              <a:t>prove</a:t>
            </a:r>
            <a:r>
              <a:rPr lang="en-US" dirty="0"/>
              <a:t> that some encryption scheme </a:t>
            </a:r>
            <a:br>
              <a:rPr lang="en-US" dirty="0"/>
            </a:br>
            <a:r>
              <a:rPr lang="en-US" dirty="0"/>
              <a:t>is secure?</a:t>
            </a:r>
          </a:p>
          <a:p>
            <a:endParaRPr lang="en-US" dirty="0"/>
          </a:p>
          <a:p>
            <a:r>
              <a:rPr lang="en-US" dirty="0"/>
              <a:t>First need to </a:t>
            </a:r>
            <a:r>
              <a:rPr lang="en-US" i="1" dirty="0"/>
              <a:t>define</a:t>
            </a:r>
            <a:r>
              <a:rPr lang="en-US" dirty="0"/>
              <a:t> what we mean by “secure” in the first place…</a:t>
            </a:r>
          </a:p>
        </p:txBody>
      </p:sp>
    </p:spTree>
    <p:extLst>
      <p:ext uri="{BB962C8B-B14F-4D97-AF65-F5344CB8AC3E}">
        <p14:creationId xmlns:p14="http://schemas.microsoft.com/office/powerpoint/2010/main" val="110972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of modern crypto</a:t>
            </a:r>
          </a:p>
        </p:txBody>
      </p:sp>
    </p:spTree>
    <p:extLst>
      <p:ext uri="{BB962C8B-B14F-4D97-AF65-F5344CB8AC3E}">
        <p14:creationId xmlns:p14="http://schemas.microsoft.com/office/powerpoint/2010/main" val="414024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of modern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definitions</a:t>
            </a:r>
          </a:p>
          <a:p>
            <a:pPr lvl="1"/>
            <a:r>
              <a:rPr lang="en-US" dirty="0"/>
              <a:t>Precise, mathematical model and definition of what security means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210571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of modern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definitions</a:t>
            </a:r>
          </a:p>
          <a:p>
            <a:pPr lvl="1"/>
            <a:r>
              <a:rPr lang="en-US" dirty="0"/>
              <a:t>Precise, mathematical model and definition of what security means</a:t>
            </a:r>
          </a:p>
          <a:p>
            <a:pPr lvl="1"/>
            <a:endParaRPr lang="en-US" dirty="0"/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Clearly stated and unambiguous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9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of modern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definitions</a:t>
            </a:r>
          </a:p>
          <a:p>
            <a:pPr lvl="1"/>
            <a:r>
              <a:rPr lang="en-US" dirty="0"/>
              <a:t>Precise, mathematical model and definition of what security means</a:t>
            </a:r>
          </a:p>
          <a:p>
            <a:pPr lvl="1"/>
            <a:endParaRPr lang="en-US" dirty="0"/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Clearly stated and unambiguous</a:t>
            </a:r>
          </a:p>
          <a:p>
            <a:pPr lvl="1"/>
            <a:endParaRPr lang="en-US" dirty="0"/>
          </a:p>
          <a:p>
            <a:r>
              <a:rPr lang="en-US" dirty="0"/>
              <a:t>Proofs of security</a:t>
            </a:r>
          </a:p>
          <a:p>
            <a:pPr lvl="1"/>
            <a:r>
              <a:rPr lang="en-US" dirty="0"/>
              <a:t>Move away from design-break-patch</a:t>
            </a:r>
          </a:p>
        </p:txBody>
      </p:sp>
    </p:spTree>
    <p:extLst>
      <p:ext uri="{BB962C8B-B14F-4D97-AF65-F5344CB8AC3E}">
        <p14:creationId xmlns:p14="http://schemas.microsoft.com/office/powerpoint/2010/main" val="34802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Try</a:t>
            </a:r>
            <a:r>
              <a:rPr lang="en-US" sz="4000" dirty="0"/>
              <a:t> </a:t>
            </a:r>
            <a:r>
              <a:rPr lang="en-US" sz="5400" dirty="0"/>
              <a:t>Question</a:t>
            </a:r>
            <a:r>
              <a:rPr lang="en-US" sz="4000" dirty="0"/>
              <a:t> </a:t>
            </a:r>
            <a:r>
              <a:rPr lang="en-US" sz="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71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Quick Python!</a:t>
            </a:r>
          </a:p>
        </p:txBody>
      </p:sp>
    </p:spTree>
    <p:extLst>
      <p:ext uri="{BB962C8B-B14F-4D97-AF65-F5344CB8AC3E}">
        <p14:creationId xmlns:p14="http://schemas.microsoft.com/office/powerpoint/2010/main" val="52685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programming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Vigenère cipher. Then encrypt the message provided online.</a:t>
            </a:r>
          </a:p>
          <a:p>
            <a:endParaRPr lang="en-US" dirty="0"/>
          </a:p>
          <a:p>
            <a:r>
              <a:rPr lang="en-US" dirty="0"/>
              <a:t>Will be posted after class.</a:t>
            </a:r>
          </a:p>
        </p:txBody>
      </p:sp>
    </p:spTree>
    <p:extLst>
      <p:ext uri="{BB962C8B-B14F-4D97-AF65-F5344CB8AC3E}">
        <p14:creationId xmlns:p14="http://schemas.microsoft.com/office/powerpoint/2010/main" val="403265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Hexidecimal</a:t>
            </a:r>
            <a:r>
              <a:rPr lang="en-US" sz="5400" dirty="0"/>
              <a:t>, ASCII, and XOR</a:t>
            </a:r>
          </a:p>
        </p:txBody>
      </p:sp>
    </p:spTree>
    <p:extLst>
      <p:ext uri="{BB962C8B-B14F-4D97-AF65-F5344CB8AC3E}">
        <p14:creationId xmlns:p14="http://schemas.microsoft.com/office/powerpoint/2010/main" val="25821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701800"/>
          <a:ext cx="3810000" cy="480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Hex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Bits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(“nibble”)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76800" y="1701800"/>
          <a:ext cx="3733800" cy="480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Hex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Bits (“nibble”)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6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0xAF</a:t>
            </a:r>
          </a:p>
        </p:txBody>
      </p:sp>
    </p:spTree>
    <p:extLst>
      <p:ext uri="{BB962C8B-B14F-4D97-AF65-F5344CB8AC3E}">
        <p14:creationId xmlns:p14="http://schemas.microsoft.com/office/powerpoint/2010/main" val="3247274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</a:t>
            </a:r>
          </a:p>
          <a:p>
            <a:pPr lvl="1"/>
            <a:r>
              <a:rPr lang="en-US" dirty="0"/>
              <a:t>0x10 = </a:t>
            </a:r>
          </a:p>
          <a:p>
            <a:pPr lvl="1"/>
            <a:r>
              <a:rPr lang="en-US" dirty="0"/>
              <a:t>0x10 = </a:t>
            </a:r>
          </a:p>
          <a:p>
            <a:endParaRPr lang="en-US" dirty="0"/>
          </a:p>
          <a:p>
            <a:r>
              <a:rPr lang="en-US" dirty="0"/>
              <a:t>0xAF</a:t>
            </a:r>
          </a:p>
        </p:txBody>
      </p:sp>
    </p:spTree>
    <p:extLst>
      <p:ext uri="{BB962C8B-B14F-4D97-AF65-F5344CB8AC3E}">
        <p14:creationId xmlns:p14="http://schemas.microsoft.com/office/powerpoint/2010/main" val="136750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</a:t>
            </a:r>
          </a:p>
          <a:p>
            <a:pPr lvl="1"/>
            <a:r>
              <a:rPr lang="en-US" dirty="0"/>
              <a:t>0x10 = 16*1 + 0 </a:t>
            </a:r>
          </a:p>
          <a:p>
            <a:pPr lvl="1"/>
            <a:r>
              <a:rPr lang="en-US" dirty="0"/>
              <a:t>0x10 = 0001 0000</a:t>
            </a:r>
          </a:p>
          <a:p>
            <a:endParaRPr lang="en-US" dirty="0"/>
          </a:p>
          <a:p>
            <a:r>
              <a:rPr lang="en-US" dirty="0"/>
              <a:t>0xAF</a:t>
            </a:r>
          </a:p>
        </p:txBody>
      </p:sp>
    </p:spTree>
    <p:extLst>
      <p:ext uri="{BB962C8B-B14F-4D97-AF65-F5344CB8AC3E}">
        <p14:creationId xmlns:p14="http://schemas.microsoft.com/office/powerpoint/2010/main" val="367532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cipher</a:t>
            </a:r>
          </a:p>
        </p:txBody>
      </p:sp>
    </p:spTree>
    <p:extLst>
      <p:ext uri="{BB962C8B-B14F-4D97-AF65-F5344CB8AC3E}">
        <p14:creationId xmlns:p14="http://schemas.microsoft.com/office/powerpoint/2010/main" val="769878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</a:t>
            </a:r>
          </a:p>
          <a:p>
            <a:pPr lvl="1"/>
            <a:r>
              <a:rPr lang="en-US" dirty="0"/>
              <a:t>0x10 = 16*1 + 0 = 16</a:t>
            </a:r>
          </a:p>
          <a:p>
            <a:pPr lvl="1"/>
            <a:r>
              <a:rPr lang="en-US" dirty="0"/>
              <a:t>0x10 = 0001 0000</a:t>
            </a:r>
          </a:p>
          <a:p>
            <a:endParaRPr lang="en-US" dirty="0"/>
          </a:p>
          <a:p>
            <a:r>
              <a:rPr lang="en-US" dirty="0"/>
              <a:t>0xAF</a:t>
            </a:r>
          </a:p>
        </p:txBody>
      </p:sp>
    </p:spTree>
    <p:extLst>
      <p:ext uri="{BB962C8B-B14F-4D97-AF65-F5344CB8AC3E}">
        <p14:creationId xmlns:p14="http://schemas.microsoft.com/office/powerpoint/2010/main" val="175655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</a:t>
            </a:r>
          </a:p>
          <a:p>
            <a:pPr lvl="1"/>
            <a:r>
              <a:rPr lang="en-US" dirty="0"/>
              <a:t>0x10 = 16*1 + 0 = 16</a:t>
            </a:r>
          </a:p>
          <a:p>
            <a:pPr lvl="1"/>
            <a:r>
              <a:rPr lang="en-US" dirty="0"/>
              <a:t>0x10 = 0001 0000</a:t>
            </a:r>
          </a:p>
          <a:p>
            <a:endParaRPr lang="en-US" dirty="0"/>
          </a:p>
          <a:p>
            <a:r>
              <a:rPr lang="en-US" dirty="0"/>
              <a:t>0xAF</a:t>
            </a:r>
          </a:p>
          <a:p>
            <a:pPr lvl="1"/>
            <a:r>
              <a:rPr lang="en-US" dirty="0"/>
              <a:t>0xAF = </a:t>
            </a:r>
          </a:p>
          <a:p>
            <a:pPr lvl="1"/>
            <a:r>
              <a:rPr lang="en-US" dirty="0"/>
              <a:t>0xAF = </a:t>
            </a:r>
          </a:p>
        </p:txBody>
      </p:sp>
    </p:spTree>
    <p:extLst>
      <p:ext uri="{BB962C8B-B14F-4D97-AF65-F5344CB8AC3E}">
        <p14:creationId xmlns:p14="http://schemas.microsoft.com/office/powerpoint/2010/main" val="1670193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</a:t>
            </a:r>
          </a:p>
          <a:p>
            <a:pPr lvl="1"/>
            <a:r>
              <a:rPr lang="en-US" dirty="0"/>
              <a:t>0x10 = 16*1 + 0 = 16</a:t>
            </a:r>
          </a:p>
          <a:p>
            <a:pPr lvl="1"/>
            <a:r>
              <a:rPr lang="en-US" dirty="0"/>
              <a:t>0x10 = 0001 0000</a:t>
            </a:r>
          </a:p>
          <a:p>
            <a:endParaRPr lang="en-US" dirty="0"/>
          </a:p>
          <a:p>
            <a:r>
              <a:rPr lang="en-US" dirty="0"/>
              <a:t>0xAF</a:t>
            </a:r>
          </a:p>
          <a:p>
            <a:pPr lvl="1"/>
            <a:r>
              <a:rPr lang="en-US" dirty="0"/>
              <a:t>0xAF = 16*A + F </a:t>
            </a:r>
          </a:p>
          <a:p>
            <a:pPr lvl="1"/>
            <a:r>
              <a:rPr lang="en-US" dirty="0"/>
              <a:t>0xAF = 1010 1111</a:t>
            </a:r>
          </a:p>
        </p:txBody>
      </p:sp>
    </p:spTree>
    <p:extLst>
      <p:ext uri="{BB962C8B-B14F-4D97-AF65-F5344CB8AC3E}">
        <p14:creationId xmlns:p14="http://schemas.microsoft.com/office/powerpoint/2010/main" val="53711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</a:t>
            </a:r>
          </a:p>
          <a:p>
            <a:pPr lvl="1"/>
            <a:r>
              <a:rPr lang="en-US" dirty="0"/>
              <a:t>0x10 = 16*1 + 0 = 16</a:t>
            </a:r>
          </a:p>
          <a:p>
            <a:pPr lvl="1"/>
            <a:r>
              <a:rPr lang="en-US" dirty="0"/>
              <a:t>0x10 = 0001 0000</a:t>
            </a:r>
          </a:p>
          <a:p>
            <a:endParaRPr lang="en-US" dirty="0"/>
          </a:p>
          <a:p>
            <a:r>
              <a:rPr lang="en-US" dirty="0"/>
              <a:t>0xAF</a:t>
            </a:r>
          </a:p>
          <a:p>
            <a:pPr lvl="1"/>
            <a:r>
              <a:rPr lang="en-US" dirty="0"/>
              <a:t>0xAF = 16*A + F = 16*10 + 15 = 175</a:t>
            </a:r>
          </a:p>
          <a:p>
            <a:pPr lvl="1"/>
            <a:r>
              <a:rPr lang="en-US" dirty="0"/>
              <a:t>0xAF = 1010 1111</a:t>
            </a:r>
          </a:p>
        </p:txBody>
      </p:sp>
    </p:spTree>
    <p:extLst>
      <p:ext uri="{BB962C8B-B14F-4D97-AF65-F5344CB8AC3E}">
        <p14:creationId xmlns:p14="http://schemas.microsoft.com/office/powerpoint/2010/main" val="1724926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Characters (often) represented in ASCII</a:t>
            </a:r>
          </a:p>
          <a:p>
            <a:pPr lvl="1"/>
            <a:r>
              <a:rPr lang="en-US" dirty="0"/>
              <a:t>1 byte/char = 2 hex digits/char</a:t>
            </a:r>
          </a:p>
        </p:txBody>
      </p:sp>
    </p:spTree>
    <p:extLst>
      <p:ext uri="{BB962C8B-B14F-4D97-AF65-F5344CB8AC3E}">
        <p14:creationId xmlns:p14="http://schemas.microsoft.com/office/powerpoint/2010/main" val="993120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0236" y="6412469"/>
            <a:ext cx="422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http://benborowiec.com/2011/07/23/better-ascii-table/</a:t>
            </a:r>
          </a:p>
        </p:txBody>
      </p:sp>
      <p:pic>
        <p:nvPicPr>
          <p:cNvPr id="1026" name="Picture 2" descr="better 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858000" cy="60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3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‘1’ = 0x31</a:t>
            </a:r>
            <a:br>
              <a:rPr lang="en-US" dirty="0"/>
            </a:b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73548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‘1’ = 0x31 = 0011 0001 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78562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‘1’ = 0x31 = 0011 0001 </a:t>
            </a:r>
          </a:p>
          <a:p>
            <a:r>
              <a:rPr lang="en-US" dirty="0"/>
              <a:t>‘F’ = 0x46</a:t>
            </a:r>
          </a:p>
          <a:p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09435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‘1’ = 0x31 = 0011 0001 </a:t>
            </a:r>
          </a:p>
          <a:p>
            <a:r>
              <a:rPr lang="en-US" dirty="0"/>
              <a:t>‘F’ = 0x46 = 0100 0110</a:t>
            </a:r>
          </a:p>
          <a:p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019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{English word with lower case letters}</a:t>
            </a:r>
          </a:p>
          <a:p>
            <a:r>
              <a:rPr lang="en-US" dirty="0"/>
              <a:t>Gen: choose uniform </a:t>
            </a:r>
            <a:r>
              <a:rPr lang="en-US" dirty="0" err="1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b="1" dirty="0" err="1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>
                <a:sym typeface="Symbol"/>
              </a:rPr>
              <a:t>= {0, …, 25}</a:t>
            </a:r>
          </a:p>
        </p:txBody>
      </p:sp>
    </p:spTree>
    <p:extLst>
      <p:ext uri="{BB962C8B-B14F-4D97-AF65-F5344CB8AC3E}">
        <p14:creationId xmlns:p14="http://schemas.microsoft.com/office/powerpoint/2010/main" val="345000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‘1’ = 0x31 = 0011 0001 </a:t>
            </a:r>
          </a:p>
          <a:p>
            <a:r>
              <a:rPr lang="en-US" dirty="0"/>
              <a:t>‘F’ = 0x46 = 0100 0110</a:t>
            </a:r>
          </a:p>
          <a:p>
            <a:endParaRPr lang="en-US" dirty="0"/>
          </a:p>
          <a:p>
            <a:r>
              <a:rPr lang="en-US" dirty="0"/>
              <a:t>Note that writing 0x00 to a file is different from writing “0x00” to a file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35920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‘1’ = 0x31 = 0011 0001 </a:t>
            </a:r>
          </a:p>
          <a:p>
            <a:r>
              <a:rPr lang="en-US" dirty="0"/>
              <a:t>‘F’ = 0x46 = 0100 0110</a:t>
            </a:r>
          </a:p>
          <a:p>
            <a:endParaRPr lang="en-US" dirty="0"/>
          </a:p>
          <a:p>
            <a:r>
              <a:rPr lang="en-US" dirty="0"/>
              <a:t>Note that writing 0x00 to a file is different from writing “0x00” to a file</a:t>
            </a:r>
          </a:p>
          <a:p>
            <a:pPr lvl="1"/>
            <a:r>
              <a:rPr lang="en-US" dirty="0"/>
              <a:t>0x00 = 0000 0000 (1 byte)</a:t>
            </a:r>
          </a:p>
          <a:p>
            <a:pPr lvl="1"/>
            <a:r>
              <a:rPr lang="en-US" dirty="0"/>
              <a:t>“0x00” = 0x30 78 30 30 </a:t>
            </a:r>
            <a:br>
              <a:rPr lang="en-US" dirty="0"/>
            </a:br>
            <a:r>
              <a:rPr lang="en-US" dirty="0"/>
              <a:t>             = 0011 0000 0111 1000… (4 bytes)</a:t>
            </a:r>
          </a:p>
        </p:txBody>
      </p:sp>
    </p:spTree>
    <p:extLst>
      <p:ext uri="{BB962C8B-B14F-4D97-AF65-F5344CB8AC3E}">
        <p14:creationId xmlns:p14="http://schemas.microsoft.com/office/powerpoint/2010/main" val="1643568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2 -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Question 2 and Question 3 from the worksheet</a:t>
            </a:r>
          </a:p>
        </p:txBody>
      </p:sp>
    </p:spTree>
    <p:extLst>
      <p:ext uri="{BB962C8B-B14F-4D97-AF65-F5344CB8AC3E}">
        <p14:creationId xmlns:p14="http://schemas.microsoft.com/office/powerpoint/2010/main" val="791791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128 valid ASCII chars (128 bytes invalid)</a:t>
            </a:r>
          </a:p>
          <a:p>
            <a:r>
              <a:rPr lang="en-US" dirty="0"/>
              <a:t>0x20-0x7E printable</a:t>
            </a:r>
          </a:p>
          <a:p>
            <a:r>
              <a:rPr lang="en-US" dirty="0"/>
              <a:t>0x41-0x7a includes upper/lowercase letters</a:t>
            </a:r>
          </a:p>
          <a:p>
            <a:pPr lvl="1"/>
            <a:r>
              <a:rPr lang="en-US" dirty="0"/>
              <a:t>Uppercase letters begin with 0x4 or 0x5</a:t>
            </a:r>
          </a:p>
          <a:p>
            <a:pPr lvl="1"/>
            <a:r>
              <a:rPr lang="en-US" dirty="0"/>
              <a:t>Lowercase letters begin with 0x6 or 0x7</a:t>
            </a:r>
          </a:p>
        </p:txBody>
      </p:sp>
    </p:spTree>
    <p:extLst>
      <p:ext uri="{BB962C8B-B14F-4D97-AF65-F5344CB8AC3E}">
        <p14:creationId xmlns:p14="http://schemas.microsoft.com/office/powerpoint/2010/main" val="2319021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XOR is a binary "exclusive or” operation that is represented by </a:t>
            </a:r>
            <a:r>
              <a:rPr lang="en-US" dirty="0">
                <a:sym typeface="Symbol"/>
              </a:rPr>
              <a:t>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XOR is true if and only if the arguments differ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Example: Evaluate the following. </a:t>
            </a:r>
          </a:p>
          <a:p>
            <a:pPr lvl="1"/>
            <a:r>
              <a:rPr lang="en-US" dirty="0">
                <a:sym typeface="Symbol"/>
              </a:rPr>
              <a:t>0100 1011  1010 0001</a:t>
            </a:r>
          </a:p>
          <a:p>
            <a:pPr lvl="1"/>
            <a:r>
              <a:rPr lang="en-US" dirty="0">
                <a:sym typeface="Symbol"/>
              </a:rPr>
              <a:t>0100 1000  0100 1000</a:t>
            </a:r>
          </a:p>
        </p:txBody>
      </p:sp>
    </p:spTree>
    <p:extLst>
      <p:ext uri="{BB962C8B-B14F-4D97-AF65-F5344CB8AC3E}">
        <p14:creationId xmlns:p14="http://schemas.microsoft.com/office/powerpoint/2010/main" val="12607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Lemma</a:t>
            </a:r>
            <a:r>
              <a:rPr lang="en-US" dirty="0"/>
              <a:t>. Suppose that b and b’ are binary numbers such that b = b’. Then b </a:t>
            </a:r>
            <a:r>
              <a:rPr lang="en-US" dirty="0">
                <a:sym typeface="Symbol"/>
              </a:rPr>
              <a:t> b’ = e where e is the binary representation of zero. 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98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Byte-wise 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an alphabet of </a:t>
            </a:r>
            <a:r>
              <a:rPr lang="en-US" i="1" dirty="0"/>
              <a:t>bytes</a:t>
            </a:r>
            <a:r>
              <a:rPr lang="en-US" dirty="0"/>
              <a:t> rather than (English, lowercase) </a:t>
            </a:r>
            <a:r>
              <a:rPr lang="en-US" i="1" dirty="0"/>
              <a:t>letters</a:t>
            </a:r>
          </a:p>
          <a:p>
            <a:pPr lvl="1"/>
            <a:r>
              <a:rPr lang="en-US" dirty="0"/>
              <a:t>Works natively for arbitrary data!</a:t>
            </a:r>
          </a:p>
          <a:p>
            <a:endParaRPr lang="en-US" dirty="0"/>
          </a:p>
          <a:p>
            <a:r>
              <a:rPr lang="en-US" dirty="0"/>
              <a:t>Use XOR instead of modular addition</a:t>
            </a:r>
          </a:p>
          <a:p>
            <a:pPr lvl="1"/>
            <a:r>
              <a:rPr lang="en-US" dirty="0"/>
              <a:t>Essential properties still hold</a:t>
            </a:r>
          </a:p>
        </p:txBody>
      </p:sp>
    </p:spTree>
    <p:extLst>
      <p:ext uri="{BB962C8B-B14F-4D97-AF65-F5344CB8AC3E}">
        <p14:creationId xmlns:p14="http://schemas.microsoft.com/office/powerpoint/2010/main" val="335099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Byte-wise 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{strings of bytes}</a:t>
            </a:r>
          </a:p>
          <a:p>
            <a:r>
              <a:rPr lang="en-US" dirty="0"/>
              <a:t>Gen: choose uniform byte </a:t>
            </a:r>
            <a:r>
              <a:rPr lang="en-US" dirty="0" err="1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b="1" dirty="0" err="1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>
                <a:sym typeface="Symbol"/>
              </a:rPr>
              <a:t>= {0, …, 255}</a:t>
            </a: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m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:=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 k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m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:=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 k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4029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   </a:t>
            </a: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/>
              <a:t>Say plaintext is “Hi” and key is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1010 0001 1111 0001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   </a:t>
            </a: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{English word with lower case letters}</a:t>
            </a:r>
          </a:p>
          <a:p>
            <a:r>
              <a:rPr lang="en-US" dirty="0"/>
              <a:t>Gen: choose uniform </a:t>
            </a:r>
            <a:r>
              <a:rPr lang="en-US" dirty="0" err="1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b="1" dirty="0" err="1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>
                <a:sym typeface="Symbol"/>
              </a:rPr>
              <a:t>= {0, …, 25}</a:t>
            </a: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=[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+ k mod26]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=[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- k mod26]</a:t>
            </a:r>
          </a:p>
        </p:txBody>
      </p:sp>
    </p:spTree>
    <p:extLst>
      <p:ext uri="{BB962C8B-B14F-4D97-AF65-F5344CB8AC3E}">
        <p14:creationId xmlns:p14="http://schemas.microsoft.com/office/powerpoint/2010/main" val="144259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/>
              <a:t>Say plaintext is “Hi” and key is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1010 0001 1111 0001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   </a:t>
            </a: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Say plaintext is “Hi” and key is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1010 0001 1111 0001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XOR with “Hi” with the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   </a:t>
            </a: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Say plaintext is “Hi” and key is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1010 0001 1111 0001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endParaRPr lang="en-US" dirty="0"/>
          </a:p>
          <a:p>
            <a:r>
              <a:rPr lang="en-US" dirty="0"/>
              <a:t>XOR with “Hi” with the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Symbol"/>
              </a:rPr>
              <a:t> 0100 1000 0110 1001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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1010 0001 1111 0001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</a:t>
            </a: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Say plaintext is “Hi” and key is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1010 0001 1111 0001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XOR with “Hi” with the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Symbol"/>
              </a:rPr>
              <a:t> 0100 1000 0110 1001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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1010 0001 1111 0001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= 1110 1001 1001 1000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/>
              <a:t>Say plaintext is “Hi” and key is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1010 0001 1111 0001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82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/>
              <a:t>Say plaintext is “Hi” and key is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1010 0001 1111 0001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Ciphertext: 1110 1001 1001 1000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/>
              <a:t>Say plaintext is “Hi” and key is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1010 0001 1111 0001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Ciphertext: 1110 1001 1001 1000 = 0xE9 98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Byte-wise </a:t>
            </a:r>
            <a:r>
              <a:rPr lang="en-US" dirty="0" err="1"/>
              <a:t>Vigenère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is a string of bytes</a:t>
            </a:r>
          </a:p>
          <a:p>
            <a:r>
              <a:rPr lang="en-US" dirty="0"/>
              <a:t>The plaintext is a string of bytes</a:t>
            </a:r>
          </a:p>
          <a:p>
            <a:r>
              <a:rPr lang="en-US" dirty="0">
                <a:sym typeface="Symbol"/>
              </a:rPr>
              <a:t>To encrypt, XOR each character in the plaintext with the next character of the key</a:t>
            </a:r>
          </a:p>
          <a:p>
            <a:pPr lvl="1"/>
            <a:r>
              <a:rPr lang="en-US" dirty="0">
                <a:sym typeface="Symbol"/>
              </a:rPr>
              <a:t>Wrap around in the key as needed</a:t>
            </a:r>
          </a:p>
          <a:p>
            <a:r>
              <a:rPr lang="en-US" dirty="0">
                <a:sym typeface="Symbol"/>
              </a:rPr>
              <a:t>Decryption just reverses the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5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</p:txBody>
      </p:sp>
    </p:spTree>
    <p:extLst>
      <p:ext uri="{BB962C8B-B14F-4D97-AF65-F5344CB8AC3E}">
        <p14:creationId xmlns:p14="http://schemas.microsoft.com/office/powerpoint/2010/main" val="1907065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</p:txBody>
      </p:sp>
    </p:spTree>
    <p:extLst>
      <p:ext uri="{BB962C8B-B14F-4D97-AF65-F5344CB8AC3E}">
        <p14:creationId xmlns:p14="http://schemas.microsoft.com/office/powerpoint/2010/main" val="38601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{English word with lower case letters}</a:t>
            </a:r>
          </a:p>
          <a:p>
            <a:r>
              <a:rPr lang="en-US" dirty="0"/>
              <a:t>Gen: choose uniform </a:t>
            </a:r>
            <a:r>
              <a:rPr lang="en-US" dirty="0" err="1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b="1" dirty="0" err="1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>
                <a:sym typeface="Symbol"/>
              </a:rPr>
              <a:t>= {0, …, 25}</a:t>
            </a: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=[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+ k mod26]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=[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- k mod26]</a:t>
            </a:r>
          </a:p>
          <a:p>
            <a:r>
              <a:rPr lang="en-US" dirty="0"/>
              <a:t>Is this cipher secure? </a:t>
            </a:r>
          </a:p>
        </p:txBody>
      </p:sp>
    </p:spTree>
    <p:extLst>
      <p:ext uri="{BB962C8B-B14F-4D97-AF65-F5344CB8AC3E}">
        <p14:creationId xmlns:p14="http://schemas.microsoft.com/office/powerpoint/2010/main" val="67534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r>
              <a:rPr lang="en-US" dirty="0"/>
              <a:t>0x48 </a:t>
            </a:r>
            <a:r>
              <a:rPr lang="en-US" dirty="0">
                <a:sym typeface="Symbol"/>
              </a:rPr>
              <a:t> 0xA1 </a:t>
            </a:r>
          </a:p>
          <a:p>
            <a:pPr lvl="1"/>
            <a:r>
              <a:rPr lang="en-US" dirty="0">
                <a:sym typeface="Symbol"/>
              </a:rPr>
              <a:t>0100 1000  1010 0001</a:t>
            </a:r>
          </a:p>
        </p:txBody>
      </p:sp>
    </p:spTree>
    <p:extLst>
      <p:ext uri="{BB962C8B-B14F-4D97-AF65-F5344CB8AC3E}">
        <p14:creationId xmlns:p14="http://schemas.microsoft.com/office/powerpoint/2010/main" val="34269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r>
              <a:rPr lang="en-US" dirty="0"/>
              <a:t>0x48 </a:t>
            </a:r>
            <a:r>
              <a:rPr lang="en-US" dirty="0">
                <a:sym typeface="Symbol"/>
              </a:rPr>
              <a:t> 0xA1 </a:t>
            </a:r>
          </a:p>
          <a:p>
            <a:pPr lvl="1"/>
            <a:r>
              <a:rPr lang="en-US" dirty="0">
                <a:sym typeface="Symbol"/>
              </a:rPr>
              <a:t>0100 1000  1010 0001 = 1110 1001 </a:t>
            </a:r>
          </a:p>
        </p:txBody>
      </p:sp>
    </p:spTree>
    <p:extLst>
      <p:ext uri="{BB962C8B-B14F-4D97-AF65-F5344CB8AC3E}">
        <p14:creationId xmlns:p14="http://schemas.microsoft.com/office/powerpoint/2010/main" val="9658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r>
              <a:rPr lang="en-US" dirty="0"/>
              <a:t>0x48 </a:t>
            </a:r>
            <a:r>
              <a:rPr lang="en-US" dirty="0">
                <a:sym typeface="Symbol"/>
              </a:rPr>
              <a:t> 0xA1 </a:t>
            </a:r>
          </a:p>
          <a:p>
            <a:pPr lvl="1"/>
            <a:r>
              <a:rPr lang="en-US" dirty="0">
                <a:sym typeface="Symbol"/>
              </a:rPr>
              <a:t>0100 1000  1010 0001 = 1110 1001 = 0xE9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8487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r>
              <a:rPr lang="en-US" dirty="0"/>
              <a:t>0x48 </a:t>
            </a:r>
            <a:r>
              <a:rPr lang="en-US" dirty="0">
                <a:sym typeface="Symbol"/>
              </a:rPr>
              <a:t> 0xA1 </a:t>
            </a:r>
          </a:p>
          <a:p>
            <a:pPr lvl="1"/>
            <a:r>
              <a:rPr lang="en-US" dirty="0">
                <a:sym typeface="Symbol"/>
              </a:rPr>
              <a:t>0100 1000  1010 0001 = 1110 1001 = 0xE9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Ciphertext</a:t>
            </a:r>
            <a:r>
              <a:rPr lang="en-US" dirty="0">
                <a:sym typeface="Symbol"/>
              </a:rPr>
              <a:t>: 0xE9 4A CD 43 CE 0E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Attacking the (variant) </a:t>
            </a:r>
            <a:r>
              <a:rPr lang="en-US" dirty="0" err="1"/>
              <a:t>Vigenère</a:t>
            </a:r>
            <a:r>
              <a:rPr lang="en-US" dirty="0"/>
              <a:t> cipher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steps:</a:t>
            </a:r>
          </a:p>
          <a:p>
            <a:pPr lvl="1"/>
            <a:r>
              <a:rPr lang="en-US" dirty="0"/>
              <a:t>Determine the key length</a:t>
            </a:r>
          </a:p>
          <a:p>
            <a:pPr lvl="1"/>
            <a:r>
              <a:rPr lang="en-US" dirty="0"/>
              <a:t>Determine each byte of the key</a:t>
            </a:r>
          </a:p>
          <a:p>
            <a:pPr lvl="1"/>
            <a:endParaRPr lang="en-US" dirty="0"/>
          </a:p>
          <a:p>
            <a:r>
              <a:rPr lang="en-US" dirty="0"/>
              <a:t>Same principles as before…</a:t>
            </a:r>
          </a:p>
        </p:txBody>
      </p:sp>
    </p:spTree>
    <p:extLst>
      <p:ext uri="{BB962C8B-B14F-4D97-AF65-F5344CB8AC3E}">
        <p14:creationId xmlns:p14="http://schemas.microsoft.com/office/powerpoint/2010/main" val="2151328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plaintext letter frequencies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8" y="1600200"/>
            <a:ext cx="8528192" cy="4577179"/>
          </a:xfrm>
        </p:spPr>
      </p:pic>
    </p:spTree>
    <p:extLst>
      <p:ext uri="{BB962C8B-B14F-4D97-AF65-F5344CB8AC3E}">
        <p14:creationId xmlns:p14="http://schemas.microsoft.com/office/powerpoint/2010/main" val="2639410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/>
              <a:t>Let p</a:t>
            </a:r>
            <a:r>
              <a:rPr lang="en-US" baseline="-25000" dirty="0"/>
              <a:t>i</a:t>
            </a:r>
            <a:r>
              <a:rPr lang="en-US" dirty="0"/>
              <a:t> (for 0 ≤ </a:t>
            </a:r>
            <a:r>
              <a:rPr lang="en-US" dirty="0" err="1"/>
              <a:t>i</a:t>
            </a:r>
            <a:r>
              <a:rPr lang="en-US" dirty="0"/>
              <a:t> ≤ 255) be the frequency of </a:t>
            </a:r>
            <a:r>
              <a:rPr lang="en-US" b="1" dirty="0"/>
              <a:t>byte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general English text</a:t>
            </a:r>
          </a:p>
          <a:p>
            <a:pPr lvl="1"/>
            <a:r>
              <a:rPr lang="en-US" dirty="0"/>
              <a:t>I.e., p</a:t>
            </a:r>
            <a:r>
              <a:rPr lang="en-US" baseline="-25000" dirty="0"/>
              <a:t>i</a:t>
            </a:r>
            <a:r>
              <a:rPr lang="en-US" dirty="0"/>
              <a:t> =0 for </a:t>
            </a:r>
            <a:r>
              <a:rPr lang="en-US" dirty="0" err="1"/>
              <a:t>i</a:t>
            </a:r>
            <a:r>
              <a:rPr lang="en-US" dirty="0"/>
              <a:t> &lt; 32 or </a:t>
            </a:r>
            <a:r>
              <a:rPr lang="en-US" dirty="0" err="1"/>
              <a:t>i</a:t>
            </a:r>
            <a:r>
              <a:rPr lang="en-US" dirty="0"/>
              <a:t> &gt; 127</a:t>
            </a:r>
          </a:p>
          <a:p>
            <a:pPr lvl="1"/>
            <a:r>
              <a:rPr lang="en-US" dirty="0"/>
              <a:t>I.e., p</a:t>
            </a:r>
            <a:r>
              <a:rPr lang="en-US" baseline="-25000" dirty="0"/>
              <a:t>97</a:t>
            </a:r>
            <a:r>
              <a:rPr lang="en-US" dirty="0"/>
              <a:t> = frequency of ‘a’</a:t>
            </a:r>
          </a:p>
          <a:p>
            <a:pPr lvl="1"/>
            <a:r>
              <a:rPr lang="en-US" dirty="0"/>
              <a:t>The distribution is far from uniform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70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/>
              <a:t>If the key length is N, then every N</a:t>
            </a:r>
            <a:r>
              <a:rPr lang="en-US" baseline="30000" dirty="0"/>
              <a:t>th</a:t>
            </a:r>
            <a:r>
              <a:rPr lang="en-US" dirty="0"/>
              <a:t> character of the plaintext is encrypted using the same “shift”</a:t>
            </a:r>
          </a:p>
          <a:p>
            <a:pPr lvl="1"/>
            <a:r>
              <a:rPr lang="en-US" dirty="0"/>
              <a:t>If we take every N</a:t>
            </a:r>
            <a:r>
              <a:rPr lang="en-US" baseline="30000" dirty="0"/>
              <a:t>th</a:t>
            </a:r>
            <a:r>
              <a:rPr lang="en-US" dirty="0"/>
              <a:t> character and calculate frequencies, we should get the p</a:t>
            </a:r>
            <a:r>
              <a:rPr lang="en-US" baseline="-25000" dirty="0"/>
              <a:t>i</a:t>
            </a:r>
            <a:r>
              <a:rPr lang="en-US" dirty="0"/>
              <a:t>’s in permuted order</a:t>
            </a:r>
          </a:p>
          <a:p>
            <a:pPr lvl="1"/>
            <a:r>
              <a:rPr lang="en-US" dirty="0"/>
              <a:t>If we take every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character (M</a:t>
            </a:r>
            <a:r>
              <a:rPr lang="en-US" dirty="0">
                <a:sym typeface="Symbol"/>
              </a:rPr>
              <a:t> not a multiple of N) and calculate frequencies, we should get something close to uniform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distinguish these two?</a:t>
            </a:r>
          </a:p>
          <a:p>
            <a:r>
              <a:rPr lang="en-US" dirty="0"/>
              <a:t>For some candidate key length, tabulate q</a:t>
            </a:r>
            <a:r>
              <a:rPr lang="en-US" baseline="-25000" dirty="0"/>
              <a:t>0</a:t>
            </a:r>
            <a:r>
              <a:rPr lang="en-US" dirty="0"/>
              <a:t>, …, q</a:t>
            </a:r>
            <a:r>
              <a:rPr lang="en-US" baseline="-25000" dirty="0"/>
              <a:t>255</a:t>
            </a:r>
            <a:r>
              <a:rPr lang="en-US" dirty="0"/>
              <a:t> and compute </a:t>
            </a:r>
            <a:r>
              <a:rPr lang="en-US" dirty="0">
                <a:sym typeface="Symbol"/>
              </a:rPr>
              <a:t>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>
                <a:sym typeface="Symbol"/>
              </a:rPr>
              <a:t>If close to uniform,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256 · (1/256)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= 1/256</a:t>
            </a:r>
          </a:p>
          <a:p>
            <a:pPr lvl="1"/>
            <a:r>
              <a:rPr lang="en-US" dirty="0">
                <a:sym typeface="Symbol"/>
              </a:rPr>
              <a:t>If a permutation of p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, then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 p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2"/>
            <a:r>
              <a:rPr lang="en-US" dirty="0">
                <a:sym typeface="Symbol"/>
              </a:rPr>
              <a:t>Could compute  p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 (but somewhat difficult)</a:t>
            </a:r>
          </a:p>
          <a:p>
            <a:pPr lvl="2"/>
            <a:r>
              <a:rPr lang="en-US" dirty="0">
                <a:sym typeface="Symbol"/>
              </a:rPr>
              <a:t>Key point: will be much larger than 1/256 </a:t>
            </a:r>
          </a:p>
          <a:p>
            <a:r>
              <a:rPr lang="en-US" dirty="0">
                <a:sym typeface="Symbol"/>
              </a:rPr>
              <a:t>Compute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for each possible key length, and look for maximum value </a:t>
            </a:r>
          </a:p>
          <a:p>
            <a:pPr lvl="1"/>
            <a:r>
              <a:rPr lang="en-US" dirty="0">
                <a:sym typeface="Symbol"/>
              </a:rPr>
              <a:t>Correct key length should yield a large value for every stream</a:t>
            </a:r>
          </a:p>
          <a:p>
            <a:pPr lvl="2"/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080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the key length N is known</a:t>
            </a:r>
          </a:p>
          <a:p>
            <a:r>
              <a:rPr lang="en-US" dirty="0"/>
              <a:t>Look at every N</a:t>
            </a:r>
            <a:r>
              <a:rPr lang="en-US" baseline="30000" dirty="0"/>
              <a:t>th</a:t>
            </a:r>
            <a:r>
              <a:rPr lang="en-US" dirty="0"/>
              <a:t> character of the </a:t>
            </a:r>
            <a:r>
              <a:rPr lang="en-US" dirty="0" err="1"/>
              <a:t>ciphertext</a:t>
            </a:r>
            <a:r>
              <a:rPr lang="en-US" dirty="0"/>
              <a:t>, starting with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Call this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“stream”</a:t>
            </a:r>
          </a:p>
          <a:p>
            <a:pPr lvl="1"/>
            <a:r>
              <a:rPr lang="en-US" dirty="0"/>
              <a:t>Note that all bytes in this stream were generated by </a:t>
            </a:r>
            <a:r>
              <a:rPr lang="en-US" dirty="0" err="1"/>
              <a:t>XORing</a:t>
            </a:r>
            <a:r>
              <a:rPr lang="en-US" dirty="0"/>
              <a:t> plaintext with the same byte of the key</a:t>
            </a:r>
          </a:p>
          <a:p>
            <a:r>
              <a:rPr lang="en-US" dirty="0"/>
              <a:t>Try decrypting the stream using every possible byte value B</a:t>
            </a:r>
          </a:p>
          <a:p>
            <a:pPr lvl="1"/>
            <a:r>
              <a:rPr lang="en-US" dirty="0"/>
              <a:t>Get a candidate plaintext stream for each value</a:t>
            </a:r>
          </a:p>
        </p:txBody>
      </p:sp>
    </p:spTree>
    <p:extLst>
      <p:ext uri="{BB962C8B-B14F-4D97-AF65-F5344CB8AC3E}">
        <p14:creationId xmlns:p14="http://schemas.microsoft.com/office/powerpoint/2010/main" val="36818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{English word with lower case letters}</a:t>
            </a:r>
          </a:p>
          <a:p>
            <a:r>
              <a:rPr lang="en-US" dirty="0"/>
              <a:t>Gen: choose uniform </a:t>
            </a:r>
            <a:r>
              <a:rPr lang="en-US" dirty="0" err="1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b="1" dirty="0" err="1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>
                <a:sym typeface="Symbol"/>
              </a:rPr>
              <a:t>= {0, …, 25}</a:t>
            </a: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=[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+ k mod26]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=[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- k mod26]</a:t>
            </a:r>
          </a:p>
          <a:p>
            <a:r>
              <a:rPr lang="en-US" dirty="0"/>
              <a:t>Is this cipher secure? </a:t>
            </a:r>
            <a:r>
              <a:rPr lang="en-US" b="1" dirty="0"/>
              <a:t>No -- only 26 possible keys!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Could use {p</a:t>
            </a:r>
            <a:r>
              <a:rPr lang="en-US" baseline="-25000" dirty="0"/>
              <a:t>i</a:t>
            </a:r>
            <a:r>
              <a:rPr lang="en-US" dirty="0"/>
              <a:t>} as before, but not easy to find</a:t>
            </a:r>
          </a:p>
          <a:p>
            <a:r>
              <a:rPr lang="en-US" dirty="0"/>
              <a:t>When the guess B is correct:</a:t>
            </a:r>
          </a:p>
          <a:p>
            <a:pPr lvl="1"/>
            <a:r>
              <a:rPr lang="en-US" dirty="0"/>
              <a:t>All bytes in the plaintext stream will be between 32 and 127</a:t>
            </a:r>
          </a:p>
          <a:p>
            <a:pPr lvl="1"/>
            <a:r>
              <a:rPr lang="en-US" dirty="0"/>
              <a:t>Frequencies of lowercase letters (as a fraction of all lowercase letters) should be close to known English-letter frequencies</a:t>
            </a:r>
          </a:p>
          <a:p>
            <a:pPr lvl="2"/>
            <a:r>
              <a:rPr lang="en-US" dirty="0"/>
              <a:t>Tabulate observed letter frequencies q’</a:t>
            </a:r>
            <a:r>
              <a:rPr lang="en-US" baseline="-25000" dirty="0"/>
              <a:t>0</a:t>
            </a:r>
            <a:r>
              <a:rPr lang="en-US" dirty="0"/>
              <a:t>, …, q’</a:t>
            </a:r>
            <a:r>
              <a:rPr lang="en-US" baseline="-25000" dirty="0"/>
              <a:t>25</a:t>
            </a:r>
            <a:r>
              <a:rPr lang="en-US" dirty="0"/>
              <a:t> (as fraction of all lowercase letters)</a:t>
            </a:r>
          </a:p>
          <a:p>
            <a:pPr lvl="2"/>
            <a:r>
              <a:rPr lang="en-US" dirty="0">
                <a:sym typeface="Symbol"/>
              </a:rPr>
              <a:t>Should find  </a:t>
            </a:r>
            <a:r>
              <a:rPr lang="en-US" dirty="0" err="1">
                <a:sym typeface="Symbol"/>
              </a:rPr>
              <a:t>q’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  p’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0.065, where </a:t>
            </a:r>
            <a:r>
              <a:rPr lang="en-US" dirty="0" err="1">
                <a:sym typeface="Symbol"/>
              </a:rPr>
              <a:t>p’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corresponds to English-letter frequencies </a:t>
            </a:r>
          </a:p>
          <a:p>
            <a:pPr lvl="2"/>
            <a:r>
              <a:rPr lang="en-US" dirty="0">
                <a:sym typeface="Symbol"/>
              </a:rPr>
              <a:t>In practice, take B that maximizes  </a:t>
            </a:r>
            <a:r>
              <a:rPr lang="en-US" dirty="0" err="1">
                <a:sym typeface="Symbol"/>
              </a:rPr>
              <a:t>q’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p’</a:t>
            </a:r>
            <a:r>
              <a:rPr lang="en-US" baseline="-25000" dirty="0" err="1">
                <a:sym typeface="Symbol"/>
              </a:rPr>
              <a:t>i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175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{English word with lower case letters}</a:t>
            </a:r>
          </a:p>
          <a:p>
            <a:r>
              <a:rPr lang="en-US" dirty="0"/>
              <a:t>Gen: choose uniform </a:t>
            </a:r>
            <a:r>
              <a:rPr lang="en-US" dirty="0" err="1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b="1" dirty="0" err="1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>
                <a:sym typeface="Symbol"/>
              </a:rPr>
              <a:t>= {0, …, 25}</a:t>
            </a: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=[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+ k mod26]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…m</a:t>
            </a:r>
            <a:r>
              <a:rPr lang="en-US" baseline="-25000" dirty="0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=[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- k mod26]</a:t>
            </a:r>
          </a:p>
          <a:p>
            <a:r>
              <a:rPr lang="en-US" dirty="0"/>
              <a:t>Is this cipher secure? </a:t>
            </a:r>
            <a:r>
              <a:rPr lang="en-US" b="1" dirty="0"/>
              <a:t>No -- only 26 possible keys!</a:t>
            </a:r>
          </a:p>
          <a:p>
            <a:pPr lvl="1"/>
            <a:r>
              <a:rPr lang="en-US" dirty="0"/>
              <a:t>Given a ciphertext, try decrypting with every possible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Vigenere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4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2325</Words>
  <Application>Microsoft Office PowerPoint</Application>
  <PresentationFormat>On-screen Show (4:3)</PresentationFormat>
  <Paragraphs>399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Monotype Corsiva</vt:lpstr>
      <vt:lpstr>Office Theme</vt:lpstr>
      <vt:lpstr>Cryptography - Day 2 </vt:lpstr>
      <vt:lpstr>Review</vt:lpstr>
      <vt:lpstr>Shift cipher</vt:lpstr>
      <vt:lpstr>Shift cipher</vt:lpstr>
      <vt:lpstr>Shift cipher</vt:lpstr>
      <vt:lpstr>Shift cipher</vt:lpstr>
      <vt:lpstr>Shift cipher</vt:lpstr>
      <vt:lpstr>Shift cipher</vt:lpstr>
      <vt:lpstr>Vigenere cipher</vt:lpstr>
      <vt:lpstr>Vigenere cipher</vt:lpstr>
      <vt:lpstr>Vigenere cipher</vt:lpstr>
      <vt:lpstr>Vigenere cipher</vt:lpstr>
      <vt:lpstr>Vigenere cipher</vt:lpstr>
      <vt:lpstr>So far…</vt:lpstr>
      <vt:lpstr>So far…</vt:lpstr>
      <vt:lpstr>So far…</vt:lpstr>
      <vt:lpstr>So far…</vt:lpstr>
      <vt:lpstr>Core principles of modern crypto</vt:lpstr>
      <vt:lpstr>Core principles of modern crypto</vt:lpstr>
      <vt:lpstr>Core principles of modern crypto</vt:lpstr>
      <vt:lpstr>Core principles of modern crypto</vt:lpstr>
      <vt:lpstr>Try Question 1</vt:lpstr>
      <vt:lpstr>Quick Python!</vt:lpstr>
      <vt:lpstr>First programming assignment</vt:lpstr>
      <vt:lpstr>Hexidecimal, ASCII, and XOR</vt:lpstr>
      <vt:lpstr>Hexadecimal (base 16)</vt:lpstr>
      <vt:lpstr>Hexadecimal (base 16)</vt:lpstr>
      <vt:lpstr>Hexadecimal (base 16)</vt:lpstr>
      <vt:lpstr>Hexadecimal (base 16)</vt:lpstr>
      <vt:lpstr>Hexadecimal (base 16)</vt:lpstr>
      <vt:lpstr>Hexadecimal (base 16)</vt:lpstr>
      <vt:lpstr>Hexadecimal (base 16)</vt:lpstr>
      <vt:lpstr>Hexadecimal (base 16)</vt:lpstr>
      <vt:lpstr>ASCII</vt:lpstr>
      <vt:lpstr>PowerPoint Presentation</vt:lpstr>
      <vt:lpstr>ASCII</vt:lpstr>
      <vt:lpstr>ASCII</vt:lpstr>
      <vt:lpstr>ASCII</vt:lpstr>
      <vt:lpstr>ASCII</vt:lpstr>
      <vt:lpstr>ASCII</vt:lpstr>
      <vt:lpstr>ASCII</vt:lpstr>
      <vt:lpstr>Day 2 - Worksheet</vt:lpstr>
      <vt:lpstr>Useful observations</vt:lpstr>
      <vt:lpstr> XOR Operation</vt:lpstr>
      <vt:lpstr>Property of XOR</vt:lpstr>
      <vt:lpstr>Byte-wise shift cipher</vt:lpstr>
      <vt:lpstr>Byte-wise shift cipher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Byte-wise Vigenère cipher</vt:lpstr>
      <vt:lpstr>Example</vt:lpstr>
      <vt:lpstr>Example</vt:lpstr>
      <vt:lpstr>Example</vt:lpstr>
      <vt:lpstr>Example</vt:lpstr>
      <vt:lpstr>Example</vt:lpstr>
      <vt:lpstr>Example</vt:lpstr>
      <vt:lpstr>Attacking the (variant) Vigenère cipher </vt:lpstr>
      <vt:lpstr>Using plaintext letter frequencies</vt:lpstr>
      <vt:lpstr>Determining the key length</vt:lpstr>
      <vt:lpstr>Determining the key length</vt:lpstr>
      <vt:lpstr>Determining the key length</vt:lpstr>
      <vt:lpstr>Determining the ith byte of the key </vt:lpstr>
      <vt:lpstr>Determining the ith byte of the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John Bergschneider</cp:lastModifiedBy>
  <cp:revision>210</cp:revision>
  <dcterms:created xsi:type="dcterms:W3CDTF">2014-06-02T02:25:30Z</dcterms:created>
  <dcterms:modified xsi:type="dcterms:W3CDTF">2021-06-10T05:09:10Z</dcterms:modified>
</cp:coreProperties>
</file>