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4" r:id="rId5"/>
    <p:sldId id="281" r:id="rId6"/>
    <p:sldId id="282" r:id="rId7"/>
    <p:sldId id="279" r:id="rId8"/>
    <p:sldId id="280" r:id="rId9"/>
    <p:sldId id="274" r:id="rId10"/>
    <p:sldId id="284" r:id="rId11"/>
    <p:sldId id="283" r:id="rId12"/>
    <p:sldId id="269" r:id="rId13"/>
    <p:sldId id="268" r:id="rId14"/>
    <p:sldId id="276" r:id="rId15"/>
    <p:sldId id="277" r:id="rId16"/>
    <p:sldId id="27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56066" autoAdjust="0"/>
  </p:normalViewPr>
  <p:slideViewPr>
    <p:cSldViewPr snapToGrid="0">
      <p:cViewPr varScale="1">
        <p:scale>
          <a:sx n="55" d="100"/>
          <a:sy n="55" d="100"/>
        </p:scale>
        <p:origin x="16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Welcome to Elementary Statistics!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Now to find the assignments we will be using the following site. </a:t>
            </a:r>
          </a:p>
          <a:p>
            <a:pPr marL="228600" indent="-228600">
              <a:buAutoNum type="arabicPeriod"/>
            </a:pPr>
            <a:r>
              <a:rPr lang="en-US" dirty="0"/>
              <a:t>This link can found on D2L. </a:t>
            </a:r>
          </a:p>
          <a:p>
            <a:pPr marL="228600" indent="-228600">
              <a:buAutoNum type="arabicPeriod"/>
            </a:pPr>
            <a:r>
              <a:rPr lang="en-US" dirty="0"/>
              <a:t>Go explore the site it contains a lot of helpful info</a:t>
            </a:r>
          </a:p>
          <a:p>
            <a:pPr marL="228600" indent="-228600">
              <a:buAutoNum type="arabicPeriod"/>
            </a:pPr>
            <a:r>
              <a:rPr lang="en-US" dirty="0"/>
              <a:t>We have a free text book  and link is on D2L.</a:t>
            </a:r>
          </a:p>
          <a:p>
            <a:pPr marL="228600" indent="-228600">
              <a:buAutoNum type="arabicPeriod"/>
            </a:pPr>
            <a:r>
              <a:rPr lang="en-US" dirty="0"/>
              <a:t>The final set of grades will come from the final and midterm which 30 percent of your overall grade.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5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Now to find the assignments we will be using the following site. </a:t>
            </a:r>
          </a:p>
          <a:p>
            <a:pPr marL="228600" indent="-228600">
              <a:buAutoNum type="arabicPeriod"/>
            </a:pPr>
            <a:r>
              <a:rPr lang="en-US" dirty="0"/>
              <a:t>This link can found on D2L. </a:t>
            </a:r>
          </a:p>
          <a:p>
            <a:pPr marL="228600" indent="-228600">
              <a:buAutoNum type="arabicPeriod"/>
            </a:pPr>
            <a:r>
              <a:rPr lang="en-US" dirty="0"/>
              <a:t>Go explore the site it contains a lot of helpful info</a:t>
            </a:r>
          </a:p>
          <a:p>
            <a:pPr marL="228600" indent="-228600">
              <a:buAutoNum type="arabicPeriod"/>
            </a:pPr>
            <a:r>
              <a:rPr lang="en-US" dirty="0"/>
              <a:t>We have a free text book  and link is on D2L.</a:t>
            </a:r>
          </a:p>
          <a:p>
            <a:pPr marL="228600" indent="-228600">
              <a:buAutoNum type="arabicPeriod"/>
            </a:pPr>
            <a:r>
              <a:rPr lang="en-US" dirty="0"/>
              <a:t>The final set of grades will come from the final and midterm which 30 percent of your overall grade.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5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6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of your overall grade.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26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talk what this class is about.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question often appearing is: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draw conclusions about the world using incomplete information.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This will be the main question throughout the 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We will look at 3 ways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problem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 allows to identify patterns in data: whether from a numerical analysis or by plotting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involves using the information to make informed guesses about outcomes we wish to know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Inference is quantifying our predictions! How accurate are they!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7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will be using programming to solve problem in this course  </a:t>
            </a:r>
          </a:p>
          <a:p>
            <a:pPr marL="228600" indent="-228600">
              <a:buAutoNum type="arabicPeriod"/>
            </a:pPr>
            <a:r>
              <a:rPr lang="en-US" dirty="0" err="1"/>
              <a:t>Amd</a:t>
            </a:r>
            <a:r>
              <a:rPr lang="en-US" dirty="0"/>
              <a:t> you may aske </a:t>
            </a:r>
            <a:r>
              <a:rPr lang="en-US" dirty="0" err="1"/>
              <a:t>yourseld</a:t>
            </a:r>
            <a:r>
              <a:rPr lang="en-US" dirty="0"/>
              <a:t> why are we using this approach to </a:t>
            </a:r>
            <a:r>
              <a:rPr lang="en-US" dirty="0" err="1"/>
              <a:t>statitistics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Well first data is everywhere. There are plenty of real life examples we will be using. </a:t>
            </a:r>
          </a:p>
          <a:p>
            <a:pPr marL="228600" indent="-228600">
              <a:buAutoNum type="arabicPeriod"/>
            </a:pPr>
            <a:r>
              <a:rPr lang="en-US" dirty="0"/>
              <a:t>Hopefully, you will be confident by the end of the course to interpret large data sets.   </a:t>
            </a:r>
          </a:p>
          <a:p>
            <a:pPr marL="228600" indent="-228600">
              <a:buAutoNum type="arabicPeriod"/>
            </a:pPr>
            <a:r>
              <a:rPr lang="en-US" dirty="0"/>
              <a:t>But Often data follows an regular but </a:t>
            </a:r>
            <a:r>
              <a:rPr lang="en-US" dirty="0" err="1"/>
              <a:t>obsure</a:t>
            </a:r>
            <a:r>
              <a:rPr lang="en-US" dirty="0"/>
              <a:t> patterns.</a:t>
            </a:r>
          </a:p>
          <a:p>
            <a:pPr marL="228600" indent="-228600">
              <a:buAutoNum type="arabicPeriod"/>
            </a:pPr>
            <a:r>
              <a:rPr lang="en-US" dirty="0"/>
              <a:t>So we will be using programming to filter and fix our data/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1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Secondly, Programming is a great tool in your tool box. </a:t>
            </a:r>
          </a:p>
          <a:p>
            <a:pPr marL="228600" indent="-228600">
              <a:buAutoNum type="arabicPeriod"/>
            </a:pPr>
            <a:r>
              <a:rPr lang="en-US" dirty="0"/>
              <a:t>Whether you are studying biology , which does contain large datasets, or if you are looking to create a webpage (without paying a service). </a:t>
            </a:r>
          </a:p>
          <a:p>
            <a:pPr marL="228600" indent="-228600">
              <a:buAutoNum type="arabicPeriod"/>
            </a:pPr>
            <a:r>
              <a:rPr lang="en-US" dirty="0"/>
              <a:t>This is all done using programming.</a:t>
            </a:r>
          </a:p>
          <a:p>
            <a:pPr marL="228600" indent="-228600">
              <a:buAutoNum type="arabicPeriod"/>
            </a:pPr>
            <a:r>
              <a:rPr lang="en-US" dirty="0"/>
              <a:t>Fundamentally this is another skill in your tool box that will be useful if you like making large amounts of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5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hb10c.github.io/dsites/fall2021/fall202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ydatabook.github.io/chapters/intro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Welcome to Class! 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US" b="1" dirty="0"/>
              <a:t>Introduction to Statistics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3. Course Site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https://jhb10c.github.io/dsites/fall2021/fall2021.html</a:t>
            </a:r>
            <a:endParaRPr lang="en-US" sz="2400" b="0" i="0" u="none" strike="noStrike" dirty="0"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Link will Posted on D2l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4. Textbook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https://ipydatabook.github.io/chapters/intro.html</a:t>
            </a:r>
            <a:endParaRPr lang="en-US" sz="2400" b="0" i="0" u="none" strike="noStrike" dirty="0"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</a:rPr>
              <a:t>Free open source text by Ani Adhikari and John </a:t>
            </a:r>
            <a:r>
              <a:rPr lang="en-US" sz="2400" dirty="0" err="1">
                <a:solidFill>
                  <a:srgbClr val="3B3B3B"/>
                </a:solidFill>
              </a:rPr>
              <a:t>DeNero</a:t>
            </a:r>
            <a:endParaRPr lang="en-US" sz="2400" dirty="0">
              <a:solidFill>
                <a:srgbClr val="3B3B3B"/>
              </a:solidFill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Link will Posted on D2l</a:t>
            </a:r>
            <a:endParaRPr lang="en-US" sz="2400" b="0" i="0" u="none" strike="noStrike" dirty="0">
              <a:solidFill>
                <a:srgbClr val="3B3B3B"/>
              </a:solidFill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7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Taking 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Microsoft Office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Type keywords from slide show.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Read book to fill in key words and knowledge gaps.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2. Online Notebook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Programming portion of class has notebooks online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</a:rPr>
              <a:t>Saves your work to the cloud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Take notes and use code and apply to lab and </a:t>
            </a:r>
            <a:r>
              <a:rPr lang="en-US" sz="2400" b="0" i="0" u="none" strike="noStrike" dirty="0" err="1">
                <a:effectLst/>
              </a:rPr>
              <a:t>homeworks</a:t>
            </a:r>
            <a:endParaRPr lang="en-US" sz="2400" b="0" i="0" u="none" strike="noStrike" dirty="0">
              <a:solidFill>
                <a:srgbClr val="3B3B3B"/>
              </a:solidFill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3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Assignment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7F9395-1BDA-454C-9AF9-45C019EF437C}"/>
              </a:ext>
            </a:extLst>
          </p:cNvPr>
          <p:cNvSpPr txBox="1"/>
          <p:nvPr/>
        </p:nvSpPr>
        <p:spPr>
          <a:xfrm>
            <a:off x="304799" y="2888980"/>
            <a:ext cx="2230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Book 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A784B-BA97-4EA1-86BE-D95668A43B59}"/>
              </a:ext>
            </a:extLst>
          </p:cNvPr>
          <p:cNvSpPr txBox="1"/>
          <p:nvPr/>
        </p:nvSpPr>
        <p:spPr>
          <a:xfrm>
            <a:off x="4142508" y="2905734"/>
            <a:ext cx="3449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Lecture Notebooks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22D0A-53F1-4C77-B101-5E41A357F03C}"/>
              </a:ext>
            </a:extLst>
          </p:cNvPr>
          <p:cNvSpPr txBox="1"/>
          <p:nvPr/>
        </p:nvSpPr>
        <p:spPr>
          <a:xfrm>
            <a:off x="8797635" y="3151394"/>
            <a:ext cx="3394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Labs/HWs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20166-156B-4CF5-988B-7CFBB82D2DB4}"/>
              </a:ext>
            </a:extLst>
          </p:cNvPr>
          <p:cNvSpPr/>
          <p:nvPr/>
        </p:nvSpPr>
        <p:spPr>
          <a:xfrm>
            <a:off x="2161309" y="3255818"/>
            <a:ext cx="1565564" cy="56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63CA0D-01FF-4568-95CD-93CA0E976560}"/>
              </a:ext>
            </a:extLst>
          </p:cNvPr>
          <p:cNvSpPr/>
          <p:nvPr/>
        </p:nvSpPr>
        <p:spPr>
          <a:xfrm>
            <a:off x="7072744" y="3255817"/>
            <a:ext cx="1565564" cy="56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7F9395-1BDA-454C-9AF9-45C019EF437C}"/>
              </a:ext>
            </a:extLst>
          </p:cNvPr>
          <p:cNvSpPr txBox="1"/>
          <p:nvPr/>
        </p:nvSpPr>
        <p:spPr>
          <a:xfrm>
            <a:off x="124690" y="2093289"/>
            <a:ext cx="3678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Chapters 1-8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A784B-BA97-4EA1-86BE-D95668A43B59}"/>
              </a:ext>
            </a:extLst>
          </p:cNvPr>
          <p:cNvSpPr txBox="1"/>
          <p:nvPr/>
        </p:nvSpPr>
        <p:spPr>
          <a:xfrm>
            <a:off x="4017816" y="2088128"/>
            <a:ext cx="4779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Chapters 9-12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22D0A-53F1-4C77-B101-5E41A357F03C}"/>
              </a:ext>
            </a:extLst>
          </p:cNvPr>
          <p:cNvSpPr txBox="1"/>
          <p:nvPr/>
        </p:nvSpPr>
        <p:spPr>
          <a:xfrm>
            <a:off x="8132617" y="2067649"/>
            <a:ext cx="4599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Chapters 13-15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17BF6-2F14-4364-A022-5574071BF656}"/>
              </a:ext>
            </a:extLst>
          </p:cNvPr>
          <p:cNvSpPr txBox="1"/>
          <p:nvPr/>
        </p:nvSpPr>
        <p:spPr>
          <a:xfrm>
            <a:off x="304801" y="2990549"/>
            <a:ext cx="3366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Data Exploration</a:t>
            </a:r>
          </a:p>
          <a:p>
            <a:pPr marL="342900" indent="-342900">
              <a:buAutoNum type="arabicPeriod"/>
            </a:pPr>
            <a:r>
              <a:rPr lang="en-US" sz="2800" dirty="0"/>
              <a:t>Visualizing Data</a:t>
            </a:r>
          </a:p>
          <a:p>
            <a:pPr marL="342900" indent="-342900">
              <a:buAutoNum type="arabicPeriod"/>
            </a:pPr>
            <a:r>
              <a:rPr lang="en-US" sz="2800" dirty="0"/>
              <a:t>Cleaning Data</a:t>
            </a:r>
          </a:p>
          <a:p>
            <a:pPr marL="342900" indent="-342900">
              <a:buAutoNum type="arabicPeriod"/>
            </a:pPr>
            <a:r>
              <a:rPr lang="en-US" sz="2800" dirty="0"/>
              <a:t>Introduction to Python</a:t>
            </a:r>
          </a:p>
          <a:p>
            <a:r>
              <a:rPr lang="en-US" sz="2800" dirty="0"/>
              <a:t>(6 weeks)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62EDD-BDEA-4C56-B099-EA30CC360B0C}"/>
              </a:ext>
            </a:extLst>
          </p:cNvPr>
          <p:cNvCxnSpPr/>
          <p:nvPr/>
        </p:nvCxnSpPr>
        <p:spPr>
          <a:xfrm>
            <a:off x="3803072" y="2342424"/>
            <a:ext cx="0" cy="38729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1BCAD-30AF-4FE9-A685-88BED63D4B2F}"/>
              </a:ext>
            </a:extLst>
          </p:cNvPr>
          <p:cNvCxnSpPr/>
          <p:nvPr/>
        </p:nvCxnSpPr>
        <p:spPr>
          <a:xfrm>
            <a:off x="8000999" y="2342424"/>
            <a:ext cx="0" cy="38729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CAF875-6FAA-4354-92E7-20B7FE3F3657}"/>
              </a:ext>
            </a:extLst>
          </p:cNvPr>
          <p:cNvSpPr txBox="1"/>
          <p:nvPr/>
        </p:nvSpPr>
        <p:spPr>
          <a:xfrm>
            <a:off x="4326081" y="3034416"/>
            <a:ext cx="3366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Predictions</a:t>
            </a:r>
          </a:p>
          <a:p>
            <a:pPr marL="342900" indent="-342900">
              <a:buAutoNum type="arabicPeriod"/>
            </a:pPr>
            <a:r>
              <a:rPr lang="en-US" sz="2800" dirty="0"/>
              <a:t>Test Hypothesis</a:t>
            </a:r>
          </a:p>
          <a:p>
            <a:pPr marL="342900" indent="-342900">
              <a:buAutoNum type="arabicPeriod"/>
            </a:pPr>
            <a:r>
              <a:rPr lang="en-US" sz="2800" dirty="0"/>
              <a:t>Confidence</a:t>
            </a:r>
          </a:p>
          <a:p>
            <a:pPr marL="342900" indent="-342900">
              <a:buAutoNum type="arabicPeriod"/>
            </a:pPr>
            <a:r>
              <a:rPr lang="en-US" sz="2800" dirty="0"/>
              <a:t>Randomness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r>
              <a:rPr lang="en-US" sz="2800" dirty="0"/>
              <a:t>(5 weeks)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EF18D-8F70-4BDA-897F-E521681CDEDA}"/>
              </a:ext>
            </a:extLst>
          </p:cNvPr>
          <p:cNvSpPr txBox="1"/>
          <p:nvPr/>
        </p:nvSpPr>
        <p:spPr>
          <a:xfrm>
            <a:off x="8174182" y="2805358"/>
            <a:ext cx="3366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Predictions II</a:t>
            </a:r>
          </a:p>
          <a:p>
            <a:pPr marL="342900" indent="-342900">
              <a:buAutoNum type="arabicPeriod"/>
            </a:pPr>
            <a:r>
              <a:rPr lang="en-US" sz="2800" dirty="0"/>
              <a:t>Mean, Median</a:t>
            </a:r>
          </a:p>
          <a:p>
            <a:pPr marL="342900" indent="-342900">
              <a:buAutoNum type="arabicPeriod"/>
            </a:pPr>
            <a:r>
              <a:rPr lang="en-US" sz="2800" dirty="0"/>
              <a:t>Linear Regression</a:t>
            </a:r>
          </a:p>
          <a:p>
            <a:pPr marL="342900" indent="-342900">
              <a:buAutoNum type="arabicPeriod"/>
            </a:pPr>
            <a:r>
              <a:rPr lang="en-US" sz="2800" dirty="0"/>
              <a:t>Least Squares Regression</a:t>
            </a:r>
          </a:p>
          <a:p>
            <a:endParaRPr lang="en-US" sz="2800" dirty="0"/>
          </a:p>
          <a:p>
            <a:r>
              <a:rPr lang="en-US" sz="2800" dirty="0"/>
              <a:t>(4  weeks)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385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Office Hours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MWF 8-10 AM</a:t>
            </a:r>
            <a:endParaRPr lang="en-US" sz="2200" b="1" dirty="0">
              <a:cs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Office NOC 216B?</a:t>
            </a:r>
            <a:endParaRPr lang="en-US" b="1" dirty="0"/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r>
              <a:rPr lang="en-US" sz="2200" b="1" dirty="0">
                <a:solidFill>
                  <a:prstClr val="black"/>
                </a:solidFill>
                <a:latin typeface="Avenir Next LT Pro" panose="02020404030301010803"/>
                <a:cs typeface="Arial" panose="020B0604020202020204" pitchFamily="34" charset="0"/>
              </a:rPr>
              <a:t>2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Arial" panose="020B0604020202020204" pitchFamily="34" charset="0"/>
              </a:rPr>
              <a:t>. Class </a:t>
            </a:r>
            <a:r>
              <a:rPr lang="en-US" sz="2200" b="1" dirty="0">
                <a:solidFill>
                  <a:prstClr val="black"/>
                </a:solidFill>
                <a:latin typeface="Avenir Next LT Pro" panose="02020404030301010803"/>
                <a:cs typeface="Arial" panose="020B0604020202020204" pitchFamily="34" charset="0"/>
              </a:rPr>
              <a:t>Discord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venir Next LT Pro" panose="02020404030301010803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Ask questions on Labs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Homeworks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/anything else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3B3B3B"/>
                </a:solidFill>
                <a:latin typeface="Avenir Next LT Pro" panose="02020404030301010803"/>
              </a:rPr>
              <a:t>Set up your own private chats and discuss remotely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3B3B3B"/>
                </a:solidFill>
                <a:latin typeface="Avenir Next LT Pro" panose="02020404030301010803"/>
              </a:rPr>
              <a:t>Labs and </a:t>
            </a:r>
            <a:r>
              <a:rPr lang="en-US" sz="2400" dirty="0" err="1">
                <a:solidFill>
                  <a:srgbClr val="3B3B3B"/>
                </a:solidFill>
                <a:latin typeface="Avenir Next LT Pro" panose="02020404030301010803"/>
              </a:rPr>
              <a:t>Homeworks</a:t>
            </a:r>
            <a:r>
              <a:rPr lang="en-US" sz="2400" dirty="0">
                <a:solidFill>
                  <a:srgbClr val="3B3B3B"/>
                </a:solidFill>
                <a:latin typeface="Avenir Next LT Pro" panose="02020404030301010803"/>
              </a:rPr>
              <a:t> you may work with 1 partner </a:t>
            </a:r>
          </a:p>
          <a:p>
            <a:pPr marL="0" indent="0">
              <a:buNone/>
            </a:pPr>
            <a:endParaRPr lang="en-US" sz="2400" dirty="0">
              <a:solidFill>
                <a:srgbClr val="3B3B3B"/>
              </a:solidFill>
              <a:latin typeface="Avenir Next LT Pro" panose="02020404030301010803"/>
            </a:endParaRPr>
          </a:p>
          <a:p>
            <a:pPr marR="0" lvl="1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9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Asking questions is greatly encouraged!</a:t>
            </a:r>
          </a:p>
          <a:p>
            <a:pPr marL="0" indent="0">
              <a:buNone/>
            </a:pPr>
            <a:endParaRPr lang="en-US" sz="22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</a:t>
            </a:r>
            <a:r>
              <a:rPr lang="en-US" sz="2200" b="1" dirty="0" err="1">
                <a:cs typeface="Arial" panose="020B0604020202020204" pitchFamily="34" charset="0"/>
              </a:rPr>
              <a:t>Homeworks</a:t>
            </a:r>
            <a:r>
              <a:rPr lang="en-US" sz="2200" b="1" dirty="0">
                <a:cs typeface="Arial" panose="020B0604020202020204" pitchFamily="34" charset="0"/>
              </a:rPr>
              <a:t> and Labs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Discuss these assignments with each other!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</a:rPr>
              <a:t>Turn in own copy!</a:t>
            </a:r>
          </a:p>
          <a:p>
            <a:pPr lvl="1" indent="0" rtl="0" fontAlgn="base">
              <a:spcBef>
                <a:spcPts val="48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highlight>
                <a:srgbClr val="FFFF00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Copying solutions is never permitted!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B3B3B"/>
                </a:solidFill>
              </a:rPr>
              <a:t>Programming is a large portion of class and will show up on Tests. </a:t>
            </a:r>
          </a:p>
          <a:p>
            <a:pPr marR="0" lvl="1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None/>
              <a:tabLst/>
              <a:defRPr/>
            </a:pPr>
            <a:endParaRPr lang="en-US" sz="2400" dirty="0">
              <a:solidFill>
                <a:srgbClr val="3B3B3B"/>
              </a:solidFill>
              <a:latin typeface="Avenir Next LT Pro" panose="02020404030301010803"/>
            </a:endParaRPr>
          </a:p>
          <a:p>
            <a:pPr marR="0" lvl="1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1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Modern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Learning about data by applying statistical techniques.</a:t>
            </a:r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3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Modern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Learning about data by applying statistical techniques.</a:t>
            </a: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Exploration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Identifying patterns in data</a:t>
            </a: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Uses visualizations</a:t>
            </a:r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Modern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Learning about data by applying statistical techniques.</a:t>
            </a: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Exploration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Identifying patterns in data</a:t>
            </a: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Uses visualizations</a:t>
            </a: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2. Prediction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Making informed guesses about unobserved data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1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Modern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Learning about data by applying statistical techniques.</a:t>
            </a: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Exploration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Identifying patterns in data</a:t>
            </a: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Uses visualizations</a:t>
            </a: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2. Prediction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Making informed guesses about unobserved data</a:t>
            </a:r>
            <a:endParaRPr lang="en-US" b="1" dirty="0"/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3. Inference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Using data to draw reliable conclusions about the world</a:t>
            </a: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8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338619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Why data and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338619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Why data and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Data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Ubiquitous</a:t>
            </a: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Need to make sense of it</a:t>
            </a:r>
            <a:endParaRPr lang="en-US" b="1" dirty="0"/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1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338619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Why data and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Data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Ubiquitous</a:t>
            </a: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Need to make sense of it</a:t>
            </a:r>
            <a:endParaRPr lang="en-US" b="1" dirty="0"/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2. Applicable skills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Programmin</a:t>
            </a:r>
            <a:r>
              <a:rPr lang="en-US" sz="2400" dirty="0">
                <a:solidFill>
                  <a:srgbClr val="3B3B3B"/>
                </a:solidFill>
              </a:rPr>
              <a:t>g is great and flexible tool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7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E6D-8128-4BEC-8DB4-AE1CD67A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877"/>
          </a:xfrm>
          <a:solidFill>
            <a:schemeClr val="bg1"/>
          </a:solidFill>
          <a:effectLst>
            <a:glow>
              <a:schemeClr val="accent1"/>
            </a:glow>
            <a:softEdge rad="0"/>
          </a:effectLst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  <a:cs typeface="Arial" panose="020B0604020202020204" pitchFamily="34" charset="0"/>
              </a:rPr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437-F7AA-412A-8EEE-B8E1D41C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1. Lecture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In person (60 mins)</a:t>
            </a: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Lab Q&amp;A (15 mins)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Quiz (15 mins)</a:t>
            </a:r>
            <a:endParaRPr lang="en-US" b="1" dirty="0"/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2. Assignments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</a:rPr>
              <a:t>27.5</a:t>
            </a: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% - Labs (Programming) 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</a:rPr>
              <a:t>27.5</a:t>
            </a: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% - </a:t>
            </a:r>
            <a:r>
              <a:rPr lang="en-US" sz="2400" dirty="0" err="1">
                <a:solidFill>
                  <a:srgbClr val="3B3B3B"/>
                </a:solidFill>
              </a:rPr>
              <a:t>Homeworks</a:t>
            </a:r>
            <a:r>
              <a:rPr lang="en-US" sz="2400" dirty="0">
                <a:solidFill>
                  <a:srgbClr val="3B3B3B"/>
                </a:solidFill>
              </a:rPr>
              <a:t> </a:t>
            </a:r>
            <a:r>
              <a:rPr lang="en-US" sz="2400" b="0" i="0" u="none" strike="noStrike" dirty="0">
                <a:solidFill>
                  <a:srgbClr val="3B3B3B"/>
                </a:solidFill>
                <a:effectLst/>
              </a:rPr>
              <a:t>(Programming)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</a:rPr>
              <a:t>15% - Quizzes (Previous Lecture/Book Reading)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</a:rPr>
              <a:t>30% - Final and Midterm</a:t>
            </a:r>
          </a:p>
          <a:p>
            <a:pPr lvl="1" indent="0" rtl="0" fontAlgn="base">
              <a:spcBef>
                <a:spcPts val="48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C4820E"/>
              </a:solidFill>
              <a:effectLst/>
            </a:endParaRPr>
          </a:p>
          <a:p>
            <a:endParaRPr lang="en-US" b="1" dirty="0"/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0858C-8B15-4FB6-A56F-C6D989979393}"/>
              </a:ext>
            </a:extLst>
          </p:cNvPr>
          <p:cNvCxnSpPr/>
          <p:nvPr/>
        </p:nvCxnSpPr>
        <p:spPr>
          <a:xfrm>
            <a:off x="1066800" y="177963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B17A54-AD6C-4700-A487-7022FE8BED7A}"/>
              </a:ext>
            </a:extLst>
          </p:cNvPr>
          <p:cNvCxnSpPr/>
          <p:nvPr/>
        </p:nvCxnSpPr>
        <p:spPr>
          <a:xfrm>
            <a:off x="1209368" y="6343225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04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purl.org/dc/terms/"/>
    <ds:schemaRef ds:uri="http://www.w3.org/XML/1998/namespace"/>
    <ds:schemaRef ds:uri="http://purl.org/dc/dcmitype/"/>
    <ds:schemaRef ds:uri="71af3243-3dd4-4a8d-8c0d-dd76da1f02a5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854</Words>
  <Application>Microsoft Office PowerPoint</Application>
  <PresentationFormat>Widescreen</PresentationFormat>
  <Paragraphs>176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Garamond</vt:lpstr>
      <vt:lpstr>SavonVTI</vt:lpstr>
      <vt:lpstr>Welcome to Class! </vt:lpstr>
      <vt:lpstr>Modern Statistics</vt:lpstr>
      <vt:lpstr>Modern Statistics</vt:lpstr>
      <vt:lpstr>Modern Statistics</vt:lpstr>
      <vt:lpstr>Modern Statistics</vt:lpstr>
      <vt:lpstr>Why data and programming?</vt:lpstr>
      <vt:lpstr>Why data and programming?</vt:lpstr>
      <vt:lpstr>Why data and programming?</vt:lpstr>
      <vt:lpstr>Course Structure</vt:lpstr>
      <vt:lpstr>Course Structure</vt:lpstr>
      <vt:lpstr>Taking Notes </vt:lpstr>
      <vt:lpstr>Assignment Structure</vt:lpstr>
      <vt:lpstr>Course Content</vt:lpstr>
      <vt:lpstr>Getting Help</vt:lpstr>
      <vt:lpstr>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Class! </dc:title>
  <dc:creator>John Bergschneider</dc:creator>
  <cp:lastModifiedBy>John Bergschneider</cp:lastModifiedBy>
  <cp:revision>23</cp:revision>
  <dcterms:created xsi:type="dcterms:W3CDTF">2021-01-10T16:32:33Z</dcterms:created>
  <dcterms:modified xsi:type="dcterms:W3CDTF">2021-08-24T04:16:54Z</dcterms:modified>
</cp:coreProperties>
</file>