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60" r:id="rId4"/>
    <p:sldId id="258" r:id="rId5"/>
    <p:sldId id="259" r:id="rId6"/>
    <p:sldId id="286" r:id="rId7"/>
    <p:sldId id="288" r:id="rId8"/>
    <p:sldId id="287" r:id="rId9"/>
    <p:sldId id="285" r:id="rId10"/>
    <p:sldId id="261" r:id="rId11"/>
    <p:sldId id="262" r:id="rId12"/>
    <p:sldId id="289" r:id="rId13"/>
    <p:sldId id="290" r:id="rId14"/>
    <p:sldId id="291" r:id="rId15"/>
    <p:sldId id="263" r:id="rId16"/>
    <p:sldId id="264" r:id="rId17"/>
    <p:sldId id="265" r:id="rId18"/>
    <p:sldId id="266" r:id="rId19"/>
    <p:sldId id="293" r:id="rId20"/>
    <p:sldId id="292" r:id="rId21"/>
    <p:sldId id="267" r:id="rId22"/>
    <p:sldId id="268" r:id="rId23"/>
    <p:sldId id="269" r:id="rId24"/>
    <p:sldId id="272" r:id="rId25"/>
    <p:sldId id="273" r:id="rId26"/>
    <p:sldId id="274" r:id="rId27"/>
    <p:sldId id="276" r:id="rId28"/>
    <p:sldId id="277" r:id="rId29"/>
    <p:sldId id="278" r:id="rId30"/>
    <p:sldId id="279" r:id="rId31"/>
    <p:sldId id="294" r:id="rId32"/>
    <p:sldId id="281" r:id="rId33"/>
    <p:sldId id="282" r:id="rId34"/>
    <p:sldId id="283" r:id="rId35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0274" autoAdjust="0"/>
  </p:normalViewPr>
  <p:slideViewPr>
    <p:cSldViewPr>
      <p:cViewPr varScale="1">
        <p:scale>
          <a:sx n="65" d="100"/>
          <a:sy n="65" d="100"/>
        </p:scale>
        <p:origin x="1954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A21134-2982-4BB1-B813-4C1023F24C41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FB1BA9-51C2-4CA1-8D64-C8CE0820F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99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will introduce some of the fundamental concepts involved in establishing cause and effect also known as causality.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 key in establishing a causal relationship will be Observation.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Let’s look at a few examples first 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B1BA9-51C2-4CA1-8D64-C8CE0820F7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034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The newspaper claims yes. But if you look into here is the data.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B1BA9-51C2-4CA1-8D64-C8CE0820F79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513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The data was looking at cardiovascular disease among </a:t>
            </a:r>
            <a:r>
              <a:rPr lang="en-US" dirty="0" err="1"/>
              <a:t>particpantes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The groups of the </a:t>
            </a:r>
            <a:r>
              <a:rPr lang="en-US" dirty="0" err="1"/>
              <a:t>particapents</a:t>
            </a:r>
            <a:r>
              <a:rPr lang="en-US" dirty="0"/>
              <a:t> where based on chocolate consumption</a:t>
            </a:r>
          </a:p>
          <a:p>
            <a:pPr marL="228600" indent="-228600">
              <a:buAutoNum type="arabicPeriod"/>
            </a:pPr>
            <a:r>
              <a:rPr lang="en-US" dirty="0"/>
              <a:t>They measured the rate of heart disease in each group. </a:t>
            </a:r>
          </a:p>
          <a:p>
            <a:pPr marL="228600" indent="-228600">
              <a:buAutoNum type="arabicPeriod"/>
            </a:pPr>
            <a:r>
              <a:rPr lang="en-US" dirty="0" err="1"/>
              <a:t>Thos</a:t>
            </a:r>
            <a:r>
              <a:rPr lang="en-US" dirty="0"/>
              <a:t> in the top tier </a:t>
            </a:r>
            <a:r>
              <a:rPr lang="en-US" dirty="0" err="1"/>
              <a:t>devlopved</a:t>
            </a:r>
            <a:r>
              <a:rPr lang="en-US" dirty="0"/>
              <a:t> more heart disease 12 percent while those that didn’t </a:t>
            </a:r>
          </a:p>
          <a:p>
            <a:pPr marL="228600" indent="-228600">
              <a:buAutoNum type="arabicPeriod"/>
            </a:pPr>
            <a:r>
              <a:rPr lang="en-US" dirty="0"/>
              <a:t>Eat chocolate developed 17.4 percent. </a:t>
            </a:r>
          </a:p>
          <a:p>
            <a:pPr marL="228600" indent="-228600">
              <a:buAutoNum type="arabicPeriod"/>
            </a:pPr>
            <a:r>
              <a:rPr lang="en-US" dirty="0"/>
              <a:t>So fewer chocolates gave rise to a higher percentage of heart disease.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B1BA9-51C2-4CA1-8D64-C8CE0820F79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356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 is there an association between chocolate consumption and heart disease?</a:t>
            </a:r>
          </a:p>
          <a:p>
            <a:pPr marL="228600" indent="-228600">
              <a:buAutoNum type="arabicPeriod"/>
            </a:pPr>
            <a:r>
              <a:rPr lang="en-US" dirty="0"/>
              <a:t>Yes there is an association between chocolate consumption and heart disease.</a:t>
            </a:r>
          </a:p>
          <a:p>
            <a:pPr marL="228600" indent="-228600">
              <a:buAutoNum type="arabicPeriod"/>
            </a:pPr>
            <a:r>
              <a:rPr lang="en-US" dirty="0"/>
              <a:t>But we have not shown that heart disease is lessen by chocolate consumption!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 The word we use in statistics for a cause and effect relationship is causal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B1BA9-51C2-4CA1-8D64-C8CE0820F79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563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The next question: Is it causal</a:t>
            </a:r>
          </a:p>
          <a:p>
            <a:pPr marL="228600" indent="-228600">
              <a:buAutoNum type="arabicPeriod"/>
            </a:pPr>
            <a:r>
              <a:rPr lang="en-US" dirty="0"/>
              <a:t>Does chocolate consumption lead to less heart disease? </a:t>
            </a:r>
          </a:p>
          <a:p>
            <a:pPr marL="228600" indent="-228600">
              <a:buAutoNum type="arabicPeriod"/>
            </a:pPr>
            <a:r>
              <a:rPr lang="en-US" dirty="0"/>
              <a:t>This is a much harder question to answer.</a:t>
            </a:r>
          </a:p>
          <a:p>
            <a:pPr marL="228600" indent="-228600">
              <a:buAutoNum type="arabicPeriod"/>
            </a:pPr>
            <a:r>
              <a:rPr lang="en-US" dirty="0"/>
              <a:t>In this example the data we are given does not allow us to establish causality</a:t>
            </a:r>
          </a:p>
          <a:p>
            <a:pPr marL="228600" indent="-228600">
              <a:buAutoNum type="arabicPeriod"/>
            </a:pPr>
            <a:r>
              <a:rPr lang="en-US" dirty="0"/>
              <a:t>You may have heard of the phrase: correlation does not imply causation</a:t>
            </a:r>
          </a:p>
          <a:p>
            <a:pPr marL="228600" indent="-228600">
              <a:buAutoNum type="arabicPeriod"/>
            </a:pPr>
            <a:r>
              <a:rPr lang="en-US" dirty="0"/>
              <a:t>What this means is that the existence of a association does not prove there is a causal relationship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B1BA9-51C2-4CA1-8D64-C8CE0820F79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068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In this study, we have not proved causality but we may hypothesize that this is in fact true.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B1BA9-51C2-4CA1-8D64-C8CE0820F79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710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lets talk a little more about association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B1BA9-51C2-4CA1-8D64-C8CE0820F79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9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Lets discuss how we can establish causation from association.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The establishment of causality has on two steps : first an association is established and then a more careful analysis leads to 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descion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 causality 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Think of causality as an extremely strong association.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One great example of an observation that was established to be causal relationship comes from 150 years ago in London. 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London was one of the wealthiest cities but there where plenty of people impoverished.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In particular disease effected the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pooer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parts of the city called Cholera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B1BA9-51C2-4CA1-8D64-C8CE0820F79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882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 the time it was the theory of germs was not known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 they where trying to determine the cause of this disease.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cause of disease was though to be miasmas.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defining characteristic of miasmas was their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rotton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smell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 bad smell arising was though to arise  from decaying matter.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is close to reality. But not quite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is a relation between unsanitary living and bad smells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 there is only an association.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B1BA9-51C2-4CA1-8D64-C8CE0820F79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403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 London at the time was a smelly city at the time but to protect themselves people who could afford it held sweet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smeeling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things to their noses.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is where some of the lines “a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ocket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full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o’posies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/>
              <a:t>11. </a:t>
            </a:r>
            <a:r>
              <a:rPr lang="en-US" sz="1800" dirty="0" err="1"/>
              <a:t>Maisams</a:t>
            </a:r>
            <a:r>
              <a:rPr lang="en-US" sz="1800" dirty="0"/>
              <a:t> was the leading belief by many respected Londoners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B1BA9-51C2-4CA1-8D64-C8CE0820F79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681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12 Such as Florence nightingale is the </a:t>
            </a:r>
            <a:r>
              <a:rPr lang="en-US" sz="1800" dirty="0" err="1"/>
              <a:t>the</a:t>
            </a:r>
            <a:r>
              <a:rPr lang="en-US" sz="1800" dirty="0"/>
              <a:t> founder of modern nursing and she went around and cleaned </a:t>
            </a:r>
            <a:r>
              <a:rPr lang="en-US" sz="1800" dirty="0" err="1"/>
              <a:t>meticuluouls</a:t>
            </a:r>
            <a:r>
              <a:rPr lang="en-US" sz="1800" dirty="0"/>
              <a:t> the </a:t>
            </a:r>
            <a:r>
              <a:rPr lang="en-US" sz="1800" dirty="0" err="1"/>
              <a:t>hosiptals</a:t>
            </a:r>
            <a:r>
              <a:rPr lang="en-US" sz="1800" dirty="0"/>
              <a:t> she worked at. </a:t>
            </a:r>
          </a:p>
          <a:p>
            <a:r>
              <a:rPr lang="en-US" sz="1800" dirty="0"/>
              <a:t>13. Since </a:t>
            </a:r>
            <a:r>
              <a:rPr lang="en-US" sz="1800" dirty="0" err="1"/>
              <a:t>badd</a:t>
            </a:r>
            <a:r>
              <a:rPr lang="en-US" sz="1800" dirty="0"/>
              <a:t> smells was thought to cause the sickness.</a:t>
            </a:r>
          </a:p>
          <a:p>
            <a:r>
              <a:rPr lang="en-US" sz="1800" dirty="0"/>
              <a:t>14. It worked but for different reasons!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B1BA9-51C2-4CA1-8D64-C8CE0820F79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73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B1BA9-51C2-4CA1-8D64-C8CE0820F7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181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However there was a </a:t>
            </a:r>
            <a:r>
              <a:rPr lang="en-US" dirty="0" err="1"/>
              <a:t>anesthesilogist</a:t>
            </a:r>
            <a:r>
              <a:rPr lang="en-US" dirty="0"/>
              <a:t> that did not believe this theory</a:t>
            </a:r>
          </a:p>
          <a:p>
            <a:pPr marL="228600" indent="-228600">
              <a:buAutoNum type="arabicPeriod"/>
            </a:pPr>
            <a:r>
              <a:rPr lang="en-US" dirty="0"/>
              <a:t>This was John snow  who is a modern hero to </a:t>
            </a:r>
            <a:r>
              <a:rPr lang="en-US" dirty="0" err="1"/>
              <a:t>morden</a:t>
            </a:r>
            <a:r>
              <a:rPr lang="en-US" dirty="0"/>
              <a:t> public health.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John Snow was skeptical of the miasma theory as he noticed that entire house holds could be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wipted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out by cholera while the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neighbores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where complete unaffected.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Cholera was a disease that could kill within a day of contracting it and could effect tens of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thouasands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several years, Doctor John Snow had been following Waves of cholera that hit England time to time.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2800" dirty="0"/>
              <a:t>He gathered data and then he did something we do today.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 made a visualization of the data</a:t>
            </a:r>
          </a:p>
          <a:p>
            <a:r>
              <a:rPr lang="en-US" sz="2800" dirty="0"/>
              <a:t>8. to help him try to understand what might be going on and to try to identify some </a:t>
            </a:r>
          </a:p>
          <a:p>
            <a:r>
              <a:rPr lang="en-US" sz="2800" dirty="0"/>
              <a:t>possible patterns or some possible explanations. So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-228600"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B1BA9-51C2-4CA1-8D64-C8CE0820F79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309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this is a map of an area where there was a cholera outbreak </a:t>
            </a:r>
          </a:p>
          <a:p>
            <a:pPr marL="228600" indent="-228600">
              <a:buAutoNum type="arabicPeriod"/>
            </a:pPr>
            <a:r>
              <a:rPr lang="en-US" dirty="0"/>
              <a:t>this is a map of an area where there was a cholera outbreak </a:t>
            </a:r>
          </a:p>
          <a:p>
            <a:r>
              <a:rPr lang="en-US" dirty="0"/>
              <a:t>3.   he went and um talked to everyone in the neighborhood and he gathered data  </a:t>
            </a:r>
          </a:p>
          <a:p>
            <a:r>
              <a:rPr lang="en-US" dirty="0"/>
              <a:t>4. on the deaths and he made a visualization of all the </a:t>
            </a:r>
          </a:p>
          <a:p>
            <a:r>
              <a:rPr lang="en-US" dirty="0"/>
              <a:t>deaths. </a:t>
            </a:r>
          </a:p>
          <a:p>
            <a:r>
              <a:rPr lang="en-US" dirty="0"/>
              <a:t>5. each one of these little bars these little rectangles represent someone who died. Okay so like over here you can see two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6.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But Dr. Snow has noticed that the onset of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cholear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involved vomiting and diarrhea. He believe that the infection was caused by food or drink in particular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contaminanted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water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 studied the map carefully and was able to determine the deaths occurred near the broad street pump. 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B1BA9-51C2-4CA1-8D64-C8CE0820F79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592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various observations he made: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where deaths nearer the Rupert street pump than the broad street pump. the residents of Rupert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stree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used the broad street pump because it was more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convient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get too.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Another observation was that the lion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breweywas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by. But the workers drank what they brewed. If they wanted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watr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brewey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had its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owne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well.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Later is was discovered that a cesspit that was a few feet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wawy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had been leaking into the well , thus the pumps water was contaminated by sewage.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Snow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conviced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Authorities to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rmove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Broad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Stret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pump handle, and by doing so prevented many deaths from future waves of the disease.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Though Snow made a relation that cleanliness of water supply, affected populations from catching cholera.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 method was an example of comparison. 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25. Scientist use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comparions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an association between a treatment an outcome.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They compare the outcomes of a group of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indiviuals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who got the treatment wot the outcomes of the group who did not.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the results are different then this evidence for an association. More is needed to determine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casusation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B1BA9-51C2-4CA1-8D64-C8CE0820F79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179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1. Lets talk further about </a:t>
            </a:r>
            <a:r>
              <a:rPr lang="en-US" dirty="0" err="1"/>
              <a:t>causeation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B1BA9-51C2-4CA1-8D64-C8CE0820F79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751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Snow continued his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analsus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 gathered data on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cholear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deaths in an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aeera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London that was provided by 2 water companies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Lambeth Water company drew its water upriver from sewage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While Southwark and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VauxHall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drew its water below the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seawage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discharge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was no systematics difference between the people who were supplied by S&amp;V and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thous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supploed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 Lambeth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only difference was the water quality.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B1BA9-51C2-4CA1-8D64-C8CE0820F79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772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this experiment people supplied by Southwark and Vaux are the treatment group while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thoue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the Lambeth houses are the control group.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Again both sets of people were comparable to each other.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difference between these groups were water supply.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the two groups had a difference such as one had a large population of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fatory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workers this would have been 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 the fact that both groups are comparable is the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brillian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observation.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the treatment and control groups differ in ways other than treatment, it is difficult to make conclusions about causality.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difference between the two groups is called a confounding factor, since it can cause errors when reaching for conclusions.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was no systematics difference between the people who were supplied by S&amp;V and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thous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supploed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 Lambeth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B1BA9-51C2-4CA1-8D64-C8CE0820F79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371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this and let's just look whether there's an association for now. </a:t>
            </a:r>
          </a:p>
          <a:p>
            <a:pPr marL="228600" indent="-228600">
              <a:buAutoNum type="arabicPeriod"/>
            </a:pPr>
            <a:r>
              <a:rPr lang="en-US" dirty="0"/>
              <a:t>let's figure out how we would look at. Well you might start by </a:t>
            </a:r>
          </a:p>
          <a:p>
            <a:r>
              <a:rPr lang="en-US" dirty="0"/>
              <a:t>3. looking at the number of cholera deaths in </a:t>
            </a:r>
          </a:p>
          <a:p>
            <a:r>
              <a:rPr lang="en-US" dirty="0"/>
              <a:t>S&amp;V. </a:t>
            </a:r>
          </a:p>
          <a:p>
            <a:r>
              <a:rPr lang="en-US" dirty="0"/>
              <a:t>4. There's way more cholera deaths with S&amp;V than with Lambeth. </a:t>
            </a:r>
          </a:p>
          <a:p>
            <a:r>
              <a:rPr lang="en-US" dirty="0"/>
              <a:t>5. A lot more deaths but that isn't really a fair comparison because S&amp;V also has </a:t>
            </a:r>
          </a:p>
          <a:p>
            <a:r>
              <a:rPr lang="en-US" dirty="0"/>
              <a:t>more customers.</a:t>
            </a:r>
          </a:p>
          <a:p>
            <a:r>
              <a:rPr lang="en-US" dirty="0"/>
              <a:t>6. So to make it a fair comparison what we really need to do is the number of deaths </a:t>
            </a:r>
          </a:p>
          <a:p>
            <a:r>
              <a:rPr lang="en-US" dirty="0"/>
              <a:t>um divided by the number of customers in some sense </a:t>
            </a:r>
          </a:p>
          <a:p>
            <a:r>
              <a:rPr lang="en-US" dirty="0"/>
              <a:t>number of deaths per 10 000 houses let's say, and so that's why we have this last </a:t>
            </a:r>
          </a:p>
          <a:p>
            <a:r>
              <a:rPr lang="en-US" dirty="0"/>
              <a:t>column. If we look at the last column, then we see that </a:t>
            </a:r>
          </a:p>
          <a:p>
            <a:r>
              <a:rPr lang="en-US" dirty="0"/>
              <a:t>the number of deaths per customer is about almost 10 times higher for </a:t>
            </a:r>
          </a:p>
          <a:p>
            <a:r>
              <a:rPr lang="en-US" dirty="0"/>
              <a:t>S&amp;V customers than for Lambeth customers. </a:t>
            </a:r>
          </a:p>
          <a:p>
            <a:r>
              <a:rPr lang="en-US" dirty="0"/>
              <a:t>Okay so um that clearly shows a higher rate of cholera death among S&amp;V </a:t>
            </a:r>
          </a:p>
          <a:p>
            <a:r>
              <a:rPr lang="en-US" dirty="0"/>
              <a:t>customers so that indicates there's an association. </a:t>
            </a:r>
          </a:p>
          <a:p>
            <a:r>
              <a:rPr lang="en-US" dirty="0"/>
              <a:t>So we've answered the first question is there association yes there's a link. </a:t>
            </a:r>
          </a:p>
          <a:p>
            <a:r>
              <a:rPr lang="en-US" dirty="0"/>
              <a:t>There's some relationship.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B1BA9-51C2-4CA1-8D64-C8CE0820F79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999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now how do we go from association </a:t>
            </a:r>
          </a:p>
          <a:p>
            <a:r>
              <a:rPr lang="en-US" dirty="0"/>
              <a:t>to causality in this case. </a:t>
            </a:r>
          </a:p>
          <a:p>
            <a:endParaRPr lang="en-US" dirty="0"/>
          </a:p>
          <a:p>
            <a:r>
              <a:rPr lang="en-US" dirty="0"/>
              <a:t>the only difference between the treatment and the control group </a:t>
            </a:r>
          </a:p>
          <a:p>
            <a:r>
              <a:rPr lang="en-US" dirty="0"/>
              <a:t>between S&amp;V and the Lambeth customers was whether they got dirty or </a:t>
            </a:r>
          </a:p>
          <a:p>
            <a:r>
              <a:rPr lang="en-US" dirty="0"/>
              <a:t>clean water. </a:t>
            </a:r>
          </a:p>
          <a:p>
            <a:endParaRPr lang="en-US" dirty="0"/>
          </a:p>
          <a:p>
            <a:r>
              <a:rPr lang="en-US" dirty="0"/>
              <a:t>So that's the only thing that could </a:t>
            </a:r>
          </a:p>
          <a:p>
            <a:r>
              <a:rPr lang="en-US" dirty="0"/>
              <a:t>possibly explain this difference in outcome. </a:t>
            </a:r>
          </a:p>
          <a:p>
            <a:endParaRPr lang="en-US" dirty="0"/>
          </a:p>
          <a:p>
            <a:r>
              <a:rPr lang="en-US" dirty="0"/>
              <a:t>Um in particular John Snow concluded that the dirty water must be causing </a:t>
            </a:r>
          </a:p>
          <a:p>
            <a:r>
              <a:rPr lang="en-US" dirty="0"/>
              <a:t>higher cholera deaths.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It since he was lucky there was no difference between the groups. Basically</a:t>
            </a:r>
          </a:p>
          <a:p>
            <a:r>
              <a:rPr lang="en-US" dirty="0"/>
              <a:t>To establish casualty we must logically remove all other causes. Which is difficult!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B1BA9-51C2-4CA1-8D64-C8CE0820F79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280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talk about an issue with establishing causality</a:t>
            </a:r>
          </a:p>
          <a:p>
            <a:r>
              <a:rPr lang="en-US" dirty="0"/>
              <a:t>Cofounding errors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B1BA9-51C2-4CA1-8D64-C8CE0820F79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082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We may have a </a:t>
            </a:r>
            <a:r>
              <a:rPr lang="en-US" dirty="0" err="1"/>
              <a:t>deifferencee</a:t>
            </a:r>
            <a:r>
              <a:rPr lang="en-US" dirty="0"/>
              <a:t> between out groups that effect the out come after treatment is applied. </a:t>
            </a:r>
          </a:p>
          <a:p>
            <a:pPr marL="228600" indent="-228600">
              <a:buAutoNum type="arabicPeriod"/>
            </a:pPr>
            <a:r>
              <a:rPr lang="en-US" dirty="0"/>
              <a:t>This may create problems in </a:t>
            </a:r>
            <a:r>
              <a:rPr lang="en-US" dirty="0" err="1"/>
              <a:t>identifiny</a:t>
            </a:r>
            <a:r>
              <a:rPr lang="en-US" dirty="0"/>
              <a:t> causality. This would be a confounding error</a:t>
            </a:r>
          </a:p>
          <a:p>
            <a:r>
              <a:rPr lang="en-US" dirty="0"/>
              <a:t>3. Confounding because it confounds us it's like ah I can't tell what's going on. </a:t>
            </a:r>
          </a:p>
          <a:p>
            <a:r>
              <a:rPr lang="en-US" dirty="0" err="1"/>
              <a:t>Counfoundingfactors</a:t>
            </a:r>
            <a:r>
              <a:rPr lang="en-US" dirty="0"/>
              <a:t>  can appear in observational studies. </a:t>
            </a:r>
          </a:p>
          <a:p>
            <a:r>
              <a:rPr lang="en-US" dirty="0"/>
              <a:t>So an observational study is where um </a:t>
            </a:r>
          </a:p>
          <a:p>
            <a:r>
              <a:rPr lang="en-US" dirty="0"/>
              <a:t>passive observational stance on the part of the </a:t>
            </a:r>
          </a:p>
          <a:p>
            <a:r>
              <a:rPr lang="en-US" dirty="0"/>
              <a:t>5.experimenter where the experimenter is not um is not intervening in any way</a:t>
            </a:r>
          </a:p>
          <a:p>
            <a:endParaRPr lang="en-US" dirty="0"/>
          </a:p>
          <a:p>
            <a:r>
              <a:rPr lang="en-US" dirty="0"/>
              <a:t>Um whenever you have an observational study, </a:t>
            </a:r>
          </a:p>
          <a:p>
            <a:endParaRPr lang="en-US" dirty="0"/>
          </a:p>
          <a:p>
            <a:r>
              <a:rPr lang="en-US" dirty="0"/>
              <a:t>4.these differences are often present. 6. An example of a </a:t>
            </a:r>
            <a:r>
              <a:rPr lang="en-US" dirty="0" err="1"/>
              <a:t>condounding</a:t>
            </a:r>
            <a:r>
              <a:rPr lang="en-US" dirty="0"/>
              <a:t> factor that could have occurred in </a:t>
            </a:r>
            <a:r>
              <a:rPr lang="en-US" dirty="0" err="1"/>
              <a:t>jon</a:t>
            </a:r>
            <a:r>
              <a:rPr lang="en-US" dirty="0"/>
              <a:t> snows study is economic difference. </a:t>
            </a:r>
          </a:p>
          <a:p>
            <a:r>
              <a:rPr lang="en-US" dirty="0"/>
              <a:t>It just so happens that this was not an issue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B1BA9-51C2-4CA1-8D64-C8CE0820F79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848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 of a study that links drinking coffee to numerous health benefits.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Such as less lower rates of  heart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disuease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dementia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all see these types of articles online: which states positive benefits of some activity.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B1BA9-51C2-4CA1-8D64-C8CE0820F7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474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We may have a </a:t>
            </a:r>
            <a:r>
              <a:rPr lang="en-US" dirty="0" err="1"/>
              <a:t>deifferencee</a:t>
            </a:r>
            <a:r>
              <a:rPr lang="en-US" dirty="0"/>
              <a:t> between out groups that effect the out come after treatment is applied. </a:t>
            </a:r>
          </a:p>
          <a:p>
            <a:pPr marL="228600" indent="-228600">
              <a:buAutoNum type="arabicPeriod"/>
            </a:pPr>
            <a:r>
              <a:rPr lang="en-US" dirty="0"/>
              <a:t>This may create problems in </a:t>
            </a:r>
            <a:r>
              <a:rPr lang="en-US" dirty="0" err="1"/>
              <a:t>identifiny</a:t>
            </a:r>
            <a:r>
              <a:rPr lang="en-US" dirty="0"/>
              <a:t> causality. This would be a confounding error</a:t>
            </a:r>
          </a:p>
          <a:p>
            <a:r>
              <a:rPr lang="en-US" dirty="0"/>
              <a:t>3. Confounding because it confounds us it's like ah I can't tell what's going on. </a:t>
            </a:r>
          </a:p>
          <a:p>
            <a:r>
              <a:rPr lang="en-US" dirty="0" err="1"/>
              <a:t>Counfoundingfactors</a:t>
            </a:r>
            <a:r>
              <a:rPr lang="en-US" dirty="0"/>
              <a:t>  can appear in observational studies. </a:t>
            </a:r>
          </a:p>
          <a:p>
            <a:r>
              <a:rPr lang="en-US" dirty="0"/>
              <a:t>So an observational study is where um </a:t>
            </a:r>
          </a:p>
          <a:p>
            <a:r>
              <a:rPr lang="en-US" dirty="0"/>
              <a:t>passive observational stance on the part of the </a:t>
            </a:r>
          </a:p>
          <a:p>
            <a:r>
              <a:rPr lang="en-US" dirty="0"/>
              <a:t>5.experimenter where the experimenter is not um is not intervening in any way</a:t>
            </a:r>
          </a:p>
          <a:p>
            <a:endParaRPr lang="en-US" dirty="0"/>
          </a:p>
          <a:p>
            <a:r>
              <a:rPr lang="en-US" dirty="0"/>
              <a:t>Um whenever you have an observational study, </a:t>
            </a:r>
          </a:p>
          <a:p>
            <a:endParaRPr lang="en-US" dirty="0"/>
          </a:p>
          <a:p>
            <a:r>
              <a:rPr lang="en-US" dirty="0"/>
              <a:t>4.these differences are often present. 6. An example of a </a:t>
            </a:r>
            <a:r>
              <a:rPr lang="en-US" dirty="0" err="1"/>
              <a:t>condounding</a:t>
            </a:r>
            <a:r>
              <a:rPr lang="en-US" dirty="0"/>
              <a:t> factor that could have occurred in </a:t>
            </a:r>
            <a:r>
              <a:rPr lang="en-US" dirty="0" err="1"/>
              <a:t>jon</a:t>
            </a:r>
            <a:r>
              <a:rPr lang="en-US" dirty="0"/>
              <a:t> snows study is economic difference. </a:t>
            </a:r>
          </a:p>
          <a:p>
            <a:r>
              <a:rPr lang="en-US" dirty="0"/>
              <a:t>It just so happens that this was not an issue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B1BA9-51C2-4CA1-8D64-C8CE0820F79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732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Awhy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deal with confounding issues is by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assignin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indiviuals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treatment and control group and random then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adminstir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treatment to those who are assigned to the treatment group.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Randomization keeps the groups similar apart from the treatment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B1BA9-51C2-4CA1-8D64-C8CE0820F79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837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Randomizaiton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has 2 important consequences!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allows us to for the possibility to make the treatment group and control group similar to each other.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also allows us to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disthinguish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differences between the control and treatment groups.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now remember this: To establish causality, run a randomized controlled experiment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if you are conduction a observational study. Its possible to establish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assocaiton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but it is harder to establish causation!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B1BA9-51C2-4CA1-8D64-C8CE0820F79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07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Another example here: shows a link between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chocalte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heart health.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tells us that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chocalte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good for the hear.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both of these articles we are trying to draw a conclusion about the world.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B1BA9-51C2-4CA1-8D64-C8CE0820F7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89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both examples we make an observation about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indiviuals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B1BA9-51C2-4CA1-8D64-C8CE0820F79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77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 </a:t>
            </a:r>
            <a:r>
              <a:rPr lang="en-US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indiviuals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may be people, groups of people, and even cars or countries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chocolate example: European adults are our </a:t>
            </a:r>
            <a:r>
              <a:rPr lang="en-US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indiviudals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Again its okay to think </a:t>
            </a:r>
            <a:r>
              <a:rPr lang="en-US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indiviuals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are people but they may be more general then that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example they could states of the </a:t>
            </a:r>
            <a:r>
              <a:rPr lang="en-US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usa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an experiment determining if the death penalty deters </a:t>
            </a:r>
            <a:r>
              <a:rPr lang="en-US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indiviuals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B1BA9-51C2-4CA1-8D64-C8CE0820F79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34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 treatment was applied to the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indivuals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Again in our chocolate example the treatment is the adults eating chocolate.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B1BA9-51C2-4CA1-8D64-C8CE0820F79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87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 we look at the outcome of the treatment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is the effect we are wondering about.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the chocolate study this is whether an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indicual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got heart disease or not.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fundamental question we are asking is whether the treatment has an effect on the outcome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B1BA9-51C2-4CA1-8D64-C8CE0820F79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33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The first question to determine whether there is a cause and effect is: </a:t>
            </a:r>
          </a:p>
          <a:p>
            <a:r>
              <a:rPr lang="en-US" dirty="0"/>
              <a:t>2. Is there any relationship between the treatment and the outcome?</a:t>
            </a:r>
          </a:p>
          <a:p>
            <a:r>
              <a:rPr lang="en-US" dirty="0"/>
              <a:t>3.So in the chocolate study we ask is there any relation between chocolate consumption and heart disease</a:t>
            </a:r>
          </a:p>
          <a:p>
            <a:r>
              <a:rPr lang="en-US" dirty="0"/>
              <a:t>4. The word we use for this in statistics is association. </a:t>
            </a:r>
          </a:p>
          <a:p>
            <a:r>
              <a:rPr lang="en-US" dirty="0"/>
              <a:t>5. Association </a:t>
            </a:r>
            <a:r>
              <a:rPr lang="en-US" dirty="0" err="1"/>
              <a:t>hust</a:t>
            </a:r>
            <a:r>
              <a:rPr lang="en-US" dirty="0"/>
              <a:t> means a relationship of any kind. </a:t>
            </a:r>
          </a:p>
          <a:p>
            <a:r>
              <a:rPr lang="en-US" dirty="0"/>
              <a:t>6. Please note an association does not imply causation!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B1BA9-51C2-4CA1-8D64-C8CE0820F79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36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0225" y="257215"/>
            <a:ext cx="808355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88184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200" y="47434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0225" y="212715"/>
            <a:ext cx="808355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86776" y="1139665"/>
            <a:ext cx="7355205" cy="2849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npr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npr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heart.bmj.com/" TargetMode="External"/><Relationship Id="rId5" Type="http://schemas.openxmlformats.org/officeDocument/2006/relationships/hyperlink" Target="http://npr.org/" TargetMode="Externa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40417" y="2536424"/>
            <a:ext cx="5594350" cy="635"/>
          </a:xfrm>
          <a:custGeom>
            <a:avLst/>
            <a:gdLst/>
            <a:ahLst/>
            <a:cxnLst/>
            <a:rect l="l" t="t" r="r" b="b"/>
            <a:pathLst>
              <a:path w="5594350" h="635">
                <a:moveTo>
                  <a:pt x="0" y="299"/>
                </a:moveTo>
                <a:lnTo>
                  <a:pt x="5594100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2400" y="2200434"/>
            <a:ext cx="1772920" cy="671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spc="-80" dirty="0">
                <a:solidFill>
                  <a:srgbClr val="003162"/>
                </a:solidFill>
                <a:latin typeface="Arial"/>
                <a:cs typeface="Arial"/>
              </a:rPr>
              <a:t>MATH1401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US" sz="1400" b="1" spc="-5">
                <a:solidFill>
                  <a:srgbClr val="C4820D"/>
                </a:solidFill>
                <a:latin typeface="Arial"/>
                <a:cs typeface="Arial"/>
              </a:rPr>
              <a:t>Fall</a:t>
            </a:r>
            <a:r>
              <a:rPr sz="1400" b="1" spc="-100">
                <a:solidFill>
                  <a:srgbClr val="C4820D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C4820D"/>
                </a:solidFill>
                <a:latin typeface="Arial"/>
                <a:cs typeface="Arial"/>
              </a:rPr>
              <a:t>202</a:t>
            </a:r>
            <a:r>
              <a:rPr lang="en-US" sz="1400" b="1" spc="-5" dirty="0">
                <a:solidFill>
                  <a:srgbClr val="C4820D"/>
                </a:solidFill>
                <a:latin typeface="Arial"/>
                <a:cs typeface="Arial"/>
              </a:rPr>
              <a:t>1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44825" y="1866887"/>
            <a:ext cx="20529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Lecture</a:t>
            </a:r>
            <a:r>
              <a:rPr spc="-90" dirty="0"/>
              <a:t> </a:t>
            </a:r>
            <a:r>
              <a:rPr lang="en-US" spc="-90" dirty="0"/>
              <a:t>2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044825" y="2635631"/>
            <a:ext cx="1772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Cause and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Effect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1218932"/>
            <a:ext cx="7733665" cy="22009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spc="-5" dirty="0">
                <a:latin typeface="Arial"/>
                <a:cs typeface="Arial"/>
              </a:rPr>
              <a:t>Is there </a:t>
            </a:r>
            <a:r>
              <a:rPr sz="2400" spc="-5" dirty="0">
                <a:solidFill>
                  <a:srgbClr val="EC5D57"/>
                </a:solidFill>
                <a:latin typeface="Arial"/>
                <a:cs typeface="Arial"/>
              </a:rPr>
              <a:t>any </a:t>
            </a:r>
            <a:r>
              <a:rPr sz="2400" dirty="0">
                <a:solidFill>
                  <a:srgbClr val="EC5D57"/>
                </a:solidFill>
                <a:latin typeface="Arial"/>
                <a:cs typeface="Arial"/>
              </a:rPr>
              <a:t>relation </a:t>
            </a:r>
            <a:r>
              <a:rPr sz="2400" spc="-5" dirty="0">
                <a:latin typeface="Arial"/>
                <a:cs typeface="Arial"/>
              </a:rPr>
              <a:t>between </a:t>
            </a:r>
            <a:r>
              <a:rPr sz="2400" dirty="0">
                <a:latin typeface="Arial"/>
                <a:cs typeface="Arial"/>
              </a:rPr>
              <a:t>chocolate consumption </a:t>
            </a:r>
            <a:r>
              <a:rPr sz="2400" spc="-5" dirty="0">
                <a:latin typeface="Arial"/>
                <a:cs typeface="Arial"/>
              </a:rPr>
              <a:t>and  heart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disease?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>
              <a:latin typeface="Arial"/>
              <a:cs typeface="Arial"/>
            </a:endParaRPr>
          </a:p>
          <a:p>
            <a:pPr marL="469900" indent="-412750">
              <a:lnSpc>
                <a:spcPts val="2865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b="1" spc="-5" dirty="0">
                <a:solidFill>
                  <a:srgbClr val="003162"/>
                </a:solidFill>
                <a:latin typeface="Arial"/>
                <a:cs typeface="Arial"/>
              </a:rPr>
              <a:t>association</a:t>
            </a:r>
            <a:endParaRPr sz="2400">
              <a:latin typeface="Arial"/>
              <a:cs typeface="Arial"/>
            </a:endParaRPr>
          </a:p>
          <a:p>
            <a:pPr marL="1010919" lvl="1" indent="-497205">
              <a:lnSpc>
                <a:spcPts val="2850"/>
              </a:lnSpc>
              <a:buClr>
                <a:srgbClr val="C4820D"/>
              </a:buClr>
              <a:buChar char="○"/>
              <a:tabLst>
                <a:tab pos="1010919" algn="l"/>
                <a:tab pos="1011555" algn="l"/>
              </a:tabLst>
            </a:pPr>
            <a:r>
              <a:rPr sz="2400" spc="-5" dirty="0">
                <a:latin typeface="Arial"/>
                <a:cs typeface="Arial"/>
              </a:rPr>
              <a:t>any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relation</a:t>
            </a:r>
            <a:endParaRPr sz="2400">
              <a:latin typeface="Arial"/>
              <a:cs typeface="Arial"/>
            </a:endParaRPr>
          </a:p>
          <a:p>
            <a:pPr marL="1010919" lvl="1" indent="-497205">
              <a:lnSpc>
                <a:spcPts val="2865"/>
              </a:lnSpc>
              <a:buClr>
                <a:srgbClr val="C4820D"/>
              </a:buClr>
              <a:buChar char="○"/>
              <a:tabLst>
                <a:tab pos="1010919" algn="l"/>
                <a:tab pos="1011555" algn="l"/>
              </a:tabLst>
            </a:pPr>
            <a:r>
              <a:rPr sz="2400" spc="-5" dirty="0">
                <a:latin typeface="Arial"/>
                <a:cs typeface="Arial"/>
              </a:rPr>
              <a:t>link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8550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The </a:t>
            </a:r>
            <a:r>
              <a:rPr spc="-5" dirty="0"/>
              <a:t>first</a:t>
            </a:r>
            <a:r>
              <a:rPr spc="-85" dirty="0"/>
              <a:t> </a:t>
            </a:r>
            <a:r>
              <a:rPr spc="-5" dirty="0"/>
              <a:t>question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826643"/>
            <a:ext cx="8007350" cy="503343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2400" b="1" spc="-5" dirty="0">
                <a:solidFill>
                  <a:srgbClr val="003162"/>
                </a:solidFill>
                <a:latin typeface="Arial"/>
                <a:cs typeface="Arial"/>
              </a:rPr>
              <a:t>Some</a:t>
            </a:r>
            <a:r>
              <a:rPr sz="2400" b="1" spc="-15" dirty="0">
                <a:solidFill>
                  <a:srgbClr val="003162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162"/>
                </a:solidFill>
                <a:latin typeface="Arial"/>
                <a:cs typeface="Arial"/>
              </a:rPr>
              <a:t>data: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2336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</a:t>
            </a:r>
            <a:r>
              <a:rPr spc="-90" dirty="0"/>
              <a:t> </a:t>
            </a:r>
            <a:r>
              <a:rPr spc="-5" dirty="0"/>
              <a:t>answer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826643"/>
            <a:ext cx="8007350" cy="2675732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2400" b="1" spc="-5" dirty="0">
                <a:solidFill>
                  <a:srgbClr val="003162"/>
                </a:solidFill>
                <a:latin typeface="Arial"/>
                <a:cs typeface="Arial"/>
              </a:rPr>
              <a:t>Some</a:t>
            </a:r>
            <a:r>
              <a:rPr sz="2400" b="1" spc="-15" dirty="0">
                <a:solidFill>
                  <a:srgbClr val="003162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162"/>
                </a:solidFill>
                <a:latin typeface="Arial"/>
                <a:cs typeface="Arial"/>
              </a:rPr>
              <a:t>data:</a:t>
            </a:r>
            <a:endParaRPr sz="2400" dirty="0">
              <a:latin typeface="Arial"/>
              <a:cs typeface="Arial"/>
            </a:endParaRPr>
          </a:p>
          <a:p>
            <a:pPr marL="12700" marR="5080">
              <a:lnSpc>
                <a:spcPts val="2850"/>
              </a:lnSpc>
              <a:spcBef>
                <a:spcPts val="1065"/>
              </a:spcBef>
            </a:pPr>
            <a:r>
              <a:rPr sz="2400" dirty="0">
                <a:latin typeface="Arial"/>
                <a:cs typeface="Arial"/>
              </a:rPr>
              <a:t>“Among </a:t>
            </a:r>
            <a:r>
              <a:rPr sz="2400" spc="-5" dirty="0">
                <a:latin typeface="Arial"/>
                <a:cs typeface="Arial"/>
              </a:rPr>
              <a:t>those in the top tier of </a:t>
            </a:r>
            <a:r>
              <a:rPr sz="2400" dirty="0">
                <a:latin typeface="Arial"/>
                <a:cs typeface="Arial"/>
              </a:rPr>
              <a:t>chocolate consumption, </a:t>
            </a:r>
            <a:r>
              <a:rPr sz="2400" spc="-5" dirty="0">
                <a:latin typeface="Arial"/>
                <a:cs typeface="Arial"/>
              </a:rPr>
              <a:t>12  percent developed or died of </a:t>
            </a:r>
            <a:r>
              <a:rPr sz="2400" dirty="0">
                <a:latin typeface="Arial"/>
                <a:cs typeface="Arial"/>
              </a:rPr>
              <a:t>cardiovascular </a:t>
            </a:r>
            <a:r>
              <a:rPr sz="2400" spc="-5" dirty="0">
                <a:latin typeface="Arial"/>
                <a:cs typeface="Arial"/>
              </a:rPr>
              <a:t>disease during  the </a:t>
            </a:r>
            <a:r>
              <a:rPr sz="2400" spc="-30" dirty="0">
                <a:latin typeface="Arial"/>
                <a:cs typeface="Arial"/>
              </a:rPr>
              <a:t>study, </a:t>
            </a:r>
            <a:r>
              <a:rPr sz="2400" dirty="0">
                <a:latin typeface="Arial"/>
                <a:cs typeface="Arial"/>
              </a:rPr>
              <a:t>compared </a:t>
            </a:r>
            <a:r>
              <a:rPr sz="2400" spc="-5" dirty="0">
                <a:latin typeface="Arial"/>
                <a:cs typeface="Arial"/>
              </a:rPr>
              <a:t>to 17.4 percent of those who didn’t eat  </a:t>
            </a:r>
            <a:r>
              <a:rPr sz="2400" dirty="0">
                <a:latin typeface="Arial"/>
                <a:cs typeface="Arial"/>
              </a:rPr>
              <a:t>chocolate.”</a:t>
            </a:r>
          </a:p>
          <a:p>
            <a:pPr marL="12700">
              <a:lnSpc>
                <a:spcPts val="1600"/>
              </a:lnSpc>
            </a:pPr>
            <a:r>
              <a:rPr sz="800" i="1" dirty="0">
                <a:latin typeface="Arial"/>
                <a:cs typeface="Arial"/>
              </a:rPr>
              <a:t>- </a:t>
            </a:r>
            <a:r>
              <a:rPr sz="1400" i="1" spc="-5" dirty="0">
                <a:latin typeface="Arial"/>
                <a:cs typeface="Arial"/>
              </a:rPr>
              <a:t>Howard </a:t>
            </a:r>
            <a:r>
              <a:rPr sz="1400" i="1" spc="-10" dirty="0">
                <a:latin typeface="Arial"/>
                <a:cs typeface="Arial"/>
              </a:rPr>
              <a:t>LeWine </a:t>
            </a:r>
            <a:r>
              <a:rPr sz="1400" i="1" spc="-5" dirty="0">
                <a:latin typeface="Arial"/>
                <a:cs typeface="Arial"/>
              </a:rPr>
              <a:t>of Harvard Health Blog, </a:t>
            </a:r>
            <a:r>
              <a:rPr sz="1400" i="1" dirty="0">
                <a:latin typeface="Arial"/>
                <a:cs typeface="Arial"/>
              </a:rPr>
              <a:t>reported </a:t>
            </a:r>
            <a:r>
              <a:rPr sz="1400" i="1" spc="-5" dirty="0">
                <a:latin typeface="Arial"/>
                <a:cs typeface="Arial"/>
              </a:rPr>
              <a:t>by</a:t>
            </a:r>
            <a:r>
              <a:rPr sz="1400" i="1" spc="5" dirty="0">
                <a:solidFill>
                  <a:srgbClr val="0055FA"/>
                </a:solidFill>
                <a:latin typeface="Arial"/>
                <a:cs typeface="Arial"/>
              </a:rPr>
              <a:t> </a:t>
            </a:r>
            <a:r>
              <a:rPr sz="1400" i="1" u="heavy" spc="-15" dirty="0">
                <a:solidFill>
                  <a:srgbClr val="0055FA"/>
                </a:solidFill>
                <a:uFill>
                  <a:solidFill>
                    <a:srgbClr val="0055FA"/>
                  </a:solidFill>
                </a:uFill>
                <a:latin typeface="Arial"/>
                <a:cs typeface="Arial"/>
                <a:hlinkClick r:id="rId3"/>
              </a:rPr>
              <a:t>npr.org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2336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</a:t>
            </a:r>
            <a:r>
              <a:rPr spc="-90" dirty="0"/>
              <a:t> </a:t>
            </a:r>
            <a:r>
              <a:rPr spc="-5" dirty="0"/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408794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826643"/>
            <a:ext cx="8007350" cy="2987675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2400" b="1" spc="-5" dirty="0">
                <a:solidFill>
                  <a:srgbClr val="003162"/>
                </a:solidFill>
                <a:latin typeface="Arial"/>
                <a:cs typeface="Arial"/>
              </a:rPr>
              <a:t>Some</a:t>
            </a:r>
            <a:r>
              <a:rPr sz="2400" b="1" spc="-15" dirty="0">
                <a:solidFill>
                  <a:srgbClr val="003162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162"/>
                </a:solidFill>
                <a:latin typeface="Arial"/>
                <a:cs typeface="Arial"/>
              </a:rPr>
              <a:t>data: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ts val="2850"/>
              </a:lnSpc>
              <a:spcBef>
                <a:spcPts val="1065"/>
              </a:spcBef>
            </a:pPr>
            <a:r>
              <a:rPr sz="2400" dirty="0">
                <a:latin typeface="Arial"/>
                <a:cs typeface="Arial"/>
              </a:rPr>
              <a:t>“Among </a:t>
            </a:r>
            <a:r>
              <a:rPr sz="2400" spc="-5" dirty="0">
                <a:latin typeface="Arial"/>
                <a:cs typeface="Arial"/>
              </a:rPr>
              <a:t>those in the top tier of </a:t>
            </a:r>
            <a:r>
              <a:rPr sz="2400" dirty="0">
                <a:latin typeface="Arial"/>
                <a:cs typeface="Arial"/>
              </a:rPr>
              <a:t>chocolate consumption, </a:t>
            </a:r>
            <a:r>
              <a:rPr sz="2400" spc="-5" dirty="0">
                <a:latin typeface="Arial"/>
                <a:cs typeface="Arial"/>
              </a:rPr>
              <a:t>12  percent developed or died of </a:t>
            </a:r>
            <a:r>
              <a:rPr sz="2400" dirty="0">
                <a:latin typeface="Arial"/>
                <a:cs typeface="Arial"/>
              </a:rPr>
              <a:t>cardiovascular </a:t>
            </a:r>
            <a:r>
              <a:rPr sz="2400" spc="-5" dirty="0">
                <a:latin typeface="Arial"/>
                <a:cs typeface="Arial"/>
              </a:rPr>
              <a:t>disease during  the </a:t>
            </a:r>
            <a:r>
              <a:rPr sz="2400" spc="-30" dirty="0">
                <a:latin typeface="Arial"/>
                <a:cs typeface="Arial"/>
              </a:rPr>
              <a:t>study, </a:t>
            </a:r>
            <a:r>
              <a:rPr sz="2400" dirty="0">
                <a:latin typeface="Arial"/>
                <a:cs typeface="Arial"/>
              </a:rPr>
              <a:t>compared </a:t>
            </a:r>
            <a:r>
              <a:rPr sz="2400" spc="-5" dirty="0">
                <a:latin typeface="Arial"/>
                <a:cs typeface="Arial"/>
              </a:rPr>
              <a:t>to 17.4 percent of those who didn’t eat  </a:t>
            </a:r>
            <a:r>
              <a:rPr sz="2400" dirty="0">
                <a:latin typeface="Arial"/>
                <a:cs typeface="Arial"/>
              </a:rPr>
              <a:t>chocolate.”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1600"/>
              </a:lnSpc>
            </a:pPr>
            <a:r>
              <a:rPr sz="800" i="1" dirty="0">
                <a:latin typeface="Arial"/>
                <a:cs typeface="Arial"/>
              </a:rPr>
              <a:t>- </a:t>
            </a:r>
            <a:r>
              <a:rPr sz="1400" i="1" spc="-5" dirty="0">
                <a:latin typeface="Arial"/>
                <a:cs typeface="Arial"/>
              </a:rPr>
              <a:t>Howard </a:t>
            </a:r>
            <a:r>
              <a:rPr sz="1400" i="1" spc="-10" dirty="0">
                <a:latin typeface="Arial"/>
                <a:cs typeface="Arial"/>
              </a:rPr>
              <a:t>LeWine </a:t>
            </a:r>
            <a:r>
              <a:rPr sz="1400" i="1" spc="-5" dirty="0">
                <a:latin typeface="Arial"/>
                <a:cs typeface="Arial"/>
              </a:rPr>
              <a:t>of Harvard Health Blog, </a:t>
            </a:r>
            <a:r>
              <a:rPr sz="1400" i="1" dirty="0">
                <a:latin typeface="Arial"/>
                <a:cs typeface="Arial"/>
              </a:rPr>
              <a:t>reported </a:t>
            </a:r>
            <a:r>
              <a:rPr sz="1400" i="1" spc="-5" dirty="0">
                <a:latin typeface="Arial"/>
                <a:cs typeface="Arial"/>
              </a:rPr>
              <a:t>by</a:t>
            </a:r>
            <a:r>
              <a:rPr sz="1400" i="1" spc="5" dirty="0">
                <a:solidFill>
                  <a:srgbClr val="0055FA"/>
                </a:solidFill>
                <a:latin typeface="Arial"/>
                <a:cs typeface="Arial"/>
              </a:rPr>
              <a:t> </a:t>
            </a:r>
            <a:r>
              <a:rPr sz="1400" i="1" u="heavy" spc="-15" dirty="0">
                <a:solidFill>
                  <a:srgbClr val="0055FA"/>
                </a:solidFill>
                <a:uFill>
                  <a:solidFill>
                    <a:srgbClr val="0055FA"/>
                  </a:solidFill>
                </a:uFill>
                <a:latin typeface="Arial"/>
                <a:cs typeface="Arial"/>
                <a:hlinkClick r:id="rId3"/>
              </a:rPr>
              <a:t>npr.org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003162"/>
                </a:solidFill>
                <a:latin typeface="Arial"/>
                <a:cs typeface="Arial"/>
              </a:rPr>
              <a:t>Does this point to an</a:t>
            </a:r>
            <a:r>
              <a:rPr sz="2400" spc="-25" dirty="0">
                <a:solidFill>
                  <a:srgbClr val="003162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162"/>
                </a:solidFill>
                <a:latin typeface="Arial"/>
                <a:cs typeface="Arial"/>
              </a:rPr>
              <a:t>association?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2336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</a:t>
            </a:r>
            <a:r>
              <a:rPr spc="-90" dirty="0"/>
              <a:t> </a:t>
            </a:r>
            <a:r>
              <a:rPr spc="-5" dirty="0"/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129876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946658"/>
            <a:ext cx="7792084" cy="1805623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165100">
              <a:lnSpc>
                <a:spcPts val="2850"/>
              </a:lnSpc>
              <a:spcBef>
                <a:spcPts val="220"/>
              </a:spcBef>
            </a:pP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Does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chocolate consumption </a:t>
            </a:r>
            <a:r>
              <a:rPr sz="2400" spc="-5" dirty="0">
                <a:solidFill>
                  <a:srgbClr val="EC5D57"/>
                </a:solidFill>
                <a:latin typeface="Arial"/>
                <a:cs typeface="Arial"/>
              </a:rPr>
              <a:t>lead to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a reduction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in</a:t>
            </a:r>
            <a:r>
              <a:rPr sz="2400" spc="-8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heart  disease?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85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b="1" spc="-5" dirty="0">
                <a:solidFill>
                  <a:srgbClr val="003162"/>
                </a:solidFill>
                <a:latin typeface="Arial"/>
                <a:cs typeface="Arial"/>
              </a:rPr>
              <a:t>causality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2400" spc="-5" dirty="0">
                <a:latin typeface="Arial"/>
                <a:cs typeface="Arial"/>
              </a:rPr>
              <a:t>This question is often harder to</a:t>
            </a:r>
            <a:r>
              <a:rPr sz="2400" spc="-25" dirty="0">
                <a:latin typeface="Arial"/>
                <a:cs typeface="Arial"/>
              </a:rPr>
              <a:t> answer.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928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The next</a:t>
            </a:r>
            <a:r>
              <a:rPr spc="-85" dirty="0"/>
              <a:t> </a:t>
            </a:r>
            <a:r>
              <a:rPr spc="-5" dirty="0"/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1516026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946658"/>
            <a:ext cx="7792084" cy="341058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165100">
              <a:lnSpc>
                <a:spcPts val="2850"/>
              </a:lnSpc>
              <a:spcBef>
                <a:spcPts val="220"/>
              </a:spcBef>
            </a:pP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Does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chocolate consumption </a:t>
            </a:r>
            <a:r>
              <a:rPr sz="2400" spc="-5" dirty="0">
                <a:solidFill>
                  <a:srgbClr val="EC5D57"/>
                </a:solidFill>
                <a:latin typeface="Arial"/>
                <a:cs typeface="Arial"/>
              </a:rPr>
              <a:t>lead to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a reduction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in</a:t>
            </a:r>
            <a:r>
              <a:rPr sz="2400" spc="-8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heart  disease?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85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b="1" spc="-5" dirty="0">
                <a:solidFill>
                  <a:srgbClr val="003162"/>
                </a:solidFill>
                <a:latin typeface="Arial"/>
                <a:cs typeface="Arial"/>
              </a:rPr>
              <a:t>causality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2400" spc="-5" dirty="0">
                <a:latin typeface="Arial"/>
                <a:cs typeface="Arial"/>
              </a:rPr>
              <a:t>This question is often harder to</a:t>
            </a:r>
            <a:r>
              <a:rPr sz="2400" spc="-25" dirty="0">
                <a:latin typeface="Arial"/>
                <a:cs typeface="Arial"/>
              </a:rPr>
              <a:t> answer.</a:t>
            </a:r>
            <a:endParaRPr sz="2400">
              <a:latin typeface="Arial"/>
              <a:cs typeface="Arial"/>
            </a:endParaRPr>
          </a:p>
          <a:p>
            <a:pPr marL="12700" marR="5080" algn="just">
              <a:lnSpc>
                <a:spcPts val="2850"/>
              </a:lnSpc>
              <a:spcBef>
                <a:spcPts val="1515"/>
              </a:spcBef>
            </a:pPr>
            <a:r>
              <a:rPr sz="2400" dirty="0">
                <a:latin typeface="Arial"/>
                <a:cs typeface="Arial"/>
              </a:rPr>
              <a:t>“[The study] </a:t>
            </a:r>
            <a:r>
              <a:rPr sz="2400" spc="-5" dirty="0">
                <a:latin typeface="Arial"/>
                <a:cs typeface="Arial"/>
              </a:rPr>
              <a:t>doesn’t prove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cause-and-effect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relationship  </a:t>
            </a:r>
            <a:r>
              <a:rPr sz="2400" spc="-5" dirty="0">
                <a:latin typeface="Arial"/>
                <a:cs typeface="Arial"/>
              </a:rPr>
              <a:t>between </a:t>
            </a:r>
            <a:r>
              <a:rPr sz="2400" dirty="0">
                <a:latin typeface="Arial"/>
                <a:cs typeface="Arial"/>
              </a:rPr>
              <a:t>chocolate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reduced risk </a:t>
            </a:r>
            <a:r>
              <a:rPr sz="2400" spc="-5" dirty="0">
                <a:latin typeface="Arial"/>
                <a:cs typeface="Arial"/>
              </a:rPr>
              <a:t>of heart disease and  </a:t>
            </a:r>
            <a:r>
              <a:rPr sz="2400" dirty="0">
                <a:latin typeface="Arial"/>
                <a:cs typeface="Arial"/>
              </a:rPr>
              <a:t>stroke.”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ts val="2760"/>
              </a:lnSpc>
            </a:pPr>
            <a:r>
              <a:rPr sz="2400" i="1" dirty="0">
                <a:latin typeface="Arial"/>
                <a:cs typeface="Arial"/>
              </a:rPr>
              <a:t>- </a:t>
            </a:r>
            <a:r>
              <a:rPr sz="1400" i="1" dirty="0">
                <a:latin typeface="Arial"/>
                <a:cs typeface="Arial"/>
              </a:rPr>
              <a:t>JoAnn Manson, chief </a:t>
            </a:r>
            <a:r>
              <a:rPr sz="1400" i="1" spc="-5" dirty="0">
                <a:latin typeface="Arial"/>
                <a:cs typeface="Arial"/>
              </a:rPr>
              <a:t>of Preventive </a:t>
            </a:r>
            <a:r>
              <a:rPr sz="1400" i="1" dirty="0">
                <a:latin typeface="Arial"/>
                <a:cs typeface="Arial"/>
              </a:rPr>
              <a:t>Medicine </a:t>
            </a:r>
            <a:r>
              <a:rPr sz="1400" i="1" spc="-5" dirty="0">
                <a:latin typeface="Arial"/>
                <a:cs typeface="Arial"/>
              </a:rPr>
              <a:t>at Brigham and </a:t>
            </a:r>
            <a:r>
              <a:rPr sz="1400" i="1" spc="-10" dirty="0">
                <a:latin typeface="Arial"/>
                <a:cs typeface="Arial"/>
              </a:rPr>
              <a:t>Women’s </a:t>
            </a:r>
            <a:r>
              <a:rPr sz="1400" i="1" spc="-5" dirty="0">
                <a:latin typeface="Arial"/>
                <a:cs typeface="Arial"/>
              </a:rPr>
              <a:t>Hospital,</a:t>
            </a:r>
            <a:r>
              <a:rPr sz="1400" i="1" spc="-5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Boston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928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The next</a:t>
            </a:r>
            <a:r>
              <a:rPr spc="-85" dirty="0"/>
              <a:t> </a:t>
            </a:r>
            <a:r>
              <a:rPr spc="-5" dirty="0"/>
              <a:t>question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3602" y="2240540"/>
            <a:ext cx="2616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Association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3900" y="965925"/>
            <a:ext cx="4681268" cy="3750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524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London, </a:t>
            </a:r>
            <a:r>
              <a:rPr spc="-5" dirty="0"/>
              <a:t>early</a:t>
            </a:r>
            <a:r>
              <a:rPr spc="-65" dirty="0"/>
              <a:t> </a:t>
            </a:r>
            <a:r>
              <a:rPr spc="-30" dirty="0"/>
              <a:t>1850’s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58350" y="4287954"/>
            <a:ext cx="1541145" cy="389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5"/>
              </a:lnSpc>
              <a:spcBef>
                <a:spcPts val="100"/>
              </a:spcBef>
            </a:pPr>
            <a:r>
              <a:rPr sz="1200" spc="-5" dirty="0">
                <a:solidFill>
                  <a:srgbClr val="222222"/>
                </a:solidFill>
                <a:latin typeface="Arial"/>
                <a:cs typeface="Arial"/>
              </a:rPr>
              <a:t>Illustration from</a:t>
            </a:r>
            <a:r>
              <a:rPr sz="12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222222"/>
                </a:solidFill>
                <a:latin typeface="Arial"/>
                <a:cs typeface="Arial"/>
              </a:rPr>
              <a:t>Punch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35"/>
              </a:lnSpc>
            </a:pPr>
            <a:r>
              <a:rPr sz="1200" dirty="0">
                <a:solidFill>
                  <a:srgbClr val="222222"/>
                </a:solidFill>
                <a:latin typeface="Arial"/>
                <a:cs typeface="Arial"/>
              </a:rPr>
              <a:t>(1852).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8524" y="948457"/>
            <a:ext cx="7546975" cy="7336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ts val="2865"/>
              </a:lnSpc>
              <a:spcBef>
                <a:spcPts val="100"/>
              </a:spcBef>
              <a:buClr>
                <a:srgbClr val="C4820D"/>
              </a:buClr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b="1" spc="-5" dirty="0">
                <a:latin typeface="Arial"/>
                <a:cs typeface="Arial"/>
              </a:rPr>
              <a:t>Bad smells </a:t>
            </a:r>
            <a:r>
              <a:rPr sz="2400" spc="-5" dirty="0">
                <a:latin typeface="Arial"/>
                <a:cs typeface="Arial"/>
              </a:rPr>
              <a:t>given </a:t>
            </a:r>
            <a:r>
              <a:rPr sz="2400" spc="-20" dirty="0">
                <a:latin typeface="Arial"/>
                <a:cs typeface="Arial"/>
              </a:rPr>
              <a:t>off </a:t>
            </a:r>
            <a:r>
              <a:rPr sz="2400" spc="-5" dirty="0">
                <a:latin typeface="Arial"/>
                <a:cs typeface="Arial"/>
              </a:rPr>
              <a:t>by waste and </a:t>
            </a:r>
            <a:r>
              <a:rPr sz="2400" dirty="0">
                <a:latin typeface="Arial"/>
                <a:cs typeface="Arial"/>
              </a:rPr>
              <a:t>rotting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matter</a:t>
            </a:r>
          </a:p>
          <a:p>
            <a:pPr marL="424815" indent="-412750">
              <a:lnSpc>
                <a:spcPts val="285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b="1" spc="-5" dirty="0">
                <a:latin typeface="Arial"/>
                <a:cs typeface="Arial"/>
              </a:rPr>
              <a:t>Believed </a:t>
            </a:r>
            <a:r>
              <a:rPr sz="2400" b="1" dirty="0">
                <a:latin typeface="Arial"/>
                <a:cs typeface="Arial"/>
              </a:rPr>
              <a:t>to </a:t>
            </a:r>
            <a:r>
              <a:rPr sz="2400" b="1" spc="-5" dirty="0">
                <a:latin typeface="Arial"/>
                <a:cs typeface="Arial"/>
              </a:rPr>
              <a:t>be </a:t>
            </a:r>
            <a:r>
              <a:rPr sz="2400" b="1" dirty="0">
                <a:latin typeface="Arial"/>
                <a:cs typeface="Arial"/>
              </a:rPr>
              <a:t>the </a:t>
            </a:r>
            <a:r>
              <a:rPr sz="2400" b="1" spc="-5" dirty="0">
                <a:latin typeface="Arial"/>
                <a:cs typeface="Arial"/>
              </a:rPr>
              <a:t>main source of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disease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24011"/>
            <a:ext cx="7747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Miasmas, miasmatism,</a:t>
            </a:r>
            <a:r>
              <a:rPr spc="-90" dirty="0"/>
              <a:t> </a:t>
            </a:r>
            <a:r>
              <a:rPr spc="-5" dirty="0"/>
              <a:t>miasmatists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8524" y="948457"/>
            <a:ext cx="7546975" cy="22212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ts val="2865"/>
              </a:lnSpc>
              <a:spcBef>
                <a:spcPts val="100"/>
              </a:spcBef>
              <a:buClr>
                <a:srgbClr val="C4820D"/>
              </a:buClr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b="1" spc="-5" dirty="0">
                <a:latin typeface="Arial"/>
                <a:cs typeface="Arial"/>
              </a:rPr>
              <a:t>Bad smells </a:t>
            </a:r>
            <a:r>
              <a:rPr sz="2400" spc="-5" dirty="0">
                <a:latin typeface="Arial"/>
                <a:cs typeface="Arial"/>
              </a:rPr>
              <a:t>given </a:t>
            </a:r>
            <a:r>
              <a:rPr sz="2400" spc="-20" dirty="0">
                <a:latin typeface="Arial"/>
                <a:cs typeface="Arial"/>
              </a:rPr>
              <a:t>off </a:t>
            </a:r>
            <a:r>
              <a:rPr sz="2400" spc="-5" dirty="0">
                <a:latin typeface="Arial"/>
                <a:cs typeface="Arial"/>
              </a:rPr>
              <a:t>by waste and </a:t>
            </a:r>
            <a:r>
              <a:rPr sz="2400" dirty="0">
                <a:latin typeface="Arial"/>
                <a:cs typeface="Arial"/>
              </a:rPr>
              <a:t>rotting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matter</a:t>
            </a:r>
          </a:p>
          <a:p>
            <a:pPr marL="424815" indent="-412750">
              <a:lnSpc>
                <a:spcPts val="285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b="1" spc="-5" dirty="0">
                <a:latin typeface="Arial"/>
                <a:cs typeface="Arial"/>
              </a:rPr>
              <a:t>Believed </a:t>
            </a:r>
            <a:r>
              <a:rPr sz="2400" b="1" dirty="0">
                <a:latin typeface="Arial"/>
                <a:cs typeface="Arial"/>
              </a:rPr>
              <a:t>to </a:t>
            </a:r>
            <a:r>
              <a:rPr sz="2400" b="1" spc="-5" dirty="0">
                <a:latin typeface="Arial"/>
                <a:cs typeface="Arial"/>
              </a:rPr>
              <a:t>be </a:t>
            </a:r>
            <a:r>
              <a:rPr sz="2400" b="1" dirty="0">
                <a:latin typeface="Arial"/>
                <a:cs typeface="Arial"/>
              </a:rPr>
              <a:t>the </a:t>
            </a:r>
            <a:r>
              <a:rPr sz="2400" b="1" spc="-5" dirty="0">
                <a:latin typeface="Arial"/>
                <a:cs typeface="Arial"/>
              </a:rPr>
              <a:t>main source of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disease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ts val="285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Arial"/>
                <a:cs typeface="Arial"/>
              </a:rPr>
              <a:t>Suggested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remedies:</a:t>
            </a: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dirty="0">
                <a:latin typeface="Arial"/>
                <a:cs typeface="Arial"/>
              </a:rPr>
              <a:t>“fly </a:t>
            </a:r>
            <a:r>
              <a:rPr sz="2400" spc="-5" dirty="0">
                <a:latin typeface="Arial"/>
                <a:cs typeface="Arial"/>
              </a:rPr>
              <a:t>to </a:t>
            </a:r>
            <a:r>
              <a:rPr sz="2400" dirty="0">
                <a:latin typeface="Arial"/>
                <a:cs typeface="Arial"/>
              </a:rPr>
              <a:t>clene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air”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dirty="0">
                <a:latin typeface="Arial"/>
                <a:cs typeface="Arial"/>
              </a:rPr>
              <a:t>“a </a:t>
            </a:r>
            <a:r>
              <a:rPr sz="2400" spc="-5" dirty="0">
                <a:latin typeface="Arial"/>
                <a:cs typeface="Arial"/>
              </a:rPr>
              <a:t>pocket full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o’posies”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dirty="0">
                <a:latin typeface="Arial"/>
                <a:cs typeface="Arial"/>
              </a:rPr>
              <a:t>“fire </a:t>
            </a:r>
            <a:r>
              <a:rPr sz="2400" spc="-20" dirty="0">
                <a:latin typeface="Arial"/>
                <a:cs typeface="Arial"/>
              </a:rPr>
              <a:t>off </a:t>
            </a:r>
            <a:r>
              <a:rPr sz="2400" spc="-5" dirty="0">
                <a:latin typeface="Arial"/>
                <a:cs typeface="Arial"/>
              </a:rPr>
              <a:t>barrels of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gunpowder”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24011"/>
            <a:ext cx="7747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Miasmas, miasmatism,</a:t>
            </a:r>
            <a:r>
              <a:rPr spc="-90" dirty="0"/>
              <a:t> </a:t>
            </a:r>
            <a:r>
              <a:rPr spc="-5" dirty="0"/>
              <a:t>miasmatists</a:t>
            </a:r>
          </a:p>
        </p:txBody>
      </p:sp>
    </p:spTree>
    <p:extLst>
      <p:ext uri="{BB962C8B-B14F-4D97-AF65-F5344CB8AC3E}">
        <p14:creationId xmlns:p14="http://schemas.microsoft.com/office/powerpoint/2010/main" val="2445266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8451" y="2240540"/>
            <a:ext cx="3606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Announcements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8524" y="948457"/>
            <a:ext cx="7546975" cy="3648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ts val="2865"/>
              </a:lnSpc>
              <a:spcBef>
                <a:spcPts val="100"/>
              </a:spcBef>
              <a:buClr>
                <a:srgbClr val="C4820D"/>
              </a:buClr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b="1" spc="-5" dirty="0">
                <a:latin typeface="Arial"/>
                <a:cs typeface="Arial"/>
              </a:rPr>
              <a:t>Bad smells </a:t>
            </a:r>
            <a:r>
              <a:rPr sz="2400" spc="-5" dirty="0">
                <a:latin typeface="Arial"/>
                <a:cs typeface="Arial"/>
              </a:rPr>
              <a:t>given </a:t>
            </a:r>
            <a:r>
              <a:rPr sz="2400" spc="-20" dirty="0">
                <a:latin typeface="Arial"/>
                <a:cs typeface="Arial"/>
              </a:rPr>
              <a:t>off </a:t>
            </a:r>
            <a:r>
              <a:rPr sz="2400" spc="-5" dirty="0">
                <a:latin typeface="Arial"/>
                <a:cs typeface="Arial"/>
              </a:rPr>
              <a:t>by waste and </a:t>
            </a:r>
            <a:r>
              <a:rPr sz="2400" dirty="0">
                <a:latin typeface="Arial"/>
                <a:cs typeface="Arial"/>
              </a:rPr>
              <a:t>rotting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matter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ts val="285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b="1" spc="-5" dirty="0">
                <a:latin typeface="Arial"/>
                <a:cs typeface="Arial"/>
              </a:rPr>
              <a:t>Believed </a:t>
            </a:r>
            <a:r>
              <a:rPr sz="2400" b="1" dirty="0">
                <a:latin typeface="Arial"/>
                <a:cs typeface="Arial"/>
              </a:rPr>
              <a:t>to </a:t>
            </a:r>
            <a:r>
              <a:rPr sz="2400" b="1" spc="-5" dirty="0">
                <a:latin typeface="Arial"/>
                <a:cs typeface="Arial"/>
              </a:rPr>
              <a:t>be </a:t>
            </a:r>
            <a:r>
              <a:rPr sz="2400" b="1" dirty="0">
                <a:latin typeface="Arial"/>
                <a:cs typeface="Arial"/>
              </a:rPr>
              <a:t>the </a:t>
            </a:r>
            <a:r>
              <a:rPr sz="2400" b="1" spc="-5" dirty="0">
                <a:latin typeface="Arial"/>
                <a:cs typeface="Arial"/>
              </a:rPr>
              <a:t>main source of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disease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ts val="285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Arial"/>
                <a:cs typeface="Arial"/>
              </a:rPr>
              <a:t>Suggested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remedies:</a:t>
            </a:r>
            <a:endParaRPr sz="2400">
              <a:latin typeface="Arial"/>
              <a:cs typeface="Arial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dirty="0">
                <a:latin typeface="Arial"/>
                <a:cs typeface="Arial"/>
              </a:rPr>
              <a:t>“fly </a:t>
            </a:r>
            <a:r>
              <a:rPr sz="2400" spc="-5" dirty="0">
                <a:latin typeface="Arial"/>
                <a:cs typeface="Arial"/>
              </a:rPr>
              <a:t>to </a:t>
            </a:r>
            <a:r>
              <a:rPr sz="2400" dirty="0">
                <a:latin typeface="Arial"/>
                <a:cs typeface="Arial"/>
              </a:rPr>
              <a:t>clene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air”</a:t>
            </a:r>
            <a:endParaRPr sz="2400">
              <a:latin typeface="Arial"/>
              <a:cs typeface="Arial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dirty="0">
                <a:latin typeface="Arial"/>
                <a:cs typeface="Arial"/>
              </a:rPr>
              <a:t>“a </a:t>
            </a:r>
            <a:r>
              <a:rPr sz="2400" spc="-5" dirty="0">
                <a:latin typeface="Arial"/>
                <a:cs typeface="Arial"/>
              </a:rPr>
              <a:t>pocket full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o’posies”</a:t>
            </a:r>
            <a:endParaRPr sz="2400">
              <a:latin typeface="Arial"/>
              <a:cs typeface="Arial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dirty="0">
                <a:latin typeface="Arial"/>
                <a:cs typeface="Arial"/>
              </a:rPr>
              <a:t>“fire </a:t>
            </a:r>
            <a:r>
              <a:rPr sz="2400" spc="-20" dirty="0">
                <a:latin typeface="Arial"/>
                <a:cs typeface="Arial"/>
              </a:rPr>
              <a:t>off </a:t>
            </a:r>
            <a:r>
              <a:rPr sz="2400" spc="-5" dirty="0">
                <a:latin typeface="Arial"/>
                <a:cs typeface="Arial"/>
              </a:rPr>
              <a:t>barrels of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gunpowder”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ts val="285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Arial"/>
                <a:cs typeface="Arial"/>
              </a:rPr>
              <a:t>Staunch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believers:</a:t>
            </a:r>
            <a:endParaRPr sz="2400">
              <a:latin typeface="Arial"/>
              <a:cs typeface="Arial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latin typeface="Arial"/>
                <a:cs typeface="Arial"/>
              </a:rPr>
              <a:t>Florence Nightingale </a:t>
            </a:r>
            <a:r>
              <a:rPr sz="2400" dirty="0">
                <a:latin typeface="Arial"/>
                <a:cs typeface="Arial"/>
              </a:rPr>
              <a:t>(founder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dirty="0">
                <a:latin typeface="Arial"/>
                <a:cs typeface="Arial"/>
              </a:rPr>
              <a:t>modern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nursing)</a:t>
            </a:r>
            <a:endParaRPr sz="2400">
              <a:latin typeface="Arial"/>
              <a:cs typeface="Arial"/>
            </a:endParaRPr>
          </a:p>
          <a:p>
            <a:pPr marL="882015" marR="280035" lvl="1" indent="-412750">
              <a:lnSpc>
                <a:spcPts val="2850"/>
              </a:lnSpc>
              <a:spcBef>
                <a:spcPts val="10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latin typeface="Arial"/>
                <a:cs typeface="Arial"/>
              </a:rPr>
              <a:t>Edwin Chadwick </a:t>
            </a:r>
            <a:r>
              <a:rPr sz="2400" dirty="0">
                <a:latin typeface="Arial"/>
                <a:cs typeface="Arial"/>
              </a:rPr>
              <a:t>(Commissioner </a:t>
            </a:r>
            <a:r>
              <a:rPr sz="2400" spc="-5" dirty="0">
                <a:latin typeface="Arial"/>
                <a:cs typeface="Arial"/>
              </a:rPr>
              <a:t>of the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General  Board of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Health)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24011"/>
            <a:ext cx="7747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Miasmas, miasmatism,</a:t>
            </a:r>
            <a:r>
              <a:rPr spc="-90" dirty="0"/>
              <a:t> </a:t>
            </a:r>
            <a:r>
              <a:rPr spc="-5" dirty="0"/>
              <a:t>miasmatists</a:t>
            </a:r>
          </a:p>
        </p:txBody>
      </p:sp>
    </p:spTree>
    <p:extLst>
      <p:ext uri="{BB962C8B-B14F-4D97-AF65-F5344CB8AC3E}">
        <p14:creationId xmlns:p14="http://schemas.microsoft.com/office/powerpoint/2010/main" val="3735691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84250" y="881875"/>
            <a:ext cx="3575699" cy="38270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883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John </a:t>
            </a:r>
            <a:r>
              <a:rPr spc="-35" dirty="0"/>
              <a:t>Snow,</a:t>
            </a:r>
            <a:r>
              <a:rPr spc="-80" dirty="0"/>
              <a:t> </a:t>
            </a:r>
            <a:r>
              <a:rPr spc="-5" dirty="0"/>
              <a:t>1813-1858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25163" y="226499"/>
            <a:ext cx="5293676" cy="46904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19257" y="1"/>
            <a:ext cx="5905487" cy="51434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4251" y="2240540"/>
            <a:ext cx="2235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Causation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7800" y="0"/>
            <a:ext cx="8708399" cy="51434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8999" y="1576358"/>
            <a:ext cx="5091430" cy="1477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b="1" dirty="0">
                <a:solidFill>
                  <a:srgbClr val="003162"/>
                </a:solidFill>
                <a:latin typeface="Arial"/>
                <a:cs typeface="Arial"/>
              </a:rPr>
              <a:t>treatment</a:t>
            </a:r>
            <a:r>
              <a:rPr sz="2400" b="1" spc="-10" dirty="0">
                <a:solidFill>
                  <a:srgbClr val="003162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162"/>
                </a:solidFill>
                <a:latin typeface="Arial"/>
                <a:cs typeface="Arial"/>
              </a:rPr>
              <a:t>group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C4820D"/>
              </a:buClr>
              <a:buFont typeface="Arial"/>
              <a:buChar char="●"/>
            </a:pPr>
            <a:endParaRPr sz="2450">
              <a:latin typeface="Arial"/>
              <a:cs typeface="Arial"/>
            </a:endParaRPr>
          </a:p>
          <a:p>
            <a:pPr marL="424815" indent="-412750">
              <a:lnSpc>
                <a:spcPts val="2865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b="1" spc="-5" dirty="0">
                <a:solidFill>
                  <a:srgbClr val="003162"/>
                </a:solidFill>
                <a:latin typeface="Arial"/>
                <a:cs typeface="Arial"/>
              </a:rPr>
              <a:t>control</a:t>
            </a:r>
            <a:r>
              <a:rPr sz="2400" b="1" spc="-10" dirty="0">
                <a:solidFill>
                  <a:srgbClr val="003162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162"/>
                </a:solidFill>
                <a:latin typeface="Arial"/>
                <a:cs typeface="Arial"/>
              </a:rPr>
              <a:t>group</a:t>
            </a:r>
            <a:endParaRPr sz="2400">
              <a:latin typeface="Arial"/>
              <a:cs typeface="Arial"/>
            </a:endParaRPr>
          </a:p>
          <a:p>
            <a:pPr marL="966469" lvl="1" indent="-497205">
              <a:lnSpc>
                <a:spcPts val="2865"/>
              </a:lnSpc>
              <a:buClr>
                <a:srgbClr val="C4820D"/>
              </a:buClr>
              <a:buChar char="○"/>
              <a:tabLst>
                <a:tab pos="966469" algn="l"/>
                <a:tab pos="967105" algn="l"/>
              </a:tabLst>
            </a:pPr>
            <a:r>
              <a:rPr sz="2400" spc="-5" dirty="0">
                <a:latin typeface="Arial"/>
                <a:cs typeface="Arial"/>
              </a:rPr>
              <a:t>does not </a:t>
            </a:r>
            <a:r>
              <a:rPr sz="2400" dirty="0">
                <a:latin typeface="Arial"/>
                <a:cs typeface="Arial"/>
              </a:rPr>
              <a:t>receive </a:t>
            </a:r>
            <a:r>
              <a:rPr sz="2400" spc="-5" dirty="0">
                <a:latin typeface="Arial"/>
                <a:cs typeface="Arial"/>
              </a:rPr>
              <a:t>the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treatment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2692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Comparison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86776" y="1139665"/>
          <a:ext cx="7340600" cy="2839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98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200" b="1" spc="-5" dirty="0">
                          <a:solidFill>
                            <a:srgbClr val="6C6C6C"/>
                          </a:solidFill>
                          <a:latin typeface="Arial"/>
                          <a:cs typeface="Arial"/>
                        </a:rPr>
                        <a:t>Supply</a:t>
                      </a:r>
                      <a:r>
                        <a:rPr sz="1200" b="1" spc="-55" dirty="0">
                          <a:solidFill>
                            <a:srgbClr val="6C6C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6C6C6C"/>
                          </a:solidFill>
                          <a:latin typeface="Arial"/>
                          <a:cs typeface="Arial"/>
                        </a:rPr>
                        <a:t>Area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200" b="1" spc="-5" dirty="0">
                          <a:solidFill>
                            <a:srgbClr val="6C6C6C"/>
                          </a:solidFill>
                          <a:latin typeface="Arial"/>
                          <a:cs typeface="Arial"/>
                        </a:rPr>
                        <a:t>Number of</a:t>
                      </a:r>
                      <a:r>
                        <a:rPr sz="1200" b="1" spc="-20" dirty="0">
                          <a:solidFill>
                            <a:srgbClr val="6C6C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6C6C6C"/>
                          </a:solidFill>
                          <a:latin typeface="Arial"/>
                          <a:cs typeface="Arial"/>
                        </a:rPr>
                        <a:t>houses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200" b="1" spc="-5" dirty="0">
                          <a:solidFill>
                            <a:srgbClr val="6C6C6C"/>
                          </a:solidFill>
                          <a:latin typeface="Arial"/>
                          <a:cs typeface="Arial"/>
                        </a:rPr>
                        <a:t>Cholera</a:t>
                      </a:r>
                      <a:r>
                        <a:rPr sz="1200" b="1" spc="-15" dirty="0">
                          <a:solidFill>
                            <a:srgbClr val="6C6C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6C6C6C"/>
                          </a:solidFill>
                          <a:latin typeface="Arial"/>
                          <a:cs typeface="Arial"/>
                        </a:rPr>
                        <a:t>deaths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66040" marR="466090">
                        <a:lnSpc>
                          <a:spcPts val="1430"/>
                        </a:lnSpc>
                      </a:pPr>
                      <a:r>
                        <a:rPr sz="1200" b="1" spc="-5" dirty="0">
                          <a:solidFill>
                            <a:srgbClr val="6C6C6C"/>
                          </a:solidFill>
                          <a:latin typeface="Arial"/>
                          <a:cs typeface="Arial"/>
                        </a:rPr>
                        <a:t>Deaths per</a:t>
                      </a:r>
                      <a:r>
                        <a:rPr sz="1200" b="1" spc="-90" dirty="0">
                          <a:solidFill>
                            <a:srgbClr val="6C6C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6C6C6C"/>
                          </a:solidFill>
                          <a:latin typeface="Arial"/>
                          <a:cs typeface="Arial"/>
                        </a:rPr>
                        <a:t>10,000  houses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98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6C6C6C"/>
                          </a:solidFill>
                          <a:latin typeface="Arial"/>
                          <a:cs typeface="Arial"/>
                        </a:rPr>
                        <a:t>S&amp;V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500" spc="-5" dirty="0">
                          <a:solidFill>
                            <a:srgbClr val="6C6C6C"/>
                          </a:solidFill>
                          <a:latin typeface="Arial"/>
                          <a:cs typeface="Arial"/>
                        </a:rPr>
                        <a:t>40,046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500" spc="-5" dirty="0">
                          <a:solidFill>
                            <a:srgbClr val="6C6C6C"/>
                          </a:solidFill>
                          <a:latin typeface="Arial"/>
                          <a:cs typeface="Arial"/>
                        </a:rPr>
                        <a:t>1,263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500" spc="-5" dirty="0">
                          <a:solidFill>
                            <a:srgbClr val="6C6C6C"/>
                          </a:solidFill>
                          <a:latin typeface="Arial"/>
                          <a:cs typeface="Arial"/>
                        </a:rPr>
                        <a:t>315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98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6C6C6C"/>
                          </a:solidFill>
                          <a:latin typeface="Arial"/>
                          <a:cs typeface="Arial"/>
                        </a:rPr>
                        <a:t>Lambeth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500" spc="-5" dirty="0">
                          <a:solidFill>
                            <a:srgbClr val="6C6C6C"/>
                          </a:solidFill>
                          <a:latin typeface="Arial"/>
                          <a:cs typeface="Arial"/>
                        </a:rPr>
                        <a:t>26,107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500" spc="-5" dirty="0">
                          <a:solidFill>
                            <a:srgbClr val="6C6C6C"/>
                          </a:solidFill>
                          <a:latin typeface="Arial"/>
                          <a:cs typeface="Arial"/>
                        </a:rPr>
                        <a:t>98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500" spc="-5" dirty="0">
                          <a:solidFill>
                            <a:srgbClr val="6C6C6C"/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98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6C6C6C"/>
                          </a:solidFill>
                          <a:latin typeface="Arial"/>
                          <a:cs typeface="Arial"/>
                        </a:rPr>
                        <a:t>Rest of</a:t>
                      </a:r>
                      <a:r>
                        <a:rPr sz="1200" spc="-15" dirty="0">
                          <a:solidFill>
                            <a:srgbClr val="6C6C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6C6C6C"/>
                          </a:solidFill>
                          <a:latin typeface="Arial"/>
                          <a:cs typeface="Arial"/>
                        </a:rPr>
                        <a:t>London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550" dirty="0">
                        <a:latin typeface="Times New Roman"/>
                        <a:cs typeface="Times New Roman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500" spc="-5" dirty="0">
                          <a:solidFill>
                            <a:srgbClr val="6C6C6C"/>
                          </a:solidFill>
                          <a:latin typeface="Arial"/>
                          <a:cs typeface="Arial"/>
                        </a:rPr>
                        <a:t>256,423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500" spc="-5" dirty="0">
                          <a:solidFill>
                            <a:srgbClr val="6C6C6C"/>
                          </a:solidFill>
                          <a:latin typeface="Arial"/>
                          <a:cs typeface="Arial"/>
                        </a:rPr>
                        <a:t>1,422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550" dirty="0">
                        <a:latin typeface="Times New Roman"/>
                        <a:cs typeface="Times New Roman"/>
                      </a:endParaRPr>
                    </a:p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500" spc="-5" dirty="0">
                          <a:solidFill>
                            <a:srgbClr val="6C6C6C"/>
                          </a:solidFill>
                          <a:latin typeface="Arial"/>
                          <a:cs typeface="Arial"/>
                        </a:rPr>
                        <a:t>59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28003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Snow’s</a:t>
            </a:r>
            <a:r>
              <a:rPr spc="-80" dirty="0"/>
              <a:t> </a:t>
            </a:r>
            <a:r>
              <a:rPr dirty="0"/>
              <a:t>table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1943243"/>
            <a:ext cx="7646034" cy="11207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99700"/>
              </a:lnSpc>
              <a:spcBef>
                <a:spcPts val="105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If the treatment and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control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groups are </a:t>
            </a:r>
            <a:r>
              <a:rPr sz="2400" i="1" dirty="0">
                <a:solidFill>
                  <a:srgbClr val="003162"/>
                </a:solidFill>
                <a:latin typeface="Arial"/>
                <a:cs typeface="Arial"/>
              </a:rPr>
              <a:t>similar </a:t>
            </a:r>
            <a:r>
              <a:rPr sz="2400" i="1" spc="-5" dirty="0">
                <a:solidFill>
                  <a:srgbClr val="003162"/>
                </a:solidFill>
                <a:latin typeface="Arial"/>
                <a:cs typeface="Arial"/>
              </a:rPr>
              <a:t>apart from  the treatment,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then 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differences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between the outcomes in  the two groups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 ascribed to the</a:t>
            </a:r>
            <a:r>
              <a:rPr sz="2400" spc="-5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treatment.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0225" y="257215"/>
            <a:ext cx="6297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3B7EA1"/>
                </a:solidFill>
                <a:latin typeface="Arial"/>
                <a:cs typeface="Arial"/>
              </a:rPr>
              <a:t>Key to establishing</a:t>
            </a:r>
            <a:r>
              <a:rPr sz="3600" b="1" spc="-85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3B7EA1"/>
                </a:solidFill>
                <a:latin typeface="Arial"/>
                <a:cs typeface="Arial"/>
              </a:rPr>
              <a:t>causality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7470" y="2240540"/>
            <a:ext cx="2868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Confounding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8999" y="946658"/>
            <a:ext cx="6669405" cy="37088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ts val="2865"/>
              </a:lnSpc>
              <a:spcBef>
                <a:spcPts val="100"/>
              </a:spcBef>
              <a:buClr>
                <a:srgbClr val="C4820D"/>
              </a:buClr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lang="en-US" sz="2400" b="1" spc="-5" dirty="0">
                <a:solidFill>
                  <a:srgbClr val="003162"/>
                </a:solidFill>
                <a:latin typeface="Arial"/>
                <a:cs typeface="Arial"/>
              </a:rPr>
              <a:t>I</a:t>
            </a:r>
            <a:r>
              <a:rPr sz="2400" b="1" spc="-5" dirty="0">
                <a:solidFill>
                  <a:srgbClr val="003162"/>
                </a:solidFill>
                <a:latin typeface="Arial"/>
                <a:cs typeface="Arial"/>
              </a:rPr>
              <a:t>ndividuals</a:t>
            </a:r>
            <a:endParaRPr sz="2450" dirty="0">
              <a:latin typeface="Arial"/>
              <a:cs typeface="Arial"/>
            </a:endParaRPr>
          </a:p>
          <a:p>
            <a:pPr marL="424815" indent="-412750">
              <a:lnSpc>
                <a:spcPts val="2865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b="1" dirty="0">
                <a:solidFill>
                  <a:srgbClr val="003162"/>
                </a:solidFill>
                <a:latin typeface="Arial"/>
                <a:cs typeface="Arial"/>
              </a:rPr>
              <a:t>T</a:t>
            </a:r>
            <a:r>
              <a:rPr sz="2400" b="1" dirty="0">
                <a:solidFill>
                  <a:srgbClr val="003162"/>
                </a:solidFill>
                <a:latin typeface="Arial"/>
                <a:cs typeface="Arial"/>
              </a:rPr>
              <a:t>reatment</a:t>
            </a:r>
            <a:endParaRPr sz="2450" dirty="0">
              <a:latin typeface="Arial"/>
              <a:cs typeface="Arial"/>
            </a:endParaRPr>
          </a:p>
          <a:p>
            <a:pPr marL="424815" indent="-412750">
              <a:lnSpc>
                <a:spcPts val="2865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b="1" spc="-5" dirty="0">
                <a:solidFill>
                  <a:srgbClr val="003162"/>
                </a:solidFill>
                <a:latin typeface="Arial"/>
                <a:cs typeface="Arial"/>
              </a:rPr>
              <a:t>Outcome</a:t>
            </a:r>
          </a:p>
          <a:p>
            <a:pPr marL="424815" indent="-412750">
              <a:lnSpc>
                <a:spcPts val="2865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b="1" spc="-5" dirty="0">
                <a:solidFill>
                  <a:srgbClr val="003162"/>
                </a:solidFill>
                <a:latin typeface="Arial"/>
                <a:cs typeface="Arial"/>
              </a:rPr>
              <a:t>Observational study</a:t>
            </a:r>
          </a:p>
          <a:p>
            <a:pPr marL="424815" indent="-412750">
              <a:lnSpc>
                <a:spcPts val="2865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b="1" spc="-5" dirty="0">
                <a:solidFill>
                  <a:srgbClr val="003162"/>
                </a:solidFill>
                <a:latin typeface="Arial"/>
                <a:cs typeface="Arial"/>
              </a:rPr>
              <a:t>Association</a:t>
            </a:r>
          </a:p>
          <a:p>
            <a:pPr marL="424815" indent="-412750">
              <a:lnSpc>
                <a:spcPts val="2865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b="1" spc="-5" dirty="0">
                <a:solidFill>
                  <a:srgbClr val="003162"/>
                </a:solidFill>
                <a:latin typeface="Arial"/>
                <a:cs typeface="Arial"/>
              </a:rPr>
              <a:t>Causality</a:t>
            </a:r>
          </a:p>
          <a:p>
            <a:pPr marL="424815" indent="-412750">
              <a:lnSpc>
                <a:spcPts val="2865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b="1" spc="-5" dirty="0">
                <a:solidFill>
                  <a:srgbClr val="003162"/>
                </a:solidFill>
                <a:latin typeface="Arial"/>
                <a:cs typeface="Arial"/>
              </a:rPr>
              <a:t>Comparison</a:t>
            </a:r>
          </a:p>
          <a:p>
            <a:pPr marL="424815" indent="-412750">
              <a:lnSpc>
                <a:spcPts val="2865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b="1" spc="-5" dirty="0">
                <a:solidFill>
                  <a:srgbClr val="003162"/>
                </a:solidFill>
                <a:latin typeface="Arial"/>
                <a:cs typeface="Arial"/>
              </a:rPr>
              <a:t>Treatment group</a:t>
            </a:r>
          </a:p>
          <a:p>
            <a:pPr marL="424815" indent="-412750">
              <a:lnSpc>
                <a:spcPts val="2865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b="1" spc="-5" dirty="0">
                <a:solidFill>
                  <a:srgbClr val="003162"/>
                </a:solidFill>
                <a:latin typeface="Arial"/>
                <a:cs typeface="Arial"/>
              </a:rPr>
              <a:t>Control group</a:t>
            </a:r>
          </a:p>
          <a:p>
            <a:pPr marL="424815" indent="-412750">
              <a:lnSpc>
                <a:spcPts val="2865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b="1" spc="-5" dirty="0">
                <a:solidFill>
                  <a:srgbClr val="003162"/>
                </a:solidFill>
                <a:latin typeface="Arial"/>
                <a:cs typeface="Arial"/>
              </a:rPr>
              <a:t>Confounding variable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73945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Text Book – </a:t>
            </a:r>
            <a:r>
              <a:rPr lang="en-US" spc="-5" dirty="0" err="1"/>
              <a:t>Chp</a:t>
            </a:r>
            <a:r>
              <a:rPr lang="en-US" spc="-5" dirty="0"/>
              <a:t> 2 and Keywords</a:t>
            </a:r>
            <a:endParaRPr spc="-5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167576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T</a:t>
            </a:r>
            <a:r>
              <a:rPr spc="-5" dirty="0"/>
              <a:t>rouble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03122"/>
            <a:ext cx="7099300" cy="1730602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marR="5080">
              <a:lnSpc>
                <a:spcPts val="2630"/>
              </a:lnSpc>
              <a:spcBef>
                <a:spcPts val="395"/>
              </a:spcBef>
            </a:pPr>
            <a:r>
              <a:rPr sz="2400" spc="-5" dirty="0">
                <a:latin typeface="Arial"/>
                <a:cs typeface="Arial"/>
              </a:rPr>
              <a:t>If the treatment and </a:t>
            </a:r>
            <a:r>
              <a:rPr sz="2400" dirty="0">
                <a:latin typeface="Arial"/>
                <a:cs typeface="Arial"/>
              </a:rPr>
              <a:t>control </a:t>
            </a:r>
            <a:r>
              <a:rPr sz="2400" spc="-5" dirty="0">
                <a:latin typeface="Arial"/>
                <a:cs typeface="Arial"/>
              </a:rPr>
              <a:t>groups have </a:t>
            </a:r>
            <a:r>
              <a:rPr sz="2400" dirty="0">
                <a:solidFill>
                  <a:srgbClr val="C82506"/>
                </a:solidFill>
                <a:latin typeface="Arial"/>
                <a:cs typeface="Arial"/>
              </a:rPr>
              <a:t>systematic  </a:t>
            </a:r>
            <a:r>
              <a:rPr sz="2400" spc="-10" dirty="0">
                <a:solidFill>
                  <a:srgbClr val="C82506"/>
                </a:solidFill>
                <a:latin typeface="Arial"/>
                <a:cs typeface="Arial"/>
              </a:rPr>
              <a:t>differences </a:t>
            </a:r>
            <a:r>
              <a:rPr sz="2400" spc="-5" dirty="0">
                <a:solidFill>
                  <a:srgbClr val="C82506"/>
                </a:solidFill>
                <a:latin typeface="Arial"/>
                <a:cs typeface="Arial"/>
              </a:rPr>
              <a:t>other than the treatment, </a:t>
            </a:r>
            <a:r>
              <a:rPr sz="2400" spc="-5" dirty="0">
                <a:latin typeface="Arial"/>
                <a:cs typeface="Arial"/>
              </a:rPr>
              <a:t>then it </a:t>
            </a:r>
            <a:r>
              <a:rPr sz="2400" dirty="0">
                <a:latin typeface="Arial"/>
                <a:cs typeface="Arial"/>
              </a:rPr>
              <a:t>might </a:t>
            </a:r>
            <a:r>
              <a:rPr sz="2400" spc="-5" dirty="0">
                <a:latin typeface="Arial"/>
                <a:cs typeface="Arial"/>
              </a:rPr>
              <a:t>be  </a:t>
            </a:r>
            <a:r>
              <a:rPr sz="2400" spc="-10" dirty="0">
                <a:latin typeface="Arial"/>
                <a:cs typeface="Arial"/>
              </a:rPr>
              <a:t>difficult </a:t>
            </a:r>
            <a:r>
              <a:rPr sz="2400" spc="-5" dirty="0">
                <a:latin typeface="Arial"/>
                <a:cs typeface="Arial"/>
              </a:rPr>
              <a:t>to identify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causality.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50" dirty="0">
              <a:latin typeface="Arial"/>
              <a:cs typeface="Arial"/>
            </a:endParaRPr>
          </a:p>
          <a:p>
            <a:pPr marL="12700" marR="42545">
              <a:lnSpc>
                <a:spcPts val="2630"/>
              </a:lnSpc>
            </a:pP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167576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T</a:t>
            </a:r>
            <a:r>
              <a:rPr spc="-5" dirty="0"/>
              <a:t>rouble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03122"/>
            <a:ext cx="7099300" cy="305816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marR="5080">
              <a:lnSpc>
                <a:spcPts val="2630"/>
              </a:lnSpc>
              <a:spcBef>
                <a:spcPts val="395"/>
              </a:spcBef>
            </a:pPr>
            <a:r>
              <a:rPr sz="2400" spc="-5" dirty="0">
                <a:latin typeface="Arial"/>
                <a:cs typeface="Arial"/>
              </a:rPr>
              <a:t>If the treatment and </a:t>
            </a:r>
            <a:r>
              <a:rPr sz="2400" dirty="0">
                <a:latin typeface="Arial"/>
                <a:cs typeface="Arial"/>
              </a:rPr>
              <a:t>control </a:t>
            </a:r>
            <a:r>
              <a:rPr sz="2400" spc="-5" dirty="0">
                <a:latin typeface="Arial"/>
                <a:cs typeface="Arial"/>
              </a:rPr>
              <a:t>groups have </a:t>
            </a:r>
            <a:r>
              <a:rPr sz="2400" dirty="0">
                <a:solidFill>
                  <a:srgbClr val="C82506"/>
                </a:solidFill>
                <a:latin typeface="Arial"/>
                <a:cs typeface="Arial"/>
              </a:rPr>
              <a:t>systematic  </a:t>
            </a:r>
            <a:r>
              <a:rPr sz="2400" spc="-10" dirty="0">
                <a:solidFill>
                  <a:srgbClr val="C82506"/>
                </a:solidFill>
                <a:latin typeface="Arial"/>
                <a:cs typeface="Arial"/>
              </a:rPr>
              <a:t>differences </a:t>
            </a:r>
            <a:r>
              <a:rPr sz="2400" spc="-5" dirty="0">
                <a:solidFill>
                  <a:srgbClr val="C82506"/>
                </a:solidFill>
                <a:latin typeface="Arial"/>
                <a:cs typeface="Arial"/>
              </a:rPr>
              <a:t>other than the treatment, </a:t>
            </a:r>
            <a:r>
              <a:rPr sz="2400" spc="-5" dirty="0">
                <a:latin typeface="Arial"/>
                <a:cs typeface="Arial"/>
              </a:rPr>
              <a:t>then it </a:t>
            </a:r>
            <a:r>
              <a:rPr sz="2400" dirty="0">
                <a:latin typeface="Arial"/>
                <a:cs typeface="Arial"/>
              </a:rPr>
              <a:t>might </a:t>
            </a:r>
            <a:r>
              <a:rPr sz="2400" spc="-5" dirty="0">
                <a:latin typeface="Arial"/>
                <a:cs typeface="Arial"/>
              </a:rPr>
              <a:t>be  </a:t>
            </a:r>
            <a:r>
              <a:rPr sz="2400" spc="-10" dirty="0">
                <a:latin typeface="Arial"/>
                <a:cs typeface="Arial"/>
              </a:rPr>
              <a:t>difficult </a:t>
            </a:r>
            <a:r>
              <a:rPr sz="2400" spc="-5" dirty="0">
                <a:latin typeface="Arial"/>
                <a:cs typeface="Arial"/>
              </a:rPr>
              <a:t>to identify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causality.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50">
              <a:latin typeface="Arial"/>
              <a:cs typeface="Arial"/>
            </a:endParaRPr>
          </a:p>
          <a:p>
            <a:pPr marL="12700" marR="42545">
              <a:lnSpc>
                <a:spcPts val="2630"/>
              </a:lnSpc>
            </a:pPr>
            <a:r>
              <a:rPr sz="2400" spc="-5" dirty="0">
                <a:latin typeface="Arial"/>
                <a:cs typeface="Arial"/>
              </a:rPr>
              <a:t>Such </a:t>
            </a:r>
            <a:r>
              <a:rPr sz="2400" spc="-10" dirty="0">
                <a:latin typeface="Arial"/>
                <a:cs typeface="Arial"/>
              </a:rPr>
              <a:t>differences </a:t>
            </a:r>
            <a:r>
              <a:rPr sz="2400" spc="-5" dirty="0">
                <a:latin typeface="Arial"/>
                <a:cs typeface="Arial"/>
              </a:rPr>
              <a:t>are often present in </a:t>
            </a:r>
            <a:r>
              <a:rPr sz="2400" b="1" spc="-5" dirty="0">
                <a:solidFill>
                  <a:srgbClr val="003162"/>
                </a:solidFill>
                <a:latin typeface="Arial"/>
                <a:cs typeface="Arial"/>
              </a:rPr>
              <a:t>observational  studies.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Arial"/>
              <a:cs typeface="Arial"/>
            </a:endParaRPr>
          </a:p>
          <a:p>
            <a:pPr marL="12700" marR="231775">
              <a:lnSpc>
                <a:spcPts val="2630"/>
              </a:lnSpc>
            </a:pPr>
            <a:r>
              <a:rPr sz="2400" spc="-5" dirty="0">
                <a:latin typeface="Arial"/>
                <a:cs typeface="Arial"/>
              </a:rPr>
              <a:t>When they lead </a:t>
            </a:r>
            <a:r>
              <a:rPr sz="2400" dirty="0">
                <a:latin typeface="Arial"/>
                <a:cs typeface="Arial"/>
              </a:rPr>
              <a:t>researchers </a:t>
            </a:r>
            <a:r>
              <a:rPr sz="2400" spc="-30" dirty="0">
                <a:latin typeface="Arial"/>
                <a:cs typeface="Arial"/>
              </a:rPr>
              <a:t>astray, </a:t>
            </a:r>
            <a:r>
              <a:rPr sz="2400" spc="-5" dirty="0">
                <a:latin typeface="Arial"/>
                <a:cs typeface="Arial"/>
              </a:rPr>
              <a:t>they are </a:t>
            </a:r>
            <a:r>
              <a:rPr sz="2400" dirty="0">
                <a:latin typeface="Arial"/>
                <a:cs typeface="Arial"/>
              </a:rPr>
              <a:t>called  </a:t>
            </a:r>
            <a:r>
              <a:rPr sz="2400" dirty="0">
                <a:solidFill>
                  <a:srgbClr val="C82506"/>
                </a:solidFill>
                <a:latin typeface="Arial"/>
                <a:cs typeface="Arial"/>
              </a:rPr>
              <a:t>confounding</a:t>
            </a:r>
            <a:r>
              <a:rPr sz="2400" spc="-10" dirty="0">
                <a:solidFill>
                  <a:srgbClr val="C8250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82506"/>
                </a:solidFill>
                <a:latin typeface="Arial"/>
                <a:cs typeface="Arial"/>
              </a:rPr>
              <a:t>factors.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49151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8999" y="946658"/>
            <a:ext cx="7926070" cy="1520929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424815" marR="522605" indent="-412750" algn="just">
              <a:lnSpc>
                <a:spcPts val="2850"/>
              </a:lnSpc>
              <a:spcBef>
                <a:spcPts val="220"/>
              </a:spcBef>
              <a:buClr>
                <a:srgbClr val="C4820D"/>
              </a:buClr>
              <a:buChar char="●"/>
              <a:tabLst>
                <a:tab pos="425450" algn="l"/>
              </a:tabLst>
            </a:pP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If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you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assign individuals to treatment and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control </a:t>
            </a:r>
            <a:r>
              <a:rPr sz="2400" b="1" spc="-5" dirty="0">
                <a:solidFill>
                  <a:srgbClr val="003162"/>
                </a:solidFill>
                <a:latin typeface="Arial"/>
                <a:cs typeface="Arial"/>
              </a:rPr>
              <a:t>at  random, </a:t>
            </a:r>
            <a:r>
              <a:rPr sz="2400" spc="-5" dirty="0">
                <a:latin typeface="Arial"/>
                <a:cs typeface="Arial"/>
              </a:rPr>
              <a:t>then the two groups are likely to be </a:t>
            </a:r>
            <a:r>
              <a:rPr sz="2400" dirty="0">
                <a:latin typeface="Arial"/>
                <a:cs typeface="Arial"/>
              </a:rPr>
              <a:t>similar  </a:t>
            </a:r>
            <a:r>
              <a:rPr sz="2400" spc="-5" dirty="0">
                <a:latin typeface="Arial"/>
                <a:cs typeface="Arial"/>
              </a:rPr>
              <a:t>apart from the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treatment.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C4820D"/>
              </a:buClr>
              <a:buFont typeface="Arial"/>
              <a:buChar char="●"/>
            </a:pPr>
            <a:endParaRPr sz="24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2616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Randomize!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9300" y="1655408"/>
            <a:ext cx="5323205" cy="14770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Regardless of what the dictionary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says, 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in probability</a:t>
            </a:r>
            <a:r>
              <a:rPr sz="2400" spc="-1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theory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003162"/>
                </a:solidFill>
                <a:latin typeface="Arial"/>
                <a:cs typeface="Arial"/>
              </a:rPr>
              <a:t>Random </a:t>
            </a:r>
            <a:r>
              <a:rPr sz="2400" b="1" dirty="0">
                <a:solidFill>
                  <a:srgbClr val="003162"/>
                </a:solidFill>
                <a:latin typeface="Arial"/>
                <a:cs typeface="Arial"/>
              </a:rPr>
              <a:t>≠</a:t>
            </a:r>
            <a:r>
              <a:rPr sz="2400" b="1" spc="-20" dirty="0">
                <a:solidFill>
                  <a:srgbClr val="003162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162"/>
                </a:solidFill>
                <a:latin typeface="Arial"/>
                <a:cs typeface="Arial"/>
              </a:rPr>
              <a:t>Haphazard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2106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Careful</a:t>
            </a:r>
            <a:r>
              <a:rPr spc="-90" dirty="0"/>
              <a:t> </a:t>
            </a:r>
            <a:r>
              <a:rPr spc="-5" dirty="0"/>
              <a:t>...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685800"/>
            <a:ext cx="8755600" cy="35289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38325" y="4533956"/>
            <a:ext cx="1231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Credit: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xkcd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14039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spc="-229" dirty="0"/>
              <a:t> </a:t>
            </a:r>
            <a:r>
              <a:rPr spc="-5" dirty="0"/>
              <a:t>Link</a:t>
            </a:r>
          </a:p>
        </p:txBody>
      </p:sp>
      <p:sp>
        <p:nvSpPr>
          <p:cNvPr id="3" name="object 3"/>
          <p:cNvSpPr/>
          <p:nvPr/>
        </p:nvSpPr>
        <p:spPr>
          <a:xfrm>
            <a:off x="2013299" y="945325"/>
            <a:ext cx="5117399" cy="3654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42975" y="4187254"/>
            <a:ext cx="9042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Guardian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UK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94775" y="1267048"/>
            <a:ext cx="8091805" cy="2546985"/>
            <a:chOff x="494775" y="1267048"/>
            <a:chExt cx="8091805" cy="2546985"/>
          </a:xfrm>
        </p:grpSpPr>
        <p:sp>
          <p:nvSpPr>
            <p:cNvPr id="3" name="object 3"/>
            <p:cNvSpPr/>
            <p:nvPr/>
          </p:nvSpPr>
          <p:spPr>
            <a:xfrm>
              <a:off x="494775" y="1267048"/>
              <a:ext cx="8091300" cy="2546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26525" y="1294149"/>
              <a:ext cx="8015099" cy="24701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20175" y="1287799"/>
              <a:ext cx="8028305" cy="2483485"/>
            </a:xfrm>
            <a:custGeom>
              <a:avLst/>
              <a:gdLst/>
              <a:ahLst/>
              <a:cxnLst/>
              <a:rect l="l" t="t" r="r" b="b"/>
              <a:pathLst>
                <a:path w="8028305" h="2483485">
                  <a:moveTo>
                    <a:pt x="0" y="0"/>
                  </a:moveTo>
                  <a:lnTo>
                    <a:pt x="8027799" y="0"/>
                  </a:lnTo>
                  <a:lnTo>
                    <a:pt x="8027799" y="2482899"/>
                  </a:lnTo>
                  <a:lnTo>
                    <a:pt x="0" y="248289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F3F6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567900" y="4382070"/>
            <a:ext cx="24669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u="sng" spc="-15" dirty="0">
                <a:solidFill>
                  <a:srgbClr val="0055FA"/>
                </a:solidFill>
                <a:uFill>
                  <a:solidFill>
                    <a:srgbClr val="0055FA"/>
                  </a:solidFill>
                </a:uFill>
                <a:latin typeface="Arial"/>
                <a:cs typeface="Arial"/>
                <a:hlinkClick r:id="rId5"/>
              </a:rPr>
              <a:t>npr.org</a:t>
            </a:r>
            <a:r>
              <a:rPr sz="1000" spc="-15" dirty="0">
                <a:solidFill>
                  <a:srgbClr val="0055FA"/>
                </a:solidFill>
                <a:latin typeface="Arial"/>
                <a:cs typeface="Arial"/>
                <a:hlinkClick r:id="rId5"/>
              </a:rPr>
              <a:t> </a:t>
            </a:r>
            <a:r>
              <a:rPr sz="1000" dirty="0">
                <a:latin typeface="Arial"/>
                <a:cs typeface="Arial"/>
              </a:rPr>
              <a:t>(report </a:t>
            </a:r>
            <a:r>
              <a:rPr sz="1000" spc="-5" dirty="0">
                <a:latin typeface="Arial"/>
                <a:cs typeface="Arial"/>
              </a:rPr>
              <a:t>on </a:t>
            </a:r>
            <a:r>
              <a:rPr sz="1000" dirty="0">
                <a:latin typeface="Arial"/>
                <a:cs typeface="Arial"/>
              </a:rPr>
              <a:t>a study </a:t>
            </a:r>
            <a:r>
              <a:rPr sz="1000" spc="-5" dirty="0">
                <a:latin typeface="Arial"/>
                <a:cs typeface="Arial"/>
              </a:rPr>
              <a:t>in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u="sng" spc="-5" dirty="0">
                <a:solidFill>
                  <a:srgbClr val="0055FA"/>
                </a:solidFill>
                <a:uFill>
                  <a:solidFill>
                    <a:srgbClr val="0055FA"/>
                  </a:solidFill>
                </a:uFill>
                <a:latin typeface="Arial"/>
                <a:cs typeface="Arial"/>
                <a:hlinkClick r:id="rId6"/>
              </a:rPr>
              <a:t>heart.bmj.com</a:t>
            </a:r>
            <a:r>
              <a:rPr sz="1000" spc="-5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7071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 </a:t>
            </a:r>
            <a:r>
              <a:rPr spc="-10" dirty="0"/>
              <a:t>Stronger</a:t>
            </a:r>
            <a:r>
              <a:rPr spc="-240" dirty="0"/>
              <a:t> </a:t>
            </a:r>
            <a:r>
              <a:rPr spc="-5" dirty="0"/>
              <a:t>Link?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2689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Observation</a:t>
            </a:r>
          </a:p>
        </p:txBody>
      </p:sp>
    </p:spTree>
    <p:extLst>
      <p:ext uri="{BB962C8B-B14F-4D97-AF65-F5344CB8AC3E}">
        <p14:creationId xmlns:p14="http://schemas.microsoft.com/office/powerpoint/2010/main" val="4019212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8999" y="946658"/>
            <a:ext cx="6669405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ts val="2865"/>
              </a:lnSpc>
              <a:spcBef>
                <a:spcPts val="100"/>
              </a:spcBef>
              <a:buClr>
                <a:srgbClr val="C4820D"/>
              </a:buClr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b="1" spc="-5" dirty="0">
                <a:solidFill>
                  <a:srgbClr val="003162"/>
                </a:solidFill>
                <a:latin typeface="Arial"/>
                <a:cs typeface="Arial"/>
              </a:rPr>
              <a:t>individuals</a:t>
            </a:r>
            <a:r>
              <a:rPr sz="2400" spc="-5" dirty="0">
                <a:latin typeface="Arial"/>
                <a:cs typeface="Arial"/>
              </a:rPr>
              <a:t>, </a:t>
            </a:r>
            <a:r>
              <a:rPr sz="2400" dirty="0">
                <a:latin typeface="Arial"/>
                <a:cs typeface="Arial"/>
              </a:rPr>
              <a:t>study subjects, </a:t>
            </a:r>
            <a:r>
              <a:rPr sz="2400" spc="-5" dirty="0">
                <a:latin typeface="Arial"/>
                <a:cs typeface="Arial"/>
              </a:rPr>
              <a:t>participants,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units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65"/>
              </a:lnSpc>
              <a:buClr>
                <a:srgbClr val="C4820D"/>
              </a:buClr>
              <a:buFont typeface="Arial"/>
              <a:buChar char="○"/>
              <a:tabLst>
                <a:tab pos="882015" algn="l"/>
                <a:tab pos="882650" algn="l"/>
              </a:tabLst>
            </a:pPr>
            <a:r>
              <a:rPr lang="en-US" sz="2400" i="1" spc="-5" dirty="0">
                <a:solidFill>
                  <a:srgbClr val="003162"/>
                </a:solidFill>
                <a:latin typeface="Arial"/>
                <a:cs typeface="Arial"/>
              </a:rPr>
              <a:t>European</a:t>
            </a:r>
            <a:r>
              <a:rPr lang="en-US" sz="2400" i="1" spc="-15" dirty="0">
                <a:solidFill>
                  <a:srgbClr val="003162"/>
                </a:solidFill>
                <a:latin typeface="Arial"/>
                <a:cs typeface="Arial"/>
              </a:rPr>
              <a:t> </a:t>
            </a:r>
            <a:r>
              <a:rPr lang="en-US" sz="2400" i="1" spc="-5" dirty="0">
                <a:solidFill>
                  <a:srgbClr val="003162"/>
                </a:solidFill>
                <a:latin typeface="Arial"/>
                <a:cs typeface="Arial"/>
              </a:rPr>
              <a:t>adults</a:t>
            </a:r>
            <a:endParaRPr lang="en-US"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2689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Observation</a:t>
            </a:r>
          </a:p>
        </p:txBody>
      </p:sp>
    </p:spTree>
    <p:extLst>
      <p:ext uri="{BB962C8B-B14F-4D97-AF65-F5344CB8AC3E}">
        <p14:creationId xmlns:p14="http://schemas.microsoft.com/office/powerpoint/2010/main" val="480730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8999" y="946658"/>
            <a:ext cx="6669405" cy="18544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ts val="2865"/>
              </a:lnSpc>
              <a:spcBef>
                <a:spcPts val="100"/>
              </a:spcBef>
              <a:buClr>
                <a:srgbClr val="C4820D"/>
              </a:buClr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b="1" spc="-5" dirty="0">
                <a:solidFill>
                  <a:srgbClr val="003162"/>
                </a:solidFill>
                <a:latin typeface="Arial"/>
                <a:cs typeface="Arial"/>
              </a:rPr>
              <a:t>individuals</a:t>
            </a:r>
            <a:r>
              <a:rPr sz="2400" spc="-5" dirty="0">
                <a:latin typeface="Arial"/>
                <a:cs typeface="Arial"/>
              </a:rPr>
              <a:t>, </a:t>
            </a:r>
            <a:r>
              <a:rPr sz="2400" dirty="0">
                <a:latin typeface="Arial"/>
                <a:cs typeface="Arial"/>
              </a:rPr>
              <a:t>study subjects, </a:t>
            </a:r>
            <a:r>
              <a:rPr sz="2400" spc="-5" dirty="0">
                <a:latin typeface="Arial"/>
                <a:cs typeface="Arial"/>
              </a:rPr>
              <a:t>participants,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units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65"/>
              </a:lnSpc>
              <a:buClr>
                <a:srgbClr val="C4820D"/>
              </a:buClr>
              <a:buFont typeface="Arial"/>
              <a:buChar char="○"/>
              <a:tabLst>
                <a:tab pos="882015" algn="l"/>
                <a:tab pos="882650" algn="l"/>
              </a:tabLst>
            </a:pPr>
            <a:r>
              <a:rPr lang="en-US" sz="2400" i="1" spc="-5" dirty="0">
                <a:solidFill>
                  <a:srgbClr val="003162"/>
                </a:solidFill>
                <a:latin typeface="Arial"/>
                <a:cs typeface="Arial"/>
              </a:rPr>
              <a:t>European</a:t>
            </a:r>
            <a:r>
              <a:rPr lang="en-US" sz="2400" i="1" spc="-15" dirty="0">
                <a:solidFill>
                  <a:srgbClr val="003162"/>
                </a:solidFill>
                <a:latin typeface="Arial"/>
                <a:cs typeface="Arial"/>
              </a:rPr>
              <a:t> </a:t>
            </a:r>
            <a:r>
              <a:rPr lang="en-US" sz="2400" i="1" spc="-5" dirty="0">
                <a:solidFill>
                  <a:srgbClr val="003162"/>
                </a:solidFill>
                <a:latin typeface="Arial"/>
                <a:cs typeface="Arial"/>
              </a:rPr>
              <a:t>adults</a:t>
            </a:r>
            <a:endParaRPr lang="en-US"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50" dirty="0">
              <a:latin typeface="Arial"/>
              <a:cs typeface="Arial"/>
            </a:endParaRPr>
          </a:p>
          <a:p>
            <a:pPr marL="424815" indent="-412750">
              <a:lnSpc>
                <a:spcPts val="2865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b="1" dirty="0">
                <a:solidFill>
                  <a:srgbClr val="003162"/>
                </a:solidFill>
                <a:latin typeface="Arial"/>
                <a:cs typeface="Arial"/>
              </a:rPr>
              <a:t>treatment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65"/>
              </a:lnSpc>
              <a:buClr>
                <a:srgbClr val="C4820D"/>
              </a:buClr>
              <a:buFont typeface="Arial"/>
              <a:buChar char="○"/>
              <a:tabLst>
                <a:tab pos="882015" algn="l"/>
                <a:tab pos="882650" algn="l"/>
              </a:tabLst>
            </a:pPr>
            <a:r>
              <a:rPr sz="2400" i="1" dirty="0">
                <a:solidFill>
                  <a:srgbClr val="003162"/>
                </a:solidFill>
                <a:latin typeface="Arial"/>
                <a:cs typeface="Arial"/>
              </a:rPr>
              <a:t>chocolate</a:t>
            </a:r>
            <a:r>
              <a:rPr sz="2400" i="1" spc="-10" dirty="0">
                <a:solidFill>
                  <a:srgbClr val="003162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003162"/>
                </a:solidFill>
                <a:latin typeface="Arial"/>
                <a:cs typeface="Arial"/>
              </a:rPr>
              <a:t>consumption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2689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Observation</a:t>
            </a:r>
          </a:p>
        </p:txBody>
      </p:sp>
    </p:spTree>
    <p:extLst>
      <p:ext uri="{BB962C8B-B14F-4D97-AF65-F5344CB8AC3E}">
        <p14:creationId xmlns:p14="http://schemas.microsoft.com/office/powerpoint/2010/main" val="1971160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8999" y="946658"/>
            <a:ext cx="6669405" cy="2924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ts val="2865"/>
              </a:lnSpc>
              <a:spcBef>
                <a:spcPts val="100"/>
              </a:spcBef>
              <a:buClr>
                <a:srgbClr val="C4820D"/>
              </a:buClr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b="1" spc="-5" dirty="0">
                <a:solidFill>
                  <a:srgbClr val="003162"/>
                </a:solidFill>
                <a:latin typeface="Arial"/>
                <a:cs typeface="Arial"/>
              </a:rPr>
              <a:t>individuals</a:t>
            </a:r>
            <a:r>
              <a:rPr sz="2400" spc="-5" dirty="0">
                <a:latin typeface="Arial"/>
                <a:cs typeface="Arial"/>
              </a:rPr>
              <a:t>, </a:t>
            </a:r>
            <a:r>
              <a:rPr sz="2400" dirty="0">
                <a:latin typeface="Arial"/>
                <a:cs typeface="Arial"/>
              </a:rPr>
              <a:t>study subjects, </a:t>
            </a:r>
            <a:r>
              <a:rPr sz="2400" spc="-5" dirty="0">
                <a:latin typeface="Arial"/>
                <a:cs typeface="Arial"/>
              </a:rPr>
              <a:t>participants,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units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65"/>
              </a:lnSpc>
              <a:buClr>
                <a:srgbClr val="C4820D"/>
              </a:buClr>
              <a:buFont typeface="Arial"/>
              <a:buChar char="○"/>
              <a:tabLst>
                <a:tab pos="882015" algn="l"/>
                <a:tab pos="882650" algn="l"/>
              </a:tabLst>
            </a:pPr>
            <a:r>
              <a:rPr lang="en-US" sz="2400" i="1" spc="-5" dirty="0">
                <a:solidFill>
                  <a:srgbClr val="003162"/>
                </a:solidFill>
                <a:latin typeface="Arial"/>
                <a:cs typeface="Arial"/>
              </a:rPr>
              <a:t>European</a:t>
            </a:r>
            <a:r>
              <a:rPr lang="en-US" sz="2400" i="1" spc="-15" dirty="0">
                <a:solidFill>
                  <a:srgbClr val="003162"/>
                </a:solidFill>
                <a:latin typeface="Arial"/>
                <a:cs typeface="Arial"/>
              </a:rPr>
              <a:t> </a:t>
            </a:r>
            <a:r>
              <a:rPr lang="en-US" sz="2400" i="1" spc="-5" dirty="0">
                <a:solidFill>
                  <a:srgbClr val="003162"/>
                </a:solidFill>
                <a:latin typeface="Arial"/>
                <a:cs typeface="Arial"/>
              </a:rPr>
              <a:t>adults</a:t>
            </a:r>
            <a:endParaRPr lang="en-US"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50" dirty="0">
              <a:latin typeface="Arial"/>
              <a:cs typeface="Arial"/>
            </a:endParaRPr>
          </a:p>
          <a:p>
            <a:pPr marL="424815" indent="-412750">
              <a:lnSpc>
                <a:spcPts val="2865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b="1" dirty="0">
                <a:solidFill>
                  <a:srgbClr val="003162"/>
                </a:solidFill>
                <a:latin typeface="Arial"/>
                <a:cs typeface="Arial"/>
              </a:rPr>
              <a:t>treatment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65"/>
              </a:lnSpc>
              <a:buClr>
                <a:srgbClr val="C4820D"/>
              </a:buClr>
              <a:buFont typeface="Arial"/>
              <a:buChar char="○"/>
              <a:tabLst>
                <a:tab pos="882015" algn="l"/>
                <a:tab pos="882650" algn="l"/>
              </a:tabLst>
            </a:pPr>
            <a:r>
              <a:rPr sz="2400" i="1" dirty="0">
                <a:solidFill>
                  <a:srgbClr val="003162"/>
                </a:solidFill>
                <a:latin typeface="Arial"/>
                <a:cs typeface="Arial"/>
              </a:rPr>
              <a:t>chocolate</a:t>
            </a:r>
            <a:r>
              <a:rPr sz="2400" i="1" spc="-10" dirty="0">
                <a:solidFill>
                  <a:srgbClr val="003162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003162"/>
                </a:solidFill>
                <a:latin typeface="Arial"/>
                <a:cs typeface="Arial"/>
              </a:rPr>
              <a:t>consumption</a:t>
            </a:r>
            <a:endParaRPr sz="24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C4820D"/>
              </a:buClr>
              <a:buFont typeface="Arial"/>
              <a:buChar char="○"/>
            </a:pPr>
            <a:endParaRPr sz="2450" dirty="0">
              <a:latin typeface="Arial"/>
              <a:cs typeface="Arial"/>
            </a:endParaRPr>
          </a:p>
          <a:p>
            <a:pPr marL="424815" indent="-412750">
              <a:lnSpc>
                <a:spcPts val="2865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b="1" spc="-5" dirty="0">
                <a:solidFill>
                  <a:srgbClr val="003162"/>
                </a:solidFill>
                <a:latin typeface="Arial"/>
                <a:cs typeface="Arial"/>
              </a:rPr>
              <a:t>outcome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65"/>
              </a:lnSpc>
              <a:buClr>
                <a:srgbClr val="C4820D"/>
              </a:buClr>
              <a:buFont typeface="Arial"/>
              <a:buChar char="○"/>
              <a:tabLst>
                <a:tab pos="882015" algn="l"/>
                <a:tab pos="882650" algn="l"/>
              </a:tabLst>
            </a:pPr>
            <a:r>
              <a:rPr sz="2400" i="1" spc="-5" dirty="0">
                <a:solidFill>
                  <a:srgbClr val="003162"/>
                </a:solidFill>
                <a:latin typeface="Arial"/>
                <a:cs typeface="Arial"/>
              </a:rPr>
              <a:t>heart</a:t>
            </a:r>
            <a:r>
              <a:rPr sz="2400" i="1" spc="-10" dirty="0">
                <a:solidFill>
                  <a:srgbClr val="003162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003162"/>
                </a:solidFill>
                <a:latin typeface="Arial"/>
                <a:cs typeface="Arial"/>
              </a:rPr>
              <a:t>disease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2689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Observation</a:t>
            </a:r>
          </a:p>
        </p:txBody>
      </p:sp>
    </p:spTree>
    <p:extLst>
      <p:ext uri="{BB962C8B-B14F-4D97-AF65-F5344CB8AC3E}">
        <p14:creationId xmlns:p14="http://schemas.microsoft.com/office/powerpoint/2010/main" val="2973347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55F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2479</TotalTime>
  <Words>2932</Words>
  <Application>Microsoft Office PowerPoint</Application>
  <PresentationFormat>On-screen Show (16:9)</PresentationFormat>
  <Paragraphs>356</Paragraphs>
  <Slides>34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Times New Roman</vt:lpstr>
      <vt:lpstr>Office Theme</vt:lpstr>
      <vt:lpstr>Lecture 2</vt:lpstr>
      <vt:lpstr>Announcements</vt:lpstr>
      <vt:lpstr>Text Book – Chp 2 and Keywords</vt:lpstr>
      <vt:lpstr>A Link</vt:lpstr>
      <vt:lpstr>A Stronger Link?</vt:lpstr>
      <vt:lpstr>Observation</vt:lpstr>
      <vt:lpstr>Observation</vt:lpstr>
      <vt:lpstr>Observation</vt:lpstr>
      <vt:lpstr>Observation</vt:lpstr>
      <vt:lpstr>The first question</vt:lpstr>
      <vt:lpstr>An answer</vt:lpstr>
      <vt:lpstr>An answer</vt:lpstr>
      <vt:lpstr>An answer</vt:lpstr>
      <vt:lpstr>The next question</vt:lpstr>
      <vt:lpstr>The next question</vt:lpstr>
      <vt:lpstr>Association</vt:lpstr>
      <vt:lpstr>London, early 1850’s</vt:lpstr>
      <vt:lpstr>Miasmas, miasmatism, miasmatists</vt:lpstr>
      <vt:lpstr>Miasmas, miasmatism, miasmatists</vt:lpstr>
      <vt:lpstr>Miasmas, miasmatism, miasmatists</vt:lpstr>
      <vt:lpstr>John Snow, 1813-1858</vt:lpstr>
      <vt:lpstr>PowerPoint Presentation</vt:lpstr>
      <vt:lpstr>PowerPoint Presentation</vt:lpstr>
      <vt:lpstr>Causation</vt:lpstr>
      <vt:lpstr>PowerPoint Presentation</vt:lpstr>
      <vt:lpstr>Comparison</vt:lpstr>
      <vt:lpstr>Snow’s table</vt:lpstr>
      <vt:lpstr>PowerPoint Presentation</vt:lpstr>
      <vt:lpstr>Confounding</vt:lpstr>
      <vt:lpstr>Trouble</vt:lpstr>
      <vt:lpstr>Trouble</vt:lpstr>
      <vt:lpstr>Randomize!</vt:lpstr>
      <vt:lpstr>Careful ...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</dc:title>
  <dc:creator>Abra</dc:creator>
  <cp:lastModifiedBy>John Bergschneider</cp:lastModifiedBy>
  <cp:revision>18</cp:revision>
  <dcterms:created xsi:type="dcterms:W3CDTF">2021-01-13T20:09:23Z</dcterms:created>
  <dcterms:modified xsi:type="dcterms:W3CDTF">2021-08-24T04:57:34Z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