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907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3C85-C48F-46CE-B6EB-A248C4358CA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7138B-3076-42AA-B52E-0F5BEA49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introduce some of the fundamental concepts involved in establishing cause and effect also known as causality.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key in establishing a causal relationship will be Observation.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look at a few examples first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programming languages have a basic grammar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this basic grammar is essential and is shared along other languages.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grammar rules are rigid. Any deviation and a computer will not understand.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Letslook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some Common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are also called variable.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assign a value to a variable this is done with the equal sign.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is always on the left and the value is on the right.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change a value, names (variables) that are defined before will not change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caontain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numbers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However they may contain an underscore 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expressions invoke functions. These function appear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are followed by parentheses.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include absolute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max numbers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within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passed to the function . The function applies the definition and returns the final value of the operation.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and call expression can be used together.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Learninghowdifferen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behave is an important part of learning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are a fundamental way of representing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2.We like to think of tables as a excel sheet in python. It contains columns that describe an attribute of all entries in a data set. </a:t>
            </a:r>
          </a:p>
          <a:p>
            <a:r>
              <a:rPr lang="en-US" dirty="0"/>
              <a:t>3. Or we think of a table as rows that contain different attributes for a given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are an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For objects we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 certain actions on called ‘methods’. Methods are functions that are only applicable to certain objects.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An example of a table method is show, select, drop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a powerful method used to understand a table is sort. Sort orders the rows in ascending order of values. Or we can add an optional argument called descending =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another helpful method is where. This returns rows that satisfy a given condition. It has 2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00" y="1093342"/>
            <a:ext cx="8013799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3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98" y="1010822"/>
            <a:ext cx="7412990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labeled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within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attribute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individuals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Area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California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163696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Nevada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8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5" dirty="0">
                <a:latin typeface="Arial"/>
                <a:cs typeface="Arial"/>
              </a:rPr>
              <a:t>110567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2424" y="2257537"/>
            <a:ext cx="1297305" cy="875665"/>
            <a:chOff x="3382424" y="2257537"/>
            <a:chExt cx="1297305" cy="875665"/>
          </a:xfrm>
        </p:grpSpPr>
        <p:sp>
          <p:nvSpPr>
            <p:cNvPr id="15" name="object 15"/>
            <p:cNvSpPr/>
            <p:nvPr/>
          </p:nvSpPr>
          <p:spPr>
            <a:xfrm>
              <a:off x="3391949" y="2894374"/>
              <a:ext cx="579755" cy="229235"/>
            </a:xfrm>
            <a:custGeom>
              <a:avLst/>
              <a:gdLst/>
              <a:ahLst/>
              <a:cxnLst/>
              <a:rect l="l" t="t" r="r" b="b"/>
              <a:pathLst>
                <a:path w="579754" h="229235">
                  <a:moveTo>
                    <a:pt x="0" y="38150"/>
                  </a:moveTo>
                  <a:lnTo>
                    <a:pt x="2998" y="23300"/>
                  </a:lnTo>
                  <a:lnTo>
                    <a:pt x="11174" y="11174"/>
                  </a:lnTo>
                  <a:lnTo>
                    <a:pt x="23300" y="2998"/>
                  </a:lnTo>
                  <a:lnTo>
                    <a:pt x="38150" y="0"/>
                  </a:lnTo>
                  <a:lnTo>
                    <a:pt x="541449" y="0"/>
                  </a:lnTo>
                  <a:lnTo>
                    <a:pt x="576695" y="23551"/>
                  </a:lnTo>
                  <a:lnTo>
                    <a:pt x="579599" y="38150"/>
                  </a:lnTo>
                  <a:lnTo>
                    <a:pt x="579599" y="190749"/>
                  </a:lnTo>
                  <a:lnTo>
                    <a:pt x="576601" y="205599"/>
                  </a:lnTo>
                  <a:lnTo>
                    <a:pt x="568425" y="217725"/>
                  </a:lnTo>
                  <a:lnTo>
                    <a:pt x="556299" y="225901"/>
                  </a:lnTo>
                  <a:lnTo>
                    <a:pt x="541449" y="228899"/>
                  </a:lnTo>
                  <a:lnTo>
                    <a:pt x="38150" y="228899"/>
                  </a:lnTo>
                  <a:lnTo>
                    <a:pt x="23300" y="225901"/>
                  </a:lnTo>
                  <a:lnTo>
                    <a:pt x="11174" y="217725"/>
                  </a:lnTo>
                  <a:lnTo>
                    <a:pt x="2998" y="205599"/>
                  </a:lnTo>
                  <a:lnTo>
                    <a:pt x="0" y="190749"/>
                  </a:lnTo>
                  <a:lnTo>
                    <a:pt x="0" y="3815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1116749" y="458099"/>
                  </a:move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76349"/>
                  </a:ln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116749" y="0"/>
                  </a:lnTo>
                  <a:lnTo>
                    <a:pt x="1159108" y="12827"/>
                  </a:lnTo>
                  <a:lnTo>
                    <a:pt x="1187288" y="47132"/>
                  </a:lnTo>
                  <a:lnTo>
                    <a:pt x="1193099" y="76349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close/>
                </a:path>
                <a:path w="1193164" h="600710">
                  <a:moveTo>
                    <a:pt x="197529" y="600472"/>
                  </a:moveTo>
                  <a:lnTo>
                    <a:pt x="198849" y="458099"/>
                  </a:lnTo>
                  <a:lnTo>
                    <a:pt x="497124" y="458099"/>
                  </a:lnTo>
                  <a:lnTo>
                    <a:pt x="197529" y="60047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0" y="76349"/>
                  </a:move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98849" y="0"/>
                  </a:lnTo>
                  <a:lnTo>
                    <a:pt x="497124" y="0"/>
                  </a:lnTo>
                  <a:lnTo>
                    <a:pt x="1116749" y="0"/>
                  </a:lnTo>
                  <a:lnTo>
                    <a:pt x="1131714" y="1480"/>
                  </a:lnTo>
                  <a:lnTo>
                    <a:pt x="1170737" y="22362"/>
                  </a:lnTo>
                  <a:lnTo>
                    <a:pt x="1191619" y="61385"/>
                  </a:lnTo>
                  <a:lnTo>
                    <a:pt x="1193099" y="76349"/>
                  </a:lnTo>
                  <a:lnTo>
                    <a:pt x="1193099" y="267224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lnTo>
                    <a:pt x="497124" y="458099"/>
                  </a:lnTo>
                  <a:lnTo>
                    <a:pt x="197529" y="600472"/>
                  </a:lnTo>
                  <a:lnTo>
                    <a:pt x="198849" y="458099"/>
                  </a:ln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267224"/>
                  </a:lnTo>
                  <a:lnTo>
                    <a:pt x="0" y="763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5858" y="2331393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2512" y="3153474"/>
            <a:ext cx="3180715" cy="1529715"/>
            <a:chOff x="2562512" y="3153474"/>
            <a:chExt cx="3180715" cy="1529715"/>
          </a:xfrm>
        </p:grpSpPr>
        <p:sp>
          <p:nvSpPr>
            <p:cNvPr id="20" name="object 20"/>
            <p:cNvSpPr/>
            <p:nvPr/>
          </p:nvSpPr>
          <p:spPr>
            <a:xfrm>
              <a:off x="3391950" y="3162999"/>
              <a:ext cx="2341880" cy="909319"/>
            </a:xfrm>
            <a:custGeom>
              <a:avLst/>
              <a:gdLst/>
              <a:ahLst/>
              <a:cxnLst/>
              <a:rect l="l" t="t" r="r" b="b"/>
              <a:pathLst>
                <a:path w="2341879" h="909320">
                  <a:moveTo>
                    <a:pt x="0" y="151452"/>
                  </a:moveTo>
                  <a:lnTo>
                    <a:pt x="7721" y="103582"/>
                  </a:lnTo>
                  <a:lnTo>
                    <a:pt x="29221" y="62006"/>
                  </a:lnTo>
                  <a:lnTo>
                    <a:pt x="62006" y="29221"/>
                  </a:lnTo>
                  <a:lnTo>
                    <a:pt x="103582" y="7721"/>
                  </a:lnTo>
                  <a:lnTo>
                    <a:pt x="151452" y="0"/>
                  </a:lnTo>
                  <a:lnTo>
                    <a:pt x="2190046" y="0"/>
                  </a:lnTo>
                  <a:lnTo>
                    <a:pt x="2248005" y="11528"/>
                  </a:lnTo>
                  <a:lnTo>
                    <a:pt x="2297140" y="44359"/>
                  </a:lnTo>
                  <a:lnTo>
                    <a:pt x="2329971" y="93494"/>
                  </a:lnTo>
                  <a:lnTo>
                    <a:pt x="2341499" y="151452"/>
                  </a:lnTo>
                  <a:lnTo>
                    <a:pt x="2341499" y="757246"/>
                  </a:lnTo>
                  <a:lnTo>
                    <a:pt x="2333778" y="805117"/>
                  </a:lnTo>
                  <a:lnTo>
                    <a:pt x="2312278" y="846693"/>
                  </a:lnTo>
                  <a:lnTo>
                    <a:pt x="2279493" y="879478"/>
                  </a:lnTo>
                  <a:lnTo>
                    <a:pt x="2237917" y="900978"/>
                  </a:lnTo>
                  <a:lnTo>
                    <a:pt x="2190046" y="908699"/>
                  </a:lnTo>
                  <a:lnTo>
                    <a:pt x="151452" y="908699"/>
                  </a:lnTo>
                  <a:lnTo>
                    <a:pt x="103582" y="900978"/>
                  </a:lnTo>
                  <a:lnTo>
                    <a:pt x="62006" y="879478"/>
                  </a:lnTo>
                  <a:lnTo>
                    <a:pt x="29221" y="846693"/>
                  </a:lnTo>
                  <a:lnTo>
                    <a:pt x="7721" y="805117"/>
                  </a:lnTo>
                  <a:lnTo>
                    <a:pt x="0" y="757246"/>
                  </a:lnTo>
                  <a:lnTo>
                    <a:pt x="0" y="15145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994249" y="135821"/>
                  </a:move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close/>
                </a:path>
                <a:path w="1193164" h="594360">
                  <a:moveTo>
                    <a:pt x="1116749" y="593921"/>
                  </a:move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212171"/>
                  </a:ln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1116749" y="135821"/>
                  </a:lnTo>
                  <a:lnTo>
                    <a:pt x="1159108" y="148649"/>
                  </a:lnTo>
                  <a:lnTo>
                    <a:pt x="1187288" y="182953"/>
                  </a:lnTo>
                  <a:lnTo>
                    <a:pt x="1193099" y="212171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0" y="212171"/>
                  </a:move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lnTo>
                    <a:pt x="1116749" y="135821"/>
                  </a:lnTo>
                  <a:lnTo>
                    <a:pt x="1131714" y="137302"/>
                  </a:lnTo>
                  <a:lnTo>
                    <a:pt x="1170737" y="158184"/>
                  </a:lnTo>
                  <a:lnTo>
                    <a:pt x="1191619" y="197207"/>
                  </a:lnTo>
                  <a:lnTo>
                    <a:pt x="1193099" y="212171"/>
                  </a:lnTo>
                  <a:lnTo>
                    <a:pt x="1193099" y="326696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lnTo>
                    <a:pt x="994249" y="593921"/>
                  </a:lnTo>
                  <a:lnTo>
                    <a:pt x="695974" y="593921"/>
                  </a:ln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326696"/>
                  </a:lnTo>
                  <a:lnTo>
                    <a:pt x="0" y="21217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57270" y="428889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3591" y="3646849"/>
            <a:ext cx="7379970" cy="883919"/>
            <a:chOff x="883591" y="3646849"/>
            <a:chExt cx="7379970" cy="883919"/>
          </a:xfrm>
        </p:grpSpPr>
        <p:sp>
          <p:nvSpPr>
            <p:cNvPr id="25" name="object 25"/>
            <p:cNvSpPr/>
            <p:nvPr/>
          </p:nvSpPr>
          <p:spPr>
            <a:xfrm>
              <a:off x="893116" y="3656374"/>
              <a:ext cx="7360920" cy="265430"/>
            </a:xfrm>
            <a:custGeom>
              <a:avLst/>
              <a:gdLst/>
              <a:ahLst/>
              <a:cxnLst/>
              <a:rect l="l" t="t" r="r" b="b"/>
              <a:pathLst>
                <a:path w="7360920" h="265429">
                  <a:moveTo>
                    <a:pt x="0" y="44200"/>
                  </a:moveTo>
                  <a:lnTo>
                    <a:pt x="3473" y="26995"/>
                  </a:lnTo>
                  <a:lnTo>
                    <a:pt x="12946" y="12946"/>
                  </a:lnTo>
                  <a:lnTo>
                    <a:pt x="26995" y="3473"/>
                  </a:lnTo>
                  <a:lnTo>
                    <a:pt x="44200" y="0"/>
                  </a:lnTo>
                  <a:lnTo>
                    <a:pt x="7316598" y="0"/>
                  </a:lnTo>
                  <a:lnTo>
                    <a:pt x="7353373" y="19678"/>
                  </a:lnTo>
                  <a:lnTo>
                    <a:pt x="7360799" y="44200"/>
                  </a:lnTo>
                  <a:lnTo>
                    <a:pt x="7360799" y="220999"/>
                  </a:lnTo>
                  <a:lnTo>
                    <a:pt x="7357326" y="238204"/>
                  </a:lnTo>
                  <a:lnTo>
                    <a:pt x="7347853" y="252253"/>
                  </a:lnTo>
                  <a:lnTo>
                    <a:pt x="7333803" y="261726"/>
                  </a:lnTo>
                  <a:lnTo>
                    <a:pt x="7316598" y="265199"/>
                  </a:lnTo>
                  <a:lnTo>
                    <a:pt x="44200" y="265199"/>
                  </a:lnTo>
                  <a:lnTo>
                    <a:pt x="26995" y="261726"/>
                  </a:lnTo>
                  <a:lnTo>
                    <a:pt x="12946" y="252253"/>
                  </a:lnTo>
                  <a:lnTo>
                    <a:pt x="3473" y="238204"/>
                  </a:lnTo>
                  <a:lnTo>
                    <a:pt x="0" y="220999"/>
                  </a:lnTo>
                  <a:lnTo>
                    <a:pt x="0" y="4420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497124" y="132377"/>
                  </a:move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close/>
                </a:path>
                <a:path w="1193164" h="590550">
                  <a:moveTo>
                    <a:pt x="1116749" y="590477"/>
                  </a:move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208727"/>
                  </a:ln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116749" y="132377"/>
                  </a:lnTo>
                  <a:lnTo>
                    <a:pt x="1159109" y="145205"/>
                  </a:lnTo>
                  <a:lnTo>
                    <a:pt x="1187288" y="179509"/>
                  </a:lnTo>
                  <a:lnTo>
                    <a:pt x="1193099" y="208727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0" y="208727"/>
                  </a:move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lnTo>
                    <a:pt x="1116749" y="132377"/>
                  </a:lnTo>
                  <a:lnTo>
                    <a:pt x="1131714" y="133857"/>
                  </a:lnTo>
                  <a:lnTo>
                    <a:pt x="1170737" y="154739"/>
                  </a:lnTo>
                  <a:lnTo>
                    <a:pt x="1191619" y="193762"/>
                  </a:lnTo>
                  <a:lnTo>
                    <a:pt x="1193099" y="208727"/>
                  </a:lnTo>
                  <a:lnTo>
                    <a:pt x="1193099" y="323252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lnTo>
                    <a:pt x="497124" y="590477"/>
                  </a:lnTo>
                  <a:lnTo>
                    <a:pt x="198849" y="590477"/>
                  </a:ln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323252"/>
                  </a:lnTo>
                  <a:lnTo>
                    <a:pt x="0" y="208727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74669" y="41364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1275" y="42191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8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Some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4340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t.select(label)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with just the  </a:t>
            </a:r>
            <a:r>
              <a:rPr dirty="0"/>
              <a:t>specified</a:t>
            </a:r>
            <a:r>
              <a:rPr spc="-10" dirty="0"/>
              <a:t> </a:t>
            </a:r>
            <a:r>
              <a:rPr dirty="0"/>
              <a:t>columns</a:t>
            </a:r>
            <a:endParaRPr sz="2000" dirty="0">
              <a:latin typeface="Courier New"/>
              <a:cs typeface="Courier New"/>
            </a:endParaRPr>
          </a:p>
          <a:p>
            <a:pPr marL="434340" marR="59880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t.drop(label)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in which the  </a:t>
            </a:r>
            <a:r>
              <a:rPr dirty="0"/>
              <a:t>specified columns </a:t>
            </a:r>
            <a:r>
              <a:rPr spc="-5" dirty="0"/>
              <a:t>are</a:t>
            </a:r>
            <a:r>
              <a:rPr spc="-25" dirty="0"/>
              <a:t> </a:t>
            </a:r>
            <a:r>
              <a:rPr spc="-5" dirty="0"/>
              <a:t>omitted</a:t>
            </a:r>
            <a:endParaRPr sz="2000" dirty="0">
              <a:latin typeface="Courier New"/>
              <a:cs typeface="Courier New"/>
            </a:endParaRPr>
          </a:p>
          <a:p>
            <a:pPr marL="434340" marR="5080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t.sort(label)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with </a:t>
            </a:r>
            <a:r>
              <a:rPr dirty="0"/>
              <a:t>rows sorted  </a:t>
            </a:r>
            <a:r>
              <a:rPr spc="-5" dirty="0"/>
              <a:t>by the </a:t>
            </a:r>
            <a:r>
              <a:rPr dirty="0"/>
              <a:t>specified</a:t>
            </a:r>
            <a:r>
              <a:rPr spc="-15" dirty="0"/>
              <a:t> </a:t>
            </a:r>
            <a:r>
              <a:rPr dirty="0"/>
              <a:t>column</a:t>
            </a:r>
            <a:endParaRPr sz="2000" dirty="0">
              <a:latin typeface="Courier New"/>
              <a:cs typeface="Courier New"/>
            </a:endParaRPr>
          </a:p>
          <a:p>
            <a:pPr marL="434340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t.where(label, condition)</a:t>
            </a:r>
            <a:r>
              <a:rPr sz="2000" b="1" spc="-6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 with just the </a:t>
            </a:r>
            <a:r>
              <a:rPr dirty="0"/>
              <a:t>rows </a:t>
            </a:r>
            <a:r>
              <a:rPr spc="-5" dirty="0"/>
              <a:t>that </a:t>
            </a:r>
            <a:r>
              <a:rPr dirty="0"/>
              <a:t>match </a:t>
            </a:r>
            <a:r>
              <a:rPr spc="-5" dirty="0"/>
              <a:t>the</a:t>
            </a:r>
            <a:r>
              <a:rPr spc="-55" dirty="0"/>
              <a:t> </a:t>
            </a:r>
            <a:r>
              <a:rPr dirty="0"/>
              <a:t>condition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49" y="2240540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25551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Python is popular both for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 &amp;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Mastering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language fundamentals is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critical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through practice, not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listening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  <a:p>
            <a:pPr marL="85407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541" y="2240540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8987" y="1175962"/>
            <a:ext cx="3761104" cy="1217295"/>
            <a:chOff x="2708987" y="1175962"/>
            <a:chExt cx="3761104" cy="1217295"/>
          </a:xfrm>
        </p:grpSpPr>
        <p:sp>
          <p:nvSpPr>
            <p:cNvPr id="4" name="object 4"/>
            <p:cNvSpPr/>
            <p:nvPr/>
          </p:nvSpPr>
          <p:spPr>
            <a:xfrm>
              <a:off x="2753475" y="1180725"/>
              <a:ext cx="2299970" cy="500380"/>
            </a:xfrm>
            <a:custGeom>
              <a:avLst/>
              <a:gdLst/>
              <a:ahLst/>
              <a:cxnLst/>
              <a:rect l="l" t="t" r="r" b="b"/>
              <a:pathLst>
                <a:path w="229997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2216198" y="0"/>
                  </a:lnTo>
                  <a:lnTo>
                    <a:pt x="2262414" y="13995"/>
                  </a:lnTo>
                  <a:lnTo>
                    <a:pt x="2293158" y="51423"/>
                  </a:lnTo>
                  <a:lnTo>
                    <a:pt x="2299499" y="83301"/>
                  </a:lnTo>
                  <a:lnTo>
                    <a:pt x="2299499" y="416498"/>
                  </a:lnTo>
                  <a:lnTo>
                    <a:pt x="2292953" y="448923"/>
                  </a:lnTo>
                  <a:lnTo>
                    <a:pt x="2275101" y="475401"/>
                  </a:lnTo>
                  <a:lnTo>
                    <a:pt x="2248623" y="493253"/>
                  </a:lnTo>
                  <a:lnTo>
                    <a:pt x="2216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597124" y="155522"/>
                  </a:move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close/>
                </a:path>
                <a:path w="1433195" h="655319">
                  <a:moveTo>
                    <a:pt x="1349799" y="655322"/>
                  </a:move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238822"/>
                  </a:ln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1349799" y="155522"/>
                  </a:lnTo>
                  <a:lnTo>
                    <a:pt x="1396014" y="169518"/>
                  </a:lnTo>
                  <a:lnTo>
                    <a:pt x="1426759" y="206945"/>
                  </a:lnTo>
                  <a:lnTo>
                    <a:pt x="1433099" y="23882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0" y="238822"/>
                  </a:move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lnTo>
                    <a:pt x="1349799" y="155522"/>
                  </a:lnTo>
                  <a:lnTo>
                    <a:pt x="1366126" y="157138"/>
                  </a:lnTo>
                  <a:lnTo>
                    <a:pt x="1408701" y="179920"/>
                  </a:lnTo>
                  <a:lnTo>
                    <a:pt x="1431484" y="222495"/>
                  </a:lnTo>
                  <a:lnTo>
                    <a:pt x="1433099" y="238822"/>
                  </a:lnTo>
                  <a:lnTo>
                    <a:pt x="1433099" y="36377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lnTo>
                    <a:pt x="597124" y="655322"/>
                  </a:lnTo>
                  <a:lnTo>
                    <a:pt x="238849" y="655322"/>
                  </a:ln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363772"/>
                  </a:lnTo>
                  <a:lnTo>
                    <a:pt x="0" y="238822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180725"/>
              <a:ext cx="934719" cy="500380"/>
            </a:xfrm>
            <a:custGeom>
              <a:avLst/>
              <a:gdLst/>
              <a:ahLst/>
              <a:cxnLst/>
              <a:rect l="l" t="t" r="r" b="b"/>
              <a:pathLst>
                <a:path w="93472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851198" y="0"/>
                  </a:lnTo>
                  <a:lnTo>
                    <a:pt x="897414" y="13995"/>
                  </a:lnTo>
                  <a:lnTo>
                    <a:pt x="928158" y="51423"/>
                  </a:lnTo>
                  <a:lnTo>
                    <a:pt x="934499" y="83301"/>
                  </a:lnTo>
                  <a:lnTo>
                    <a:pt x="934499" y="416498"/>
                  </a:lnTo>
                  <a:lnTo>
                    <a:pt x="927953" y="448923"/>
                  </a:lnTo>
                  <a:lnTo>
                    <a:pt x="910101" y="475401"/>
                  </a:lnTo>
                  <a:lnTo>
                    <a:pt x="883623" y="493253"/>
                  </a:lnTo>
                  <a:lnTo>
                    <a:pt x="851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1860749" y="177573"/>
                  </a:move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close/>
                </a:path>
                <a:path w="2233295" h="677544">
                  <a:moveTo>
                    <a:pt x="2149599" y="677373"/>
                  </a:move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260873"/>
                  </a:lnTo>
                  <a:lnTo>
                    <a:pt x="6546" y="228449"/>
                  </a:lnTo>
                  <a:lnTo>
                    <a:pt x="24397" y="201971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2149599" y="177573"/>
                  </a:lnTo>
                  <a:lnTo>
                    <a:pt x="2195814" y="191569"/>
                  </a:lnTo>
                  <a:lnTo>
                    <a:pt x="2226559" y="228996"/>
                  </a:lnTo>
                  <a:lnTo>
                    <a:pt x="2232899" y="26087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0" y="260873"/>
                  </a:moveTo>
                  <a:lnTo>
                    <a:pt x="6546" y="228449"/>
                  </a:lnTo>
                  <a:lnTo>
                    <a:pt x="24397" y="201972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lnTo>
                    <a:pt x="2149599" y="177573"/>
                  </a:lnTo>
                  <a:lnTo>
                    <a:pt x="2165926" y="179189"/>
                  </a:lnTo>
                  <a:lnTo>
                    <a:pt x="2208501" y="201971"/>
                  </a:lnTo>
                  <a:lnTo>
                    <a:pt x="2231284" y="244547"/>
                  </a:lnTo>
                  <a:lnTo>
                    <a:pt x="2232899" y="260873"/>
                  </a:lnTo>
                  <a:lnTo>
                    <a:pt x="2232899" y="38582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lnTo>
                    <a:pt x="1860749" y="677373"/>
                  </a:lnTo>
                  <a:lnTo>
                    <a:pt x="1302524" y="677373"/>
                  </a:ln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385823"/>
                  </a:lnTo>
                  <a:lnTo>
                    <a:pt x="0" y="260873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24" y="1187920"/>
            <a:ext cx="7719059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hours_per_wk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24*7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ourier New"/>
              <a:cs typeface="Courier New"/>
            </a:endParaRPr>
          </a:p>
          <a:p>
            <a:pPr marL="438150" algn="ctr">
              <a:lnSpc>
                <a:spcPct val="100000"/>
              </a:lnSpc>
              <a:tabLst>
                <a:tab pos="1826895" algn="l"/>
              </a:tabLst>
            </a:pPr>
            <a:r>
              <a:rPr sz="2000" spc="-5" dirty="0">
                <a:latin typeface="Arial"/>
                <a:cs typeface="Arial"/>
              </a:rPr>
              <a:t>Name	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Statements don't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value;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they perform an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  <a:p>
            <a:pPr marL="424815" marR="6985" indent="-412750">
              <a:lnSpc>
                <a:spcPts val="2840"/>
              </a:lnSpc>
              <a:spcBef>
                <a:spcPts val="6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assignment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 changes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name to the left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symbol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name is bound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 (not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equation)</a:t>
            </a:r>
            <a:endParaRPr sz="2400" dirty="0">
              <a:latin typeface="Arial"/>
              <a:cs typeface="Arial"/>
            </a:endParaRPr>
          </a:p>
          <a:p>
            <a:pPr marL="339217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99" y="2240540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2912" y="1063749"/>
            <a:ext cx="1401445" cy="2608580"/>
            <a:chOff x="2972912" y="1063749"/>
            <a:chExt cx="1401445" cy="2608580"/>
          </a:xfrm>
        </p:grpSpPr>
        <p:sp>
          <p:nvSpPr>
            <p:cNvPr id="4" name="object 4"/>
            <p:cNvSpPr/>
            <p:nvPr/>
          </p:nvSpPr>
          <p:spPr>
            <a:xfrm>
              <a:off x="3038955" y="2484847"/>
              <a:ext cx="745490" cy="1168400"/>
            </a:xfrm>
            <a:custGeom>
              <a:avLst/>
              <a:gdLst/>
              <a:ahLst/>
              <a:cxnLst/>
              <a:rect l="l" t="t" r="r" b="b"/>
              <a:pathLst>
                <a:path w="745489" h="1168400">
                  <a:moveTo>
                    <a:pt x="0" y="124202"/>
                  </a:moveTo>
                  <a:lnTo>
                    <a:pt x="9760" y="75857"/>
                  </a:lnTo>
                  <a:lnTo>
                    <a:pt x="36378" y="36378"/>
                  </a:lnTo>
                  <a:lnTo>
                    <a:pt x="75857" y="9760"/>
                  </a:lnTo>
                  <a:lnTo>
                    <a:pt x="124202" y="0"/>
                  </a:lnTo>
                  <a:lnTo>
                    <a:pt x="620997" y="0"/>
                  </a:lnTo>
                  <a:lnTo>
                    <a:pt x="668527" y="9454"/>
                  </a:lnTo>
                  <a:lnTo>
                    <a:pt x="708821" y="36378"/>
                  </a:lnTo>
                  <a:lnTo>
                    <a:pt x="735745" y="76672"/>
                  </a:lnTo>
                  <a:lnTo>
                    <a:pt x="745199" y="124202"/>
                  </a:lnTo>
                  <a:lnTo>
                    <a:pt x="745199" y="1043697"/>
                  </a:lnTo>
                  <a:lnTo>
                    <a:pt x="735439" y="1092042"/>
                  </a:lnTo>
                  <a:lnTo>
                    <a:pt x="708821" y="1131521"/>
                  </a:lnTo>
                  <a:lnTo>
                    <a:pt x="669342" y="1158139"/>
                  </a:lnTo>
                  <a:lnTo>
                    <a:pt x="620997" y="1167899"/>
                  </a:lnTo>
                  <a:lnTo>
                    <a:pt x="124202" y="1167899"/>
                  </a:lnTo>
                  <a:lnTo>
                    <a:pt x="75857" y="1158139"/>
                  </a:lnTo>
                  <a:lnTo>
                    <a:pt x="36378" y="1131521"/>
                  </a:lnTo>
                  <a:lnTo>
                    <a:pt x="9760" y="1092042"/>
                  </a:lnTo>
                  <a:lnTo>
                    <a:pt x="0" y="1043697"/>
                  </a:lnTo>
                  <a:lnTo>
                    <a:pt x="0" y="124202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70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9732" y="11053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2912" y="1075349"/>
            <a:ext cx="2551430" cy="1360170"/>
            <a:chOff x="4592912" y="1075349"/>
            <a:chExt cx="2551430" cy="1360170"/>
          </a:xfrm>
        </p:grpSpPr>
        <p:sp>
          <p:nvSpPr>
            <p:cNvPr id="9" name="object 9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50645">
                  <a:moveTo>
                    <a:pt x="745437" y="1350074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9732" y="1297920"/>
            <a:ext cx="218630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Argument 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 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5375" y="2496449"/>
            <a:ext cx="1327150" cy="1168400"/>
          </a:xfrm>
          <a:custGeom>
            <a:avLst/>
            <a:gdLst/>
            <a:ahLst/>
            <a:cxnLst/>
            <a:rect l="l" t="t" r="r" b="b"/>
            <a:pathLst>
              <a:path w="132715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132246" y="0"/>
                </a:lnTo>
                <a:lnTo>
                  <a:pt x="1170398" y="3774"/>
                </a:lnTo>
                <a:lnTo>
                  <a:pt x="1240240" y="32704"/>
                </a:lnTo>
                <a:lnTo>
                  <a:pt x="1269887" y="57012"/>
                </a:lnTo>
                <a:lnTo>
                  <a:pt x="1294195" y="86659"/>
                </a:lnTo>
                <a:lnTo>
                  <a:pt x="1323125" y="156501"/>
                </a:lnTo>
                <a:lnTo>
                  <a:pt x="1326899" y="194653"/>
                </a:lnTo>
                <a:lnTo>
                  <a:pt x="1326899" y="973245"/>
                </a:lnTo>
                <a:lnTo>
                  <a:pt x="1321759" y="1017878"/>
                </a:lnTo>
                <a:lnTo>
                  <a:pt x="1307115" y="1058849"/>
                </a:lnTo>
                <a:lnTo>
                  <a:pt x="1284136" y="1094992"/>
                </a:lnTo>
                <a:lnTo>
                  <a:pt x="1253992" y="1125136"/>
                </a:lnTo>
                <a:lnTo>
                  <a:pt x="1217850" y="1148115"/>
                </a:lnTo>
                <a:lnTo>
                  <a:pt x="1176878" y="1162759"/>
                </a:lnTo>
                <a:lnTo>
                  <a:pt x="1132246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8252" y="2349410"/>
            <a:ext cx="2675255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f (</a:t>
            </a:r>
            <a:r>
              <a:rPr sz="8000" spc="-130" dirty="0">
                <a:latin typeface="Arial"/>
                <a:cs typeface="Arial"/>
              </a:rPr>
              <a:t> </a:t>
            </a:r>
            <a:r>
              <a:rPr sz="8000" spc="-5" dirty="0">
                <a:latin typeface="Arial"/>
                <a:cs typeface="Arial"/>
              </a:rPr>
              <a:t>27)</a:t>
            </a:r>
            <a:endParaRPr sz="8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520"/>
              </a:spcBef>
            </a:pPr>
            <a:r>
              <a:rPr sz="2000" spc="-5" dirty="0">
                <a:latin typeface="Arial"/>
                <a:cs typeface="Arial"/>
              </a:rPr>
              <a:t>"</a:t>
            </a:r>
            <a:r>
              <a:rPr sz="2400" spc="-5" dirty="0">
                <a:latin typeface="Arial"/>
                <a:cs typeface="Arial"/>
              </a:rPr>
              <a:t>Call 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27.</a:t>
            </a:r>
            <a:r>
              <a:rPr sz="200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8427" y="1151549"/>
            <a:ext cx="2180590" cy="2608580"/>
            <a:chOff x="1198427" y="1151549"/>
            <a:chExt cx="2180590" cy="2608580"/>
          </a:xfrm>
        </p:grpSpPr>
        <p:sp>
          <p:nvSpPr>
            <p:cNvPr id="4" name="object 4"/>
            <p:cNvSpPr/>
            <p:nvPr/>
          </p:nvSpPr>
          <p:spPr>
            <a:xfrm>
              <a:off x="1217477" y="2572649"/>
              <a:ext cx="2142490" cy="1168400"/>
            </a:xfrm>
            <a:custGeom>
              <a:avLst/>
              <a:gdLst/>
              <a:ahLst/>
              <a:cxnLst/>
              <a:rect l="l" t="t" r="r" b="b"/>
              <a:pathLst>
                <a:path w="214249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947646" y="0"/>
                  </a:lnTo>
                  <a:lnTo>
                    <a:pt x="1985798" y="3774"/>
                  </a:lnTo>
                  <a:lnTo>
                    <a:pt x="2055640" y="32704"/>
                  </a:lnTo>
                  <a:lnTo>
                    <a:pt x="2085287" y="57012"/>
                  </a:lnTo>
                  <a:lnTo>
                    <a:pt x="2109596" y="86659"/>
                  </a:lnTo>
                  <a:lnTo>
                    <a:pt x="2138525" y="156501"/>
                  </a:lnTo>
                  <a:lnTo>
                    <a:pt x="2142300" y="194653"/>
                  </a:lnTo>
                  <a:lnTo>
                    <a:pt x="2142300" y="973245"/>
                  </a:lnTo>
                  <a:lnTo>
                    <a:pt x="2137159" y="1017878"/>
                  </a:lnTo>
                  <a:lnTo>
                    <a:pt x="2122515" y="1058849"/>
                  </a:lnTo>
                  <a:lnTo>
                    <a:pt x="2099536" y="1094992"/>
                  </a:lnTo>
                  <a:lnTo>
                    <a:pt x="2069392" y="1125136"/>
                  </a:lnTo>
                  <a:lnTo>
                    <a:pt x="2033250" y="1148115"/>
                  </a:lnTo>
                  <a:lnTo>
                    <a:pt x="1992278" y="1162759"/>
                  </a:lnTo>
                  <a:lnTo>
                    <a:pt x="19476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3507" y="11931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5012" y="1086537"/>
            <a:ext cx="2551430" cy="1408430"/>
            <a:chOff x="3355012" y="1086537"/>
            <a:chExt cx="2551430" cy="1408430"/>
          </a:xfrm>
        </p:grpSpPr>
        <p:sp>
          <p:nvSpPr>
            <p:cNvPr id="9" name="object 9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98905">
                  <a:moveTo>
                    <a:pt x="1318635" y="1398373"/>
                  </a:moveTo>
                  <a:lnTo>
                    <a:pt x="1482774" y="1209299"/>
                  </a:lnTo>
                  <a:lnTo>
                    <a:pt x="2118249" y="1209299"/>
                  </a:lnTo>
                  <a:lnTo>
                    <a:pt x="1318635" y="139837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482774" y="0"/>
                  </a:lnTo>
                  <a:lnTo>
                    <a:pt x="21182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2118249" y="1209299"/>
                  </a:lnTo>
                  <a:lnTo>
                    <a:pt x="1318635" y="1398373"/>
                  </a:lnTo>
                  <a:lnTo>
                    <a:pt x="1482774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1832" y="1490083"/>
            <a:ext cx="198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780" y="1097712"/>
            <a:ext cx="4620895" cy="2599690"/>
            <a:chOff x="4043780" y="1097712"/>
            <a:chExt cx="4620895" cy="2599690"/>
          </a:xfrm>
        </p:grpSpPr>
        <p:sp>
          <p:nvSpPr>
            <p:cNvPr id="13" name="object 13"/>
            <p:cNvSpPr/>
            <p:nvPr/>
          </p:nvSpPr>
          <p:spPr>
            <a:xfrm>
              <a:off x="4062830" y="2510024"/>
              <a:ext cx="1334770" cy="1168400"/>
            </a:xfrm>
            <a:custGeom>
              <a:avLst/>
              <a:gdLst/>
              <a:ahLst/>
              <a:cxnLst/>
              <a:rect l="l" t="t" r="r" b="b"/>
              <a:pathLst>
                <a:path w="133477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139746" y="0"/>
                  </a:lnTo>
                  <a:lnTo>
                    <a:pt x="1177898" y="3774"/>
                  </a:lnTo>
                  <a:lnTo>
                    <a:pt x="1247740" y="32704"/>
                  </a:lnTo>
                  <a:lnTo>
                    <a:pt x="1277387" y="57012"/>
                  </a:lnTo>
                  <a:lnTo>
                    <a:pt x="1301696" y="86659"/>
                  </a:lnTo>
                  <a:lnTo>
                    <a:pt x="1330625" y="156501"/>
                  </a:lnTo>
                  <a:lnTo>
                    <a:pt x="1334399" y="194653"/>
                  </a:lnTo>
                  <a:lnTo>
                    <a:pt x="1334399" y="973245"/>
                  </a:lnTo>
                  <a:lnTo>
                    <a:pt x="1329259" y="1017878"/>
                  </a:lnTo>
                  <a:lnTo>
                    <a:pt x="1314615" y="1058849"/>
                  </a:lnTo>
                  <a:lnTo>
                    <a:pt x="1291636" y="1094992"/>
                  </a:lnTo>
                  <a:lnTo>
                    <a:pt x="1261492" y="1125136"/>
                  </a:lnTo>
                  <a:lnTo>
                    <a:pt x="1225350" y="1148115"/>
                  </a:lnTo>
                  <a:lnTo>
                    <a:pt x="1184378" y="1162759"/>
                  </a:lnTo>
                  <a:lnTo>
                    <a:pt x="11397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87475">
                  <a:moveTo>
                    <a:pt x="681127" y="1387200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9657" y="1320282"/>
            <a:ext cx="131318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Second  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9550" y="2532375"/>
            <a:ext cx="1563370" cy="1168400"/>
          </a:xfrm>
          <a:custGeom>
            <a:avLst/>
            <a:gdLst/>
            <a:ahLst/>
            <a:cxnLst/>
            <a:rect l="l" t="t" r="r" b="b"/>
            <a:pathLst>
              <a:path w="156337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368345" y="0"/>
                </a:lnTo>
                <a:lnTo>
                  <a:pt x="1406498" y="3774"/>
                </a:lnTo>
                <a:lnTo>
                  <a:pt x="1476340" y="32704"/>
                </a:lnTo>
                <a:lnTo>
                  <a:pt x="1505987" y="57012"/>
                </a:lnTo>
                <a:lnTo>
                  <a:pt x="1530296" y="86659"/>
                </a:lnTo>
                <a:lnTo>
                  <a:pt x="1559225" y="156501"/>
                </a:lnTo>
                <a:lnTo>
                  <a:pt x="1562999" y="194653"/>
                </a:lnTo>
                <a:lnTo>
                  <a:pt x="1562999" y="973245"/>
                </a:lnTo>
                <a:lnTo>
                  <a:pt x="1557859" y="1017878"/>
                </a:lnTo>
                <a:lnTo>
                  <a:pt x="1543215" y="1058849"/>
                </a:lnTo>
                <a:lnTo>
                  <a:pt x="1520236" y="1094992"/>
                </a:lnTo>
                <a:lnTo>
                  <a:pt x="1490092" y="1125136"/>
                </a:lnTo>
                <a:lnTo>
                  <a:pt x="1453950" y="1148115"/>
                </a:lnTo>
                <a:lnTo>
                  <a:pt x="1412978" y="1162759"/>
                </a:lnTo>
                <a:lnTo>
                  <a:pt x="1368345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0281" y="2349410"/>
            <a:ext cx="6568440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Arial"/>
                <a:cs typeface="Arial"/>
              </a:rPr>
              <a:t>max </a:t>
            </a:r>
            <a:r>
              <a:rPr sz="8000" dirty="0">
                <a:latin typeface="Arial"/>
                <a:cs typeface="Arial"/>
              </a:rPr>
              <a:t>( </a:t>
            </a:r>
            <a:r>
              <a:rPr sz="8000" spc="-5" dirty="0">
                <a:latin typeface="Arial"/>
                <a:cs typeface="Arial"/>
              </a:rPr>
              <a:t>15 </a:t>
            </a:r>
            <a:r>
              <a:rPr sz="8000" dirty="0">
                <a:latin typeface="Arial"/>
                <a:cs typeface="Arial"/>
              </a:rPr>
              <a:t>, </a:t>
            </a:r>
            <a:r>
              <a:rPr sz="8000" spc="-5" dirty="0">
                <a:latin typeface="Arial"/>
                <a:cs typeface="Arial"/>
              </a:rPr>
              <a:t>27</a:t>
            </a:r>
            <a:r>
              <a:rPr sz="8000" spc="-135" dirty="0">
                <a:latin typeface="Arial"/>
                <a:cs typeface="Arial"/>
              </a:rPr>
              <a:t> </a:t>
            </a:r>
            <a:r>
              <a:rPr sz="8000" dirty="0">
                <a:latin typeface="Arial"/>
                <a:cs typeface="Arial"/>
              </a:rPr>
              <a:t>)</a:t>
            </a:r>
            <a:endParaRPr sz="8000">
              <a:latin typeface="Arial"/>
              <a:cs typeface="Arial"/>
            </a:endParaRPr>
          </a:p>
          <a:p>
            <a:pPr marR="197485" algn="ctr">
              <a:lnSpc>
                <a:spcPct val="100000"/>
              </a:lnSpc>
              <a:spcBef>
                <a:spcPts val="4784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068" y="2240540"/>
            <a:ext cx="1439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spc="-5" dirty="0"/>
              <a:t>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646</Words>
  <Application>Microsoft Office PowerPoint</Application>
  <PresentationFormat>On-screen Show (16:9)</PresentationFormat>
  <Paragraphs>86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Lecture 3</vt:lpstr>
      <vt:lpstr>Python</vt:lpstr>
      <vt:lpstr>Python</vt:lpstr>
      <vt:lpstr>Names</vt:lpstr>
      <vt:lpstr>Assignment Statements</vt:lpstr>
      <vt:lpstr>Functions</vt:lpstr>
      <vt:lpstr>Anatomy of a Call Expression</vt:lpstr>
      <vt:lpstr>Anatomy of a Call Expression</vt:lpstr>
      <vt:lpstr>Tables</vt:lpstr>
      <vt:lpstr>Table Structure</vt:lpstr>
      <vt:lpstr>Some Table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Effect: Another Example</dc:title>
  <dc:creator>Brad Bailey</dc:creator>
  <cp:lastModifiedBy>John Bergschneider</cp:lastModifiedBy>
  <cp:revision>5</cp:revision>
  <dcterms:created xsi:type="dcterms:W3CDTF">2021-01-13T20:38:12Z</dcterms:created>
  <dcterms:modified xsi:type="dcterms:W3CDTF">2021-08-23T16:47:53Z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