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714" y="4658433"/>
            <a:ext cx="870057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467" y="1095375"/>
            <a:ext cx="7247890" cy="306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4879" y="2240540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Arrays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178" y="2240540"/>
            <a:ext cx="639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Another famous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visualization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925" y="268724"/>
            <a:ext cx="7959725" cy="338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79"/>
              </a:lnSpc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Manipulating</a:t>
            </a: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Rows</a:t>
            </a:r>
            <a:endParaRPr sz="36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2615"/>
              </a:spcBef>
              <a:tabLst>
                <a:tab pos="456565" algn="l"/>
              </a:tabLst>
            </a:pPr>
            <a:r>
              <a:rPr sz="2400" dirty="0">
                <a:solidFill>
                  <a:srgbClr val="C4820D"/>
                </a:solidFill>
                <a:latin typeface="Arial"/>
                <a:cs typeface="Arial"/>
              </a:rPr>
              <a:t>●	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t.</a:t>
            </a:r>
            <a:r>
              <a:rPr sz="2400" b="1" spc="-5" dirty="0">
                <a:solidFill>
                  <a:srgbClr val="3368FC"/>
                </a:solidFill>
                <a:latin typeface="Courier New"/>
                <a:cs typeface="Courier New"/>
              </a:rPr>
              <a:t>sort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(column)</a:t>
            </a:r>
            <a:r>
              <a:rPr sz="2400" b="1" spc="-83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sorts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increasing order</a:t>
            </a:r>
            <a:endParaRPr sz="2400">
              <a:latin typeface="Arial"/>
              <a:cs typeface="Arial"/>
            </a:endParaRPr>
          </a:p>
          <a:p>
            <a:pPr marL="44450">
              <a:lnSpc>
                <a:spcPts val="2865"/>
              </a:lnSpc>
              <a:spcBef>
                <a:spcPts val="15"/>
              </a:spcBef>
              <a:tabLst>
                <a:tab pos="456565" algn="l"/>
              </a:tabLst>
            </a:pPr>
            <a:r>
              <a:rPr sz="2400" b="1" dirty="0">
                <a:solidFill>
                  <a:srgbClr val="C4820D"/>
                </a:solidFill>
                <a:latin typeface="Arial"/>
                <a:cs typeface="Arial"/>
              </a:rPr>
              <a:t>●	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t.</a:t>
            </a:r>
            <a:r>
              <a:rPr sz="2400" b="1" spc="-5" dirty="0">
                <a:solidFill>
                  <a:srgbClr val="3368FC"/>
                </a:solidFill>
                <a:latin typeface="Courier New"/>
                <a:cs typeface="Courier New"/>
              </a:rPr>
              <a:t>take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(row_numbers)</a:t>
            </a:r>
            <a:r>
              <a:rPr sz="2400" b="1" spc="-819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keeps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numbered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</a:t>
            </a:r>
            <a:endParaRPr sz="2400">
              <a:latin typeface="Arial"/>
              <a:cs typeface="Arial"/>
            </a:endParaRPr>
          </a:p>
          <a:p>
            <a:pPr marL="501650">
              <a:lnSpc>
                <a:spcPts val="2850"/>
              </a:lnSpc>
              <a:tabLst>
                <a:tab pos="913765" algn="l"/>
              </a:tabLst>
            </a:pPr>
            <a:r>
              <a:rPr sz="2400" dirty="0">
                <a:solidFill>
                  <a:srgbClr val="C4820D"/>
                </a:solidFill>
                <a:latin typeface="Arial"/>
                <a:cs typeface="Arial"/>
              </a:rPr>
              <a:t>○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row</a:t>
            </a:r>
            <a:r>
              <a:rPr sz="2400" b="1" spc="-785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an index,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starting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57200" indent="-412750">
              <a:lnSpc>
                <a:spcPts val="2850"/>
              </a:lnSpc>
              <a:spcBef>
                <a:spcPts val="105"/>
              </a:spcBef>
              <a:tabLst>
                <a:tab pos="456565" algn="l"/>
              </a:tabLst>
            </a:pPr>
            <a:r>
              <a:rPr sz="2400" dirty="0">
                <a:solidFill>
                  <a:srgbClr val="C4820D"/>
                </a:solidFill>
                <a:latin typeface="Arial"/>
                <a:cs typeface="Arial"/>
              </a:rPr>
              <a:t>●	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t.</a:t>
            </a:r>
            <a:r>
              <a:rPr sz="2400" b="1" spc="-5" dirty="0">
                <a:solidFill>
                  <a:srgbClr val="3368FC"/>
                </a:solidFill>
                <a:latin typeface="Courier New"/>
                <a:cs typeface="Courier New"/>
              </a:rPr>
              <a:t>where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r>
              <a:rPr sz="2400" b="1" i="1" spc="-5" dirty="0">
                <a:solidFill>
                  <a:srgbClr val="3B3B3B"/>
                </a:solidFill>
                <a:latin typeface="Courier New"/>
                <a:cs typeface="Courier New"/>
              </a:rPr>
              <a:t>column,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are.</a:t>
            </a:r>
            <a:r>
              <a:rPr sz="2400" b="1" i="1" spc="-5" dirty="0">
                <a:solidFill>
                  <a:srgbClr val="3B3B3B"/>
                </a:solidFill>
                <a:latin typeface="Courier New"/>
                <a:cs typeface="Courier New"/>
              </a:rPr>
              <a:t>condition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r>
              <a:rPr sz="2400" b="1" spc="-8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keeps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column's value satisfies a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  <a:p>
            <a:pPr marL="457200" marR="1356995" indent="-412750">
              <a:lnSpc>
                <a:spcPts val="2850"/>
              </a:lnSpc>
              <a:tabLst>
                <a:tab pos="456565" algn="l"/>
              </a:tabLst>
            </a:pPr>
            <a:r>
              <a:rPr sz="2400" dirty="0">
                <a:solidFill>
                  <a:srgbClr val="C4820D"/>
                </a:solidFill>
                <a:latin typeface="Arial"/>
                <a:cs typeface="Arial"/>
              </a:rPr>
              <a:t>●	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t.</a:t>
            </a:r>
            <a:r>
              <a:rPr sz="2400" b="1" spc="-5" dirty="0">
                <a:solidFill>
                  <a:srgbClr val="3368FC"/>
                </a:solidFill>
                <a:latin typeface="Courier New"/>
                <a:cs typeface="Courier New"/>
              </a:rPr>
              <a:t>where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r>
              <a:rPr sz="2400" b="1" i="1" spc="-5" dirty="0">
                <a:solidFill>
                  <a:srgbClr val="3B3B3B"/>
                </a:solidFill>
                <a:latin typeface="Courier New"/>
                <a:cs typeface="Courier New"/>
              </a:rPr>
              <a:t>column,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value)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keeps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 containing a certain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0"/>
            <a:ext cx="82295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56400" y="4710088"/>
            <a:ext cx="421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1858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353" y="2240540"/>
            <a:ext cx="345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Bonus</a:t>
            </a:r>
            <a:r>
              <a:rPr sz="3600" b="1" spc="-9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49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Charles Joseph Minard,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1781-1870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6625" y="1086346"/>
            <a:ext cx="2612974" cy="325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7343" y="1103115"/>
            <a:ext cx="481076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120650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French </a:t>
            </a:r>
            <a:r>
              <a:rPr sz="2000" dirty="0">
                <a:latin typeface="Arial"/>
                <a:cs typeface="Arial"/>
              </a:rPr>
              <a:t>civil </a:t>
            </a:r>
            <a:r>
              <a:rPr sz="2000" spc="-5" dirty="0">
                <a:latin typeface="Arial"/>
                <a:cs typeface="Arial"/>
              </a:rPr>
              <a:t>engineer who </a:t>
            </a:r>
            <a:r>
              <a:rPr sz="2000" dirty="0">
                <a:latin typeface="Arial"/>
                <a:cs typeface="Arial"/>
              </a:rPr>
              <a:t>created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one  of the greatest graphs of all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 dirty="0">
              <a:latin typeface="Arial"/>
              <a:cs typeface="Arial"/>
            </a:endParaRPr>
          </a:p>
          <a:p>
            <a:pPr marL="394335" marR="5080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latin typeface="Arial"/>
                <a:cs typeface="Arial"/>
              </a:rPr>
              <a:t>Visualized </a:t>
            </a:r>
            <a:r>
              <a:rPr sz="2000" spc="-5" dirty="0">
                <a:latin typeface="Arial"/>
                <a:cs typeface="Arial"/>
              </a:rPr>
              <a:t>Napoleon's 1812 invasion of  Russia,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including</a:t>
            </a:r>
            <a:endParaRPr sz="2000" dirty="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latin typeface="Arial"/>
                <a:cs typeface="Arial"/>
              </a:rPr>
              <a:t>the number 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soldiers</a:t>
            </a: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latin typeface="Arial"/>
                <a:cs typeface="Arial"/>
              </a:rPr>
              <a:t>the direction of 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march</a:t>
            </a: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latin typeface="Arial"/>
                <a:cs typeface="Arial"/>
              </a:rPr>
              <a:t>latitude 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longitude</a:t>
            </a:r>
            <a:endParaRPr sz="2000" dirty="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latin typeface="Arial"/>
                <a:cs typeface="Arial"/>
              </a:rPr>
              <a:t>temperature on the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journey</a:t>
            </a:r>
            <a:endParaRPr sz="2000" dirty="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latin typeface="Arial"/>
                <a:cs typeface="Arial"/>
              </a:rPr>
              <a:t>dates in November 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December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465537"/>
            <a:ext cx="8839199" cy="419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4930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Some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of </a:t>
            </a:r>
            <a:r>
              <a:rPr sz="3600" b="1" spc="-20" dirty="0">
                <a:solidFill>
                  <a:srgbClr val="3B7EA1"/>
                </a:solidFill>
                <a:latin typeface="Arial"/>
                <a:cs typeface="Arial"/>
              </a:rPr>
              <a:t>Minard’s</a:t>
            </a:r>
            <a:r>
              <a:rPr sz="3600" b="1" spc="-8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4200" y="42681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77375" y="921674"/>
            <a:ext cx="4422563" cy="327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Discussion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Question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46125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the table functions we learned this week to find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southernmost city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along the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army’s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retreat.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47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Arrays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985393"/>
            <a:ext cx="7404100" cy="19431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contains a 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37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elements of an array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type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Arithmetic is applied to each element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individually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Adding arrays adds elements 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2400" spc="10" dirty="0">
                <a:solidFill>
                  <a:srgbClr val="CC0000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same</a:t>
            </a:r>
            <a:r>
              <a:rPr sz="2400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"/>
                <a:cs typeface="Arial"/>
              </a:rPr>
              <a:t>length!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is an</a:t>
            </a:r>
            <a:r>
              <a:rPr sz="2400" spc="-1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array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1275" y="3894471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Ranges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973327"/>
            <a:ext cx="7706359" cy="357822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range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an array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consecutive</a:t>
            </a:r>
            <a:r>
              <a:rPr sz="2400" spc="-1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944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np.arange(end)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of increasing integers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up to</a:t>
            </a:r>
            <a:r>
              <a:rPr sz="2400" spc="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np.arange(start,</a:t>
            </a:r>
            <a:r>
              <a:rPr sz="2400" b="1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end)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of increasing integers from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start</a:t>
            </a:r>
            <a:r>
              <a:rPr sz="2400" b="1" spc="-77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up to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np.arange(start, end,</a:t>
            </a:r>
            <a:r>
              <a:rPr sz="2400" b="1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step)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range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step</a:t>
            </a:r>
            <a:r>
              <a:rPr sz="2400" b="1" spc="-95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consecutive values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always includes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start</a:t>
            </a:r>
            <a:r>
              <a:rPr sz="2400" b="1" spc="-77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excludes </a:t>
            </a:r>
            <a:r>
              <a:rPr sz="2400" b="1" spc="-5" dirty="0">
                <a:solidFill>
                  <a:srgbClr val="3B3B3B"/>
                </a:solidFill>
                <a:latin typeface="Courier New"/>
                <a:cs typeface="Courier New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808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latin typeface="Arial"/>
                <a:cs typeface="Arial"/>
              </a:rPr>
              <a:t>Ways </a:t>
            </a:r>
            <a:r>
              <a:rPr sz="3600" b="1" spc="-5" dirty="0">
                <a:latin typeface="Arial"/>
                <a:cs typeface="Arial"/>
              </a:rPr>
              <a:t>to create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9050" cy="23399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26860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Table.read_table(filename)</a:t>
            </a:r>
            <a:r>
              <a:rPr sz="2000" b="1" spc="-6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reads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 from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spreadsheet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SzPct val="120000"/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Table()</a:t>
            </a:r>
            <a:r>
              <a:rPr sz="2000" b="1" spc="-5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empty table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and… </a:t>
            </a:r>
            <a:r>
              <a:rPr sz="2400" b="1" spc="-5" dirty="0">
                <a:solidFill>
                  <a:srgbClr val="3368FC"/>
                </a:solidFill>
                <a:latin typeface="Courier New"/>
                <a:cs typeface="Courier New"/>
              </a:rPr>
              <a:t>select, where, sort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5" dirty="0">
                <a:latin typeface="Arial"/>
                <a:cs typeface="Arial"/>
              </a:rPr>
              <a:t>on all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  </a:t>
            </a:r>
            <a:r>
              <a:rPr sz="2400" spc="-5" dirty="0">
                <a:latin typeface="Arial"/>
                <a:cs typeface="Arial"/>
              </a:rPr>
              <a:t>new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9003" y="2240540"/>
            <a:ext cx="190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989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5" dirty="0">
                <a:latin typeface="Arial"/>
                <a:cs typeface="Arial"/>
              </a:rPr>
              <a:t>W. </a:t>
            </a:r>
            <a:r>
              <a:rPr sz="3600" b="1" spc="-5" dirty="0">
                <a:latin typeface="Arial"/>
                <a:cs typeface="Arial"/>
              </a:rPr>
              <a:t>E. B. Du Bois,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1868-1963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5593" y="1103115"/>
            <a:ext cx="512635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732790" indent="-38227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z="2000" spc="-20" dirty="0">
                <a:latin typeface="Arial"/>
                <a:cs typeface="Arial"/>
              </a:rPr>
              <a:t>Scholar, </a:t>
            </a:r>
            <a:r>
              <a:rPr sz="2000" spc="-5" dirty="0">
                <a:latin typeface="Arial"/>
                <a:cs typeface="Arial"/>
              </a:rPr>
              <a:t>historian, activist, and data  </a:t>
            </a:r>
            <a:r>
              <a:rPr sz="2000" dirty="0">
                <a:latin typeface="Arial"/>
                <a:cs typeface="Arial"/>
              </a:rPr>
              <a:t>scientist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NAACP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founder</a:t>
            </a:r>
            <a:endParaRPr sz="2000">
              <a:latin typeface="Arial"/>
              <a:cs typeface="Arial"/>
            </a:endParaRPr>
          </a:p>
          <a:p>
            <a:pPr marL="394335" marR="47815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latin typeface="Arial"/>
                <a:cs typeface="Arial"/>
              </a:rPr>
              <a:t>Made a series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visualizations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1900 Paris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Exposition</a:t>
            </a:r>
            <a:endParaRPr sz="2000">
              <a:latin typeface="Arial"/>
              <a:cs typeface="Arial"/>
            </a:endParaRPr>
          </a:p>
          <a:p>
            <a:pPr marL="851535" marR="501015" lvl="1" indent="-382270">
              <a:lnSpc>
                <a:spcPct val="100000"/>
              </a:lnSpc>
              <a:buClr>
                <a:srgbClr val="C4820D"/>
              </a:buClr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latin typeface="Arial"/>
                <a:cs typeface="Arial"/>
              </a:rPr>
              <a:t>Goal: </a:t>
            </a:r>
            <a:r>
              <a:rPr sz="2000" dirty="0">
                <a:latin typeface="Arial"/>
                <a:cs typeface="Arial"/>
              </a:rPr>
              <a:t>change </a:t>
            </a:r>
            <a:r>
              <a:rPr sz="2000" spc="-5" dirty="0">
                <a:latin typeface="Arial"/>
                <a:cs typeface="Arial"/>
              </a:rPr>
              <a:t>the way people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see  </a:t>
            </a:r>
            <a:r>
              <a:rPr sz="2000" spc="-5" dirty="0">
                <a:latin typeface="Arial"/>
                <a:cs typeface="Arial"/>
              </a:rPr>
              <a:t>Black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Americans</a:t>
            </a:r>
            <a:endParaRPr sz="200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latin typeface="Arial"/>
                <a:cs typeface="Arial"/>
              </a:rPr>
              <a:t>Hundreds of photographs and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patents</a:t>
            </a:r>
            <a:endParaRPr sz="200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Char char="○"/>
              <a:tabLst>
                <a:tab pos="851535" algn="l"/>
                <a:tab pos="852169" algn="l"/>
              </a:tabLst>
            </a:pPr>
            <a:r>
              <a:rPr sz="2000" spc="-5" dirty="0">
                <a:latin typeface="Arial"/>
                <a:cs typeface="Arial"/>
              </a:rPr>
              <a:t>60+ handmade graphs in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months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040250"/>
            <a:ext cx="2732149" cy="3559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0800">
              <a:lnSpc>
                <a:spcPct val="100000"/>
              </a:lnSpc>
              <a:spcBef>
                <a:spcPts val="100"/>
              </a:spcBef>
            </a:pPr>
            <a:r>
              <a:rPr dirty="0"/>
              <a:t>(Demo)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Discussion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Question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87844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the table functions we learned this week to find the  income bracket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(“class”)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spent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highest percentage  of their income on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rent.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19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latin typeface="Arial"/>
                <a:cs typeface="Arial"/>
              </a:rPr>
              <a:t>Table</a:t>
            </a:r>
            <a:r>
              <a:rPr sz="3600" b="1" spc="-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Methods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5467" y="1095375"/>
            <a:ext cx="7247890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238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Creating and extending</a:t>
            </a:r>
            <a:r>
              <a:rPr spc="-10" dirty="0"/>
              <a:t> </a:t>
            </a:r>
            <a:r>
              <a:rPr spc="-5" dirty="0"/>
              <a:t>tables:</a:t>
            </a:r>
          </a:p>
          <a:p>
            <a:pPr marL="851535" lvl="1" indent="-382270">
              <a:lnSpc>
                <a:spcPts val="2385"/>
              </a:lnSpc>
              <a:buClr>
                <a:srgbClr val="C4820D"/>
              </a:buClr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Table().with_column</a:t>
            </a:r>
            <a:r>
              <a:rPr sz="2000" b="1" spc="-6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Table.read_table</a:t>
            </a:r>
            <a:endParaRPr sz="2000" dirty="0">
              <a:latin typeface="Courier New"/>
              <a:cs typeface="Courier New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Finding the </a:t>
            </a:r>
            <a:r>
              <a:rPr dirty="0"/>
              <a:t>size: 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num_rows</a:t>
            </a:r>
            <a:r>
              <a:rPr b="1" spc="-6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and </a:t>
            </a:r>
            <a:r>
              <a:rPr b="1" spc="-5" dirty="0">
                <a:solidFill>
                  <a:srgbClr val="0000FF"/>
                </a:solidFill>
                <a:latin typeface="Courier New"/>
                <a:cs typeface="Courier New"/>
              </a:rPr>
              <a:t>num_columns</a:t>
            </a: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Referring to </a:t>
            </a:r>
            <a:r>
              <a:rPr dirty="0"/>
              <a:t>columns: </a:t>
            </a:r>
            <a:r>
              <a:rPr spc="-5" dirty="0"/>
              <a:t>labels, </a:t>
            </a:r>
            <a:r>
              <a:rPr dirty="0"/>
              <a:t>relabeling,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5" dirty="0"/>
              <a:t>indices</a:t>
            </a: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labels</a:t>
            </a:r>
            <a:r>
              <a:rPr sz="2000" b="1" spc="-6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relabeled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;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indices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start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Accessing data in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column</a:t>
            </a: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column</a:t>
            </a:r>
            <a:r>
              <a:rPr sz="2000" b="1" spc="-6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takes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label or index and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returns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an array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Using array </a:t>
            </a:r>
            <a:r>
              <a:rPr dirty="0"/>
              <a:t>methods </a:t>
            </a:r>
            <a:r>
              <a:rPr spc="-5" dirty="0"/>
              <a:t>to work with data in</a:t>
            </a:r>
            <a:r>
              <a:rPr spc="-30" dirty="0"/>
              <a:t> </a:t>
            </a:r>
            <a:r>
              <a:rPr dirty="0"/>
              <a:t>columns</a:t>
            </a:r>
          </a:p>
          <a:p>
            <a:pPr marL="851535" lvl="1" indent="-382270">
              <a:lnSpc>
                <a:spcPct val="100000"/>
              </a:lnSpc>
              <a:buClr>
                <a:srgbClr val="C4820D"/>
              </a:buClr>
              <a:buFont typeface="Arial"/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item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sum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min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000" b="1" spc="-5" dirty="0">
                <a:solidFill>
                  <a:srgbClr val="0000FF"/>
                </a:solidFill>
                <a:latin typeface="Courier New"/>
                <a:cs typeface="Courier New"/>
              </a:rPr>
              <a:t>max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, and </a:t>
            </a:r>
            <a:r>
              <a:rPr sz="2000" dirty="0">
                <a:solidFill>
                  <a:srgbClr val="3B3B3B"/>
                </a:solidFill>
                <a:latin typeface="Arial"/>
                <a:cs typeface="Arial"/>
              </a:rPr>
              <a:t>so</a:t>
            </a:r>
            <a:r>
              <a:rPr sz="20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"/>
                <a:cs typeface="Arial"/>
              </a:rPr>
              <a:t>on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spc="-5" dirty="0"/>
              <a:t>Creating new tables </a:t>
            </a:r>
            <a:r>
              <a:rPr dirty="0"/>
              <a:t>containing some </a:t>
            </a:r>
            <a:r>
              <a:rPr spc="-5" dirty="0"/>
              <a:t>of the original</a:t>
            </a:r>
            <a:r>
              <a:rPr spc="-85" dirty="0"/>
              <a:t> </a:t>
            </a:r>
            <a:r>
              <a:rPr dirty="0" smtClean="0"/>
              <a:t>columns:</a:t>
            </a:r>
            <a:endParaRPr lang="en-US" dirty="0" smtClean="0"/>
          </a:p>
          <a:p>
            <a:pPr marL="851535" lvl="1" indent="-382270"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r>
              <a:rPr lang="en-US" b="1" spc="-5" dirty="0" smtClean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b="1" spc="-5" dirty="0">
                <a:solidFill>
                  <a:srgbClr val="434343"/>
                </a:solidFill>
              </a:rPr>
              <a:t>,</a:t>
            </a:r>
            <a:r>
              <a:rPr lang="en-US" b="1" spc="-80" dirty="0">
                <a:solidFill>
                  <a:srgbClr val="434343"/>
                </a:solidFill>
              </a:rPr>
              <a:t> </a:t>
            </a:r>
            <a:r>
              <a:rPr lang="en-US" b="1" spc="-5" dirty="0">
                <a:solidFill>
                  <a:srgbClr val="0000FF"/>
                </a:solidFill>
                <a:latin typeface="Courier New"/>
                <a:cs typeface="Courier New"/>
              </a:rPr>
              <a:t>drop</a:t>
            </a:r>
            <a:endParaRPr lang="en-US" dirty="0">
              <a:latin typeface="Courier New"/>
              <a:cs typeface="Courier New"/>
            </a:endParaRPr>
          </a:p>
          <a:p>
            <a:pPr marL="394335" indent="-382270">
              <a:lnSpc>
                <a:spcPct val="100000"/>
              </a:lnSpc>
              <a:buClr>
                <a:srgbClr val="C4820D"/>
              </a:buClr>
              <a:buChar char="●"/>
              <a:tabLst>
                <a:tab pos="394335" algn="l"/>
                <a:tab pos="394970" algn="l"/>
              </a:tabLst>
            </a:pP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171049" y="432423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455</Words>
  <Application>Microsoft Office PowerPoint</Application>
  <PresentationFormat>On-screen Show (16:9)</PresentationFormat>
  <Paragraphs>67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Arrays</vt:lpstr>
      <vt:lpstr>Arrays</vt:lpstr>
      <vt:lpstr>Ranges</vt:lpstr>
      <vt:lpstr>Ways to create a table</vt:lpstr>
      <vt:lpstr>Example</vt:lpstr>
      <vt:lpstr>W. E. B. Du Bois, 1868-1963</vt:lpstr>
      <vt:lpstr>(Demo)</vt:lpstr>
      <vt:lpstr>PowerPoint Presentation</vt:lpstr>
      <vt:lpstr>Table Methods</vt:lpstr>
      <vt:lpstr>Another famous visualization</vt:lpstr>
      <vt:lpstr>PowerPoint Presentation</vt:lpstr>
      <vt:lpstr>Bonus Example</vt:lpstr>
      <vt:lpstr>Charles Joseph Minard, 1781-1870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cp:lastModifiedBy>Brad Bailey</cp:lastModifiedBy>
  <cp:revision>1</cp:revision>
  <dcterms:created xsi:type="dcterms:W3CDTF">2021-01-14T18:47:02Z</dcterms:created>
  <dcterms:modified xsi:type="dcterms:W3CDTF">2021-01-14T18:50:54Z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