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9" r:id="rId3"/>
    <p:sldId id="260" r:id="rId4"/>
    <p:sldId id="27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62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16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8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3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6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522" y="1035050"/>
            <a:ext cx="7974955" cy="3508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714" y="4658433"/>
            <a:ext cx="870057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467" y="1095375"/>
            <a:ext cx="7247890" cy="306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65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ensus.gov/programs-surveys/popest/datasets/2010-2015/national/asrh/nc-est2015-agesex-re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7871" y="2240540"/>
            <a:ext cx="288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9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Decennial</a:t>
            </a:r>
            <a:r>
              <a:rPr spc="-85" dirty="0"/>
              <a:t> </a:t>
            </a:r>
            <a:r>
              <a:rPr spc="-5" dirty="0"/>
              <a:t>Census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3359" cy="3425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969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Every ten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Census Bureau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people there are in 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U.S.</a:t>
            </a:r>
            <a:endParaRPr sz="2400" dirty="0">
              <a:latin typeface="Arial"/>
              <a:cs typeface="Arial"/>
            </a:endParaRPr>
          </a:p>
          <a:p>
            <a:pPr marL="424815" marR="22225" indent="-412750">
              <a:lnSpc>
                <a:spcPct val="100499"/>
              </a:lnSpc>
              <a:spcBef>
                <a:spcPts val="186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between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censuses,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Bureau estimates 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people there are each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year.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Article 1, Section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Constitution: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“Representatives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direct 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Taxes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shall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 apportioned among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several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according  to their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respective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…”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60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Census </a:t>
            </a: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3652"/>
            <a:ext cx="7516495" cy="38093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column-dependent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interpretations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SEX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1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Male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 2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Female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3B3B3B"/>
                </a:solidFill>
                <a:latin typeface="Arial"/>
                <a:cs typeface="Arial"/>
              </a:rPr>
              <a:t>POPESTIMATE2010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7/1/2010</a:t>
            </a:r>
            <a:r>
              <a:rPr sz="2400" i="1" spc="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this table,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 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sums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other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SEX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0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i="1" spc="-50" dirty="0">
                <a:solidFill>
                  <a:srgbClr val="3B3B3B"/>
                </a:solidFill>
                <a:latin typeface="Arial"/>
                <a:cs typeface="Arial"/>
              </a:rPr>
              <a:t>Total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spc="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Female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999 is </a:t>
            </a:r>
            <a:r>
              <a:rPr sz="2400" i="1" spc="-50" dirty="0">
                <a:solidFill>
                  <a:srgbClr val="3B3B3B"/>
                </a:solidFill>
                <a:latin typeface="Arial"/>
                <a:cs typeface="Arial"/>
              </a:rPr>
              <a:t>Total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all</a:t>
            </a:r>
            <a:r>
              <a:rPr sz="2400" spc="1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codes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often used 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storage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efficiency</a:t>
            </a:r>
            <a:endParaRPr sz="2400" dirty="0">
              <a:latin typeface="Arial"/>
              <a:cs typeface="Arial"/>
            </a:endParaRPr>
          </a:p>
          <a:p>
            <a:pPr marL="424815" marR="167640" indent="-412750">
              <a:lnSpc>
                <a:spcPts val="2850"/>
              </a:lnSpc>
              <a:spcBef>
                <a:spcPts val="6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type, but are not  necessarily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 (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AGE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12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vs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AGE</a:t>
            </a:r>
            <a:r>
              <a:rPr sz="2000" spc="1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999)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205" y="4828645"/>
            <a:ext cx="6299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5" dirty="0">
                <a:solidFill>
                  <a:srgbClr val="0055FA"/>
                </a:solidFill>
                <a:uFill>
                  <a:solidFill>
                    <a:srgbClr val="0055FA"/>
                  </a:solidFill>
                </a:uFill>
                <a:latin typeface="Arial"/>
                <a:cs typeface="Arial"/>
                <a:hlinkClick r:id="rId2"/>
              </a:rPr>
              <a:t>http://www2.census.gov/programs-surveys/popest/datasets/2010-2015/national/asrh/nc-est2015-agesex-res.pdf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78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Analyzing Census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275" y="2157293"/>
            <a:ext cx="79235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Leads to the discovery of interesting features and trends in  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5625" y="39313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40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</a:t>
            </a:r>
            <a:r>
              <a:rPr spc="-8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5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8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Area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(m2)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California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5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8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163696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Nevada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5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NV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8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25" dirty="0">
                <a:latin typeface="Arial"/>
                <a:cs typeface="Arial"/>
              </a:rPr>
              <a:t>110567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82424" y="2257537"/>
            <a:ext cx="1297305" cy="875665"/>
            <a:chOff x="3382424" y="2257537"/>
            <a:chExt cx="1297305" cy="875665"/>
          </a:xfrm>
        </p:grpSpPr>
        <p:sp>
          <p:nvSpPr>
            <p:cNvPr id="13" name="object 13"/>
            <p:cNvSpPr/>
            <p:nvPr/>
          </p:nvSpPr>
          <p:spPr>
            <a:xfrm>
              <a:off x="3391949" y="2894374"/>
              <a:ext cx="579755" cy="229235"/>
            </a:xfrm>
            <a:custGeom>
              <a:avLst/>
              <a:gdLst/>
              <a:ahLst/>
              <a:cxnLst/>
              <a:rect l="l" t="t" r="r" b="b"/>
              <a:pathLst>
                <a:path w="579754" h="229235">
                  <a:moveTo>
                    <a:pt x="0" y="38150"/>
                  </a:moveTo>
                  <a:lnTo>
                    <a:pt x="2998" y="23300"/>
                  </a:lnTo>
                  <a:lnTo>
                    <a:pt x="11174" y="11174"/>
                  </a:lnTo>
                  <a:lnTo>
                    <a:pt x="23300" y="2998"/>
                  </a:lnTo>
                  <a:lnTo>
                    <a:pt x="38150" y="0"/>
                  </a:lnTo>
                  <a:lnTo>
                    <a:pt x="541449" y="0"/>
                  </a:lnTo>
                  <a:lnTo>
                    <a:pt x="576695" y="23551"/>
                  </a:lnTo>
                  <a:lnTo>
                    <a:pt x="579599" y="38150"/>
                  </a:lnTo>
                  <a:lnTo>
                    <a:pt x="579599" y="190749"/>
                  </a:lnTo>
                  <a:lnTo>
                    <a:pt x="576601" y="205599"/>
                  </a:lnTo>
                  <a:lnTo>
                    <a:pt x="568425" y="217725"/>
                  </a:lnTo>
                  <a:lnTo>
                    <a:pt x="556299" y="225901"/>
                  </a:lnTo>
                  <a:lnTo>
                    <a:pt x="541449" y="228899"/>
                  </a:lnTo>
                  <a:lnTo>
                    <a:pt x="38150" y="228899"/>
                  </a:lnTo>
                  <a:lnTo>
                    <a:pt x="23300" y="225901"/>
                  </a:lnTo>
                  <a:lnTo>
                    <a:pt x="11174" y="217725"/>
                  </a:lnTo>
                  <a:lnTo>
                    <a:pt x="2998" y="205599"/>
                  </a:lnTo>
                  <a:lnTo>
                    <a:pt x="0" y="190749"/>
                  </a:lnTo>
                  <a:lnTo>
                    <a:pt x="0" y="38150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81674" y="2262299"/>
              <a:ext cx="1193165" cy="600710"/>
            </a:xfrm>
            <a:custGeom>
              <a:avLst/>
              <a:gdLst/>
              <a:ahLst/>
              <a:cxnLst/>
              <a:rect l="l" t="t" r="r" b="b"/>
              <a:pathLst>
                <a:path w="1193164" h="600710">
                  <a:moveTo>
                    <a:pt x="1116749" y="458099"/>
                  </a:moveTo>
                  <a:lnTo>
                    <a:pt x="76349" y="458099"/>
                  </a:lnTo>
                  <a:lnTo>
                    <a:pt x="46631" y="452100"/>
                  </a:lnTo>
                  <a:lnTo>
                    <a:pt x="22362" y="435737"/>
                  </a:lnTo>
                  <a:lnTo>
                    <a:pt x="5999" y="411468"/>
                  </a:lnTo>
                  <a:lnTo>
                    <a:pt x="0" y="381749"/>
                  </a:lnTo>
                  <a:lnTo>
                    <a:pt x="0" y="76349"/>
                  </a:lnTo>
                  <a:lnTo>
                    <a:pt x="5999" y="46631"/>
                  </a:lnTo>
                  <a:lnTo>
                    <a:pt x="22362" y="22362"/>
                  </a:lnTo>
                  <a:lnTo>
                    <a:pt x="46631" y="5999"/>
                  </a:lnTo>
                  <a:lnTo>
                    <a:pt x="76349" y="0"/>
                  </a:lnTo>
                  <a:lnTo>
                    <a:pt x="1116749" y="0"/>
                  </a:lnTo>
                  <a:lnTo>
                    <a:pt x="1159108" y="12827"/>
                  </a:lnTo>
                  <a:lnTo>
                    <a:pt x="1187288" y="47132"/>
                  </a:lnTo>
                  <a:lnTo>
                    <a:pt x="1193099" y="76349"/>
                  </a:lnTo>
                  <a:lnTo>
                    <a:pt x="1193099" y="381749"/>
                  </a:lnTo>
                  <a:lnTo>
                    <a:pt x="1187100" y="411468"/>
                  </a:lnTo>
                  <a:lnTo>
                    <a:pt x="1170737" y="435737"/>
                  </a:lnTo>
                  <a:lnTo>
                    <a:pt x="1146468" y="452100"/>
                  </a:lnTo>
                  <a:lnTo>
                    <a:pt x="1116749" y="458099"/>
                  </a:lnTo>
                  <a:close/>
                </a:path>
                <a:path w="1193164" h="600710">
                  <a:moveTo>
                    <a:pt x="197529" y="600472"/>
                  </a:moveTo>
                  <a:lnTo>
                    <a:pt x="198849" y="458099"/>
                  </a:lnTo>
                  <a:lnTo>
                    <a:pt x="497124" y="458099"/>
                  </a:lnTo>
                  <a:lnTo>
                    <a:pt x="197529" y="60047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1674" y="2262299"/>
              <a:ext cx="1193165" cy="600710"/>
            </a:xfrm>
            <a:custGeom>
              <a:avLst/>
              <a:gdLst/>
              <a:ahLst/>
              <a:cxnLst/>
              <a:rect l="l" t="t" r="r" b="b"/>
              <a:pathLst>
                <a:path w="1193164" h="600710">
                  <a:moveTo>
                    <a:pt x="0" y="76349"/>
                  </a:moveTo>
                  <a:lnTo>
                    <a:pt x="5999" y="46631"/>
                  </a:lnTo>
                  <a:lnTo>
                    <a:pt x="22362" y="22362"/>
                  </a:lnTo>
                  <a:lnTo>
                    <a:pt x="46631" y="5999"/>
                  </a:lnTo>
                  <a:lnTo>
                    <a:pt x="76349" y="0"/>
                  </a:lnTo>
                  <a:lnTo>
                    <a:pt x="198849" y="0"/>
                  </a:lnTo>
                  <a:lnTo>
                    <a:pt x="497124" y="0"/>
                  </a:lnTo>
                  <a:lnTo>
                    <a:pt x="1116749" y="0"/>
                  </a:lnTo>
                  <a:lnTo>
                    <a:pt x="1131714" y="1480"/>
                  </a:lnTo>
                  <a:lnTo>
                    <a:pt x="1170737" y="22362"/>
                  </a:lnTo>
                  <a:lnTo>
                    <a:pt x="1191619" y="61385"/>
                  </a:lnTo>
                  <a:lnTo>
                    <a:pt x="1193099" y="76349"/>
                  </a:lnTo>
                  <a:lnTo>
                    <a:pt x="1193099" y="267224"/>
                  </a:lnTo>
                  <a:lnTo>
                    <a:pt x="1193099" y="381749"/>
                  </a:lnTo>
                  <a:lnTo>
                    <a:pt x="1187100" y="411468"/>
                  </a:lnTo>
                  <a:lnTo>
                    <a:pt x="1170737" y="435737"/>
                  </a:lnTo>
                  <a:lnTo>
                    <a:pt x="1146468" y="452100"/>
                  </a:lnTo>
                  <a:lnTo>
                    <a:pt x="1116749" y="458099"/>
                  </a:lnTo>
                  <a:lnTo>
                    <a:pt x="497124" y="458099"/>
                  </a:lnTo>
                  <a:lnTo>
                    <a:pt x="197529" y="600472"/>
                  </a:lnTo>
                  <a:lnTo>
                    <a:pt x="198849" y="458099"/>
                  </a:lnTo>
                  <a:lnTo>
                    <a:pt x="76349" y="458099"/>
                  </a:lnTo>
                  <a:lnTo>
                    <a:pt x="46631" y="452100"/>
                  </a:lnTo>
                  <a:lnTo>
                    <a:pt x="22362" y="435737"/>
                  </a:lnTo>
                  <a:lnTo>
                    <a:pt x="5999" y="411468"/>
                  </a:lnTo>
                  <a:lnTo>
                    <a:pt x="0" y="381749"/>
                  </a:lnTo>
                  <a:lnTo>
                    <a:pt x="0" y="267224"/>
                  </a:lnTo>
                  <a:lnTo>
                    <a:pt x="0" y="763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4724" y="1093342"/>
            <a:ext cx="644652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labeled</a:t>
            </a:r>
            <a:r>
              <a:rPr sz="2400" spc="-1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are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Columns are arrays, all with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  <a:p>
            <a:pPr marL="560070" algn="ctr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Label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2512" y="3153474"/>
            <a:ext cx="3180715" cy="1529715"/>
            <a:chOff x="2562512" y="3153474"/>
            <a:chExt cx="3180715" cy="1529715"/>
          </a:xfrm>
        </p:grpSpPr>
        <p:sp>
          <p:nvSpPr>
            <p:cNvPr id="18" name="object 18"/>
            <p:cNvSpPr/>
            <p:nvPr/>
          </p:nvSpPr>
          <p:spPr>
            <a:xfrm>
              <a:off x="3391950" y="3162999"/>
              <a:ext cx="2341880" cy="909319"/>
            </a:xfrm>
            <a:custGeom>
              <a:avLst/>
              <a:gdLst/>
              <a:ahLst/>
              <a:cxnLst/>
              <a:rect l="l" t="t" r="r" b="b"/>
              <a:pathLst>
                <a:path w="2341879" h="909320">
                  <a:moveTo>
                    <a:pt x="0" y="151452"/>
                  </a:moveTo>
                  <a:lnTo>
                    <a:pt x="7721" y="103582"/>
                  </a:lnTo>
                  <a:lnTo>
                    <a:pt x="29221" y="62006"/>
                  </a:lnTo>
                  <a:lnTo>
                    <a:pt x="62006" y="29221"/>
                  </a:lnTo>
                  <a:lnTo>
                    <a:pt x="103582" y="7721"/>
                  </a:lnTo>
                  <a:lnTo>
                    <a:pt x="151452" y="0"/>
                  </a:lnTo>
                  <a:lnTo>
                    <a:pt x="2190046" y="0"/>
                  </a:lnTo>
                  <a:lnTo>
                    <a:pt x="2248005" y="11528"/>
                  </a:lnTo>
                  <a:lnTo>
                    <a:pt x="2297140" y="44359"/>
                  </a:lnTo>
                  <a:lnTo>
                    <a:pt x="2329971" y="93494"/>
                  </a:lnTo>
                  <a:lnTo>
                    <a:pt x="2341499" y="151452"/>
                  </a:lnTo>
                  <a:lnTo>
                    <a:pt x="2341499" y="757246"/>
                  </a:lnTo>
                  <a:lnTo>
                    <a:pt x="2333778" y="805117"/>
                  </a:lnTo>
                  <a:lnTo>
                    <a:pt x="2312278" y="846693"/>
                  </a:lnTo>
                  <a:lnTo>
                    <a:pt x="2279493" y="879478"/>
                  </a:lnTo>
                  <a:lnTo>
                    <a:pt x="2237917" y="900978"/>
                  </a:lnTo>
                  <a:lnTo>
                    <a:pt x="2190046" y="908699"/>
                  </a:lnTo>
                  <a:lnTo>
                    <a:pt x="151452" y="908699"/>
                  </a:lnTo>
                  <a:lnTo>
                    <a:pt x="103582" y="900978"/>
                  </a:lnTo>
                  <a:lnTo>
                    <a:pt x="62006" y="879478"/>
                  </a:lnTo>
                  <a:lnTo>
                    <a:pt x="29221" y="846693"/>
                  </a:lnTo>
                  <a:lnTo>
                    <a:pt x="7721" y="805117"/>
                  </a:lnTo>
                  <a:lnTo>
                    <a:pt x="0" y="757246"/>
                  </a:lnTo>
                  <a:lnTo>
                    <a:pt x="0" y="15145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7275" y="4083975"/>
              <a:ext cx="1193165" cy="594360"/>
            </a:xfrm>
            <a:custGeom>
              <a:avLst/>
              <a:gdLst/>
              <a:ahLst/>
              <a:cxnLst/>
              <a:rect l="l" t="t" r="r" b="b"/>
              <a:pathLst>
                <a:path w="1193164" h="594360">
                  <a:moveTo>
                    <a:pt x="994249" y="135821"/>
                  </a:moveTo>
                  <a:lnTo>
                    <a:pt x="695974" y="135821"/>
                  </a:lnTo>
                  <a:lnTo>
                    <a:pt x="1015829" y="0"/>
                  </a:lnTo>
                  <a:lnTo>
                    <a:pt x="994249" y="135821"/>
                  </a:lnTo>
                  <a:close/>
                </a:path>
                <a:path w="1193164" h="594360">
                  <a:moveTo>
                    <a:pt x="1116749" y="593921"/>
                  </a:moveTo>
                  <a:lnTo>
                    <a:pt x="76349" y="593921"/>
                  </a:lnTo>
                  <a:lnTo>
                    <a:pt x="46631" y="587921"/>
                  </a:lnTo>
                  <a:lnTo>
                    <a:pt x="22362" y="571559"/>
                  </a:lnTo>
                  <a:lnTo>
                    <a:pt x="5999" y="547290"/>
                  </a:lnTo>
                  <a:lnTo>
                    <a:pt x="0" y="517571"/>
                  </a:lnTo>
                  <a:lnTo>
                    <a:pt x="0" y="212171"/>
                  </a:lnTo>
                  <a:lnTo>
                    <a:pt x="5999" y="182452"/>
                  </a:lnTo>
                  <a:lnTo>
                    <a:pt x="22362" y="158184"/>
                  </a:lnTo>
                  <a:lnTo>
                    <a:pt x="46631" y="141821"/>
                  </a:lnTo>
                  <a:lnTo>
                    <a:pt x="76349" y="135821"/>
                  </a:lnTo>
                  <a:lnTo>
                    <a:pt x="1116749" y="135821"/>
                  </a:lnTo>
                  <a:lnTo>
                    <a:pt x="1159108" y="148649"/>
                  </a:lnTo>
                  <a:lnTo>
                    <a:pt x="1187288" y="182953"/>
                  </a:lnTo>
                  <a:lnTo>
                    <a:pt x="1193099" y="212171"/>
                  </a:lnTo>
                  <a:lnTo>
                    <a:pt x="1193099" y="517571"/>
                  </a:lnTo>
                  <a:lnTo>
                    <a:pt x="1187100" y="547290"/>
                  </a:lnTo>
                  <a:lnTo>
                    <a:pt x="1170737" y="571559"/>
                  </a:lnTo>
                  <a:lnTo>
                    <a:pt x="1146468" y="587921"/>
                  </a:lnTo>
                  <a:lnTo>
                    <a:pt x="1116749" y="59392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67275" y="4083975"/>
              <a:ext cx="1193165" cy="594360"/>
            </a:xfrm>
            <a:custGeom>
              <a:avLst/>
              <a:gdLst/>
              <a:ahLst/>
              <a:cxnLst/>
              <a:rect l="l" t="t" r="r" b="b"/>
              <a:pathLst>
                <a:path w="1193164" h="594360">
                  <a:moveTo>
                    <a:pt x="0" y="212171"/>
                  </a:moveTo>
                  <a:lnTo>
                    <a:pt x="5999" y="182452"/>
                  </a:lnTo>
                  <a:lnTo>
                    <a:pt x="22362" y="158184"/>
                  </a:lnTo>
                  <a:lnTo>
                    <a:pt x="46631" y="141821"/>
                  </a:lnTo>
                  <a:lnTo>
                    <a:pt x="76349" y="135821"/>
                  </a:lnTo>
                  <a:lnTo>
                    <a:pt x="695974" y="135821"/>
                  </a:lnTo>
                  <a:lnTo>
                    <a:pt x="1015829" y="0"/>
                  </a:lnTo>
                  <a:lnTo>
                    <a:pt x="994249" y="135821"/>
                  </a:lnTo>
                  <a:lnTo>
                    <a:pt x="1116749" y="135821"/>
                  </a:lnTo>
                  <a:lnTo>
                    <a:pt x="1131714" y="137302"/>
                  </a:lnTo>
                  <a:lnTo>
                    <a:pt x="1170737" y="158184"/>
                  </a:lnTo>
                  <a:lnTo>
                    <a:pt x="1191619" y="197207"/>
                  </a:lnTo>
                  <a:lnTo>
                    <a:pt x="1193099" y="212171"/>
                  </a:lnTo>
                  <a:lnTo>
                    <a:pt x="1193099" y="326696"/>
                  </a:lnTo>
                  <a:lnTo>
                    <a:pt x="1193099" y="517571"/>
                  </a:lnTo>
                  <a:lnTo>
                    <a:pt x="1187100" y="547290"/>
                  </a:lnTo>
                  <a:lnTo>
                    <a:pt x="1170737" y="571559"/>
                  </a:lnTo>
                  <a:lnTo>
                    <a:pt x="1146468" y="587921"/>
                  </a:lnTo>
                  <a:lnTo>
                    <a:pt x="1116749" y="593921"/>
                  </a:lnTo>
                  <a:lnTo>
                    <a:pt x="994249" y="593921"/>
                  </a:lnTo>
                  <a:lnTo>
                    <a:pt x="695974" y="593921"/>
                  </a:lnTo>
                  <a:lnTo>
                    <a:pt x="76349" y="593921"/>
                  </a:lnTo>
                  <a:lnTo>
                    <a:pt x="46631" y="587921"/>
                  </a:lnTo>
                  <a:lnTo>
                    <a:pt x="22362" y="571559"/>
                  </a:lnTo>
                  <a:lnTo>
                    <a:pt x="5999" y="547290"/>
                  </a:lnTo>
                  <a:lnTo>
                    <a:pt x="0" y="517571"/>
                  </a:lnTo>
                  <a:lnTo>
                    <a:pt x="0" y="326696"/>
                  </a:lnTo>
                  <a:lnTo>
                    <a:pt x="0" y="21217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57270" y="4288890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3591" y="3646849"/>
            <a:ext cx="7379970" cy="883919"/>
            <a:chOff x="883591" y="3646849"/>
            <a:chExt cx="7379970" cy="883919"/>
          </a:xfrm>
        </p:grpSpPr>
        <p:sp>
          <p:nvSpPr>
            <p:cNvPr id="23" name="object 23"/>
            <p:cNvSpPr/>
            <p:nvPr/>
          </p:nvSpPr>
          <p:spPr>
            <a:xfrm>
              <a:off x="893116" y="3656374"/>
              <a:ext cx="7360920" cy="265430"/>
            </a:xfrm>
            <a:custGeom>
              <a:avLst/>
              <a:gdLst/>
              <a:ahLst/>
              <a:cxnLst/>
              <a:rect l="l" t="t" r="r" b="b"/>
              <a:pathLst>
                <a:path w="7360920" h="265429">
                  <a:moveTo>
                    <a:pt x="0" y="44200"/>
                  </a:moveTo>
                  <a:lnTo>
                    <a:pt x="3473" y="26995"/>
                  </a:lnTo>
                  <a:lnTo>
                    <a:pt x="12946" y="12946"/>
                  </a:lnTo>
                  <a:lnTo>
                    <a:pt x="26995" y="3473"/>
                  </a:lnTo>
                  <a:lnTo>
                    <a:pt x="44200" y="0"/>
                  </a:lnTo>
                  <a:lnTo>
                    <a:pt x="7316598" y="0"/>
                  </a:lnTo>
                  <a:lnTo>
                    <a:pt x="7353373" y="19678"/>
                  </a:lnTo>
                  <a:lnTo>
                    <a:pt x="7360799" y="44200"/>
                  </a:lnTo>
                  <a:lnTo>
                    <a:pt x="7360799" y="220999"/>
                  </a:lnTo>
                  <a:lnTo>
                    <a:pt x="7357326" y="238204"/>
                  </a:lnTo>
                  <a:lnTo>
                    <a:pt x="7347853" y="252253"/>
                  </a:lnTo>
                  <a:lnTo>
                    <a:pt x="7333803" y="261726"/>
                  </a:lnTo>
                  <a:lnTo>
                    <a:pt x="7316598" y="265199"/>
                  </a:lnTo>
                  <a:lnTo>
                    <a:pt x="44200" y="265199"/>
                  </a:lnTo>
                  <a:lnTo>
                    <a:pt x="26995" y="261726"/>
                  </a:lnTo>
                  <a:lnTo>
                    <a:pt x="12946" y="252253"/>
                  </a:lnTo>
                  <a:lnTo>
                    <a:pt x="3473" y="238204"/>
                  </a:lnTo>
                  <a:lnTo>
                    <a:pt x="0" y="220999"/>
                  </a:lnTo>
                  <a:lnTo>
                    <a:pt x="0" y="44200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9475" y="3935019"/>
              <a:ext cx="1193165" cy="590550"/>
            </a:xfrm>
            <a:custGeom>
              <a:avLst/>
              <a:gdLst/>
              <a:ahLst/>
              <a:cxnLst/>
              <a:rect l="l" t="t" r="r" b="b"/>
              <a:pathLst>
                <a:path w="1193164" h="590550">
                  <a:moveTo>
                    <a:pt x="497124" y="132377"/>
                  </a:moveTo>
                  <a:lnTo>
                    <a:pt x="198849" y="132377"/>
                  </a:lnTo>
                  <a:lnTo>
                    <a:pt x="197529" y="0"/>
                  </a:lnTo>
                  <a:lnTo>
                    <a:pt x="497124" y="132377"/>
                  </a:lnTo>
                  <a:close/>
                </a:path>
                <a:path w="1193164" h="590550">
                  <a:moveTo>
                    <a:pt x="1116749" y="590477"/>
                  </a:moveTo>
                  <a:lnTo>
                    <a:pt x="76349" y="590477"/>
                  </a:lnTo>
                  <a:lnTo>
                    <a:pt x="46631" y="584477"/>
                  </a:lnTo>
                  <a:lnTo>
                    <a:pt x="22362" y="568114"/>
                  </a:lnTo>
                  <a:lnTo>
                    <a:pt x="5999" y="543846"/>
                  </a:lnTo>
                  <a:lnTo>
                    <a:pt x="0" y="514127"/>
                  </a:lnTo>
                  <a:lnTo>
                    <a:pt x="0" y="208727"/>
                  </a:lnTo>
                  <a:lnTo>
                    <a:pt x="5999" y="179008"/>
                  </a:lnTo>
                  <a:lnTo>
                    <a:pt x="22362" y="154739"/>
                  </a:lnTo>
                  <a:lnTo>
                    <a:pt x="46631" y="138377"/>
                  </a:lnTo>
                  <a:lnTo>
                    <a:pt x="76349" y="132377"/>
                  </a:lnTo>
                  <a:lnTo>
                    <a:pt x="1116749" y="132377"/>
                  </a:lnTo>
                  <a:lnTo>
                    <a:pt x="1159109" y="145205"/>
                  </a:lnTo>
                  <a:lnTo>
                    <a:pt x="1187288" y="179509"/>
                  </a:lnTo>
                  <a:lnTo>
                    <a:pt x="1193099" y="208727"/>
                  </a:lnTo>
                  <a:lnTo>
                    <a:pt x="1193099" y="514127"/>
                  </a:lnTo>
                  <a:lnTo>
                    <a:pt x="1187100" y="543846"/>
                  </a:lnTo>
                  <a:lnTo>
                    <a:pt x="1170737" y="568114"/>
                  </a:lnTo>
                  <a:lnTo>
                    <a:pt x="1146468" y="584477"/>
                  </a:lnTo>
                  <a:lnTo>
                    <a:pt x="1116749" y="590477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9475" y="3935019"/>
              <a:ext cx="1193165" cy="590550"/>
            </a:xfrm>
            <a:custGeom>
              <a:avLst/>
              <a:gdLst/>
              <a:ahLst/>
              <a:cxnLst/>
              <a:rect l="l" t="t" r="r" b="b"/>
              <a:pathLst>
                <a:path w="1193164" h="590550">
                  <a:moveTo>
                    <a:pt x="0" y="208727"/>
                  </a:moveTo>
                  <a:lnTo>
                    <a:pt x="5999" y="179008"/>
                  </a:lnTo>
                  <a:lnTo>
                    <a:pt x="22362" y="154739"/>
                  </a:lnTo>
                  <a:lnTo>
                    <a:pt x="46631" y="138377"/>
                  </a:lnTo>
                  <a:lnTo>
                    <a:pt x="76349" y="132377"/>
                  </a:lnTo>
                  <a:lnTo>
                    <a:pt x="198849" y="132377"/>
                  </a:lnTo>
                  <a:lnTo>
                    <a:pt x="197529" y="0"/>
                  </a:lnTo>
                  <a:lnTo>
                    <a:pt x="497124" y="132377"/>
                  </a:lnTo>
                  <a:lnTo>
                    <a:pt x="1116749" y="132377"/>
                  </a:lnTo>
                  <a:lnTo>
                    <a:pt x="1131714" y="133857"/>
                  </a:lnTo>
                  <a:lnTo>
                    <a:pt x="1170737" y="154739"/>
                  </a:lnTo>
                  <a:lnTo>
                    <a:pt x="1191619" y="193762"/>
                  </a:lnTo>
                  <a:lnTo>
                    <a:pt x="1193099" y="208727"/>
                  </a:lnTo>
                  <a:lnTo>
                    <a:pt x="1193099" y="323252"/>
                  </a:lnTo>
                  <a:lnTo>
                    <a:pt x="1193099" y="514127"/>
                  </a:lnTo>
                  <a:lnTo>
                    <a:pt x="1187100" y="543846"/>
                  </a:lnTo>
                  <a:lnTo>
                    <a:pt x="1170737" y="568114"/>
                  </a:lnTo>
                  <a:lnTo>
                    <a:pt x="1146468" y="584477"/>
                  </a:lnTo>
                  <a:lnTo>
                    <a:pt x="1116749" y="590477"/>
                  </a:lnTo>
                  <a:lnTo>
                    <a:pt x="497124" y="590477"/>
                  </a:lnTo>
                  <a:lnTo>
                    <a:pt x="198849" y="590477"/>
                  </a:lnTo>
                  <a:lnTo>
                    <a:pt x="76349" y="590477"/>
                  </a:lnTo>
                  <a:lnTo>
                    <a:pt x="46631" y="584477"/>
                  </a:lnTo>
                  <a:lnTo>
                    <a:pt x="22362" y="568114"/>
                  </a:lnTo>
                  <a:lnTo>
                    <a:pt x="5999" y="543846"/>
                  </a:lnTo>
                  <a:lnTo>
                    <a:pt x="0" y="514127"/>
                  </a:lnTo>
                  <a:lnTo>
                    <a:pt x="0" y="323252"/>
                  </a:lnTo>
                  <a:lnTo>
                    <a:pt x="0" y="208727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74669" y="413649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Row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19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latin typeface="Arial"/>
                <a:cs typeface="Arial"/>
              </a:rPr>
              <a:t>Table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5467" y="1095375"/>
            <a:ext cx="7247890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238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Creating and extending</a:t>
            </a:r>
            <a:r>
              <a:rPr spc="-10" dirty="0"/>
              <a:t> </a:t>
            </a:r>
            <a:r>
              <a:rPr spc="-5" dirty="0"/>
              <a:t>tables:</a:t>
            </a:r>
          </a:p>
          <a:p>
            <a:pPr marL="851535" lvl="1" indent="-382270">
              <a:lnSpc>
                <a:spcPts val="2385"/>
              </a:lnSpc>
              <a:buClr>
                <a:srgbClr val="C4820D"/>
              </a:buClr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Table().with_column</a:t>
            </a:r>
            <a:r>
              <a:rPr sz="2000" b="1" spc="-6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Table.read_table</a:t>
            </a:r>
            <a:endParaRPr sz="2000" dirty="0">
              <a:latin typeface="Courier New"/>
              <a:cs typeface="Courier New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Finding the </a:t>
            </a:r>
            <a:r>
              <a:rPr dirty="0"/>
              <a:t>size: 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num_rows</a:t>
            </a:r>
            <a:r>
              <a:rPr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and 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num_columns</a:t>
            </a: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Referring to </a:t>
            </a:r>
            <a:r>
              <a:rPr dirty="0"/>
              <a:t>columns: </a:t>
            </a:r>
            <a:r>
              <a:rPr spc="-5" dirty="0"/>
              <a:t>labels, </a:t>
            </a:r>
            <a:r>
              <a:rPr dirty="0"/>
              <a:t>relabeling,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indices</a:t>
            </a: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labels</a:t>
            </a:r>
            <a:r>
              <a:rPr sz="2000" b="1" spc="-6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relabeled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;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indices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start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Accessing data in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column</a:t>
            </a: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column</a:t>
            </a:r>
            <a:r>
              <a:rPr sz="2000" b="1" spc="-6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takes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label or index and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returns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an array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Using array </a:t>
            </a:r>
            <a:r>
              <a:rPr dirty="0"/>
              <a:t>methods </a:t>
            </a:r>
            <a:r>
              <a:rPr spc="-5" dirty="0"/>
              <a:t>to work with data in</a:t>
            </a:r>
            <a:r>
              <a:rPr spc="-30" dirty="0"/>
              <a:t> </a:t>
            </a:r>
            <a:r>
              <a:rPr dirty="0"/>
              <a:t>columns</a:t>
            </a: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item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sum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min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max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, and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so</a:t>
            </a:r>
            <a:r>
              <a:rPr sz="20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on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Creating new tables </a:t>
            </a:r>
            <a:r>
              <a:rPr dirty="0"/>
              <a:t>containing some </a:t>
            </a:r>
            <a:r>
              <a:rPr spc="-5" dirty="0"/>
              <a:t>of the original</a:t>
            </a:r>
            <a:r>
              <a:rPr spc="-85" dirty="0"/>
              <a:t> </a:t>
            </a:r>
            <a:r>
              <a:rPr dirty="0" smtClean="0"/>
              <a:t>columns:</a:t>
            </a:r>
            <a:endParaRPr lang="en-US" dirty="0" smtClean="0"/>
          </a:p>
          <a:p>
            <a:pPr marL="851535" lvl="1" indent="-382270"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lang="en-US" b="1" spc="-5" dirty="0" smtClean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b="1" spc="-5" dirty="0">
                <a:solidFill>
                  <a:srgbClr val="434343"/>
                </a:solidFill>
              </a:rPr>
              <a:t>,</a:t>
            </a:r>
            <a:r>
              <a:rPr lang="en-US" b="1" spc="-80" dirty="0">
                <a:solidFill>
                  <a:srgbClr val="434343"/>
                </a:solidFill>
              </a:rPr>
              <a:t> </a:t>
            </a:r>
            <a:r>
              <a:rPr lang="en-US" b="1" spc="-5" dirty="0">
                <a:solidFill>
                  <a:srgbClr val="0000FF"/>
                </a:solidFill>
                <a:latin typeface="Courier New"/>
                <a:cs typeface="Courier New"/>
              </a:rPr>
              <a:t>drop</a:t>
            </a:r>
            <a:endParaRPr lang="en-US" dirty="0">
              <a:latin typeface="Courier New"/>
              <a:cs typeface="Courier New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171049" y="432423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7EA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(Demo)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57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14655" indent="-382270">
              <a:lnSpc>
                <a:spcPct val="100000"/>
              </a:lnSpc>
              <a:spcBef>
                <a:spcPts val="57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sort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i="1" spc="-5" dirty="0">
                <a:latin typeface="Courier New"/>
                <a:cs typeface="Courier New"/>
              </a:rPr>
              <a:t>column</a:t>
            </a:r>
            <a:r>
              <a:rPr b="1" spc="-5" dirty="0">
                <a:latin typeface="Courier New"/>
                <a:cs typeface="Courier New"/>
              </a:rPr>
              <a:t>)</a:t>
            </a:r>
            <a:r>
              <a:rPr b="1" spc="-680" dirty="0">
                <a:latin typeface="Courier New"/>
                <a:cs typeface="Courier New"/>
              </a:rPr>
              <a:t> </a:t>
            </a:r>
            <a:r>
              <a:rPr dirty="0"/>
              <a:t>sorts </a:t>
            </a:r>
            <a:r>
              <a:rPr spc="-5" dirty="0"/>
              <a:t>the </a:t>
            </a:r>
            <a:r>
              <a:rPr dirty="0"/>
              <a:t>rows </a:t>
            </a:r>
            <a:r>
              <a:rPr spc="-5" dirty="0"/>
              <a:t>in increasing order</a:t>
            </a:r>
          </a:p>
          <a:p>
            <a:pPr marL="414655" marR="981710" indent="-382270">
              <a:lnSpc>
                <a:spcPct val="100800"/>
              </a:lnSpc>
              <a:spcBef>
                <a:spcPts val="45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sort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i="1" spc="-5" dirty="0">
                <a:latin typeface="Courier New"/>
                <a:cs typeface="Courier New"/>
              </a:rPr>
              <a:t>column</a:t>
            </a:r>
            <a:r>
              <a:rPr b="1" spc="-5" dirty="0">
                <a:latin typeface="Courier New"/>
                <a:cs typeface="Courier New"/>
              </a:rPr>
              <a:t>, descending=True)</a:t>
            </a:r>
            <a:r>
              <a:rPr spc="-5" dirty="0"/>
              <a:t>sorts the </a:t>
            </a:r>
            <a:r>
              <a:rPr dirty="0"/>
              <a:t>rows </a:t>
            </a:r>
            <a:r>
              <a:rPr spc="-5" dirty="0"/>
              <a:t>in  decreasing</a:t>
            </a:r>
            <a:r>
              <a:rPr spc="-10" dirty="0"/>
              <a:t> </a:t>
            </a:r>
            <a:r>
              <a:rPr spc="-5" dirty="0"/>
              <a:t>order</a:t>
            </a:r>
          </a:p>
          <a:p>
            <a:pPr marL="414655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take</a:t>
            </a:r>
            <a:r>
              <a:rPr b="1" spc="-5" dirty="0">
                <a:latin typeface="Courier New"/>
                <a:cs typeface="Courier New"/>
              </a:rPr>
              <a:t>(row_numbers)</a:t>
            </a:r>
            <a:r>
              <a:rPr b="1" spc="-670" dirty="0">
                <a:latin typeface="Courier New"/>
                <a:cs typeface="Courier New"/>
              </a:rPr>
              <a:t> </a:t>
            </a:r>
            <a:r>
              <a:rPr dirty="0"/>
              <a:t>keeps </a:t>
            </a:r>
            <a:r>
              <a:rPr spc="-5" dirty="0"/>
              <a:t>the numbered </a:t>
            </a:r>
            <a:r>
              <a:rPr dirty="0"/>
              <a:t>rows</a:t>
            </a:r>
          </a:p>
          <a:p>
            <a:pPr marL="871855" lvl="1" indent="-38227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○"/>
              <a:tabLst>
                <a:tab pos="872490" algn="l"/>
                <a:tab pos="873125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row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has an index,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starting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at</a:t>
            </a:r>
            <a:r>
              <a:rPr sz="20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414655" marR="5080" indent="-382270">
              <a:lnSpc>
                <a:spcPct val="100800"/>
              </a:lnSpc>
              <a:spcBef>
                <a:spcPts val="430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i="1" spc="-5" dirty="0">
                <a:latin typeface="Courier New"/>
                <a:cs typeface="Courier New"/>
              </a:rPr>
              <a:t>column, </a:t>
            </a:r>
            <a:r>
              <a:rPr b="1" spc="-5" dirty="0">
                <a:latin typeface="Courier New"/>
                <a:cs typeface="Courier New"/>
              </a:rPr>
              <a:t>are.</a:t>
            </a:r>
            <a:r>
              <a:rPr b="1" i="1" spc="-5" dirty="0">
                <a:latin typeface="Courier New"/>
                <a:cs typeface="Courier New"/>
              </a:rPr>
              <a:t>condition</a:t>
            </a:r>
            <a:r>
              <a:rPr b="1" spc="-5" dirty="0">
                <a:latin typeface="Courier New"/>
                <a:cs typeface="Courier New"/>
              </a:rPr>
              <a:t>)</a:t>
            </a:r>
            <a:r>
              <a:rPr b="1" spc="-735" dirty="0">
                <a:latin typeface="Courier New"/>
                <a:cs typeface="Courier New"/>
              </a:rPr>
              <a:t> </a:t>
            </a:r>
            <a:r>
              <a:rPr dirty="0"/>
              <a:t>keeps </a:t>
            </a:r>
            <a:r>
              <a:rPr spc="-5" dirty="0"/>
              <a:t>all </a:t>
            </a:r>
            <a:r>
              <a:rPr dirty="0"/>
              <a:t>rows </a:t>
            </a:r>
            <a:r>
              <a:rPr spc="-5" dirty="0"/>
              <a:t>for which </a:t>
            </a:r>
            <a:r>
              <a:rPr dirty="0"/>
              <a:t>a  column's value satisfies a</a:t>
            </a:r>
            <a:r>
              <a:rPr spc="-30" dirty="0"/>
              <a:t> </a:t>
            </a:r>
            <a:r>
              <a:rPr dirty="0"/>
              <a:t>condition</a:t>
            </a:r>
          </a:p>
          <a:p>
            <a:pPr marL="414655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i="1" spc="-5" dirty="0">
                <a:latin typeface="Courier New"/>
                <a:cs typeface="Courier New"/>
              </a:rPr>
              <a:t>column, </a:t>
            </a:r>
            <a:r>
              <a:rPr b="1" spc="-5" dirty="0">
                <a:latin typeface="Courier New"/>
                <a:cs typeface="Courier New"/>
              </a:rPr>
              <a:t>value)</a:t>
            </a:r>
            <a:r>
              <a:rPr b="1" spc="-670" dirty="0">
                <a:latin typeface="Courier New"/>
                <a:cs typeface="Courier New"/>
              </a:rPr>
              <a:t> </a:t>
            </a:r>
            <a:r>
              <a:rPr dirty="0"/>
              <a:t>keeps </a:t>
            </a:r>
            <a:r>
              <a:rPr spc="-5" dirty="0"/>
              <a:t>all </a:t>
            </a:r>
            <a:r>
              <a:rPr dirty="0"/>
              <a:t>rows</a:t>
            </a:r>
          </a:p>
          <a:p>
            <a:pPr marL="414655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for which </a:t>
            </a:r>
            <a:r>
              <a:rPr dirty="0"/>
              <a:t>a column's value </a:t>
            </a:r>
            <a:r>
              <a:rPr spc="-5" dirty="0"/>
              <a:t>equals </a:t>
            </a:r>
            <a:r>
              <a:rPr dirty="0"/>
              <a:t>some </a:t>
            </a:r>
            <a:r>
              <a:rPr spc="-5" dirty="0"/>
              <a:t>particular</a:t>
            </a:r>
            <a:r>
              <a:rPr spc="-50" dirty="0"/>
              <a:t> </a:t>
            </a:r>
            <a:r>
              <a:rPr dirty="0"/>
              <a:t>value</a:t>
            </a:r>
          </a:p>
          <a:p>
            <a:pPr marL="871855" lvl="1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Char char="○"/>
              <a:tabLst>
                <a:tab pos="872490" algn="l"/>
                <a:tab pos="873125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Same as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t.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r>
              <a:rPr sz="2000" b="1" i="1" spc="-5" dirty="0">
                <a:solidFill>
                  <a:srgbClr val="3B3B3B"/>
                </a:solidFill>
                <a:latin typeface="Courier New"/>
                <a:cs typeface="Courier New"/>
              </a:rPr>
              <a:t>column,</a:t>
            </a:r>
            <a:r>
              <a:rPr sz="2000" b="1" i="1" spc="-2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are.equal_to(value))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9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Manipulating</a:t>
            </a:r>
            <a:r>
              <a:rPr spc="-90" dirty="0"/>
              <a:t> </a:t>
            </a:r>
            <a:r>
              <a:rPr spc="-5" dirty="0"/>
              <a:t>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26190"/>
            <a:ext cx="482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508" y="863881"/>
            <a:ext cx="8587105" cy="42300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30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table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nba</a:t>
            </a:r>
            <a:r>
              <a:rPr sz="2400" b="1" spc="-7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PLAYER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POSITION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and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SALARY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.</a:t>
            </a:r>
            <a:endParaRPr sz="2400" dirty="0">
              <a:latin typeface="Courier New"/>
              <a:cs typeface="Courier New"/>
            </a:endParaRPr>
          </a:p>
          <a:p>
            <a:pPr marL="511809" marR="1498600" indent="-499745">
              <a:lnSpc>
                <a:spcPts val="2850"/>
              </a:lnSpc>
              <a:spcBef>
                <a:spcPts val="1325"/>
              </a:spcBef>
              <a:buClr>
                <a:srgbClr val="C4820D"/>
              </a:buClr>
              <a:buAutoNum type="alphaLcParenR"/>
              <a:tabLst>
                <a:tab pos="511809" algn="l"/>
                <a:tab pos="512445" algn="l"/>
              </a:tabLst>
            </a:pPr>
            <a:r>
              <a:rPr sz="2400" spc="-5" dirty="0">
                <a:latin typeface="Arial"/>
                <a:cs typeface="Arial"/>
              </a:rPr>
              <a:t>Create an array </a:t>
            </a:r>
            <a:r>
              <a:rPr sz="2400" dirty="0">
                <a:latin typeface="Arial"/>
                <a:cs typeface="Arial"/>
              </a:rPr>
              <a:t>containing </a:t>
            </a:r>
            <a:r>
              <a:rPr sz="2400" spc="-5" dirty="0">
                <a:latin typeface="Arial"/>
                <a:cs typeface="Arial"/>
              </a:rPr>
              <a:t>the names of all point  guards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b="1" dirty="0">
                <a:latin typeface="Courier New"/>
                <a:cs typeface="Courier New"/>
              </a:rPr>
              <a:t>PG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who </a:t>
            </a:r>
            <a:r>
              <a:rPr sz="2400" dirty="0">
                <a:latin typeface="Arial"/>
                <a:cs typeface="Arial"/>
              </a:rPr>
              <a:t>make more </a:t>
            </a:r>
            <a:r>
              <a:rPr sz="2400" spc="-5" dirty="0">
                <a:latin typeface="Arial"/>
                <a:cs typeface="Arial"/>
              </a:rPr>
              <a:t>than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$15M/year</a:t>
            </a:r>
            <a:endParaRPr sz="2400" dirty="0">
              <a:latin typeface="Arial"/>
              <a:cs typeface="Arial"/>
            </a:endParaRPr>
          </a:p>
          <a:p>
            <a:pPr marL="187960" marR="161925">
              <a:lnSpc>
                <a:spcPct val="100000"/>
              </a:lnSpc>
              <a:spcBef>
                <a:spcPts val="61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guards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nba.where('POSITION', 'PG')  guards.where('SALARY',</a:t>
            </a:r>
            <a:r>
              <a:rPr sz="2000" b="1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are.above(15)).column('PLAYER')</a:t>
            </a:r>
            <a:endParaRPr sz="2000" dirty="0">
              <a:latin typeface="Courier New"/>
              <a:cs typeface="Courier New"/>
            </a:endParaRPr>
          </a:p>
          <a:p>
            <a:pPr marL="54610" marR="854075">
              <a:lnSpc>
                <a:spcPts val="2850"/>
              </a:lnSpc>
              <a:spcBef>
                <a:spcPts val="565"/>
              </a:spcBef>
              <a:buClr>
                <a:srgbClr val="C4820D"/>
              </a:buClr>
              <a:buAutoNum type="alphaLcParenR" startAt="2"/>
              <a:tabLst>
                <a:tab pos="39433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After </a:t>
            </a:r>
            <a:r>
              <a:rPr sz="2400" spc="-5" dirty="0">
                <a:latin typeface="Arial"/>
                <a:cs typeface="Arial"/>
              </a:rPr>
              <a:t>evaluating these two expressions in </a:t>
            </a:r>
            <a:r>
              <a:rPr sz="2400" spc="-30" dirty="0">
                <a:latin typeface="Arial"/>
                <a:cs typeface="Arial"/>
              </a:rPr>
              <a:t>order, </a:t>
            </a:r>
            <a:r>
              <a:rPr sz="2400" spc="-5" dirty="0">
                <a:latin typeface="Arial"/>
                <a:cs typeface="Arial"/>
              </a:rPr>
              <a:t>what's  the </a:t>
            </a:r>
            <a:r>
              <a:rPr sz="2400" dirty="0">
                <a:latin typeface="Arial"/>
                <a:cs typeface="Arial"/>
              </a:rPr>
              <a:t>result </a:t>
            </a:r>
            <a:r>
              <a:rPr sz="2400" spc="-5" dirty="0">
                <a:latin typeface="Arial"/>
                <a:cs typeface="Arial"/>
              </a:rPr>
              <a:t>of the </a:t>
            </a:r>
            <a:r>
              <a:rPr sz="2400" dirty="0">
                <a:latin typeface="Arial"/>
                <a:cs typeface="Arial"/>
              </a:rPr>
              <a:t>second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</a:t>
            </a:r>
            <a:r>
              <a:rPr sz="2400" spc="-5" dirty="0" smtClean="0">
                <a:latin typeface="Arial"/>
                <a:cs typeface="Arial"/>
              </a:rPr>
              <a:t>?</a:t>
            </a:r>
            <a:endParaRPr lang="en-US" sz="2400" spc="-5" dirty="0" smtClean="0">
              <a:latin typeface="Arial"/>
              <a:cs typeface="Arial"/>
            </a:endParaRPr>
          </a:p>
          <a:p>
            <a:pPr marL="54610" marR="854075">
              <a:lnSpc>
                <a:spcPts val="2850"/>
              </a:lnSpc>
              <a:spcBef>
                <a:spcPts val="565"/>
              </a:spcBef>
              <a:buClr>
                <a:srgbClr val="C4820D"/>
              </a:buClr>
              <a:tabLst>
                <a:tab pos="394335" algn="l"/>
              </a:tabLst>
            </a:pPr>
            <a:r>
              <a:rPr lang="en-US" sz="2000" b="1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nba.drop</a:t>
            </a:r>
            <a:r>
              <a:rPr lang="en-US" sz="2000" b="1" spc="-5" dirty="0" smtClean="0">
                <a:solidFill>
                  <a:srgbClr val="0000FF"/>
                </a:solidFill>
                <a:latin typeface="Courier New"/>
                <a:cs typeface="Courier New"/>
              </a:rPr>
              <a:t>('POSITION')  </a:t>
            </a:r>
            <a:br>
              <a:rPr lang="en-US" sz="2000" b="1" spc="-5" dirty="0" smtClean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2000" b="1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nba.num_columns</a:t>
            </a:r>
            <a:endParaRPr lang="en-US" sz="2000" dirty="0" smtClean="0">
              <a:latin typeface="Courier New"/>
              <a:cs typeface="Courier New"/>
            </a:endParaRPr>
          </a:p>
          <a:p>
            <a:pPr marL="54610" marR="854075">
              <a:lnSpc>
                <a:spcPts val="2850"/>
              </a:lnSpc>
              <a:spcBef>
                <a:spcPts val="565"/>
              </a:spcBef>
              <a:buClr>
                <a:srgbClr val="C4820D"/>
              </a:buClr>
              <a:tabLst>
                <a:tab pos="394335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8425" y="408985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717" y="2240540"/>
            <a:ext cx="334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Attribute</a:t>
            </a:r>
            <a:r>
              <a:rPr spc="-80" dirty="0"/>
              <a:t> </a:t>
            </a:r>
            <a:r>
              <a:rPr spc="-60" dirty="0"/>
              <a:t>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4287"/>
            <a:ext cx="7725409" cy="3456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both the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each other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90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Numerical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scale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measurements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ordered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meaningful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Categorical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fixed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inventory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 have an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ordering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Categories are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Types </a:t>
            </a:r>
            <a:r>
              <a:rPr spc="-5" dirty="0"/>
              <a:t>of</a:t>
            </a:r>
            <a:r>
              <a:rPr spc="-170" dirty="0"/>
              <a:t> </a:t>
            </a:r>
            <a:r>
              <a:rPr spc="-5" dirty="0"/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6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“Numerical”</a:t>
            </a:r>
            <a:r>
              <a:rPr spc="-225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40345" cy="3225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53365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Just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because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numbers, doesn’t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6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Census example has numerical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SEX</a:t>
            </a:r>
            <a:r>
              <a:rPr sz="2400" spc="-82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code (0,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1, and 2)</a:t>
            </a:r>
            <a:endParaRPr sz="2400" dirty="0">
              <a:latin typeface="Arial"/>
              <a:cs typeface="Arial"/>
            </a:endParaRPr>
          </a:p>
          <a:p>
            <a:pPr marL="469900" marR="273050" indent="-412750">
              <a:lnSpc>
                <a:spcPct val="100499"/>
              </a:lnSpc>
              <a:spcBef>
                <a:spcPts val="16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It doesn’t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make sense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perform arithmetic on these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“numbers”,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1 - 0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(0+1+2)/3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meaningless</a:t>
            </a:r>
            <a:endParaRPr sz="2400" dirty="0">
              <a:latin typeface="Arial"/>
              <a:cs typeface="Arial"/>
            </a:endParaRPr>
          </a:p>
          <a:p>
            <a:pPr marL="469900" marR="821055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SEX</a:t>
            </a:r>
            <a:r>
              <a:rPr sz="2400" spc="-86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still categorical,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even though  numbers were used for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528" y="2240540"/>
            <a:ext cx="279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Census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584</Words>
  <Application>Microsoft Office PowerPoint</Application>
  <PresentationFormat>On-screen Show (16:9)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1_Office Theme</vt:lpstr>
      <vt:lpstr>Table Review</vt:lpstr>
      <vt:lpstr>Table Structure</vt:lpstr>
      <vt:lpstr>Table Methods</vt:lpstr>
      <vt:lpstr>Manipulating Rows</vt:lpstr>
      <vt:lpstr>Discussion Questions</vt:lpstr>
      <vt:lpstr>Attribute Types</vt:lpstr>
      <vt:lpstr>Types of Attributes</vt:lpstr>
      <vt:lpstr>“Numerical” Attributes</vt:lpstr>
      <vt:lpstr>Census Data</vt:lpstr>
      <vt:lpstr>The Decennial Census</vt:lpstr>
      <vt:lpstr>Census Table Description</vt:lpstr>
      <vt:lpstr>Analyzing Census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Review</dc:title>
  <cp:lastModifiedBy>Brad Bailey</cp:lastModifiedBy>
  <cp:revision>1</cp:revision>
  <dcterms:created xsi:type="dcterms:W3CDTF">2021-01-14T18:51:32Z</dcterms:created>
  <dcterms:modified xsi:type="dcterms:W3CDTF">2021-01-14T18:56:03Z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