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5279" y="2240540"/>
            <a:ext cx="36334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522" y="1035050"/>
            <a:ext cx="7974955" cy="350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ensus.gov/programs-surveys/popest/datasets/2010-2015/national/asrh/nc-est2015-agesex-r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871" y="2240540"/>
            <a:ext cx="288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3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 </a:t>
            </a:r>
            <a:r>
              <a:rPr spc="-5" dirty="0"/>
              <a:t>to </a:t>
            </a:r>
            <a:r>
              <a:rPr spc="-10" dirty="0"/>
              <a:t>use </a:t>
            </a:r>
            <a:r>
              <a:rPr dirty="0"/>
              <a:t>a </a:t>
            </a:r>
            <a:r>
              <a:rPr spc="-10" dirty="0"/>
              <a:t>line </a:t>
            </a:r>
            <a:r>
              <a:rPr spc="-5" dirty="0"/>
              <a:t>vs scatter</a:t>
            </a:r>
            <a:r>
              <a:rPr spc="-65" dirty="0"/>
              <a:t> </a:t>
            </a:r>
            <a:r>
              <a:rPr spc="-5" dirty="0"/>
              <a:t>plot?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34480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line plots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sequential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data: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if...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...your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...sequential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...there’s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y-value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x-value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50">
              <a:latin typeface="Arial"/>
              <a:cs typeface="Arial"/>
            </a:endParaRPr>
          </a:p>
          <a:p>
            <a:pPr marL="412115" marR="1821180" indent="-412115" algn="r">
              <a:lnSpc>
                <a:spcPct val="100000"/>
              </a:lnSpc>
              <a:buClr>
                <a:srgbClr val="C4820D"/>
              </a:buClr>
              <a:buChar char="●"/>
              <a:tabLst>
                <a:tab pos="4121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plots for non-sequential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12115" marR="1873250" lvl="1" indent="-412115" algn="r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412115" algn="l"/>
                <a:tab pos="4127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looking for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5279" y="2240540"/>
            <a:ext cx="363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Categorical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0106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940950"/>
            <a:ext cx="8239125" cy="3830954"/>
            <a:chOff x="452437" y="940950"/>
            <a:chExt cx="8239125" cy="3830954"/>
          </a:xfrm>
        </p:grpSpPr>
        <p:sp>
          <p:nvSpPr>
            <p:cNvPr id="3" name="object 3"/>
            <p:cNvSpPr/>
            <p:nvPr/>
          </p:nvSpPr>
          <p:spPr>
            <a:xfrm>
              <a:off x="591600" y="940950"/>
              <a:ext cx="8039225" cy="3830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917649" y="1002899"/>
                  </a:move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167149"/>
                  </a:ln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917649" y="0"/>
                  </a:lnTo>
                  <a:lnTo>
                    <a:pt x="981615" y="12723"/>
                  </a:lnTo>
                  <a:lnTo>
                    <a:pt x="1035842" y="48957"/>
                  </a:lnTo>
                  <a:lnTo>
                    <a:pt x="1072076" y="103184"/>
                  </a:lnTo>
                  <a:lnTo>
                    <a:pt x="1084799" y="167149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close/>
                </a:path>
                <a:path w="1085214" h="1178560">
                  <a:moveTo>
                    <a:pt x="11650" y="1177996"/>
                  </a:moveTo>
                  <a:lnTo>
                    <a:pt x="180799" y="1002899"/>
                  </a:lnTo>
                  <a:lnTo>
                    <a:pt x="451999" y="1002899"/>
                  </a:lnTo>
                  <a:lnTo>
                    <a:pt x="11650" y="1177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0" y="167149"/>
                  </a:move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180799" y="0"/>
                  </a:lnTo>
                  <a:lnTo>
                    <a:pt x="451999" y="0"/>
                  </a:lnTo>
                  <a:lnTo>
                    <a:pt x="917649" y="0"/>
                  </a:lnTo>
                  <a:lnTo>
                    <a:pt x="950411" y="3241"/>
                  </a:lnTo>
                  <a:lnTo>
                    <a:pt x="1010384" y="28083"/>
                  </a:lnTo>
                  <a:lnTo>
                    <a:pt x="1056716" y="74415"/>
                  </a:lnTo>
                  <a:lnTo>
                    <a:pt x="1081558" y="134388"/>
                  </a:lnTo>
                  <a:lnTo>
                    <a:pt x="1084799" y="167149"/>
                  </a:lnTo>
                  <a:lnTo>
                    <a:pt x="1084799" y="585024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lnTo>
                    <a:pt x="451999" y="1002899"/>
                  </a:lnTo>
                  <a:lnTo>
                    <a:pt x="11650" y="1177996"/>
                  </a:lnTo>
                  <a:lnTo>
                    <a:pt x="180799" y="1002899"/>
                  </a:ln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585024"/>
                  </a:lnTo>
                  <a:lnTo>
                    <a:pt x="0" y="1671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3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 </a:t>
            </a:r>
            <a:r>
              <a:rPr spc="-95" dirty="0"/>
              <a:t>You </a:t>
            </a:r>
            <a:r>
              <a:rPr spc="-10" dirty="0"/>
              <a:t>Generate This</a:t>
            </a:r>
            <a:r>
              <a:rPr spc="-55" dirty="0"/>
              <a:t> </a:t>
            </a:r>
            <a:r>
              <a:rPr spc="-5" dirty="0"/>
              <a:t>Chart?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406" y="1396572"/>
            <a:ext cx="79311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65" dirty="0">
                <a:latin typeface="Arial"/>
                <a:cs typeface="Arial"/>
              </a:rPr>
              <a:t>Top </a:t>
            </a:r>
            <a:r>
              <a:rPr sz="1600" spc="-5" dirty="0">
                <a:latin typeface="Arial"/>
                <a:cs typeface="Arial"/>
              </a:rPr>
              <a:t>10  highest  grossing  </a:t>
            </a:r>
            <a:r>
              <a:rPr sz="1600" dirty="0">
                <a:latin typeface="Arial"/>
                <a:cs typeface="Arial"/>
              </a:rPr>
              <a:t>movies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1087" y="4473937"/>
            <a:ext cx="3341370" cy="302895"/>
            <a:chOff x="2771087" y="4473937"/>
            <a:chExt cx="3341370" cy="302895"/>
          </a:xfrm>
        </p:grpSpPr>
        <p:sp>
          <p:nvSpPr>
            <p:cNvPr id="9" name="object 9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2960449" y="293099"/>
                  </a:move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48849"/>
                  </a:ln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2960449" y="0"/>
                  </a:lnTo>
                  <a:lnTo>
                    <a:pt x="3001092" y="21748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0" y="48849"/>
                  </a:move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1755424" y="0"/>
                  </a:lnTo>
                  <a:lnTo>
                    <a:pt x="2507749" y="0"/>
                  </a:lnTo>
                  <a:lnTo>
                    <a:pt x="2960449" y="0"/>
                  </a:lnTo>
                  <a:lnTo>
                    <a:pt x="2970024" y="947"/>
                  </a:lnTo>
                  <a:lnTo>
                    <a:pt x="3005581" y="30156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lnTo>
                    <a:pt x="2507749" y="293099"/>
                  </a:lnTo>
                  <a:lnTo>
                    <a:pt x="1755424" y="293099"/>
                  </a:ln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122124"/>
                  </a:lnTo>
                  <a:lnTo>
                    <a:pt x="0" y="488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63182" y="4480597"/>
            <a:ext cx="2780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Number of </a:t>
            </a:r>
            <a:r>
              <a:rPr sz="1600" dirty="0">
                <a:latin typeface="Arial"/>
                <a:cs typeface="Arial"/>
              </a:rPr>
              <a:t>years since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7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)</a:t>
            </a:r>
            <a:r>
              <a:rPr b="1" spc="-680" dirty="0">
                <a:latin typeface="Courier New"/>
                <a:cs typeface="Courier New"/>
              </a:rPr>
              <a:t> </a:t>
            </a:r>
            <a:r>
              <a:rPr dirty="0"/>
              <a:t>sorts </a:t>
            </a:r>
            <a:r>
              <a:rPr spc="-5" dirty="0"/>
              <a:t>the </a:t>
            </a:r>
            <a:r>
              <a:rPr dirty="0"/>
              <a:t>rows </a:t>
            </a:r>
            <a:r>
              <a:rPr spc="-5" dirty="0"/>
              <a:t>in increasing order</a:t>
            </a:r>
          </a:p>
          <a:p>
            <a:pPr marL="414655" marR="981710" indent="-382270">
              <a:lnSpc>
                <a:spcPct val="100800"/>
              </a:lnSpc>
              <a:spcBef>
                <a:spcPts val="45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, descending=True)</a:t>
            </a:r>
            <a:r>
              <a:rPr spc="-5" dirty="0"/>
              <a:t>sorts the </a:t>
            </a:r>
            <a:r>
              <a:rPr dirty="0"/>
              <a:t>rows </a:t>
            </a:r>
            <a:r>
              <a:rPr spc="-5" dirty="0"/>
              <a:t>in  decreasing</a:t>
            </a:r>
            <a:r>
              <a:rPr spc="-10" dirty="0"/>
              <a:t> </a:t>
            </a:r>
            <a:r>
              <a:rPr spc="-5" dirty="0"/>
              <a:t>order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take</a:t>
            </a:r>
            <a:r>
              <a:rPr b="1" spc="-5" dirty="0">
                <a:latin typeface="Courier New"/>
                <a:cs typeface="Courier New"/>
              </a:rPr>
              <a:t>(row_numbers)</a:t>
            </a:r>
            <a:r>
              <a:rPr b="1" spc="-670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the numbered </a:t>
            </a:r>
            <a:r>
              <a:rPr dirty="0"/>
              <a:t>rows</a:t>
            </a:r>
          </a:p>
          <a:p>
            <a:pPr marL="871855" lvl="1" indent="-38227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○"/>
              <a:tabLst>
                <a:tab pos="872490" algn="l"/>
                <a:tab pos="873125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has an index,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starting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0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414655" marR="5080" indent="-382270">
              <a:lnSpc>
                <a:spcPct val="100800"/>
              </a:lnSpc>
              <a:spcBef>
                <a:spcPts val="430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column, </a:t>
            </a:r>
            <a:r>
              <a:rPr b="1" spc="-5" dirty="0">
                <a:latin typeface="Courier New"/>
                <a:cs typeface="Courier New"/>
              </a:rPr>
              <a:t>are.</a:t>
            </a:r>
            <a:r>
              <a:rPr b="1" i="1" spc="-5" dirty="0">
                <a:latin typeface="Courier New"/>
                <a:cs typeface="Courier New"/>
              </a:rPr>
              <a:t>condition</a:t>
            </a:r>
            <a:r>
              <a:rPr b="1" spc="-5" dirty="0">
                <a:latin typeface="Courier New"/>
                <a:cs typeface="Courier New"/>
              </a:rPr>
              <a:t>)</a:t>
            </a:r>
            <a:r>
              <a:rPr b="1" spc="-735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all </a:t>
            </a:r>
            <a:r>
              <a:rPr dirty="0"/>
              <a:t>rows </a:t>
            </a:r>
            <a:r>
              <a:rPr spc="-5" dirty="0"/>
              <a:t>for which </a:t>
            </a:r>
            <a:r>
              <a:rPr dirty="0"/>
              <a:t>a  column's value satisfies a</a:t>
            </a:r>
            <a:r>
              <a:rPr spc="-30" dirty="0"/>
              <a:t> </a:t>
            </a:r>
            <a:r>
              <a:rPr dirty="0"/>
              <a:t>condition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column, </a:t>
            </a:r>
            <a:r>
              <a:rPr b="1" spc="-5" dirty="0">
                <a:latin typeface="Courier New"/>
                <a:cs typeface="Courier New"/>
              </a:rPr>
              <a:t>value)</a:t>
            </a:r>
            <a:r>
              <a:rPr b="1" spc="-670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all </a:t>
            </a:r>
            <a:r>
              <a:rPr dirty="0"/>
              <a:t>rows</a:t>
            </a:r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for which </a:t>
            </a:r>
            <a:r>
              <a:rPr dirty="0"/>
              <a:t>a column's value </a:t>
            </a:r>
            <a:r>
              <a:rPr spc="-5" dirty="0"/>
              <a:t>equals </a:t>
            </a:r>
            <a:r>
              <a:rPr dirty="0"/>
              <a:t>some </a:t>
            </a:r>
            <a:r>
              <a:rPr spc="-5" dirty="0"/>
              <a:t>particular</a:t>
            </a:r>
            <a:r>
              <a:rPr spc="-50" dirty="0"/>
              <a:t> </a:t>
            </a:r>
            <a:r>
              <a:rPr dirty="0"/>
              <a:t>value</a:t>
            </a:r>
          </a:p>
          <a:p>
            <a:pPr marL="871855" lvl="1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Char char="○"/>
              <a:tabLst>
                <a:tab pos="872490" algn="l"/>
                <a:tab pos="873125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Same as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000" b="1" i="1" spc="-5" dirty="0">
                <a:solidFill>
                  <a:srgbClr val="3B3B3B"/>
                </a:solidFill>
                <a:latin typeface="Courier New"/>
                <a:cs typeface="Courier New"/>
              </a:rPr>
              <a:t>column,</a:t>
            </a:r>
            <a:r>
              <a:rPr sz="2000" b="1" i="1" spc="-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are.equal_to(value))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spc="-5" dirty="0"/>
              <a:t>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528" y="2240540"/>
            <a:ext cx="279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Decennial</a:t>
            </a:r>
            <a:r>
              <a:rPr spc="-85" dirty="0"/>
              <a:t> </a:t>
            </a:r>
            <a:r>
              <a:rPr spc="-5" dirty="0"/>
              <a:t>Census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359" cy="3425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969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Every ten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Census Bureau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in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U.S.</a:t>
            </a:r>
            <a:endParaRPr sz="2400" dirty="0">
              <a:latin typeface="Arial"/>
              <a:cs typeface="Arial"/>
            </a:endParaRPr>
          </a:p>
          <a:p>
            <a:pPr marL="424815" marR="22225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Bureau estimates 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each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Article 1, Section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Constitution: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“Representatives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direct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Taxes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apportioned among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several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according  to their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respective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516495" cy="3809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column-dependent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interpretations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1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POPESTIMATE2010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7/1/2010</a:t>
            </a:r>
            <a:r>
              <a:rPr sz="2400" i="1" spc="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this table,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sums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other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spc="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 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all</a:t>
            </a:r>
            <a:r>
              <a:rPr sz="2400" spc="1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often used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storage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 marL="424815" marR="167640" indent="-412750">
              <a:lnSpc>
                <a:spcPts val="2850"/>
              </a:lnSpc>
              <a:spcBef>
                <a:spcPts val="6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type, but are not  necessarily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(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r>
              <a:rPr sz="2000" spc="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205" y="4828645"/>
            <a:ext cx="6299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2"/>
              </a:rPr>
              <a:t>http://www2.census.gov/programs-surveys/popest/datasets/2010-2015/national/asrh/nc-est2015-agesex-res.pdf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 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275" y="2157293"/>
            <a:ext cx="7923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Leads to the discovery of interesting features and trends in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625" y="39313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67" y="2240537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Numerical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8862" y="323237"/>
            <a:ext cx="2346274" cy="44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8175" y="4664638"/>
            <a:ext cx="2781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https://en.wikipedia.org/wiki/C-3PO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825" y="2125883"/>
            <a:ext cx="23253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Anthony</a:t>
            </a:r>
            <a:r>
              <a:rPr sz="2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Daniels,  actor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74" y="212711"/>
            <a:ext cx="719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Plotting </a:t>
            </a: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713761" y="1528469"/>
            <a:ext cx="3237614" cy="2935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199" y="1607900"/>
            <a:ext cx="4291749" cy="2793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050" y="1056564"/>
            <a:ext cx="197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Line graph: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plot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0475" y="1071840"/>
            <a:ext cx="2588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Scatter plot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scatter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126" y="4319965"/>
            <a:ext cx="872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349</Words>
  <Application>Microsoft Office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Table Review</vt:lpstr>
      <vt:lpstr>Manipulating Rows</vt:lpstr>
      <vt:lpstr>Census Data</vt:lpstr>
      <vt:lpstr>The Decennial Census</vt:lpstr>
      <vt:lpstr>Census Table Description</vt:lpstr>
      <vt:lpstr>Analyzing Census Data</vt:lpstr>
      <vt:lpstr>Numerical Data</vt:lpstr>
      <vt:lpstr>Anthony Daniels,  actor</vt:lpstr>
      <vt:lpstr>Plotting Two Numerical Variables</vt:lpstr>
      <vt:lpstr>When to use a line vs scatter plot?</vt:lpstr>
      <vt:lpstr>PowerPoint Presentation</vt:lpstr>
      <vt:lpstr>How Do You Generate This Chart?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Review</dc:title>
  <cp:lastModifiedBy>Brad Bailey</cp:lastModifiedBy>
  <cp:revision>1</cp:revision>
  <dcterms:created xsi:type="dcterms:W3CDTF">2021-01-14T18:56:32Z</dcterms:created>
  <dcterms:modified xsi:type="dcterms:W3CDTF">2021-01-14T19:09:19Z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