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1" r:id="rId21"/>
    <p:sldId id="279" r:id="rId22"/>
    <p:sldId id="280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4283" y="2240537"/>
            <a:ext cx="815543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3437" y="2240540"/>
            <a:ext cx="167712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038" y="1325388"/>
            <a:ext cx="7909923" cy="3164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lowingdata.com/2012/03/16/new-ipad-battery-size-is-hug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423" y="2240540"/>
            <a:ext cx="3910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Charts</a:t>
            </a:r>
            <a:r>
              <a:rPr spc="-90" dirty="0"/>
              <a:t> </a:t>
            </a:r>
            <a:r>
              <a:rPr dirty="0"/>
              <a:t>(Followup)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1942" y="2240540"/>
            <a:ext cx="3095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Area</a:t>
            </a:r>
            <a:r>
              <a:rPr spc="-90" dirty="0"/>
              <a:t> </a:t>
            </a:r>
            <a:r>
              <a:rPr spc="-5" dirty="0"/>
              <a:t>Principle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333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spc="-5" dirty="0"/>
              <a:t>Is </a:t>
            </a:r>
            <a:r>
              <a:rPr spc="-20" dirty="0"/>
              <a:t>Wrong </a:t>
            </a:r>
            <a:r>
              <a:rPr spc="-15" dirty="0"/>
              <a:t>With </a:t>
            </a:r>
            <a:r>
              <a:rPr spc="-10" dirty="0"/>
              <a:t>This</a:t>
            </a:r>
            <a:r>
              <a:rPr spc="-55" dirty="0"/>
              <a:t> </a:t>
            </a:r>
            <a:r>
              <a:rPr spc="-10" dirty="0"/>
              <a:t>Picture?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881875"/>
            <a:ext cx="7180499" cy="356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8506" y="4409687"/>
            <a:ext cx="46735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0055FA"/>
                </a:solidFill>
                <a:uFill>
                  <a:solidFill>
                    <a:srgbClr val="0055FA"/>
                  </a:solidFill>
                </a:uFill>
                <a:latin typeface="Arial"/>
                <a:cs typeface="Arial"/>
                <a:hlinkClick r:id="rId3"/>
              </a:rPr>
              <a:t>Source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749" y="4409562"/>
            <a:ext cx="43275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Caption: The new iPad battery is 100% bigger than the previous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iPad.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095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Area</a:t>
            </a:r>
            <a:r>
              <a:rPr spc="-90" dirty="0"/>
              <a:t> </a:t>
            </a:r>
            <a:r>
              <a:rPr spc="-5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896859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Areas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proportional to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they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represent.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represent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20%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40%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represented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not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55962" y="3732437"/>
            <a:ext cx="697230" cy="614045"/>
            <a:chOff x="6355962" y="3732437"/>
            <a:chExt cx="697230" cy="614045"/>
          </a:xfrm>
        </p:grpSpPr>
        <p:sp>
          <p:nvSpPr>
            <p:cNvPr id="5" name="object 5"/>
            <p:cNvSpPr/>
            <p:nvPr/>
          </p:nvSpPr>
          <p:spPr>
            <a:xfrm>
              <a:off x="6360724" y="3737199"/>
              <a:ext cx="687705" cy="604520"/>
            </a:xfrm>
            <a:custGeom>
              <a:avLst/>
              <a:gdLst/>
              <a:ahLst/>
              <a:cxnLst/>
              <a:rect l="l" t="t" r="r" b="b"/>
              <a:pathLst>
                <a:path w="687704" h="604520">
                  <a:moveTo>
                    <a:pt x="687599" y="603899"/>
                  </a:moveTo>
                  <a:lnTo>
                    <a:pt x="0" y="603899"/>
                  </a:lnTo>
                  <a:lnTo>
                    <a:pt x="343799" y="0"/>
                  </a:lnTo>
                  <a:lnTo>
                    <a:pt x="687599" y="6038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60724" y="3737199"/>
              <a:ext cx="687705" cy="604520"/>
            </a:xfrm>
            <a:custGeom>
              <a:avLst/>
              <a:gdLst/>
              <a:ahLst/>
              <a:cxnLst/>
              <a:rect l="l" t="t" r="r" b="b"/>
              <a:pathLst>
                <a:path w="687704" h="604520">
                  <a:moveTo>
                    <a:pt x="0" y="603899"/>
                  </a:moveTo>
                  <a:lnTo>
                    <a:pt x="343799" y="0"/>
                  </a:lnTo>
                  <a:lnTo>
                    <a:pt x="687599" y="603899"/>
                  </a:lnTo>
                  <a:lnTo>
                    <a:pt x="0" y="6038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527862" y="2299912"/>
            <a:ext cx="353695" cy="325755"/>
            <a:chOff x="6527862" y="2299912"/>
            <a:chExt cx="353695" cy="325755"/>
          </a:xfrm>
        </p:grpSpPr>
        <p:sp>
          <p:nvSpPr>
            <p:cNvPr id="8" name="object 8"/>
            <p:cNvSpPr/>
            <p:nvPr/>
          </p:nvSpPr>
          <p:spPr>
            <a:xfrm>
              <a:off x="6532625" y="2304675"/>
              <a:ext cx="344170" cy="316230"/>
            </a:xfrm>
            <a:custGeom>
              <a:avLst/>
              <a:gdLst/>
              <a:ahLst/>
              <a:cxnLst/>
              <a:rect l="l" t="t" r="r" b="b"/>
              <a:pathLst>
                <a:path w="344170" h="316230">
                  <a:moveTo>
                    <a:pt x="343799" y="316199"/>
                  </a:moveTo>
                  <a:lnTo>
                    <a:pt x="0" y="316199"/>
                  </a:lnTo>
                  <a:lnTo>
                    <a:pt x="171899" y="0"/>
                  </a:lnTo>
                  <a:lnTo>
                    <a:pt x="343799" y="3161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2625" y="2304675"/>
              <a:ext cx="344170" cy="316230"/>
            </a:xfrm>
            <a:custGeom>
              <a:avLst/>
              <a:gdLst/>
              <a:ahLst/>
              <a:cxnLst/>
              <a:rect l="l" t="t" r="r" b="b"/>
              <a:pathLst>
                <a:path w="344170" h="316230">
                  <a:moveTo>
                    <a:pt x="0" y="316199"/>
                  </a:moveTo>
                  <a:lnTo>
                    <a:pt x="171899" y="0"/>
                  </a:lnTo>
                  <a:lnTo>
                    <a:pt x="343799" y="316199"/>
                  </a:lnTo>
                  <a:lnTo>
                    <a:pt x="0" y="316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383737" y="3194962"/>
            <a:ext cx="697230" cy="325755"/>
            <a:chOff x="6383737" y="3194962"/>
            <a:chExt cx="697230" cy="325755"/>
          </a:xfrm>
        </p:grpSpPr>
        <p:sp>
          <p:nvSpPr>
            <p:cNvPr id="11" name="object 11"/>
            <p:cNvSpPr/>
            <p:nvPr/>
          </p:nvSpPr>
          <p:spPr>
            <a:xfrm>
              <a:off x="6388499" y="3199725"/>
              <a:ext cx="344170" cy="316230"/>
            </a:xfrm>
            <a:custGeom>
              <a:avLst/>
              <a:gdLst/>
              <a:ahLst/>
              <a:cxnLst/>
              <a:rect l="l" t="t" r="r" b="b"/>
              <a:pathLst>
                <a:path w="344170" h="316229">
                  <a:moveTo>
                    <a:pt x="343799" y="316199"/>
                  </a:moveTo>
                  <a:lnTo>
                    <a:pt x="0" y="316199"/>
                  </a:lnTo>
                  <a:lnTo>
                    <a:pt x="171899" y="0"/>
                  </a:lnTo>
                  <a:lnTo>
                    <a:pt x="343799" y="3161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88499" y="3199725"/>
              <a:ext cx="344170" cy="316230"/>
            </a:xfrm>
            <a:custGeom>
              <a:avLst/>
              <a:gdLst/>
              <a:ahLst/>
              <a:cxnLst/>
              <a:rect l="l" t="t" r="r" b="b"/>
              <a:pathLst>
                <a:path w="344170" h="316229">
                  <a:moveTo>
                    <a:pt x="0" y="316199"/>
                  </a:moveTo>
                  <a:lnTo>
                    <a:pt x="171899" y="0"/>
                  </a:lnTo>
                  <a:lnTo>
                    <a:pt x="343799" y="316199"/>
                  </a:lnTo>
                  <a:lnTo>
                    <a:pt x="0" y="316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32299" y="3199725"/>
              <a:ext cx="344170" cy="316230"/>
            </a:xfrm>
            <a:custGeom>
              <a:avLst/>
              <a:gdLst/>
              <a:ahLst/>
              <a:cxnLst/>
              <a:rect l="l" t="t" r="r" b="b"/>
              <a:pathLst>
                <a:path w="344170" h="316229">
                  <a:moveTo>
                    <a:pt x="343799" y="316199"/>
                  </a:moveTo>
                  <a:lnTo>
                    <a:pt x="0" y="316199"/>
                  </a:lnTo>
                  <a:lnTo>
                    <a:pt x="171899" y="0"/>
                  </a:lnTo>
                  <a:lnTo>
                    <a:pt x="343799" y="3161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32299" y="3199725"/>
              <a:ext cx="344170" cy="316230"/>
            </a:xfrm>
            <a:custGeom>
              <a:avLst/>
              <a:gdLst/>
              <a:ahLst/>
              <a:cxnLst/>
              <a:rect l="l" t="t" r="r" b="b"/>
              <a:pathLst>
                <a:path w="344170" h="316229">
                  <a:moveTo>
                    <a:pt x="0" y="316199"/>
                  </a:moveTo>
                  <a:lnTo>
                    <a:pt x="171899" y="0"/>
                  </a:lnTo>
                  <a:lnTo>
                    <a:pt x="343799" y="316199"/>
                  </a:lnTo>
                  <a:lnTo>
                    <a:pt x="0" y="316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365" y="2240540"/>
            <a:ext cx="446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Drawing</a:t>
            </a:r>
            <a:r>
              <a:rPr spc="-90" dirty="0"/>
              <a:t> </a:t>
            </a:r>
            <a:r>
              <a:rPr spc="-5" dirty="0"/>
              <a:t>Histograms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28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24" y="1100283"/>
            <a:ext cx="7818755" cy="34690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803275" indent="-412750">
              <a:lnSpc>
                <a:spcPts val="2850"/>
              </a:lnSpc>
              <a:spcBef>
                <a:spcPts val="2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Chart that displays the distribution 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numerical  </a:t>
            </a:r>
            <a:r>
              <a:rPr sz="2400" dirty="0">
                <a:latin typeface="Arial"/>
                <a:cs typeface="Arial"/>
              </a:rPr>
              <a:t>variable</a:t>
            </a:r>
          </a:p>
          <a:p>
            <a:pPr marL="424815" indent="-412750">
              <a:lnSpc>
                <a:spcPct val="100000"/>
              </a:lnSpc>
              <a:spcBef>
                <a:spcPts val="205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Uses bins; there is one bar </a:t>
            </a:r>
            <a:r>
              <a:rPr sz="2400" dirty="0">
                <a:latin typeface="Arial"/>
                <a:cs typeface="Arial"/>
              </a:rPr>
              <a:t>corresponding </a:t>
            </a:r>
            <a:r>
              <a:rPr sz="2400" spc="-5" dirty="0">
                <a:latin typeface="Arial"/>
                <a:cs typeface="Arial"/>
              </a:rPr>
              <a:t>to each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bin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214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Uses the area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principle: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i="1" spc="-5" dirty="0">
                <a:latin typeface="Arial"/>
                <a:cs typeface="Arial"/>
              </a:rPr>
              <a:t>area </a:t>
            </a:r>
            <a:r>
              <a:rPr sz="2400" spc="-5" dirty="0">
                <a:latin typeface="Arial"/>
                <a:cs typeface="Arial"/>
              </a:rPr>
              <a:t>of each bar is the percent of individuals in  the </a:t>
            </a:r>
            <a:r>
              <a:rPr sz="2400" dirty="0">
                <a:latin typeface="Arial"/>
                <a:cs typeface="Arial"/>
              </a:rPr>
              <a:t>corresponding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Arial"/>
              <a:cs typeface="Arial"/>
            </a:endParaRPr>
          </a:p>
          <a:p>
            <a:pPr marL="99695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Density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4880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Histogram</a:t>
            </a:r>
            <a:r>
              <a:rPr spc="-225" dirty="0"/>
              <a:t> </a:t>
            </a:r>
            <a:r>
              <a:rPr spc="-5" dirty="0"/>
              <a:t>Axes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1093342"/>
            <a:ext cx="8255000" cy="3645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55625" marR="76517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554990" algn="l"/>
                <a:tab pos="55562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default,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hist</a:t>
            </a:r>
            <a:r>
              <a:rPr sz="2400" b="1" spc="-8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scale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normed=True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 that  ensures the area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chart sums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100%</a:t>
            </a:r>
            <a:endParaRPr sz="2400" dirty="0">
              <a:latin typeface="Arial"/>
              <a:cs typeface="Arial"/>
            </a:endParaRPr>
          </a:p>
          <a:p>
            <a:pPr marL="55562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554990" algn="l"/>
                <a:tab pos="55562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area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each bar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percentage of 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whole</a:t>
            </a:r>
            <a:endParaRPr sz="2400" dirty="0">
              <a:latin typeface="Arial"/>
              <a:cs typeface="Arial"/>
            </a:endParaRPr>
          </a:p>
          <a:p>
            <a:pPr marL="555625" marR="514984" indent="-412750">
              <a:lnSpc>
                <a:spcPct val="100499"/>
              </a:lnSpc>
              <a:spcBef>
                <a:spcPts val="2130"/>
              </a:spcBef>
              <a:buClr>
                <a:srgbClr val="C4820D"/>
              </a:buClr>
              <a:buChar char="●"/>
              <a:tabLst>
                <a:tab pos="554990" algn="l"/>
                <a:tab pos="55562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horizontal axis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 line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(e.g., years),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 the bins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don’t have to be equal to each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other</a:t>
            </a:r>
            <a:endParaRPr sz="2400" dirty="0">
              <a:latin typeface="Arial"/>
              <a:cs typeface="Arial"/>
            </a:endParaRPr>
          </a:p>
          <a:p>
            <a:pPr marL="55562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554990" algn="l"/>
                <a:tab pos="55562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vertical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axis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rate (e.g.,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percent per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  <a:tabLst>
                <a:tab pos="3618865" algn="l"/>
                <a:tab pos="8241665" algn="l"/>
              </a:tabLst>
            </a:pPr>
            <a:r>
              <a:rPr sz="2400" u="sng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u="sng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(Demo)	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55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to Calculate</a:t>
            </a:r>
            <a:r>
              <a:rPr spc="-90" dirty="0"/>
              <a:t> </a:t>
            </a:r>
            <a:r>
              <a:rPr spc="-5" dirty="0"/>
              <a:t>Height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825" y="878077"/>
            <a:ext cx="6287770" cy="213042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[40, 65) bin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51 out of 200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movies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6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“52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 of 200” is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25.5%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bin is 65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40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25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wide</a:t>
            </a:r>
            <a:endParaRPr sz="2400">
              <a:latin typeface="Arial"/>
              <a:cs typeface="Arial"/>
            </a:endParaRPr>
          </a:p>
          <a:p>
            <a:pPr marL="2799715">
              <a:lnSpc>
                <a:spcPct val="100000"/>
              </a:lnSpc>
              <a:spcBef>
                <a:spcPts val="165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25.5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percent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825" y="3045967"/>
            <a:ext cx="2116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468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Heigh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o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ba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	=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30214" y="3284524"/>
            <a:ext cx="2639060" cy="0"/>
          </a:xfrm>
          <a:custGeom>
            <a:avLst/>
            <a:gdLst/>
            <a:ahLst/>
            <a:cxnLst/>
            <a:rect l="l" t="t" r="r" b="b"/>
            <a:pathLst>
              <a:path w="2639060">
                <a:moveTo>
                  <a:pt x="0" y="0"/>
                </a:moveTo>
                <a:lnTo>
                  <a:pt x="2638896" y="0"/>
                </a:lnTo>
              </a:path>
            </a:pathLst>
          </a:custGeom>
          <a:ln w="26822">
            <a:solidFill>
              <a:srgbClr val="0000F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00705" y="3259327"/>
            <a:ext cx="3267075" cy="118745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179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years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95"/>
              </a:spcBef>
              <a:tabLst>
                <a:tab pos="346075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1.02 percent per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46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Height Measures</a:t>
            </a:r>
            <a:r>
              <a:rPr spc="-90" dirty="0"/>
              <a:t> </a:t>
            </a:r>
            <a:r>
              <a:rPr spc="-5" dirty="0"/>
              <a:t>Density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4291" y="1009352"/>
            <a:ext cx="2157095" cy="13112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167640" algn="ctr">
              <a:lnSpc>
                <a:spcPct val="100000"/>
              </a:lnSpc>
              <a:spcBef>
                <a:spcPts val="595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%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---------------------</a:t>
            </a:r>
            <a:endParaRPr sz="2400">
              <a:latin typeface="Arial"/>
              <a:cs typeface="Arial"/>
            </a:endParaRPr>
          </a:p>
          <a:p>
            <a:pPr marL="24765" algn="ctr">
              <a:lnSpc>
                <a:spcPct val="100000"/>
              </a:lnSpc>
              <a:spcBef>
                <a:spcPts val="49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width of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7175" y="1500842"/>
            <a:ext cx="132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03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Heigh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	=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024" y="2563157"/>
            <a:ext cx="7240905" cy="169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The height </a:t>
            </a:r>
            <a:r>
              <a:rPr sz="2400" dirty="0">
                <a:latin typeface="Arial"/>
                <a:cs typeface="Arial"/>
              </a:rPr>
              <a:t>measures </a:t>
            </a:r>
            <a:r>
              <a:rPr sz="2400" spc="-5" dirty="0">
                <a:latin typeface="Arial"/>
                <a:cs typeface="Arial"/>
              </a:rPr>
              <a:t>the percent of data in 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  <a:p>
            <a:pPr marL="424815">
              <a:lnSpc>
                <a:spcPts val="2865"/>
              </a:lnSpc>
            </a:pPr>
            <a:r>
              <a:rPr sz="2400" b="1" i="1" spc="-5" dirty="0">
                <a:latin typeface="Arial"/>
                <a:cs typeface="Arial"/>
              </a:rPr>
              <a:t>relative </a:t>
            </a:r>
            <a:r>
              <a:rPr sz="2400" b="1" i="1" dirty="0">
                <a:latin typeface="Arial"/>
                <a:cs typeface="Arial"/>
              </a:rPr>
              <a:t>to the </a:t>
            </a:r>
            <a:r>
              <a:rPr sz="2400" b="1" i="1" spc="-5" dirty="0">
                <a:latin typeface="Arial"/>
                <a:cs typeface="Arial"/>
              </a:rPr>
              <a:t>amount of space in </a:t>
            </a:r>
            <a:r>
              <a:rPr sz="2400" b="1" i="1" dirty="0">
                <a:latin typeface="Arial"/>
                <a:cs typeface="Arial"/>
              </a:rPr>
              <a:t>the</a:t>
            </a:r>
            <a:r>
              <a:rPr sz="2400" b="1" i="1" spc="-60" dirty="0">
                <a:latin typeface="Arial"/>
                <a:cs typeface="Arial"/>
              </a:rPr>
              <a:t> </a:t>
            </a:r>
            <a:r>
              <a:rPr sz="2400" b="1" i="1" spc="10" dirty="0">
                <a:latin typeface="Arial"/>
                <a:cs typeface="Arial"/>
              </a:rPr>
              <a:t>bin</a:t>
            </a:r>
            <a:r>
              <a:rPr sz="2400" b="1" spc="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7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Height </a:t>
            </a:r>
            <a:r>
              <a:rPr sz="2400" dirty="0">
                <a:latin typeface="Arial"/>
                <a:cs typeface="Arial"/>
              </a:rPr>
              <a:t>measures crowdedness,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density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944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Units: percent per unit on the horizontal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axis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078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Area Measures</a:t>
            </a:r>
            <a:r>
              <a:rPr spc="-90" dirty="0"/>
              <a:t> </a:t>
            </a:r>
            <a:r>
              <a:rPr spc="-5" dirty="0"/>
              <a:t>Percent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224" y="1569142"/>
            <a:ext cx="7249159" cy="213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6889" algn="l"/>
                <a:tab pos="2217420" algn="l"/>
                <a:tab pos="3645535" algn="l"/>
                <a:tab pos="4076065" algn="l"/>
                <a:tab pos="5192395" algn="l"/>
                <a:tab pos="55308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Area of bar	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	%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 in bin	</a:t>
            </a:r>
            <a:r>
              <a:rPr sz="2400" b="1" dirty="0">
                <a:latin typeface="Arial"/>
                <a:cs typeface="Arial"/>
              </a:rPr>
              <a:t>=	</a:t>
            </a:r>
            <a:r>
              <a:rPr sz="2400" b="1" spc="-5" dirty="0">
                <a:latin typeface="Arial"/>
                <a:cs typeface="Arial"/>
              </a:rPr>
              <a:t>Height	</a:t>
            </a:r>
            <a:r>
              <a:rPr sz="2400" b="1" dirty="0">
                <a:latin typeface="Arial"/>
                <a:cs typeface="Arial"/>
              </a:rPr>
              <a:t>x	</a:t>
            </a:r>
            <a:r>
              <a:rPr sz="2400" b="1" spc="-5" dirty="0">
                <a:latin typeface="Arial"/>
                <a:cs typeface="Arial"/>
              </a:rPr>
              <a:t>width of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668655" indent="-412750">
              <a:lnSpc>
                <a:spcPct val="100000"/>
              </a:lnSpc>
              <a:spcBef>
                <a:spcPts val="2014"/>
              </a:spcBef>
              <a:buClr>
                <a:srgbClr val="C4820D"/>
              </a:buClr>
              <a:buChar char="●"/>
              <a:tabLst>
                <a:tab pos="668020" algn="l"/>
                <a:tab pos="668655" algn="l"/>
              </a:tabLst>
            </a:pPr>
            <a:r>
              <a:rPr sz="2400" dirty="0">
                <a:latin typeface="Arial"/>
                <a:cs typeface="Arial"/>
              </a:rPr>
              <a:t>“How many </a:t>
            </a:r>
            <a:r>
              <a:rPr sz="2400" spc="-5" dirty="0">
                <a:latin typeface="Arial"/>
                <a:cs typeface="Arial"/>
              </a:rPr>
              <a:t>individuals in the bin?” Use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area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4820D"/>
              </a:buClr>
              <a:buFont typeface="Arial"/>
              <a:buChar char="●"/>
            </a:pPr>
            <a:endParaRPr sz="2450">
              <a:latin typeface="Arial"/>
              <a:cs typeface="Arial"/>
            </a:endParaRPr>
          </a:p>
          <a:p>
            <a:pPr marL="66865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668020" algn="l"/>
                <a:tab pos="668655" algn="l"/>
              </a:tabLst>
            </a:pPr>
            <a:r>
              <a:rPr sz="2400" dirty="0">
                <a:latin typeface="Arial"/>
                <a:cs typeface="Arial"/>
              </a:rPr>
              <a:t>“How crowded </a:t>
            </a:r>
            <a:r>
              <a:rPr sz="2400" spc="-5" dirty="0">
                <a:latin typeface="Arial"/>
                <a:cs typeface="Arial"/>
              </a:rPr>
              <a:t>is the bin?” Use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height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7200" y="975324"/>
            <a:ext cx="8229600" cy="3773170"/>
            <a:chOff x="457200" y="975324"/>
            <a:chExt cx="8229600" cy="3773170"/>
          </a:xfrm>
        </p:grpSpPr>
        <p:sp>
          <p:nvSpPr>
            <p:cNvPr id="4" name="object 4"/>
            <p:cNvSpPr/>
            <p:nvPr/>
          </p:nvSpPr>
          <p:spPr>
            <a:xfrm>
              <a:off x="457200" y="474345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599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5800" y="1119174"/>
              <a:ext cx="7223674" cy="3530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82274" y="975324"/>
              <a:ext cx="2846705" cy="3729990"/>
            </a:xfrm>
            <a:custGeom>
              <a:avLst/>
              <a:gdLst/>
              <a:ahLst/>
              <a:cxnLst/>
              <a:rect l="l" t="t" r="r" b="b"/>
              <a:pathLst>
                <a:path w="2846704" h="3729990">
                  <a:moveTo>
                    <a:pt x="2846099" y="3729599"/>
                  </a:moveTo>
                  <a:lnTo>
                    <a:pt x="0" y="3729599"/>
                  </a:lnTo>
                  <a:lnTo>
                    <a:pt x="0" y="0"/>
                  </a:lnTo>
                  <a:lnTo>
                    <a:pt x="2846099" y="0"/>
                  </a:lnTo>
                  <a:lnTo>
                    <a:pt x="2846099" y="372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367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Importance </a:t>
            </a:r>
            <a:r>
              <a:rPr spc="-5" dirty="0"/>
              <a:t>of the</a:t>
            </a:r>
            <a:r>
              <a:rPr spc="-155" dirty="0"/>
              <a:t> </a:t>
            </a:r>
            <a:r>
              <a:rPr spc="-35" dirty="0"/>
              <a:t>Y-Axis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355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Bar Chart or</a:t>
            </a:r>
            <a:r>
              <a:rPr spc="-95" dirty="0"/>
              <a:t> </a:t>
            </a:r>
            <a:r>
              <a:rPr spc="-5" dirty="0"/>
              <a:t>Histogram?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096" y="1325388"/>
            <a:ext cx="3790315" cy="31648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49680" marR="0" lvl="0" indent="0" algn="l" defTabSz="914400" rtl="0" eaLnBrk="1" fontAlgn="auto" latinLnBrk="0" hangingPunct="1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3B7EA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Bar</a:t>
            </a:r>
            <a:r>
              <a:rPr kumimoji="0" sz="2200" b="1" i="0" u="none" strike="noStrike" kern="1200" cap="none" spc="-15" normalizeH="0" baseline="0" noProof="0" dirty="0">
                <a:ln>
                  <a:noFill/>
                </a:ln>
                <a:solidFill>
                  <a:srgbClr val="3B7EA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3B7EA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Chart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9575" marR="236854" lvl="0" indent="-397510" algn="l" defTabSz="914400" rtl="0" eaLnBrk="1" fontAlgn="auto" latinLnBrk="0" hangingPunct="1">
              <a:lnSpc>
                <a:spcPct val="101099"/>
              </a:lnSpc>
              <a:spcBef>
                <a:spcPts val="48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09575" algn="l"/>
                <a:tab pos="410209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Distribution of</a:t>
            </a:r>
            <a:r>
              <a:rPr kumimoji="0" sz="22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categorical  variable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9575" marR="624840" lvl="0" indent="-397510" algn="l" defTabSz="914400" rtl="0" eaLnBrk="1" fontAlgn="auto" latinLnBrk="0" hangingPunct="1">
              <a:lnSpc>
                <a:spcPts val="2630"/>
              </a:lnSpc>
              <a:spcBef>
                <a:spcPts val="8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09575" algn="l"/>
                <a:tab pos="410209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Bars have arbitrary 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(but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equal) widths</a:t>
            </a:r>
            <a:r>
              <a:rPr kumimoji="0" sz="2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spacings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9575" marR="0" lvl="0" indent="-397510" algn="l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 typeface="Arial"/>
              <a:buChar char="●"/>
              <a:tabLst>
                <a:tab pos="409575" algn="l"/>
                <a:tab pos="410209" algn="l"/>
              </a:tabLst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height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(or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length)</a:t>
            </a: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9575" marR="5080" lvl="0" indent="0" algn="l" defTabSz="914400" rtl="0" eaLnBrk="1" fontAlgn="auto" latinLnBrk="0" hangingPunct="1">
              <a:lnSpc>
                <a:spcPts val="262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area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bars proportional to  the percent of</a:t>
            </a:r>
            <a:r>
              <a:rPr kumimoji="0" sz="2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individuals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5282565">
              <a:lnSpc>
                <a:spcPct val="100000"/>
              </a:lnSpc>
              <a:spcBef>
                <a:spcPts val="610"/>
              </a:spcBef>
            </a:pPr>
            <a:r>
              <a:rPr spc="-5" dirty="0"/>
              <a:t>Histogram</a:t>
            </a:r>
          </a:p>
          <a:p>
            <a:pPr marL="4420870" marR="485140" indent="-397510">
              <a:lnSpc>
                <a:spcPct val="1010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421505" algn="l"/>
                <a:tab pos="442214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Distribution of numerical 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variable</a:t>
            </a:r>
          </a:p>
          <a:p>
            <a:pPr marL="4420870" marR="5080" indent="-397510">
              <a:lnSpc>
                <a:spcPts val="2630"/>
              </a:lnSpc>
              <a:spcBef>
                <a:spcPts val="80"/>
              </a:spcBef>
              <a:buClr>
                <a:srgbClr val="C4820D"/>
              </a:buClr>
              <a:buChar char="●"/>
              <a:tabLst>
                <a:tab pos="4421505" algn="l"/>
                <a:tab pos="442214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Horizontal axis is numerical:  to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scale,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no gaps, bins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can 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unequal</a:t>
            </a:r>
          </a:p>
          <a:p>
            <a:pPr marL="4420870" indent="-397510">
              <a:lnSpc>
                <a:spcPts val="2520"/>
              </a:lnSpc>
              <a:buClr>
                <a:srgbClr val="C4820D"/>
              </a:buClr>
              <a:buFont typeface="Arial"/>
              <a:buChar char="●"/>
              <a:tabLst>
                <a:tab pos="4421505" algn="l"/>
                <a:tab pos="4422140" algn="l"/>
              </a:tabLst>
            </a:pPr>
            <a:r>
              <a:rPr spc="-5" dirty="0">
                <a:solidFill>
                  <a:srgbClr val="000000"/>
                </a:solidFill>
              </a:rPr>
              <a:t>Area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of bars proportional</a:t>
            </a:r>
            <a:r>
              <a:rPr b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4420870">
              <a:lnSpc>
                <a:spcPts val="2625"/>
              </a:lnSpc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the percent of</a:t>
            </a:r>
            <a:r>
              <a:rPr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individuals;</a:t>
            </a:r>
          </a:p>
          <a:p>
            <a:pPr marL="4420870">
              <a:lnSpc>
                <a:spcPts val="2630"/>
              </a:lnSpc>
            </a:pPr>
            <a:r>
              <a:rPr spc="-5" dirty="0">
                <a:solidFill>
                  <a:srgbClr val="000000"/>
                </a:solidFill>
              </a:rPr>
              <a:t>height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measures</a:t>
            </a:r>
            <a:r>
              <a:rPr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density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92175" y="874357"/>
            <a:ext cx="327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display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distribution: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3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5980430" cy="0"/>
          </a:xfrm>
          <a:custGeom>
            <a:avLst/>
            <a:gdLst/>
            <a:ahLst/>
            <a:cxnLst/>
            <a:rect l="l" t="t" r="r" b="b"/>
            <a:pathLst>
              <a:path w="5980430">
                <a:moveTo>
                  <a:pt x="0" y="0"/>
                </a:moveTo>
                <a:lnTo>
                  <a:pt x="59800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5980430" cy="0"/>
          </a:xfrm>
          <a:custGeom>
            <a:avLst/>
            <a:gdLst/>
            <a:ahLst/>
            <a:cxnLst/>
            <a:rect l="l" t="t" r="r" b="b"/>
            <a:pathLst>
              <a:path w="5980430">
                <a:moveTo>
                  <a:pt x="0" y="0"/>
                </a:moveTo>
                <a:lnTo>
                  <a:pt x="59800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432512" y="21812"/>
            <a:ext cx="2254885" cy="5100320"/>
            <a:chOff x="6432512" y="21812"/>
            <a:chExt cx="2254885" cy="5100320"/>
          </a:xfrm>
        </p:grpSpPr>
        <p:sp>
          <p:nvSpPr>
            <p:cNvPr id="5" name="object 5"/>
            <p:cNvSpPr/>
            <p:nvPr/>
          </p:nvSpPr>
          <p:spPr>
            <a:xfrm>
              <a:off x="8675449" y="474344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49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2524" y="21824"/>
              <a:ext cx="2247900" cy="5100320"/>
            </a:xfrm>
            <a:custGeom>
              <a:avLst/>
              <a:gdLst/>
              <a:ahLst/>
              <a:cxnLst/>
              <a:rect l="l" t="t" r="r" b="b"/>
              <a:pathLst>
                <a:path w="2247900" h="5100320">
                  <a:moveTo>
                    <a:pt x="2242924" y="0"/>
                  </a:moveTo>
                  <a:lnTo>
                    <a:pt x="2242924" y="5099824"/>
                  </a:lnTo>
                </a:path>
                <a:path w="2247900" h="5100320">
                  <a:moveTo>
                    <a:pt x="4724" y="0"/>
                  </a:moveTo>
                  <a:lnTo>
                    <a:pt x="4724" y="5099824"/>
                  </a:lnTo>
                </a:path>
                <a:path w="2247900" h="5100320">
                  <a:moveTo>
                    <a:pt x="1304374" y="0"/>
                  </a:moveTo>
                  <a:lnTo>
                    <a:pt x="1304374" y="5099824"/>
                  </a:lnTo>
                </a:path>
                <a:path w="2247900" h="5100320">
                  <a:moveTo>
                    <a:pt x="0" y="4724"/>
                  </a:moveTo>
                  <a:lnTo>
                    <a:pt x="2247649" y="4724"/>
                  </a:lnTo>
                </a:path>
                <a:path w="2247900" h="5100320">
                  <a:moveTo>
                    <a:pt x="0" y="423824"/>
                  </a:moveTo>
                  <a:lnTo>
                    <a:pt x="2247649" y="423824"/>
                  </a:lnTo>
                </a:path>
                <a:path w="2247900" h="5100320">
                  <a:moveTo>
                    <a:pt x="0" y="657649"/>
                  </a:moveTo>
                  <a:lnTo>
                    <a:pt x="2247649" y="657649"/>
                  </a:lnTo>
                </a:path>
                <a:path w="2247900" h="5100320">
                  <a:moveTo>
                    <a:pt x="0" y="891474"/>
                  </a:moveTo>
                  <a:lnTo>
                    <a:pt x="2247649" y="891474"/>
                  </a:lnTo>
                </a:path>
                <a:path w="2247900" h="5100320">
                  <a:moveTo>
                    <a:pt x="0" y="1125299"/>
                  </a:moveTo>
                  <a:lnTo>
                    <a:pt x="2247649" y="1125299"/>
                  </a:lnTo>
                </a:path>
                <a:path w="2247900" h="5100320">
                  <a:moveTo>
                    <a:pt x="0" y="1359124"/>
                  </a:moveTo>
                  <a:lnTo>
                    <a:pt x="2247649" y="1359124"/>
                  </a:lnTo>
                </a:path>
                <a:path w="2247900" h="5100320">
                  <a:moveTo>
                    <a:pt x="0" y="1592949"/>
                  </a:moveTo>
                  <a:lnTo>
                    <a:pt x="2247649" y="1592949"/>
                  </a:lnTo>
                </a:path>
                <a:path w="2247900" h="5100320">
                  <a:moveTo>
                    <a:pt x="0" y="1826774"/>
                  </a:moveTo>
                  <a:lnTo>
                    <a:pt x="2247649" y="1826774"/>
                  </a:lnTo>
                </a:path>
                <a:path w="2247900" h="5100320">
                  <a:moveTo>
                    <a:pt x="0" y="2060599"/>
                  </a:moveTo>
                  <a:lnTo>
                    <a:pt x="2247649" y="2060599"/>
                  </a:lnTo>
                </a:path>
                <a:path w="2247900" h="5100320">
                  <a:moveTo>
                    <a:pt x="0" y="2294424"/>
                  </a:moveTo>
                  <a:lnTo>
                    <a:pt x="2247649" y="2294424"/>
                  </a:lnTo>
                </a:path>
                <a:path w="2247900" h="5100320">
                  <a:moveTo>
                    <a:pt x="0" y="2528249"/>
                  </a:moveTo>
                  <a:lnTo>
                    <a:pt x="2247649" y="2528249"/>
                  </a:lnTo>
                </a:path>
                <a:path w="2247900" h="5100320">
                  <a:moveTo>
                    <a:pt x="0" y="2762074"/>
                  </a:moveTo>
                  <a:lnTo>
                    <a:pt x="2247649" y="2762074"/>
                  </a:lnTo>
                </a:path>
                <a:path w="2247900" h="5100320">
                  <a:moveTo>
                    <a:pt x="0" y="2995899"/>
                  </a:moveTo>
                  <a:lnTo>
                    <a:pt x="2247649" y="2995899"/>
                  </a:lnTo>
                </a:path>
                <a:path w="2247900" h="5100320">
                  <a:moveTo>
                    <a:pt x="0" y="3229724"/>
                  </a:moveTo>
                  <a:lnTo>
                    <a:pt x="2247649" y="3229724"/>
                  </a:lnTo>
                </a:path>
                <a:path w="2247900" h="5100320">
                  <a:moveTo>
                    <a:pt x="0" y="3463549"/>
                  </a:moveTo>
                  <a:lnTo>
                    <a:pt x="2247649" y="3463549"/>
                  </a:lnTo>
                </a:path>
                <a:path w="2247900" h="5100320">
                  <a:moveTo>
                    <a:pt x="0" y="3697374"/>
                  </a:moveTo>
                  <a:lnTo>
                    <a:pt x="2247649" y="3697374"/>
                  </a:lnTo>
                </a:path>
                <a:path w="2247900" h="5100320">
                  <a:moveTo>
                    <a:pt x="0" y="3931199"/>
                  </a:moveTo>
                  <a:lnTo>
                    <a:pt x="2247649" y="3931199"/>
                  </a:lnTo>
                </a:path>
                <a:path w="2247900" h="5100320">
                  <a:moveTo>
                    <a:pt x="0" y="4165024"/>
                  </a:moveTo>
                  <a:lnTo>
                    <a:pt x="2247649" y="4165024"/>
                  </a:lnTo>
                </a:path>
                <a:path w="2247900" h="5100320">
                  <a:moveTo>
                    <a:pt x="0" y="4398849"/>
                  </a:moveTo>
                  <a:lnTo>
                    <a:pt x="2247649" y="4398849"/>
                  </a:lnTo>
                </a:path>
                <a:path w="2247900" h="5100320">
                  <a:moveTo>
                    <a:pt x="0" y="4632674"/>
                  </a:moveTo>
                  <a:lnTo>
                    <a:pt x="2247649" y="4632674"/>
                  </a:lnTo>
                </a:path>
                <a:path w="2247900" h="5100320">
                  <a:moveTo>
                    <a:pt x="0" y="4866499"/>
                  </a:moveTo>
                  <a:lnTo>
                    <a:pt x="2247649" y="4866499"/>
                  </a:lnTo>
                </a:path>
                <a:path w="2247900" h="5100320">
                  <a:moveTo>
                    <a:pt x="0" y="5095099"/>
                  </a:moveTo>
                  <a:lnTo>
                    <a:pt x="2247649" y="5095099"/>
                  </a:lnTo>
                </a:path>
              </a:pathLst>
            </a:custGeom>
            <a:ln w="947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9275" y="1075692"/>
            <a:ext cx="494665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is the height of each bar in this  histogram?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275" y="2239775"/>
            <a:ext cx="5358765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my_bins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make_array(0, 15, 25, 85)  incomes.hist(1, bins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=</a:t>
            </a:r>
            <a:r>
              <a:rPr sz="2000" b="1" spc="-4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my_bins)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275" y="3447417"/>
            <a:ext cx="4339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are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vertical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axis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82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53125" y="217811"/>
            <a:ext cx="4064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Name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2774" y="4451"/>
            <a:ext cx="8629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2016</a:t>
            </a:r>
            <a:r>
              <a:rPr sz="1100" b="1" spc="-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Income  </a:t>
            </a:r>
            <a:r>
              <a:rPr sz="1100" b="1" dirty="0">
                <a:latin typeface="Arial"/>
                <a:cs typeface="Arial"/>
              </a:rPr>
              <a:t>(millions)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3125" y="451637"/>
            <a:ext cx="11671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Jennifer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Lawrence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2471" y="451637"/>
            <a:ext cx="2978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61.7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3125" y="685462"/>
            <a:ext cx="12115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Scarlett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Johansson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62471" y="685462"/>
            <a:ext cx="2978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57.5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53125" y="919286"/>
            <a:ext cx="89344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Angelina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Jolie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78896" y="919286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40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53125" y="1153112"/>
            <a:ext cx="10185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Jennifer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Aniston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4832" y="1153112"/>
            <a:ext cx="3752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24.75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3125" y="1386937"/>
            <a:ext cx="10102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Anne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Hathaway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78896" y="1386937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53125" y="1620761"/>
            <a:ext cx="1135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Melissa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McCarthy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78896" y="1620761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3125" y="1854586"/>
            <a:ext cx="8464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Bingbing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Fan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78896" y="1854586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3125" y="2088412"/>
            <a:ext cx="9626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Sandra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Bullock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78896" y="2088412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53125" y="2322237"/>
            <a:ext cx="10655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Cara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Delevingne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78896" y="2322237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53125" y="2556062"/>
            <a:ext cx="12509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Reese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Witherspoon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78896" y="2556062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53125" y="2789887"/>
            <a:ext cx="7696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Amy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Adams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78896" y="2789887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53125" y="3023712"/>
            <a:ext cx="96964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Kristen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Stewart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478896" y="3023712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53125" y="3257537"/>
            <a:ext cx="10947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Amanda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Seyfried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62471" y="3257537"/>
            <a:ext cx="2978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10.5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53125" y="3491362"/>
            <a:ext cx="5632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Arial"/>
                <a:cs typeface="Arial"/>
              </a:rPr>
              <a:t>Tina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Fey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62471" y="3491362"/>
            <a:ext cx="2978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10.5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53125" y="3725186"/>
            <a:ext cx="8407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Julia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Roberts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78896" y="3725186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53125" y="3959012"/>
            <a:ext cx="8312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Emma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Stone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78896" y="3959012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53125" y="4192837"/>
            <a:ext cx="10261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Natalie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Portman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440111" y="4192837"/>
            <a:ext cx="2197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8.5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53125" y="4426661"/>
            <a:ext cx="9417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Margot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Robbie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56535" y="4426661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53125" y="4660486"/>
            <a:ext cx="816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Meryl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Streep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556535" y="4660486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53125" y="4889086"/>
            <a:ext cx="6692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Mila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Kunis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440111" y="4889086"/>
            <a:ext cx="2197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4.5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5980430" cy="0"/>
          </a:xfrm>
          <a:custGeom>
            <a:avLst/>
            <a:gdLst/>
            <a:ahLst/>
            <a:cxnLst/>
            <a:rect l="l" t="t" r="r" b="b"/>
            <a:pathLst>
              <a:path w="5980430">
                <a:moveTo>
                  <a:pt x="0" y="0"/>
                </a:moveTo>
                <a:lnTo>
                  <a:pt x="59800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5980430" cy="0"/>
          </a:xfrm>
          <a:custGeom>
            <a:avLst/>
            <a:gdLst/>
            <a:ahLst/>
            <a:cxnLst/>
            <a:rect l="l" t="t" r="r" b="b"/>
            <a:pathLst>
              <a:path w="5980430">
                <a:moveTo>
                  <a:pt x="0" y="0"/>
                </a:moveTo>
                <a:lnTo>
                  <a:pt x="59800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432512" y="21812"/>
            <a:ext cx="2254885" cy="5100320"/>
            <a:chOff x="6432512" y="21812"/>
            <a:chExt cx="2254885" cy="5100320"/>
          </a:xfrm>
        </p:grpSpPr>
        <p:sp>
          <p:nvSpPr>
            <p:cNvPr id="5" name="object 5"/>
            <p:cNvSpPr/>
            <p:nvPr/>
          </p:nvSpPr>
          <p:spPr>
            <a:xfrm>
              <a:off x="8675449" y="474344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49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2524" y="21824"/>
              <a:ext cx="2247900" cy="5100320"/>
            </a:xfrm>
            <a:custGeom>
              <a:avLst/>
              <a:gdLst/>
              <a:ahLst/>
              <a:cxnLst/>
              <a:rect l="l" t="t" r="r" b="b"/>
              <a:pathLst>
                <a:path w="2247900" h="5100320">
                  <a:moveTo>
                    <a:pt x="2242924" y="0"/>
                  </a:moveTo>
                  <a:lnTo>
                    <a:pt x="2242924" y="5099824"/>
                  </a:lnTo>
                </a:path>
                <a:path w="2247900" h="5100320">
                  <a:moveTo>
                    <a:pt x="4724" y="0"/>
                  </a:moveTo>
                  <a:lnTo>
                    <a:pt x="4724" y="5099824"/>
                  </a:lnTo>
                </a:path>
                <a:path w="2247900" h="5100320">
                  <a:moveTo>
                    <a:pt x="1304374" y="0"/>
                  </a:moveTo>
                  <a:lnTo>
                    <a:pt x="1304374" y="5099824"/>
                  </a:lnTo>
                </a:path>
                <a:path w="2247900" h="5100320">
                  <a:moveTo>
                    <a:pt x="0" y="4724"/>
                  </a:moveTo>
                  <a:lnTo>
                    <a:pt x="2247649" y="4724"/>
                  </a:lnTo>
                </a:path>
                <a:path w="2247900" h="5100320">
                  <a:moveTo>
                    <a:pt x="0" y="423824"/>
                  </a:moveTo>
                  <a:lnTo>
                    <a:pt x="2247649" y="423824"/>
                  </a:lnTo>
                </a:path>
                <a:path w="2247900" h="5100320">
                  <a:moveTo>
                    <a:pt x="0" y="657649"/>
                  </a:moveTo>
                  <a:lnTo>
                    <a:pt x="2247649" y="657649"/>
                  </a:lnTo>
                </a:path>
                <a:path w="2247900" h="5100320">
                  <a:moveTo>
                    <a:pt x="0" y="891474"/>
                  </a:moveTo>
                  <a:lnTo>
                    <a:pt x="2247649" y="891474"/>
                  </a:lnTo>
                </a:path>
                <a:path w="2247900" h="5100320">
                  <a:moveTo>
                    <a:pt x="0" y="1125299"/>
                  </a:moveTo>
                  <a:lnTo>
                    <a:pt x="2247649" y="1125299"/>
                  </a:lnTo>
                </a:path>
                <a:path w="2247900" h="5100320">
                  <a:moveTo>
                    <a:pt x="0" y="1359124"/>
                  </a:moveTo>
                  <a:lnTo>
                    <a:pt x="2247649" y="1359124"/>
                  </a:lnTo>
                </a:path>
                <a:path w="2247900" h="5100320">
                  <a:moveTo>
                    <a:pt x="0" y="1592949"/>
                  </a:moveTo>
                  <a:lnTo>
                    <a:pt x="2247649" y="1592949"/>
                  </a:lnTo>
                </a:path>
                <a:path w="2247900" h="5100320">
                  <a:moveTo>
                    <a:pt x="0" y="1826774"/>
                  </a:moveTo>
                  <a:lnTo>
                    <a:pt x="2247649" y="1826774"/>
                  </a:lnTo>
                </a:path>
                <a:path w="2247900" h="5100320">
                  <a:moveTo>
                    <a:pt x="0" y="2060599"/>
                  </a:moveTo>
                  <a:lnTo>
                    <a:pt x="2247649" y="2060599"/>
                  </a:lnTo>
                </a:path>
                <a:path w="2247900" h="5100320">
                  <a:moveTo>
                    <a:pt x="0" y="2294424"/>
                  </a:moveTo>
                  <a:lnTo>
                    <a:pt x="2247649" y="2294424"/>
                  </a:lnTo>
                </a:path>
                <a:path w="2247900" h="5100320">
                  <a:moveTo>
                    <a:pt x="0" y="2528249"/>
                  </a:moveTo>
                  <a:lnTo>
                    <a:pt x="2247649" y="2528249"/>
                  </a:lnTo>
                </a:path>
                <a:path w="2247900" h="5100320">
                  <a:moveTo>
                    <a:pt x="0" y="2762074"/>
                  </a:moveTo>
                  <a:lnTo>
                    <a:pt x="2247649" y="2762074"/>
                  </a:lnTo>
                </a:path>
                <a:path w="2247900" h="5100320">
                  <a:moveTo>
                    <a:pt x="0" y="2995899"/>
                  </a:moveTo>
                  <a:lnTo>
                    <a:pt x="2247649" y="2995899"/>
                  </a:lnTo>
                </a:path>
                <a:path w="2247900" h="5100320">
                  <a:moveTo>
                    <a:pt x="0" y="3229724"/>
                  </a:moveTo>
                  <a:lnTo>
                    <a:pt x="2247649" y="3229724"/>
                  </a:lnTo>
                </a:path>
                <a:path w="2247900" h="5100320">
                  <a:moveTo>
                    <a:pt x="0" y="3463549"/>
                  </a:moveTo>
                  <a:lnTo>
                    <a:pt x="2247649" y="3463549"/>
                  </a:lnTo>
                </a:path>
                <a:path w="2247900" h="5100320">
                  <a:moveTo>
                    <a:pt x="0" y="3697374"/>
                  </a:moveTo>
                  <a:lnTo>
                    <a:pt x="2247649" y="3697374"/>
                  </a:lnTo>
                </a:path>
                <a:path w="2247900" h="5100320">
                  <a:moveTo>
                    <a:pt x="0" y="3931199"/>
                  </a:moveTo>
                  <a:lnTo>
                    <a:pt x="2247649" y="3931199"/>
                  </a:lnTo>
                </a:path>
                <a:path w="2247900" h="5100320">
                  <a:moveTo>
                    <a:pt x="0" y="4165024"/>
                  </a:moveTo>
                  <a:lnTo>
                    <a:pt x="2247649" y="4165024"/>
                  </a:lnTo>
                </a:path>
                <a:path w="2247900" h="5100320">
                  <a:moveTo>
                    <a:pt x="0" y="4398849"/>
                  </a:moveTo>
                  <a:lnTo>
                    <a:pt x="2247649" y="4398849"/>
                  </a:lnTo>
                </a:path>
                <a:path w="2247900" h="5100320">
                  <a:moveTo>
                    <a:pt x="0" y="4632674"/>
                  </a:moveTo>
                  <a:lnTo>
                    <a:pt x="2247649" y="4632674"/>
                  </a:lnTo>
                </a:path>
                <a:path w="2247900" h="5100320">
                  <a:moveTo>
                    <a:pt x="0" y="4866499"/>
                  </a:moveTo>
                  <a:lnTo>
                    <a:pt x="2247649" y="4866499"/>
                  </a:lnTo>
                </a:path>
                <a:path w="2247900" h="5100320">
                  <a:moveTo>
                    <a:pt x="0" y="5095099"/>
                  </a:moveTo>
                  <a:lnTo>
                    <a:pt x="2247649" y="5095099"/>
                  </a:lnTo>
                </a:path>
              </a:pathLst>
            </a:custGeom>
            <a:ln w="947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0225" y="1030477"/>
            <a:ext cx="537845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Vertical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axis units: Percent per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million  </a:t>
            </a:r>
            <a:r>
              <a:rPr sz="2400" spc="-5" dirty="0">
                <a:solidFill>
                  <a:srgbClr val="0000FF"/>
                </a:solidFill>
                <a:latin typeface="Consolas"/>
                <a:cs typeface="Consolas"/>
              </a:rPr>
              <a:t>my_bins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400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nsolas"/>
                <a:cs typeface="Consolas"/>
              </a:rPr>
              <a:t>make_array(0,15,25,85)  </a:t>
            </a:r>
            <a:r>
              <a:rPr sz="2400" spc="-5" dirty="0">
                <a:solidFill>
                  <a:srgbClr val="3B3B3B"/>
                </a:solidFill>
                <a:latin typeface="Consolas"/>
                <a:cs typeface="Consolas"/>
              </a:rPr>
              <a:t>[0, 15): (45%)/(15</a:t>
            </a:r>
            <a:r>
              <a:rPr sz="2400" spc="-55" dirty="0">
                <a:solidFill>
                  <a:srgbClr val="3B3B3B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nsolas"/>
                <a:cs typeface="Consolas"/>
              </a:rPr>
              <a:t>million)</a:t>
            </a:r>
            <a:endParaRPr sz="2400">
              <a:latin typeface="Consolas"/>
              <a:cs typeface="Consolas"/>
            </a:endParaRPr>
          </a:p>
          <a:p>
            <a:pPr marL="12700" marR="676275" indent="1505585">
              <a:lnSpc>
                <a:spcPct val="117200"/>
              </a:lnSpc>
            </a:pPr>
            <a:r>
              <a:rPr sz="2400" dirty="0">
                <a:solidFill>
                  <a:srgbClr val="3B3B3B"/>
                </a:solidFill>
                <a:latin typeface="Consolas"/>
                <a:cs typeface="Consolas"/>
              </a:rPr>
              <a:t>= 3 % </a:t>
            </a:r>
            <a:r>
              <a:rPr sz="2400" spc="-5" dirty="0">
                <a:solidFill>
                  <a:srgbClr val="3B3B3B"/>
                </a:solidFill>
                <a:latin typeface="Consolas"/>
                <a:cs typeface="Consolas"/>
              </a:rPr>
              <a:t>per million  [15, 25): (40%)/(10</a:t>
            </a:r>
            <a:r>
              <a:rPr sz="2400" spc="-105" dirty="0">
                <a:solidFill>
                  <a:srgbClr val="3B3B3B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nsolas"/>
                <a:cs typeface="Consolas"/>
              </a:rPr>
              <a:t>million)</a:t>
            </a:r>
            <a:endParaRPr sz="2400">
              <a:latin typeface="Consolas"/>
              <a:cs typeface="Consolas"/>
            </a:endParaRPr>
          </a:p>
          <a:p>
            <a:pPr marL="12700" marR="676275" indent="1505585">
              <a:lnSpc>
                <a:spcPct val="117200"/>
              </a:lnSpc>
            </a:pPr>
            <a:r>
              <a:rPr sz="2400" dirty="0">
                <a:solidFill>
                  <a:srgbClr val="3B3B3B"/>
                </a:solidFill>
                <a:latin typeface="Consolas"/>
                <a:cs typeface="Consolas"/>
              </a:rPr>
              <a:t>= 4 % </a:t>
            </a:r>
            <a:r>
              <a:rPr sz="2400" spc="-5" dirty="0">
                <a:solidFill>
                  <a:srgbClr val="3B3B3B"/>
                </a:solidFill>
                <a:latin typeface="Consolas"/>
                <a:cs typeface="Consolas"/>
              </a:rPr>
              <a:t>per million  [25, 85): (15%)/(60</a:t>
            </a:r>
            <a:r>
              <a:rPr sz="2400" spc="-105" dirty="0">
                <a:solidFill>
                  <a:srgbClr val="3B3B3B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nsolas"/>
                <a:cs typeface="Consolas"/>
              </a:rPr>
              <a:t>million)</a:t>
            </a:r>
            <a:endParaRPr sz="2400">
              <a:latin typeface="Consolas"/>
              <a:cs typeface="Consolas"/>
            </a:endParaRPr>
          </a:p>
          <a:p>
            <a:pPr marL="1518285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solidFill>
                  <a:srgbClr val="3B3B3B"/>
                </a:solidFill>
                <a:latin typeface="Consolas"/>
                <a:cs typeface="Consolas"/>
              </a:rPr>
              <a:t>= </a:t>
            </a:r>
            <a:r>
              <a:rPr sz="2400" spc="-5" dirty="0">
                <a:solidFill>
                  <a:srgbClr val="3B3B3B"/>
                </a:solidFill>
                <a:latin typeface="Consolas"/>
                <a:cs typeface="Consolas"/>
              </a:rPr>
              <a:t>0.25 </a:t>
            </a:r>
            <a:r>
              <a:rPr sz="2400" dirty="0">
                <a:solidFill>
                  <a:srgbClr val="3B3B3B"/>
                </a:solidFill>
                <a:latin typeface="Consolas"/>
                <a:cs typeface="Consolas"/>
              </a:rPr>
              <a:t>% </a:t>
            </a:r>
            <a:r>
              <a:rPr sz="2400" spc="-5" dirty="0">
                <a:solidFill>
                  <a:srgbClr val="3B3B3B"/>
                </a:solidFill>
                <a:latin typeface="Consolas"/>
                <a:cs typeface="Consolas"/>
              </a:rPr>
              <a:t>per</a:t>
            </a:r>
            <a:r>
              <a:rPr sz="2400" spc="-90" dirty="0">
                <a:solidFill>
                  <a:srgbClr val="3B3B3B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nsolas"/>
                <a:cs typeface="Consolas"/>
              </a:rPr>
              <a:t>million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93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Answers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3125" y="217811"/>
            <a:ext cx="4064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Name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52774" y="4451"/>
            <a:ext cx="8629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2016</a:t>
            </a:r>
            <a:r>
              <a:rPr sz="1100" b="1" spc="-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Income  </a:t>
            </a:r>
            <a:r>
              <a:rPr sz="1100" b="1" dirty="0">
                <a:latin typeface="Arial"/>
                <a:cs typeface="Arial"/>
              </a:rPr>
              <a:t>(millions)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3125" y="451637"/>
            <a:ext cx="11671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Jennifer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Lawrence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2471" y="451637"/>
            <a:ext cx="2978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61.7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3125" y="685462"/>
            <a:ext cx="12115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Scarlett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Johansson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2471" y="685462"/>
            <a:ext cx="2978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57.5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3125" y="919286"/>
            <a:ext cx="89344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Angelina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Jolie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78896" y="919286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40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53125" y="1153112"/>
            <a:ext cx="10185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Jennifer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Aniston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84832" y="1153112"/>
            <a:ext cx="3752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24.75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53125" y="1386937"/>
            <a:ext cx="10102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Anne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Hathaway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78896" y="1386937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3125" y="1620761"/>
            <a:ext cx="1135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Melissa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McCarthy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78896" y="1620761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53125" y="1854586"/>
            <a:ext cx="8464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Bingbing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Fan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78896" y="1854586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3125" y="2088412"/>
            <a:ext cx="9626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Sandra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Bullock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78896" y="2088412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3125" y="2322237"/>
            <a:ext cx="10655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Cara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Delevingne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78896" y="2322237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53125" y="2556062"/>
            <a:ext cx="12509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Reese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Witherspoon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78896" y="2556062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53125" y="2789887"/>
            <a:ext cx="7696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Amy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Adams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78896" y="2789887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53125" y="3023712"/>
            <a:ext cx="96964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Kristen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Stewart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78896" y="3023712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53125" y="3257537"/>
            <a:ext cx="10947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Amanda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Seyfried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62471" y="3257537"/>
            <a:ext cx="2978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10.5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53125" y="3491362"/>
            <a:ext cx="5632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Arial"/>
                <a:cs typeface="Arial"/>
              </a:rPr>
              <a:t>Tina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Fey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62471" y="3491362"/>
            <a:ext cx="2978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10.5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53125" y="3725186"/>
            <a:ext cx="8407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Julia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Roberts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78896" y="3725186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53125" y="3959012"/>
            <a:ext cx="8312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Emma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Stone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78896" y="3959012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53125" y="4192837"/>
            <a:ext cx="10261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Natalie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Portman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40111" y="4192837"/>
            <a:ext cx="2197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8.5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53125" y="4426661"/>
            <a:ext cx="9417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Margot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Robbie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56535" y="4426661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53125" y="4660486"/>
            <a:ext cx="816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Meryl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Streep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56535" y="4660486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53125" y="4889086"/>
            <a:ext cx="6692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Mila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Kunis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40111" y="4889086"/>
            <a:ext cx="2197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4.5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511" y="2240540"/>
            <a:ext cx="299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Distributions!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734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56220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Individuals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 those whose features are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recorded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Variable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feature, an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attribute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variable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</a:t>
            </a:r>
            <a:r>
              <a:rPr sz="2400" spc="-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24815" marR="939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numerical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categorical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and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 sub-types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within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these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Each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individual has exactly one value </a:t>
            </a:r>
            <a:r>
              <a:rPr sz="2400" spc="-5" dirty="0">
                <a:latin typeface="Arial"/>
                <a:cs typeface="Arial"/>
              </a:rPr>
              <a:t>of 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variable</a:t>
            </a:r>
          </a:p>
          <a:p>
            <a:pPr marL="424815" marR="2717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 For each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variable,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frequency of individuals that have that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283" y="2240537"/>
            <a:ext cx="8148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Distributions of Categorical</a:t>
            </a:r>
            <a:r>
              <a:rPr sz="3600" b="1" spc="-7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3B7EA1"/>
                </a:solidFill>
                <a:latin typeface="Arial"/>
                <a:cs typeface="Arial"/>
              </a:rPr>
              <a:t>Variables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3525" y="410708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806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V</a:t>
            </a:r>
            <a:r>
              <a:rPr spc="-5" dirty="0"/>
              <a:t>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17790" cy="1120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charts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commonly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used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visualize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axis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numerical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3525" y="410708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096" y="1203509"/>
            <a:ext cx="7839075" cy="33953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09575" marR="892175" indent="-397510">
              <a:lnSpc>
                <a:spcPct val="101099"/>
              </a:lnSpc>
              <a:spcBef>
                <a:spcPts val="70"/>
              </a:spcBef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 distribution of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variable (a column,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e.g.</a:t>
            </a:r>
            <a:r>
              <a:rPr sz="22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Studios)  describes the frequencies of its </a:t>
            </a:r>
            <a:r>
              <a:rPr sz="2200" spc="-10" dirty="0">
                <a:solidFill>
                  <a:srgbClr val="3B3B3B"/>
                </a:solidFill>
                <a:latin typeface="Arial"/>
                <a:cs typeface="Arial"/>
              </a:rPr>
              <a:t>different</a:t>
            </a:r>
            <a:r>
              <a:rPr sz="22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200" dirty="0">
              <a:latin typeface="Arial"/>
              <a:cs typeface="Arial"/>
            </a:endParaRPr>
          </a:p>
          <a:p>
            <a:pPr marL="409575" indent="-397510">
              <a:lnSpc>
                <a:spcPts val="2845"/>
              </a:lnSpc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r>
              <a:rPr sz="2400" b="1" spc="-8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method counts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 number of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for each</a:t>
            </a:r>
            <a:endParaRPr sz="2200" dirty="0">
              <a:latin typeface="Arial"/>
              <a:cs typeface="Arial"/>
            </a:endParaRPr>
          </a:p>
          <a:p>
            <a:pPr marL="409575" marR="5080">
              <a:lnSpc>
                <a:spcPts val="2630"/>
              </a:lnSpc>
              <a:spcBef>
                <a:spcPts val="85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in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column (e.g.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 number of top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movies</a:t>
            </a:r>
            <a:r>
              <a:rPr sz="22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released 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by each</a:t>
            </a:r>
            <a:r>
              <a:rPr sz="22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studio)</a:t>
            </a:r>
            <a:endParaRPr sz="2200" dirty="0">
              <a:latin typeface="Arial"/>
              <a:cs typeface="Arial"/>
            </a:endParaRPr>
          </a:p>
          <a:p>
            <a:pPr marL="409575" indent="-397510">
              <a:lnSpc>
                <a:spcPts val="2525"/>
              </a:lnSpc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Bar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charts can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display the distribution of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2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categorical</a:t>
            </a:r>
            <a:endParaRPr sz="2200" dirty="0">
              <a:latin typeface="Arial"/>
              <a:cs typeface="Arial"/>
            </a:endParaRPr>
          </a:p>
          <a:p>
            <a:pPr marL="409575">
              <a:lnSpc>
                <a:spcPts val="2625"/>
              </a:lnSpc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variable (e.g.</a:t>
            </a:r>
            <a:r>
              <a:rPr sz="22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studios):</a:t>
            </a:r>
            <a:endParaRPr sz="2200" dirty="0">
              <a:latin typeface="Arial"/>
              <a:cs typeface="Arial"/>
            </a:endParaRPr>
          </a:p>
          <a:p>
            <a:pPr marL="866775" lvl="1" indent="-397510">
              <a:lnSpc>
                <a:spcPts val="2625"/>
              </a:lnSpc>
              <a:buClr>
                <a:srgbClr val="C4820D"/>
              </a:buClr>
              <a:buChar char="○"/>
              <a:tabLst>
                <a:tab pos="866775" algn="l"/>
                <a:tab pos="86741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One bar for each</a:t>
            </a:r>
            <a:r>
              <a:rPr sz="22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category</a:t>
            </a:r>
            <a:endParaRPr sz="2200" dirty="0">
              <a:latin typeface="Arial"/>
              <a:cs typeface="Arial"/>
            </a:endParaRPr>
          </a:p>
          <a:p>
            <a:pPr marL="866775" lvl="1" indent="-397510">
              <a:lnSpc>
                <a:spcPts val="2625"/>
              </a:lnSpc>
              <a:buClr>
                <a:srgbClr val="C4820D"/>
              </a:buClr>
              <a:buChar char="○"/>
              <a:tabLst>
                <a:tab pos="866775" algn="l"/>
                <a:tab pos="86741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Length of bar is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count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of individuals in that</a:t>
            </a:r>
            <a:r>
              <a:rPr sz="22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category</a:t>
            </a:r>
            <a:endParaRPr sz="2200" dirty="0">
              <a:latin typeface="Arial"/>
              <a:cs typeface="Arial"/>
            </a:endParaRPr>
          </a:p>
          <a:p>
            <a:pPr marL="866775" lvl="1" indent="-397510">
              <a:lnSpc>
                <a:spcPts val="2630"/>
              </a:lnSpc>
              <a:buClr>
                <a:srgbClr val="C4820D"/>
              </a:buClr>
              <a:buChar char="○"/>
              <a:tabLst>
                <a:tab pos="866775" algn="l"/>
                <a:tab pos="867410" algn="l"/>
              </a:tabLst>
            </a:pPr>
            <a:r>
              <a:rPr sz="2200" spc="-7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can choose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 order of the</a:t>
            </a:r>
            <a:r>
              <a:rPr sz="2200" spc="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bars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802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Displaying </a:t>
            </a:r>
            <a:r>
              <a:rPr dirty="0"/>
              <a:t>a </a:t>
            </a:r>
            <a:r>
              <a:rPr spc="-5" dirty="0"/>
              <a:t>Categorical</a:t>
            </a:r>
            <a:r>
              <a:rPr spc="-95" dirty="0"/>
              <a:t> </a:t>
            </a:r>
            <a:r>
              <a:rPr spc="-5" dirty="0"/>
              <a:t>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920" y="2240537"/>
            <a:ext cx="7869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Distributions of Numerical</a:t>
            </a:r>
            <a:r>
              <a:rPr spc="-75" dirty="0"/>
              <a:t> </a:t>
            </a:r>
            <a:r>
              <a:rPr spc="-30" dirty="0"/>
              <a:t>Variables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636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Binning Numerical</a:t>
            </a:r>
            <a:r>
              <a:rPr spc="-80" dirty="0"/>
              <a:t> </a:t>
            </a:r>
            <a:r>
              <a:rPr spc="-40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891780" cy="1549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Binning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counting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number of numerical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lie  within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ranges, called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bins.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Bins are defined by their lower bounds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(inclusive)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upper bound is the lower bound of the next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5128" y="2790906"/>
            <a:ext cx="478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188, 170, 189, 163, 183, 171, 185, 168, 173,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19524" y="3750618"/>
            <a:ext cx="6939280" cy="354330"/>
            <a:chOff x="1119524" y="3750618"/>
            <a:chExt cx="6939280" cy="354330"/>
          </a:xfrm>
        </p:grpSpPr>
        <p:sp>
          <p:nvSpPr>
            <p:cNvPr id="6" name="object 6"/>
            <p:cNvSpPr/>
            <p:nvPr/>
          </p:nvSpPr>
          <p:spPr>
            <a:xfrm>
              <a:off x="1119524" y="3783441"/>
              <a:ext cx="6939280" cy="316865"/>
            </a:xfrm>
            <a:custGeom>
              <a:avLst/>
              <a:gdLst/>
              <a:ahLst/>
              <a:cxnLst/>
              <a:rect l="l" t="t" r="r" b="b"/>
              <a:pathLst>
                <a:path w="6939280" h="316864">
                  <a:moveTo>
                    <a:pt x="0" y="316733"/>
                  </a:moveTo>
                  <a:lnTo>
                    <a:pt x="6938999" y="316733"/>
                  </a:lnTo>
                </a:path>
                <a:path w="6939280" h="316864">
                  <a:moveTo>
                    <a:pt x="488859" y="280499"/>
                  </a:moveTo>
                  <a:lnTo>
                    <a:pt x="488859" y="0"/>
                  </a:lnTo>
                </a:path>
                <a:path w="6939280" h="316864">
                  <a:moveTo>
                    <a:pt x="1492234" y="280499"/>
                  </a:moveTo>
                  <a:lnTo>
                    <a:pt x="1492234" y="0"/>
                  </a:lnTo>
                </a:path>
                <a:path w="6939280" h="316864">
                  <a:moveTo>
                    <a:pt x="2495584" y="280499"/>
                  </a:moveTo>
                  <a:lnTo>
                    <a:pt x="2495584" y="0"/>
                  </a:lnTo>
                </a:path>
                <a:path w="6939280" h="316864">
                  <a:moveTo>
                    <a:pt x="3498934" y="280499"/>
                  </a:moveTo>
                  <a:lnTo>
                    <a:pt x="3498934" y="0"/>
                  </a:lnTo>
                </a:path>
                <a:path w="6939280" h="316864">
                  <a:moveTo>
                    <a:pt x="4502284" y="280499"/>
                  </a:moveTo>
                  <a:lnTo>
                    <a:pt x="4502284" y="0"/>
                  </a:lnTo>
                </a:path>
                <a:path w="6939280" h="316864">
                  <a:moveTo>
                    <a:pt x="5505634" y="280499"/>
                  </a:moveTo>
                  <a:lnTo>
                    <a:pt x="5505634" y="0"/>
                  </a:lnTo>
                </a:path>
                <a:path w="6939280" h="316864">
                  <a:moveTo>
                    <a:pt x="6508984" y="280499"/>
                  </a:moveTo>
                  <a:lnTo>
                    <a:pt x="6508984" y="0"/>
                  </a:lnTo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06625" y="3910049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842699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699" y="0"/>
                  </a:lnTo>
                  <a:lnTo>
                    <a:pt x="842699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06625" y="3910049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0" y="0"/>
                  </a:moveTo>
                  <a:lnTo>
                    <a:pt x="842699" y="0"/>
                  </a:lnTo>
                  <a:lnTo>
                    <a:pt x="842699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0871" y="3910049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842699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699" y="0"/>
                  </a:lnTo>
                  <a:lnTo>
                    <a:pt x="842699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00871" y="3910049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0" y="0"/>
                  </a:moveTo>
                  <a:lnTo>
                    <a:pt x="842699" y="0"/>
                  </a:lnTo>
                  <a:lnTo>
                    <a:pt x="842699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04356" y="37553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842699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699" y="0"/>
                  </a:lnTo>
                  <a:lnTo>
                    <a:pt x="842699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04356" y="37553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0" y="0"/>
                  </a:moveTo>
                  <a:lnTo>
                    <a:pt x="842699" y="0"/>
                  </a:lnTo>
                  <a:lnTo>
                    <a:pt x="842699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7986" y="39077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80" h="95250">
                  <a:moveTo>
                    <a:pt x="842699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699" y="0"/>
                  </a:lnTo>
                  <a:lnTo>
                    <a:pt x="842699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7986" y="39077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80" h="95250">
                  <a:moveTo>
                    <a:pt x="0" y="0"/>
                  </a:moveTo>
                  <a:lnTo>
                    <a:pt x="842699" y="0"/>
                  </a:lnTo>
                  <a:lnTo>
                    <a:pt x="842699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05463" y="39077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842699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699" y="0"/>
                  </a:lnTo>
                  <a:lnTo>
                    <a:pt x="842699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05463" y="39077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0" y="0"/>
                  </a:moveTo>
                  <a:lnTo>
                    <a:pt x="842699" y="0"/>
                  </a:lnTo>
                  <a:lnTo>
                    <a:pt x="842699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00871" y="37553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842699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699" y="0"/>
                  </a:lnTo>
                  <a:lnTo>
                    <a:pt x="842699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00871" y="37553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0" y="0"/>
                  </a:moveTo>
                  <a:lnTo>
                    <a:pt x="842699" y="0"/>
                  </a:lnTo>
                  <a:lnTo>
                    <a:pt x="842699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89148" y="39077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842700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700" y="0"/>
                  </a:lnTo>
                  <a:lnTo>
                    <a:pt x="842700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89148" y="39077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0" y="0"/>
                  </a:moveTo>
                  <a:lnTo>
                    <a:pt x="842700" y="0"/>
                  </a:lnTo>
                  <a:lnTo>
                    <a:pt x="842700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04980" y="4127822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160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334" y="4127822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165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11688" y="4127822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170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15042" y="4127822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175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8396" y="4127822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180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1750" y="4127822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185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25105" y="4127822"/>
            <a:ext cx="1183005" cy="58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190</a:t>
            </a:r>
            <a:endParaRPr sz="1800">
              <a:latin typeface="Arial"/>
              <a:cs typeface="Arial"/>
            </a:endParaRPr>
          </a:p>
          <a:p>
            <a:pPr marL="323215">
              <a:lnSpc>
                <a:spcPts val="2325"/>
              </a:lnSpc>
            </a:pPr>
            <a:r>
              <a:rPr sz="20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691300" y="3598218"/>
            <a:ext cx="852805" cy="104775"/>
            <a:chOff x="6691300" y="3598218"/>
            <a:chExt cx="852805" cy="104775"/>
          </a:xfrm>
        </p:grpSpPr>
        <p:sp>
          <p:nvSpPr>
            <p:cNvPr id="29" name="object 29"/>
            <p:cNvSpPr/>
            <p:nvPr/>
          </p:nvSpPr>
          <p:spPr>
            <a:xfrm>
              <a:off x="6696063" y="36029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842699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699" y="0"/>
                  </a:lnTo>
                  <a:lnTo>
                    <a:pt x="842699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96063" y="36029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0" y="0"/>
                  </a:moveTo>
                  <a:lnTo>
                    <a:pt x="842699" y="0"/>
                  </a:lnTo>
                  <a:lnTo>
                    <a:pt x="842699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698377" y="3598218"/>
            <a:ext cx="852805" cy="104775"/>
            <a:chOff x="3698377" y="3598218"/>
            <a:chExt cx="852805" cy="104775"/>
          </a:xfrm>
        </p:grpSpPr>
        <p:sp>
          <p:nvSpPr>
            <p:cNvPr id="32" name="object 32"/>
            <p:cNvSpPr/>
            <p:nvPr/>
          </p:nvSpPr>
          <p:spPr>
            <a:xfrm>
              <a:off x="3703140" y="36029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842699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699" y="0"/>
                  </a:lnTo>
                  <a:lnTo>
                    <a:pt x="842699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03140" y="36029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0" y="0"/>
                  </a:moveTo>
                  <a:lnTo>
                    <a:pt x="842699" y="0"/>
                  </a:lnTo>
                  <a:lnTo>
                    <a:pt x="842699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6983100" y="2788876"/>
            <a:ext cx="1768475" cy="708660"/>
          </a:xfrm>
          <a:custGeom>
            <a:avLst/>
            <a:gdLst/>
            <a:ahLst/>
            <a:cxnLst/>
            <a:rect l="l" t="t" r="r" b="b"/>
            <a:pathLst>
              <a:path w="1768475" h="708660">
                <a:moveTo>
                  <a:pt x="0" y="87649"/>
                </a:moveTo>
                <a:lnTo>
                  <a:pt x="6888" y="53532"/>
                </a:lnTo>
                <a:lnTo>
                  <a:pt x="25672" y="25672"/>
                </a:lnTo>
                <a:lnTo>
                  <a:pt x="53532" y="6888"/>
                </a:lnTo>
                <a:lnTo>
                  <a:pt x="87649" y="0"/>
                </a:lnTo>
                <a:lnTo>
                  <a:pt x="294649" y="0"/>
                </a:lnTo>
                <a:lnTo>
                  <a:pt x="736624" y="0"/>
                </a:lnTo>
                <a:lnTo>
                  <a:pt x="1680249" y="0"/>
                </a:lnTo>
                <a:lnTo>
                  <a:pt x="1697429" y="1699"/>
                </a:lnTo>
                <a:lnTo>
                  <a:pt x="1742227" y="25672"/>
                </a:lnTo>
                <a:lnTo>
                  <a:pt x="1766200" y="70470"/>
                </a:lnTo>
                <a:lnTo>
                  <a:pt x="1767899" y="87649"/>
                </a:lnTo>
                <a:lnTo>
                  <a:pt x="1767899" y="306774"/>
                </a:lnTo>
                <a:lnTo>
                  <a:pt x="1767899" y="438249"/>
                </a:lnTo>
                <a:lnTo>
                  <a:pt x="1761011" y="472367"/>
                </a:lnTo>
                <a:lnTo>
                  <a:pt x="1742227" y="500227"/>
                </a:lnTo>
                <a:lnTo>
                  <a:pt x="1714367" y="519012"/>
                </a:lnTo>
                <a:lnTo>
                  <a:pt x="1680249" y="525899"/>
                </a:lnTo>
                <a:lnTo>
                  <a:pt x="736624" y="525899"/>
                </a:lnTo>
                <a:lnTo>
                  <a:pt x="305881" y="708513"/>
                </a:lnTo>
                <a:lnTo>
                  <a:pt x="294649" y="525899"/>
                </a:lnTo>
                <a:lnTo>
                  <a:pt x="87649" y="525899"/>
                </a:lnTo>
                <a:lnTo>
                  <a:pt x="53532" y="519012"/>
                </a:lnTo>
                <a:lnTo>
                  <a:pt x="25672" y="500227"/>
                </a:lnTo>
                <a:lnTo>
                  <a:pt x="6888" y="472367"/>
                </a:lnTo>
                <a:lnTo>
                  <a:pt x="0" y="438249"/>
                </a:lnTo>
                <a:lnTo>
                  <a:pt x="0" y="306774"/>
                </a:lnTo>
                <a:lnTo>
                  <a:pt x="0" y="87649"/>
                </a:lnTo>
                <a:close/>
              </a:path>
            </a:pathLst>
          </a:custGeom>
          <a:ln w="9524">
            <a:solidFill>
              <a:srgbClr val="3B7E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081797" y="2927239"/>
            <a:ext cx="14154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The [185,190)</a:t>
            </a:r>
            <a:r>
              <a:rPr sz="1400" spc="-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bin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893</Words>
  <Application>Microsoft Office PowerPoint</Application>
  <PresentationFormat>On-screen Show (16:9)</PresentationFormat>
  <Paragraphs>197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Times New Roman</vt:lpstr>
      <vt:lpstr>Office Theme</vt:lpstr>
      <vt:lpstr>Charts (Followup)</vt:lpstr>
      <vt:lpstr>Importance of the Y-Axis</vt:lpstr>
      <vt:lpstr>Distributions!</vt:lpstr>
      <vt:lpstr>Terminology</vt:lpstr>
      <vt:lpstr>PowerPoint Presentation</vt:lpstr>
      <vt:lpstr>Visualization</vt:lpstr>
      <vt:lpstr>Displaying a Categorical Distribution</vt:lpstr>
      <vt:lpstr>Distributions of Numerical Variables</vt:lpstr>
      <vt:lpstr>Binning Numerical Values</vt:lpstr>
      <vt:lpstr>Area Principle</vt:lpstr>
      <vt:lpstr>What Is Wrong With This Picture?</vt:lpstr>
      <vt:lpstr>Area Principle</vt:lpstr>
      <vt:lpstr>Drawing Histograms</vt:lpstr>
      <vt:lpstr>Histogram</vt:lpstr>
      <vt:lpstr>Density</vt:lpstr>
      <vt:lpstr>Histogram Axes</vt:lpstr>
      <vt:lpstr>How to Calculate Height</vt:lpstr>
      <vt:lpstr>Height Measures Density</vt:lpstr>
      <vt:lpstr>Area Measures Percent</vt:lpstr>
      <vt:lpstr>Bar Chart or Histogram?</vt:lpstr>
      <vt:lpstr>Discussion Questions</vt:lpstr>
      <vt:lpstr>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(Followup)</dc:title>
  <dc:creator>Brad Bailey</dc:creator>
  <cp:lastModifiedBy>Brad Bailey</cp:lastModifiedBy>
  <cp:revision>2</cp:revision>
  <dcterms:created xsi:type="dcterms:W3CDTF">2021-01-14T19:09:54Z</dcterms:created>
  <dcterms:modified xsi:type="dcterms:W3CDTF">2021-01-14T19:18:25Z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