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198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33437" y="2240540"/>
            <a:ext cx="167712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940417" y="2536424"/>
            <a:ext cx="5594350" cy="635"/>
          </a:xfrm>
          <a:custGeom>
            <a:avLst/>
            <a:gdLst/>
            <a:ahLst/>
            <a:cxnLst/>
            <a:rect l="l" t="t" r="r" b="b"/>
            <a:pathLst>
              <a:path w="5594350" h="635">
                <a:moveTo>
                  <a:pt x="0" y="299"/>
                </a:moveTo>
                <a:lnTo>
                  <a:pt x="5594100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24287" y="2240540"/>
            <a:ext cx="1295424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7038" y="1325388"/>
            <a:ext cx="7909923" cy="3164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Density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1275" y="4167084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3483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</a:t>
            </a:r>
            <a:r>
              <a:rPr spc="-90" dirty="0"/>
              <a:t> </a:t>
            </a:r>
            <a:r>
              <a:rPr spc="-5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1699" y="2216460"/>
            <a:ext cx="40030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107802"/>
                </a:solidFill>
                <a:latin typeface="Consolas"/>
                <a:cs typeface="Consolas"/>
              </a:rPr>
              <a:t>def</a:t>
            </a:r>
            <a:r>
              <a:rPr sz="3000" b="1" spc="-75" dirty="0">
                <a:solidFill>
                  <a:srgbClr val="107802"/>
                </a:solidFill>
                <a:latin typeface="Consolas"/>
                <a:cs typeface="Consolas"/>
              </a:rPr>
              <a:t> </a:t>
            </a:r>
            <a:r>
              <a:rPr sz="3000" b="1" spc="-5" dirty="0">
                <a:solidFill>
                  <a:srgbClr val="0950AD"/>
                </a:solidFill>
                <a:latin typeface="Consolas"/>
                <a:cs typeface="Consolas"/>
              </a:rPr>
              <a:t>spread</a:t>
            </a:r>
            <a:r>
              <a:rPr sz="3000" spc="-5" dirty="0">
                <a:latin typeface="Consolas"/>
                <a:cs typeface="Consolas"/>
              </a:rPr>
              <a:t>(values):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9602" y="2864160"/>
            <a:ext cx="6726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11345" algn="l"/>
              </a:tabLst>
            </a:pPr>
            <a:r>
              <a:rPr sz="3000" b="1" spc="-5" dirty="0">
                <a:solidFill>
                  <a:srgbClr val="107802"/>
                </a:solidFill>
                <a:latin typeface="Consolas"/>
                <a:cs typeface="Consolas"/>
              </a:rPr>
              <a:t>retur</a:t>
            </a:r>
            <a:r>
              <a:rPr sz="3000" b="1" dirty="0">
                <a:solidFill>
                  <a:srgbClr val="107802"/>
                </a:solidFill>
                <a:latin typeface="Consolas"/>
                <a:cs typeface="Consolas"/>
              </a:rPr>
              <a:t>n</a:t>
            </a:r>
            <a:r>
              <a:rPr sz="3000" b="1" spc="10" dirty="0">
                <a:solidFill>
                  <a:srgbClr val="107802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solidFill>
                  <a:srgbClr val="0D5F18"/>
                </a:solidFill>
                <a:latin typeface="Consolas"/>
                <a:cs typeface="Consolas"/>
              </a:rPr>
              <a:t>ma</a:t>
            </a:r>
            <a:r>
              <a:rPr sz="3000" dirty="0">
                <a:solidFill>
                  <a:srgbClr val="0D5F18"/>
                </a:solidFill>
                <a:latin typeface="Consolas"/>
                <a:cs typeface="Consolas"/>
              </a:rPr>
              <a:t>x</a:t>
            </a:r>
            <a:r>
              <a:rPr sz="3000" spc="-5" dirty="0">
                <a:latin typeface="Consolas"/>
                <a:cs typeface="Consolas"/>
              </a:rPr>
              <a:t>(values</a:t>
            </a:r>
            <a:r>
              <a:rPr sz="3000" dirty="0">
                <a:latin typeface="Consolas"/>
                <a:cs typeface="Consolas"/>
              </a:rPr>
              <a:t>)</a:t>
            </a:r>
            <a:r>
              <a:rPr sz="3000" spc="30" dirty="0"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262626"/>
                </a:solidFill>
                <a:latin typeface="Consolas"/>
                <a:cs typeface="Consolas"/>
              </a:rPr>
              <a:t>-	</a:t>
            </a:r>
            <a:r>
              <a:rPr sz="3000" spc="-5" dirty="0">
                <a:solidFill>
                  <a:srgbClr val="0D5F18"/>
                </a:solidFill>
                <a:latin typeface="Consolas"/>
                <a:cs typeface="Consolas"/>
              </a:rPr>
              <a:t>mi</a:t>
            </a:r>
            <a:r>
              <a:rPr sz="3000" dirty="0">
                <a:solidFill>
                  <a:srgbClr val="0D5F18"/>
                </a:solidFill>
                <a:latin typeface="Consolas"/>
                <a:cs typeface="Consolas"/>
              </a:rPr>
              <a:t>n</a:t>
            </a:r>
            <a:r>
              <a:rPr sz="3000" spc="-5" dirty="0">
                <a:latin typeface="Consolas"/>
                <a:cs typeface="Consolas"/>
              </a:rPr>
              <a:t>(values)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51275" y="4167084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21387" y="1714837"/>
            <a:ext cx="1350010" cy="1096645"/>
            <a:chOff x="1521387" y="1714837"/>
            <a:chExt cx="1350010" cy="1096645"/>
          </a:xfrm>
        </p:grpSpPr>
        <p:sp>
          <p:nvSpPr>
            <p:cNvPr id="7" name="object 7"/>
            <p:cNvSpPr/>
            <p:nvPr/>
          </p:nvSpPr>
          <p:spPr>
            <a:xfrm>
              <a:off x="1526149" y="2212225"/>
              <a:ext cx="1340485" cy="594360"/>
            </a:xfrm>
            <a:custGeom>
              <a:avLst/>
              <a:gdLst/>
              <a:ahLst/>
              <a:cxnLst/>
              <a:rect l="l" t="t" r="r" b="b"/>
              <a:pathLst>
                <a:path w="1340485" h="594360">
                  <a:moveTo>
                    <a:pt x="1241097" y="593999"/>
                  </a:moveTo>
                  <a:lnTo>
                    <a:pt x="99001" y="593999"/>
                  </a:lnTo>
                  <a:lnTo>
                    <a:pt x="60465" y="586219"/>
                  </a:lnTo>
                  <a:lnTo>
                    <a:pt x="28997" y="565003"/>
                  </a:lnTo>
                  <a:lnTo>
                    <a:pt x="7780" y="533534"/>
                  </a:lnTo>
                  <a:lnTo>
                    <a:pt x="0" y="494997"/>
                  </a:lnTo>
                  <a:lnTo>
                    <a:pt x="0" y="99001"/>
                  </a:lnTo>
                  <a:lnTo>
                    <a:pt x="7780" y="60465"/>
                  </a:lnTo>
                  <a:lnTo>
                    <a:pt x="28997" y="28996"/>
                  </a:lnTo>
                  <a:lnTo>
                    <a:pt x="60465" y="7780"/>
                  </a:lnTo>
                  <a:lnTo>
                    <a:pt x="99001" y="0"/>
                  </a:lnTo>
                  <a:lnTo>
                    <a:pt x="1241097" y="0"/>
                  </a:lnTo>
                  <a:lnTo>
                    <a:pt x="1278984" y="7536"/>
                  </a:lnTo>
                  <a:lnTo>
                    <a:pt x="1311102" y="28996"/>
                  </a:lnTo>
                  <a:lnTo>
                    <a:pt x="1332563" y="61115"/>
                  </a:lnTo>
                  <a:lnTo>
                    <a:pt x="1340099" y="99001"/>
                  </a:lnTo>
                  <a:lnTo>
                    <a:pt x="1340099" y="494997"/>
                  </a:lnTo>
                  <a:lnTo>
                    <a:pt x="1332319" y="533534"/>
                  </a:lnTo>
                  <a:lnTo>
                    <a:pt x="1311103" y="565003"/>
                  </a:lnTo>
                  <a:lnTo>
                    <a:pt x="1279634" y="586219"/>
                  </a:lnTo>
                  <a:lnTo>
                    <a:pt x="1241097" y="593999"/>
                  </a:lnTo>
                  <a:close/>
                </a:path>
              </a:pathLst>
            </a:custGeom>
            <a:solidFill>
              <a:srgbClr val="3B7EA1">
                <a:alpha val="277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6149" y="2212225"/>
              <a:ext cx="1340485" cy="594360"/>
            </a:xfrm>
            <a:custGeom>
              <a:avLst/>
              <a:gdLst/>
              <a:ahLst/>
              <a:cxnLst/>
              <a:rect l="l" t="t" r="r" b="b"/>
              <a:pathLst>
                <a:path w="1340485" h="594360">
                  <a:moveTo>
                    <a:pt x="0" y="99001"/>
                  </a:moveTo>
                  <a:lnTo>
                    <a:pt x="7780" y="60465"/>
                  </a:lnTo>
                  <a:lnTo>
                    <a:pt x="28997" y="28996"/>
                  </a:lnTo>
                  <a:lnTo>
                    <a:pt x="60465" y="7780"/>
                  </a:lnTo>
                  <a:lnTo>
                    <a:pt x="99001" y="0"/>
                  </a:lnTo>
                  <a:lnTo>
                    <a:pt x="1241097" y="0"/>
                  </a:lnTo>
                  <a:lnTo>
                    <a:pt x="1278984" y="7536"/>
                  </a:lnTo>
                  <a:lnTo>
                    <a:pt x="1311102" y="28996"/>
                  </a:lnTo>
                  <a:lnTo>
                    <a:pt x="1332563" y="61115"/>
                  </a:lnTo>
                  <a:lnTo>
                    <a:pt x="1340099" y="99001"/>
                  </a:lnTo>
                  <a:lnTo>
                    <a:pt x="1340099" y="494997"/>
                  </a:lnTo>
                  <a:lnTo>
                    <a:pt x="1332319" y="533534"/>
                  </a:lnTo>
                  <a:lnTo>
                    <a:pt x="1311103" y="565003"/>
                  </a:lnTo>
                  <a:lnTo>
                    <a:pt x="1279634" y="586219"/>
                  </a:lnTo>
                  <a:lnTo>
                    <a:pt x="1241097" y="593999"/>
                  </a:lnTo>
                  <a:lnTo>
                    <a:pt x="99001" y="593999"/>
                  </a:lnTo>
                  <a:lnTo>
                    <a:pt x="60465" y="586219"/>
                  </a:lnTo>
                  <a:lnTo>
                    <a:pt x="28997" y="565003"/>
                  </a:lnTo>
                  <a:lnTo>
                    <a:pt x="7780" y="533534"/>
                  </a:lnTo>
                  <a:lnTo>
                    <a:pt x="0" y="494997"/>
                  </a:lnTo>
                  <a:lnTo>
                    <a:pt x="0" y="99001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6574" y="1719600"/>
              <a:ext cx="1130300" cy="467359"/>
            </a:xfrm>
            <a:custGeom>
              <a:avLst/>
              <a:gdLst/>
              <a:ahLst/>
              <a:cxnLst/>
              <a:rect l="l" t="t" r="r" b="b"/>
              <a:pathLst>
                <a:path w="1130300" h="467360">
                  <a:moveTo>
                    <a:pt x="1060899" y="415199"/>
                  </a:moveTo>
                  <a:lnTo>
                    <a:pt x="69199" y="415199"/>
                  </a:lnTo>
                  <a:lnTo>
                    <a:pt x="42264" y="409761"/>
                  </a:lnTo>
                  <a:lnTo>
                    <a:pt x="20268" y="394931"/>
                  </a:lnTo>
                  <a:lnTo>
                    <a:pt x="5438" y="372935"/>
                  </a:lnTo>
                  <a:lnTo>
                    <a:pt x="0" y="345999"/>
                  </a:lnTo>
                  <a:lnTo>
                    <a:pt x="0" y="69199"/>
                  </a:lnTo>
                  <a:lnTo>
                    <a:pt x="5438" y="42264"/>
                  </a:lnTo>
                  <a:lnTo>
                    <a:pt x="20268" y="20268"/>
                  </a:lnTo>
                  <a:lnTo>
                    <a:pt x="42264" y="5438"/>
                  </a:lnTo>
                  <a:lnTo>
                    <a:pt x="69199" y="0"/>
                  </a:lnTo>
                  <a:lnTo>
                    <a:pt x="1060899" y="0"/>
                  </a:lnTo>
                  <a:lnTo>
                    <a:pt x="1099292" y="11626"/>
                  </a:lnTo>
                  <a:lnTo>
                    <a:pt x="1124832" y="42718"/>
                  </a:lnTo>
                  <a:lnTo>
                    <a:pt x="1130099" y="69199"/>
                  </a:lnTo>
                  <a:lnTo>
                    <a:pt x="1130099" y="345999"/>
                  </a:lnTo>
                  <a:lnTo>
                    <a:pt x="1124661" y="372935"/>
                  </a:lnTo>
                  <a:lnTo>
                    <a:pt x="1109831" y="394931"/>
                  </a:lnTo>
                  <a:lnTo>
                    <a:pt x="1087835" y="409761"/>
                  </a:lnTo>
                  <a:lnTo>
                    <a:pt x="1060899" y="415199"/>
                  </a:lnTo>
                  <a:close/>
                </a:path>
                <a:path w="1130300" h="467360">
                  <a:moveTo>
                    <a:pt x="329616" y="467099"/>
                  </a:moveTo>
                  <a:lnTo>
                    <a:pt x="188349" y="415199"/>
                  </a:lnTo>
                  <a:lnTo>
                    <a:pt x="470874" y="415199"/>
                  </a:lnTo>
                  <a:lnTo>
                    <a:pt x="329616" y="4670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16574" y="1719600"/>
              <a:ext cx="1130300" cy="467359"/>
            </a:xfrm>
            <a:custGeom>
              <a:avLst/>
              <a:gdLst/>
              <a:ahLst/>
              <a:cxnLst/>
              <a:rect l="l" t="t" r="r" b="b"/>
              <a:pathLst>
                <a:path w="1130300" h="467360">
                  <a:moveTo>
                    <a:pt x="0" y="69199"/>
                  </a:moveTo>
                  <a:lnTo>
                    <a:pt x="5438" y="42264"/>
                  </a:lnTo>
                  <a:lnTo>
                    <a:pt x="20268" y="20268"/>
                  </a:lnTo>
                  <a:lnTo>
                    <a:pt x="42264" y="5438"/>
                  </a:lnTo>
                  <a:lnTo>
                    <a:pt x="69199" y="0"/>
                  </a:lnTo>
                  <a:lnTo>
                    <a:pt x="188349" y="0"/>
                  </a:lnTo>
                  <a:lnTo>
                    <a:pt x="470874" y="0"/>
                  </a:lnTo>
                  <a:lnTo>
                    <a:pt x="1060899" y="0"/>
                  </a:lnTo>
                  <a:lnTo>
                    <a:pt x="1074463" y="1341"/>
                  </a:lnTo>
                  <a:lnTo>
                    <a:pt x="1109831" y="20268"/>
                  </a:lnTo>
                  <a:lnTo>
                    <a:pt x="1128758" y="55636"/>
                  </a:lnTo>
                  <a:lnTo>
                    <a:pt x="1130099" y="69199"/>
                  </a:lnTo>
                  <a:lnTo>
                    <a:pt x="1130099" y="242199"/>
                  </a:lnTo>
                  <a:lnTo>
                    <a:pt x="1130099" y="345999"/>
                  </a:lnTo>
                  <a:lnTo>
                    <a:pt x="1124661" y="372935"/>
                  </a:lnTo>
                  <a:lnTo>
                    <a:pt x="1109831" y="394931"/>
                  </a:lnTo>
                  <a:lnTo>
                    <a:pt x="1087835" y="409761"/>
                  </a:lnTo>
                  <a:lnTo>
                    <a:pt x="1060899" y="415199"/>
                  </a:lnTo>
                  <a:lnTo>
                    <a:pt x="470874" y="415199"/>
                  </a:lnTo>
                  <a:lnTo>
                    <a:pt x="329616" y="467099"/>
                  </a:lnTo>
                  <a:lnTo>
                    <a:pt x="188349" y="415199"/>
                  </a:lnTo>
                  <a:lnTo>
                    <a:pt x="69199" y="415199"/>
                  </a:lnTo>
                  <a:lnTo>
                    <a:pt x="42264" y="409761"/>
                  </a:lnTo>
                  <a:lnTo>
                    <a:pt x="20268" y="394931"/>
                  </a:lnTo>
                  <a:lnTo>
                    <a:pt x="5438" y="372935"/>
                  </a:lnTo>
                  <a:lnTo>
                    <a:pt x="0" y="345999"/>
                  </a:lnTo>
                  <a:lnTo>
                    <a:pt x="0" y="242199"/>
                  </a:lnTo>
                  <a:lnTo>
                    <a:pt x="0" y="691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028212" y="1714837"/>
            <a:ext cx="3581400" cy="1096645"/>
            <a:chOff x="3028212" y="1714837"/>
            <a:chExt cx="3581400" cy="1096645"/>
          </a:xfrm>
        </p:grpSpPr>
        <p:sp>
          <p:nvSpPr>
            <p:cNvPr id="12" name="object 12"/>
            <p:cNvSpPr/>
            <p:nvPr/>
          </p:nvSpPr>
          <p:spPr>
            <a:xfrm>
              <a:off x="3032974" y="2212225"/>
              <a:ext cx="1281430" cy="594360"/>
            </a:xfrm>
            <a:custGeom>
              <a:avLst/>
              <a:gdLst/>
              <a:ahLst/>
              <a:cxnLst/>
              <a:rect l="l" t="t" r="r" b="b"/>
              <a:pathLst>
                <a:path w="1281429" h="594360">
                  <a:moveTo>
                    <a:pt x="1181997" y="593999"/>
                  </a:moveTo>
                  <a:lnTo>
                    <a:pt x="99001" y="593999"/>
                  </a:lnTo>
                  <a:lnTo>
                    <a:pt x="60465" y="586219"/>
                  </a:lnTo>
                  <a:lnTo>
                    <a:pt x="28996" y="565003"/>
                  </a:lnTo>
                  <a:lnTo>
                    <a:pt x="7780" y="533534"/>
                  </a:lnTo>
                  <a:lnTo>
                    <a:pt x="0" y="494997"/>
                  </a:lnTo>
                  <a:lnTo>
                    <a:pt x="0" y="99001"/>
                  </a:lnTo>
                  <a:lnTo>
                    <a:pt x="7780" y="60465"/>
                  </a:lnTo>
                  <a:lnTo>
                    <a:pt x="28996" y="28996"/>
                  </a:lnTo>
                  <a:lnTo>
                    <a:pt x="60465" y="7780"/>
                  </a:lnTo>
                  <a:lnTo>
                    <a:pt x="99001" y="0"/>
                  </a:lnTo>
                  <a:lnTo>
                    <a:pt x="1181997" y="0"/>
                  </a:lnTo>
                  <a:lnTo>
                    <a:pt x="1219884" y="7536"/>
                  </a:lnTo>
                  <a:lnTo>
                    <a:pt x="1252002" y="28996"/>
                  </a:lnTo>
                  <a:lnTo>
                    <a:pt x="1273463" y="61115"/>
                  </a:lnTo>
                  <a:lnTo>
                    <a:pt x="1280999" y="99001"/>
                  </a:lnTo>
                  <a:lnTo>
                    <a:pt x="1280999" y="494997"/>
                  </a:lnTo>
                  <a:lnTo>
                    <a:pt x="1273219" y="533534"/>
                  </a:lnTo>
                  <a:lnTo>
                    <a:pt x="1252003" y="565003"/>
                  </a:lnTo>
                  <a:lnTo>
                    <a:pt x="1220534" y="586219"/>
                  </a:lnTo>
                  <a:lnTo>
                    <a:pt x="1181997" y="593999"/>
                  </a:lnTo>
                  <a:close/>
                </a:path>
              </a:pathLst>
            </a:custGeom>
            <a:solidFill>
              <a:srgbClr val="3B7EA1">
                <a:alpha val="277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32974" y="2212225"/>
              <a:ext cx="1281430" cy="594360"/>
            </a:xfrm>
            <a:custGeom>
              <a:avLst/>
              <a:gdLst/>
              <a:ahLst/>
              <a:cxnLst/>
              <a:rect l="l" t="t" r="r" b="b"/>
              <a:pathLst>
                <a:path w="1281429" h="594360">
                  <a:moveTo>
                    <a:pt x="0" y="99001"/>
                  </a:moveTo>
                  <a:lnTo>
                    <a:pt x="7780" y="60465"/>
                  </a:lnTo>
                  <a:lnTo>
                    <a:pt x="28996" y="28996"/>
                  </a:lnTo>
                  <a:lnTo>
                    <a:pt x="60465" y="7780"/>
                  </a:lnTo>
                  <a:lnTo>
                    <a:pt x="99001" y="0"/>
                  </a:lnTo>
                  <a:lnTo>
                    <a:pt x="1181997" y="0"/>
                  </a:lnTo>
                  <a:lnTo>
                    <a:pt x="1219884" y="7536"/>
                  </a:lnTo>
                  <a:lnTo>
                    <a:pt x="1252002" y="28996"/>
                  </a:lnTo>
                  <a:lnTo>
                    <a:pt x="1273463" y="61115"/>
                  </a:lnTo>
                  <a:lnTo>
                    <a:pt x="1280999" y="99001"/>
                  </a:lnTo>
                  <a:lnTo>
                    <a:pt x="1280999" y="494997"/>
                  </a:lnTo>
                  <a:lnTo>
                    <a:pt x="1273219" y="533534"/>
                  </a:lnTo>
                  <a:lnTo>
                    <a:pt x="1252003" y="565003"/>
                  </a:lnTo>
                  <a:lnTo>
                    <a:pt x="1220534" y="586219"/>
                  </a:lnTo>
                  <a:lnTo>
                    <a:pt x="1181997" y="593999"/>
                  </a:lnTo>
                  <a:lnTo>
                    <a:pt x="99001" y="593999"/>
                  </a:lnTo>
                  <a:lnTo>
                    <a:pt x="60465" y="586219"/>
                  </a:lnTo>
                  <a:lnTo>
                    <a:pt x="28996" y="565003"/>
                  </a:lnTo>
                  <a:lnTo>
                    <a:pt x="7780" y="533534"/>
                  </a:lnTo>
                  <a:lnTo>
                    <a:pt x="0" y="494997"/>
                  </a:lnTo>
                  <a:lnTo>
                    <a:pt x="0" y="99001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00599" y="1719600"/>
              <a:ext cx="3504565" cy="478155"/>
            </a:xfrm>
            <a:custGeom>
              <a:avLst/>
              <a:gdLst/>
              <a:ahLst/>
              <a:cxnLst/>
              <a:rect l="l" t="t" r="r" b="b"/>
              <a:pathLst>
                <a:path w="3504565" h="478155">
                  <a:moveTo>
                    <a:pt x="3434799" y="415199"/>
                  </a:moveTo>
                  <a:lnTo>
                    <a:pt x="69199" y="415199"/>
                  </a:lnTo>
                  <a:lnTo>
                    <a:pt x="42264" y="409761"/>
                  </a:lnTo>
                  <a:lnTo>
                    <a:pt x="20268" y="394931"/>
                  </a:lnTo>
                  <a:lnTo>
                    <a:pt x="5438" y="372935"/>
                  </a:lnTo>
                  <a:lnTo>
                    <a:pt x="0" y="345999"/>
                  </a:lnTo>
                  <a:lnTo>
                    <a:pt x="0" y="69199"/>
                  </a:lnTo>
                  <a:lnTo>
                    <a:pt x="5438" y="42264"/>
                  </a:lnTo>
                  <a:lnTo>
                    <a:pt x="20268" y="20268"/>
                  </a:lnTo>
                  <a:lnTo>
                    <a:pt x="42264" y="5438"/>
                  </a:lnTo>
                  <a:lnTo>
                    <a:pt x="69199" y="0"/>
                  </a:lnTo>
                  <a:lnTo>
                    <a:pt x="3434799" y="0"/>
                  </a:lnTo>
                  <a:lnTo>
                    <a:pt x="3473192" y="11626"/>
                  </a:lnTo>
                  <a:lnTo>
                    <a:pt x="3498732" y="42718"/>
                  </a:lnTo>
                  <a:lnTo>
                    <a:pt x="3503999" y="69199"/>
                  </a:lnTo>
                  <a:lnTo>
                    <a:pt x="3503999" y="345999"/>
                  </a:lnTo>
                  <a:lnTo>
                    <a:pt x="3498561" y="372935"/>
                  </a:lnTo>
                  <a:lnTo>
                    <a:pt x="3483731" y="394931"/>
                  </a:lnTo>
                  <a:lnTo>
                    <a:pt x="3461735" y="409761"/>
                  </a:lnTo>
                  <a:lnTo>
                    <a:pt x="3434799" y="415199"/>
                  </a:lnTo>
                  <a:close/>
                </a:path>
                <a:path w="3504565" h="478155">
                  <a:moveTo>
                    <a:pt x="562637" y="478123"/>
                  </a:moveTo>
                  <a:lnTo>
                    <a:pt x="583999" y="415199"/>
                  </a:lnTo>
                  <a:lnTo>
                    <a:pt x="1459999" y="415199"/>
                  </a:lnTo>
                  <a:lnTo>
                    <a:pt x="562637" y="478123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00599" y="1719600"/>
              <a:ext cx="3504565" cy="478155"/>
            </a:xfrm>
            <a:custGeom>
              <a:avLst/>
              <a:gdLst/>
              <a:ahLst/>
              <a:cxnLst/>
              <a:rect l="l" t="t" r="r" b="b"/>
              <a:pathLst>
                <a:path w="3504565" h="478155">
                  <a:moveTo>
                    <a:pt x="0" y="69199"/>
                  </a:moveTo>
                  <a:lnTo>
                    <a:pt x="5438" y="42264"/>
                  </a:lnTo>
                  <a:lnTo>
                    <a:pt x="20268" y="20268"/>
                  </a:lnTo>
                  <a:lnTo>
                    <a:pt x="42264" y="5438"/>
                  </a:lnTo>
                  <a:lnTo>
                    <a:pt x="69199" y="0"/>
                  </a:lnTo>
                  <a:lnTo>
                    <a:pt x="583999" y="0"/>
                  </a:lnTo>
                  <a:lnTo>
                    <a:pt x="1459999" y="0"/>
                  </a:lnTo>
                  <a:lnTo>
                    <a:pt x="3434799" y="0"/>
                  </a:lnTo>
                  <a:lnTo>
                    <a:pt x="3448363" y="1341"/>
                  </a:lnTo>
                  <a:lnTo>
                    <a:pt x="3483731" y="20268"/>
                  </a:lnTo>
                  <a:lnTo>
                    <a:pt x="3502657" y="55636"/>
                  </a:lnTo>
                  <a:lnTo>
                    <a:pt x="3503999" y="69199"/>
                  </a:lnTo>
                  <a:lnTo>
                    <a:pt x="3503999" y="242199"/>
                  </a:lnTo>
                  <a:lnTo>
                    <a:pt x="3503999" y="345999"/>
                  </a:lnTo>
                  <a:lnTo>
                    <a:pt x="3498561" y="372935"/>
                  </a:lnTo>
                  <a:lnTo>
                    <a:pt x="3483731" y="394931"/>
                  </a:lnTo>
                  <a:lnTo>
                    <a:pt x="3461735" y="409761"/>
                  </a:lnTo>
                  <a:lnTo>
                    <a:pt x="3434799" y="415199"/>
                  </a:lnTo>
                  <a:lnTo>
                    <a:pt x="1459999" y="415199"/>
                  </a:lnTo>
                  <a:lnTo>
                    <a:pt x="562637" y="478123"/>
                  </a:lnTo>
                  <a:lnTo>
                    <a:pt x="583999" y="415199"/>
                  </a:lnTo>
                  <a:lnTo>
                    <a:pt x="69199" y="415199"/>
                  </a:lnTo>
                  <a:lnTo>
                    <a:pt x="42264" y="409761"/>
                  </a:lnTo>
                  <a:lnTo>
                    <a:pt x="20268" y="394931"/>
                  </a:lnTo>
                  <a:lnTo>
                    <a:pt x="5438" y="372935"/>
                  </a:lnTo>
                  <a:lnTo>
                    <a:pt x="0" y="345999"/>
                  </a:lnTo>
                  <a:lnTo>
                    <a:pt x="0" y="242199"/>
                  </a:lnTo>
                  <a:lnTo>
                    <a:pt x="0" y="691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30225" y="1093342"/>
            <a:ext cx="7080884" cy="974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User-defined functions give names to blocks of</a:t>
            </a:r>
            <a:r>
              <a:rPr sz="2400" spc="-8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  <a:p>
            <a:pPr marL="140335" algn="ctr">
              <a:lnSpc>
                <a:spcPct val="100000"/>
              </a:lnSpc>
              <a:spcBef>
                <a:spcPts val="2425"/>
              </a:spcBef>
              <a:tabLst>
                <a:tab pos="1559560" algn="l"/>
              </a:tabLst>
            </a:pPr>
            <a:r>
              <a:rPr sz="1800" spc="-5" dirty="0">
                <a:latin typeface="Arial"/>
                <a:cs typeface="Arial"/>
              </a:rPr>
              <a:t>Name	Argument names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(parameters)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97262" y="2857035"/>
            <a:ext cx="7959725" cy="1096645"/>
            <a:chOff x="497262" y="2857035"/>
            <a:chExt cx="7959725" cy="1096645"/>
          </a:xfrm>
        </p:grpSpPr>
        <p:sp>
          <p:nvSpPr>
            <p:cNvPr id="18" name="object 18"/>
            <p:cNvSpPr/>
            <p:nvPr/>
          </p:nvSpPr>
          <p:spPr>
            <a:xfrm>
              <a:off x="1508975" y="2861798"/>
              <a:ext cx="6943090" cy="1087120"/>
            </a:xfrm>
            <a:custGeom>
              <a:avLst/>
              <a:gdLst/>
              <a:ahLst/>
              <a:cxnLst/>
              <a:rect l="l" t="t" r="r" b="b"/>
              <a:pathLst>
                <a:path w="6943090" h="1087120">
                  <a:moveTo>
                    <a:pt x="6761795" y="1086600"/>
                  </a:moveTo>
                  <a:lnTo>
                    <a:pt x="181103" y="1086600"/>
                  </a:lnTo>
                  <a:lnTo>
                    <a:pt x="132959" y="1080131"/>
                  </a:lnTo>
                  <a:lnTo>
                    <a:pt x="89697" y="1061874"/>
                  </a:lnTo>
                  <a:lnTo>
                    <a:pt x="53044" y="1033556"/>
                  </a:lnTo>
                  <a:lnTo>
                    <a:pt x="24725" y="996902"/>
                  </a:lnTo>
                  <a:lnTo>
                    <a:pt x="6469" y="953640"/>
                  </a:lnTo>
                  <a:lnTo>
                    <a:pt x="0" y="905496"/>
                  </a:lnTo>
                  <a:lnTo>
                    <a:pt x="0" y="181103"/>
                  </a:lnTo>
                  <a:lnTo>
                    <a:pt x="6469" y="132959"/>
                  </a:lnTo>
                  <a:lnTo>
                    <a:pt x="24725" y="89697"/>
                  </a:lnTo>
                  <a:lnTo>
                    <a:pt x="53044" y="53043"/>
                  </a:lnTo>
                  <a:lnTo>
                    <a:pt x="89697" y="24725"/>
                  </a:lnTo>
                  <a:lnTo>
                    <a:pt x="132959" y="6469"/>
                  </a:lnTo>
                  <a:lnTo>
                    <a:pt x="181103" y="0"/>
                  </a:lnTo>
                  <a:lnTo>
                    <a:pt x="6761795" y="0"/>
                  </a:lnTo>
                  <a:lnTo>
                    <a:pt x="6831101" y="13785"/>
                  </a:lnTo>
                  <a:lnTo>
                    <a:pt x="6889856" y="53043"/>
                  </a:lnTo>
                  <a:lnTo>
                    <a:pt x="6929114" y="111798"/>
                  </a:lnTo>
                  <a:lnTo>
                    <a:pt x="6942899" y="181103"/>
                  </a:lnTo>
                  <a:lnTo>
                    <a:pt x="6942899" y="905496"/>
                  </a:lnTo>
                  <a:lnTo>
                    <a:pt x="6936430" y="953640"/>
                  </a:lnTo>
                  <a:lnTo>
                    <a:pt x="6918174" y="996902"/>
                  </a:lnTo>
                  <a:lnTo>
                    <a:pt x="6889856" y="1033556"/>
                  </a:lnTo>
                  <a:lnTo>
                    <a:pt x="6853202" y="1061874"/>
                  </a:lnTo>
                  <a:lnTo>
                    <a:pt x="6809940" y="1080131"/>
                  </a:lnTo>
                  <a:lnTo>
                    <a:pt x="6761795" y="1086600"/>
                  </a:lnTo>
                  <a:close/>
                </a:path>
              </a:pathLst>
            </a:custGeom>
            <a:solidFill>
              <a:srgbClr val="3B7EA1">
                <a:alpha val="277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08975" y="2861798"/>
              <a:ext cx="6943090" cy="1087120"/>
            </a:xfrm>
            <a:custGeom>
              <a:avLst/>
              <a:gdLst/>
              <a:ahLst/>
              <a:cxnLst/>
              <a:rect l="l" t="t" r="r" b="b"/>
              <a:pathLst>
                <a:path w="6943090" h="1087120">
                  <a:moveTo>
                    <a:pt x="0" y="181103"/>
                  </a:moveTo>
                  <a:lnTo>
                    <a:pt x="6469" y="132959"/>
                  </a:lnTo>
                  <a:lnTo>
                    <a:pt x="24725" y="89697"/>
                  </a:lnTo>
                  <a:lnTo>
                    <a:pt x="53044" y="53043"/>
                  </a:lnTo>
                  <a:lnTo>
                    <a:pt x="89697" y="24725"/>
                  </a:lnTo>
                  <a:lnTo>
                    <a:pt x="132959" y="6469"/>
                  </a:lnTo>
                  <a:lnTo>
                    <a:pt x="181103" y="0"/>
                  </a:lnTo>
                  <a:lnTo>
                    <a:pt x="6761795" y="0"/>
                  </a:lnTo>
                  <a:lnTo>
                    <a:pt x="6831101" y="13785"/>
                  </a:lnTo>
                  <a:lnTo>
                    <a:pt x="6889856" y="53043"/>
                  </a:lnTo>
                  <a:lnTo>
                    <a:pt x="6929114" y="111798"/>
                  </a:lnTo>
                  <a:lnTo>
                    <a:pt x="6942899" y="181103"/>
                  </a:lnTo>
                  <a:lnTo>
                    <a:pt x="6942899" y="905496"/>
                  </a:lnTo>
                  <a:lnTo>
                    <a:pt x="6936430" y="953640"/>
                  </a:lnTo>
                  <a:lnTo>
                    <a:pt x="6918174" y="996902"/>
                  </a:lnTo>
                  <a:lnTo>
                    <a:pt x="6889856" y="1033556"/>
                  </a:lnTo>
                  <a:lnTo>
                    <a:pt x="6853202" y="1061874"/>
                  </a:lnTo>
                  <a:lnTo>
                    <a:pt x="6809940" y="1080131"/>
                  </a:lnTo>
                  <a:lnTo>
                    <a:pt x="6761795" y="1086600"/>
                  </a:lnTo>
                  <a:lnTo>
                    <a:pt x="181103" y="1086600"/>
                  </a:lnTo>
                  <a:lnTo>
                    <a:pt x="132959" y="1080131"/>
                  </a:lnTo>
                  <a:lnTo>
                    <a:pt x="89697" y="1061874"/>
                  </a:lnTo>
                  <a:lnTo>
                    <a:pt x="53044" y="1033556"/>
                  </a:lnTo>
                  <a:lnTo>
                    <a:pt x="24725" y="996902"/>
                  </a:lnTo>
                  <a:lnTo>
                    <a:pt x="6469" y="953640"/>
                  </a:lnTo>
                  <a:lnTo>
                    <a:pt x="0" y="905496"/>
                  </a:lnTo>
                  <a:lnTo>
                    <a:pt x="0" y="181103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2025" y="3000774"/>
              <a:ext cx="1013460" cy="415290"/>
            </a:xfrm>
            <a:custGeom>
              <a:avLst/>
              <a:gdLst/>
              <a:ahLst/>
              <a:cxnLst/>
              <a:rect l="l" t="t" r="r" b="b"/>
              <a:pathLst>
                <a:path w="1013460" h="415289">
                  <a:moveTo>
                    <a:pt x="791800" y="415199"/>
                  </a:moveTo>
                  <a:lnTo>
                    <a:pt x="69199" y="415199"/>
                  </a:lnTo>
                  <a:lnTo>
                    <a:pt x="42264" y="409761"/>
                  </a:lnTo>
                  <a:lnTo>
                    <a:pt x="20268" y="394931"/>
                  </a:lnTo>
                  <a:lnTo>
                    <a:pt x="5438" y="372935"/>
                  </a:lnTo>
                  <a:lnTo>
                    <a:pt x="0" y="345999"/>
                  </a:lnTo>
                  <a:lnTo>
                    <a:pt x="0" y="69199"/>
                  </a:lnTo>
                  <a:lnTo>
                    <a:pt x="5438" y="42264"/>
                  </a:lnTo>
                  <a:lnTo>
                    <a:pt x="20268" y="20268"/>
                  </a:lnTo>
                  <a:lnTo>
                    <a:pt x="42264" y="5438"/>
                  </a:lnTo>
                  <a:lnTo>
                    <a:pt x="69199" y="0"/>
                  </a:lnTo>
                  <a:lnTo>
                    <a:pt x="791800" y="0"/>
                  </a:lnTo>
                  <a:lnTo>
                    <a:pt x="830192" y="11626"/>
                  </a:lnTo>
                  <a:lnTo>
                    <a:pt x="855732" y="42718"/>
                  </a:lnTo>
                  <a:lnTo>
                    <a:pt x="861000" y="69199"/>
                  </a:lnTo>
                  <a:lnTo>
                    <a:pt x="1013397" y="127972"/>
                  </a:lnTo>
                  <a:lnTo>
                    <a:pt x="861000" y="172999"/>
                  </a:lnTo>
                  <a:lnTo>
                    <a:pt x="861000" y="345999"/>
                  </a:lnTo>
                  <a:lnTo>
                    <a:pt x="855561" y="372935"/>
                  </a:lnTo>
                  <a:lnTo>
                    <a:pt x="840731" y="394931"/>
                  </a:lnTo>
                  <a:lnTo>
                    <a:pt x="818735" y="409761"/>
                  </a:lnTo>
                  <a:lnTo>
                    <a:pt x="791800" y="4151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2025" y="3000774"/>
              <a:ext cx="1013460" cy="415290"/>
            </a:xfrm>
            <a:custGeom>
              <a:avLst/>
              <a:gdLst/>
              <a:ahLst/>
              <a:cxnLst/>
              <a:rect l="l" t="t" r="r" b="b"/>
              <a:pathLst>
                <a:path w="1013460" h="415289">
                  <a:moveTo>
                    <a:pt x="0" y="69199"/>
                  </a:moveTo>
                  <a:lnTo>
                    <a:pt x="5438" y="42264"/>
                  </a:lnTo>
                  <a:lnTo>
                    <a:pt x="20268" y="20268"/>
                  </a:lnTo>
                  <a:lnTo>
                    <a:pt x="42264" y="5438"/>
                  </a:lnTo>
                  <a:lnTo>
                    <a:pt x="69199" y="0"/>
                  </a:lnTo>
                  <a:lnTo>
                    <a:pt x="502250" y="0"/>
                  </a:lnTo>
                  <a:lnTo>
                    <a:pt x="717500" y="0"/>
                  </a:lnTo>
                  <a:lnTo>
                    <a:pt x="791800" y="0"/>
                  </a:lnTo>
                  <a:lnTo>
                    <a:pt x="805363" y="1341"/>
                  </a:lnTo>
                  <a:lnTo>
                    <a:pt x="840731" y="20268"/>
                  </a:lnTo>
                  <a:lnTo>
                    <a:pt x="859658" y="55636"/>
                  </a:lnTo>
                  <a:lnTo>
                    <a:pt x="861000" y="69199"/>
                  </a:lnTo>
                  <a:lnTo>
                    <a:pt x="1013397" y="127972"/>
                  </a:lnTo>
                  <a:lnTo>
                    <a:pt x="861000" y="172999"/>
                  </a:lnTo>
                  <a:lnTo>
                    <a:pt x="861000" y="345999"/>
                  </a:lnTo>
                  <a:lnTo>
                    <a:pt x="855561" y="372935"/>
                  </a:lnTo>
                  <a:lnTo>
                    <a:pt x="840731" y="394931"/>
                  </a:lnTo>
                  <a:lnTo>
                    <a:pt x="818735" y="409761"/>
                  </a:lnTo>
                  <a:lnTo>
                    <a:pt x="791800" y="415199"/>
                  </a:lnTo>
                  <a:lnTo>
                    <a:pt x="717500" y="415199"/>
                  </a:lnTo>
                  <a:lnTo>
                    <a:pt x="502250" y="415199"/>
                  </a:lnTo>
                  <a:lnTo>
                    <a:pt x="69199" y="415199"/>
                  </a:lnTo>
                  <a:lnTo>
                    <a:pt x="42264" y="409761"/>
                  </a:lnTo>
                  <a:lnTo>
                    <a:pt x="20268" y="394931"/>
                  </a:lnTo>
                  <a:lnTo>
                    <a:pt x="5438" y="372935"/>
                  </a:lnTo>
                  <a:lnTo>
                    <a:pt x="0" y="345999"/>
                  </a:lnTo>
                  <a:lnTo>
                    <a:pt x="0" y="172999"/>
                  </a:lnTo>
                  <a:lnTo>
                    <a:pt x="0" y="691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59301" y="3048418"/>
            <a:ext cx="546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Body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069262" y="2386412"/>
            <a:ext cx="2351405" cy="569595"/>
            <a:chOff x="5069262" y="2386412"/>
            <a:chExt cx="2351405" cy="569595"/>
          </a:xfrm>
        </p:grpSpPr>
        <p:sp>
          <p:nvSpPr>
            <p:cNvPr id="24" name="object 24"/>
            <p:cNvSpPr/>
            <p:nvPr/>
          </p:nvSpPr>
          <p:spPr>
            <a:xfrm>
              <a:off x="5074025" y="2391174"/>
              <a:ext cx="2341880" cy="560070"/>
            </a:xfrm>
            <a:custGeom>
              <a:avLst/>
              <a:gdLst/>
              <a:ahLst/>
              <a:cxnLst/>
              <a:rect l="l" t="t" r="r" b="b"/>
              <a:pathLst>
                <a:path w="2341879" h="560069">
                  <a:moveTo>
                    <a:pt x="2272599" y="415199"/>
                  </a:moveTo>
                  <a:lnTo>
                    <a:pt x="69199" y="415199"/>
                  </a:lnTo>
                  <a:lnTo>
                    <a:pt x="42264" y="409761"/>
                  </a:lnTo>
                  <a:lnTo>
                    <a:pt x="20268" y="394931"/>
                  </a:lnTo>
                  <a:lnTo>
                    <a:pt x="5438" y="372935"/>
                  </a:lnTo>
                  <a:lnTo>
                    <a:pt x="0" y="345999"/>
                  </a:lnTo>
                  <a:lnTo>
                    <a:pt x="0" y="69199"/>
                  </a:lnTo>
                  <a:lnTo>
                    <a:pt x="5438" y="42264"/>
                  </a:lnTo>
                  <a:lnTo>
                    <a:pt x="20268" y="20268"/>
                  </a:lnTo>
                  <a:lnTo>
                    <a:pt x="42264" y="5438"/>
                  </a:lnTo>
                  <a:lnTo>
                    <a:pt x="69199" y="0"/>
                  </a:lnTo>
                  <a:lnTo>
                    <a:pt x="2272599" y="0"/>
                  </a:lnTo>
                  <a:lnTo>
                    <a:pt x="2310992" y="11626"/>
                  </a:lnTo>
                  <a:lnTo>
                    <a:pt x="2336532" y="42718"/>
                  </a:lnTo>
                  <a:lnTo>
                    <a:pt x="2341799" y="69199"/>
                  </a:lnTo>
                  <a:lnTo>
                    <a:pt x="2341799" y="345999"/>
                  </a:lnTo>
                  <a:lnTo>
                    <a:pt x="2336361" y="372935"/>
                  </a:lnTo>
                  <a:lnTo>
                    <a:pt x="2321531" y="394931"/>
                  </a:lnTo>
                  <a:lnTo>
                    <a:pt x="2299535" y="409761"/>
                  </a:lnTo>
                  <a:lnTo>
                    <a:pt x="2272599" y="415199"/>
                  </a:lnTo>
                  <a:close/>
                </a:path>
                <a:path w="2341879" h="560069">
                  <a:moveTo>
                    <a:pt x="675585" y="559976"/>
                  </a:moveTo>
                  <a:lnTo>
                    <a:pt x="390299" y="415199"/>
                  </a:lnTo>
                  <a:lnTo>
                    <a:pt x="975749" y="415199"/>
                  </a:lnTo>
                  <a:lnTo>
                    <a:pt x="675585" y="559976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74025" y="2391174"/>
              <a:ext cx="2341880" cy="560070"/>
            </a:xfrm>
            <a:custGeom>
              <a:avLst/>
              <a:gdLst/>
              <a:ahLst/>
              <a:cxnLst/>
              <a:rect l="l" t="t" r="r" b="b"/>
              <a:pathLst>
                <a:path w="2341879" h="560069">
                  <a:moveTo>
                    <a:pt x="0" y="69199"/>
                  </a:moveTo>
                  <a:lnTo>
                    <a:pt x="5438" y="42264"/>
                  </a:lnTo>
                  <a:lnTo>
                    <a:pt x="20268" y="20268"/>
                  </a:lnTo>
                  <a:lnTo>
                    <a:pt x="42264" y="5438"/>
                  </a:lnTo>
                  <a:lnTo>
                    <a:pt x="69199" y="0"/>
                  </a:lnTo>
                  <a:lnTo>
                    <a:pt x="390299" y="0"/>
                  </a:lnTo>
                  <a:lnTo>
                    <a:pt x="975749" y="0"/>
                  </a:lnTo>
                  <a:lnTo>
                    <a:pt x="2272599" y="0"/>
                  </a:lnTo>
                  <a:lnTo>
                    <a:pt x="2286163" y="1341"/>
                  </a:lnTo>
                  <a:lnTo>
                    <a:pt x="2321531" y="20268"/>
                  </a:lnTo>
                  <a:lnTo>
                    <a:pt x="2340458" y="55636"/>
                  </a:lnTo>
                  <a:lnTo>
                    <a:pt x="2341799" y="69199"/>
                  </a:lnTo>
                  <a:lnTo>
                    <a:pt x="2341799" y="242199"/>
                  </a:lnTo>
                  <a:lnTo>
                    <a:pt x="2341799" y="345999"/>
                  </a:lnTo>
                  <a:lnTo>
                    <a:pt x="2336361" y="372935"/>
                  </a:lnTo>
                  <a:lnTo>
                    <a:pt x="2321531" y="394931"/>
                  </a:lnTo>
                  <a:lnTo>
                    <a:pt x="2299535" y="409761"/>
                  </a:lnTo>
                  <a:lnTo>
                    <a:pt x="2272599" y="415199"/>
                  </a:lnTo>
                  <a:lnTo>
                    <a:pt x="975749" y="415199"/>
                  </a:lnTo>
                  <a:lnTo>
                    <a:pt x="675585" y="559976"/>
                  </a:lnTo>
                  <a:lnTo>
                    <a:pt x="390299" y="415199"/>
                  </a:lnTo>
                  <a:lnTo>
                    <a:pt x="69199" y="415199"/>
                  </a:lnTo>
                  <a:lnTo>
                    <a:pt x="42264" y="409761"/>
                  </a:lnTo>
                  <a:lnTo>
                    <a:pt x="20268" y="394931"/>
                  </a:lnTo>
                  <a:lnTo>
                    <a:pt x="5438" y="372935"/>
                  </a:lnTo>
                  <a:lnTo>
                    <a:pt x="0" y="345999"/>
                  </a:lnTo>
                  <a:lnTo>
                    <a:pt x="0" y="242199"/>
                  </a:lnTo>
                  <a:lnTo>
                    <a:pt x="0" y="691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304653" y="2438818"/>
            <a:ext cx="187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Return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expression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973711" y="2925988"/>
            <a:ext cx="5316220" cy="508634"/>
            <a:chOff x="2973711" y="2925988"/>
            <a:chExt cx="5316220" cy="508634"/>
          </a:xfrm>
        </p:grpSpPr>
        <p:sp>
          <p:nvSpPr>
            <p:cNvPr id="28" name="object 28"/>
            <p:cNvSpPr/>
            <p:nvPr/>
          </p:nvSpPr>
          <p:spPr>
            <a:xfrm>
              <a:off x="2978474" y="2930751"/>
              <a:ext cx="5306695" cy="499109"/>
            </a:xfrm>
            <a:custGeom>
              <a:avLst/>
              <a:gdLst/>
              <a:ahLst/>
              <a:cxnLst/>
              <a:rect l="l" t="t" r="r" b="b"/>
              <a:pathLst>
                <a:path w="5306695" h="499110">
                  <a:moveTo>
                    <a:pt x="5223597" y="498600"/>
                  </a:moveTo>
                  <a:lnTo>
                    <a:pt x="83101" y="498600"/>
                  </a:lnTo>
                  <a:lnTo>
                    <a:pt x="50754" y="492069"/>
                  </a:lnTo>
                  <a:lnTo>
                    <a:pt x="24339" y="474260"/>
                  </a:lnTo>
                  <a:lnTo>
                    <a:pt x="6530" y="447845"/>
                  </a:lnTo>
                  <a:lnTo>
                    <a:pt x="0" y="415498"/>
                  </a:lnTo>
                  <a:lnTo>
                    <a:pt x="0" y="83101"/>
                  </a:lnTo>
                  <a:lnTo>
                    <a:pt x="6530" y="50754"/>
                  </a:lnTo>
                  <a:lnTo>
                    <a:pt x="24339" y="24339"/>
                  </a:lnTo>
                  <a:lnTo>
                    <a:pt x="50754" y="6530"/>
                  </a:lnTo>
                  <a:lnTo>
                    <a:pt x="83101" y="0"/>
                  </a:lnTo>
                  <a:lnTo>
                    <a:pt x="5223597" y="0"/>
                  </a:lnTo>
                  <a:lnTo>
                    <a:pt x="5269703" y="13962"/>
                  </a:lnTo>
                  <a:lnTo>
                    <a:pt x="5300373" y="51299"/>
                  </a:lnTo>
                  <a:lnTo>
                    <a:pt x="5306699" y="83101"/>
                  </a:lnTo>
                  <a:lnTo>
                    <a:pt x="5306699" y="415498"/>
                  </a:lnTo>
                  <a:lnTo>
                    <a:pt x="5300169" y="447845"/>
                  </a:lnTo>
                  <a:lnTo>
                    <a:pt x="5282359" y="474260"/>
                  </a:lnTo>
                  <a:lnTo>
                    <a:pt x="5255945" y="492069"/>
                  </a:lnTo>
                  <a:lnTo>
                    <a:pt x="5223597" y="498600"/>
                  </a:lnTo>
                  <a:close/>
                </a:path>
              </a:pathLst>
            </a:custGeom>
            <a:solidFill>
              <a:srgbClr val="3B7EA1">
                <a:alpha val="277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78474" y="2930751"/>
              <a:ext cx="5306695" cy="499109"/>
            </a:xfrm>
            <a:custGeom>
              <a:avLst/>
              <a:gdLst/>
              <a:ahLst/>
              <a:cxnLst/>
              <a:rect l="l" t="t" r="r" b="b"/>
              <a:pathLst>
                <a:path w="5306695" h="499110">
                  <a:moveTo>
                    <a:pt x="0" y="83101"/>
                  </a:moveTo>
                  <a:lnTo>
                    <a:pt x="6530" y="50754"/>
                  </a:lnTo>
                  <a:lnTo>
                    <a:pt x="24339" y="24339"/>
                  </a:lnTo>
                  <a:lnTo>
                    <a:pt x="50754" y="6530"/>
                  </a:lnTo>
                  <a:lnTo>
                    <a:pt x="83101" y="0"/>
                  </a:lnTo>
                  <a:lnTo>
                    <a:pt x="5223597" y="0"/>
                  </a:lnTo>
                  <a:lnTo>
                    <a:pt x="5269703" y="13962"/>
                  </a:lnTo>
                  <a:lnTo>
                    <a:pt x="5300373" y="51299"/>
                  </a:lnTo>
                  <a:lnTo>
                    <a:pt x="5306699" y="83101"/>
                  </a:lnTo>
                  <a:lnTo>
                    <a:pt x="5306699" y="415498"/>
                  </a:lnTo>
                  <a:lnTo>
                    <a:pt x="5300169" y="447845"/>
                  </a:lnTo>
                  <a:lnTo>
                    <a:pt x="5282359" y="474260"/>
                  </a:lnTo>
                  <a:lnTo>
                    <a:pt x="5255945" y="492069"/>
                  </a:lnTo>
                  <a:lnTo>
                    <a:pt x="5223597" y="498600"/>
                  </a:lnTo>
                  <a:lnTo>
                    <a:pt x="83101" y="498600"/>
                  </a:lnTo>
                  <a:lnTo>
                    <a:pt x="50754" y="492069"/>
                  </a:lnTo>
                  <a:lnTo>
                    <a:pt x="24339" y="474260"/>
                  </a:lnTo>
                  <a:lnTo>
                    <a:pt x="6530" y="447845"/>
                  </a:lnTo>
                  <a:lnTo>
                    <a:pt x="0" y="415498"/>
                  </a:lnTo>
                  <a:lnTo>
                    <a:pt x="0" y="83101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975" y="1093342"/>
            <a:ext cx="8442960" cy="30841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13360" marR="330200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What does this function do? What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kind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input does it  take? What output will it give? What's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reasonable</a:t>
            </a:r>
            <a:r>
              <a:rPr sz="24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name?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008800"/>
                </a:solidFill>
                <a:latin typeface="Consolas"/>
                <a:cs typeface="Consolas"/>
              </a:rPr>
              <a:t>def </a:t>
            </a:r>
            <a:r>
              <a:rPr sz="3000" b="1" spc="-5" dirty="0">
                <a:solidFill>
                  <a:srgbClr val="0066BB"/>
                </a:solidFill>
                <a:latin typeface="Consolas"/>
                <a:cs typeface="Consolas"/>
              </a:rPr>
              <a:t>f</a:t>
            </a:r>
            <a:r>
              <a:rPr sz="3000" spc="-5" dirty="0">
                <a:latin typeface="Consolas"/>
                <a:cs typeface="Consolas"/>
              </a:rPr>
              <a:t>(s):</a:t>
            </a:r>
            <a:endParaRPr sz="3000">
              <a:latin typeface="Consolas"/>
              <a:cs typeface="Consolas"/>
            </a:endParaRPr>
          </a:p>
          <a:p>
            <a:pPr marL="888365">
              <a:lnSpc>
                <a:spcPct val="100000"/>
              </a:lnSpc>
              <a:spcBef>
                <a:spcPts val="225"/>
              </a:spcBef>
              <a:tabLst>
                <a:tab pos="5078095" algn="l"/>
                <a:tab pos="6963409" algn="l"/>
                <a:tab pos="8010525" algn="l"/>
              </a:tabLst>
            </a:pPr>
            <a:r>
              <a:rPr sz="3000" b="1" spc="-5" dirty="0">
                <a:solidFill>
                  <a:srgbClr val="008800"/>
                </a:solidFill>
                <a:latin typeface="Consolas"/>
                <a:cs typeface="Consolas"/>
              </a:rPr>
              <a:t>retur</a:t>
            </a:r>
            <a:r>
              <a:rPr sz="3000" b="1" dirty="0">
                <a:solidFill>
                  <a:srgbClr val="008800"/>
                </a:solidFill>
                <a:latin typeface="Consolas"/>
                <a:cs typeface="Consolas"/>
              </a:rPr>
              <a:t>n</a:t>
            </a:r>
            <a:r>
              <a:rPr sz="3000" b="1" spc="5" dirty="0">
                <a:solidFill>
                  <a:srgbClr val="008800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latin typeface="Consolas"/>
                <a:cs typeface="Consolas"/>
              </a:rPr>
              <a:t>n</a:t>
            </a:r>
            <a:r>
              <a:rPr sz="3000" dirty="0">
                <a:latin typeface="Consolas"/>
                <a:cs typeface="Consolas"/>
              </a:rPr>
              <a:t>p</a:t>
            </a:r>
            <a:r>
              <a:rPr sz="3000" dirty="0">
                <a:solidFill>
                  <a:srgbClr val="333333"/>
                </a:solidFill>
                <a:latin typeface="Consolas"/>
                <a:cs typeface="Consolas"/>
              </a:rPr>
              <a:t>.</a:t>
            </a:r>
            <a:r>
              <a:rPr sz="3000" spc="-5" dirty="0">
                <a:latin typeface="Consolas"/>
                <a:cs typeface="Consolas"/>
              </a:rPr>
              <a:t>round(</a:t>
            </a:r>
            <a:r>
              <a:rPr sz="3000" dirty="0">
                <a:latin typeface="Consolas"/>
                <a:cs typeface="Consolas"/>
              </a:rPr>
              <a:t>s</a:t>
            </a:r>
            <a:r>
              <a:rPr sz="3000" spc="25" dirty="0"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333333"/>
                </a:solidFill>
                <a:latin typeface="Consolas"/>
                <a:cs typeface="Consolas"/>
              </a:rPr>
              <a:t>/	</a:t>
            </a:r>
            <a:r>
              <a:rPr sz="3000" spc="-5" dirty="0">
                <a:solidFill>
                  <a:srgbClr val="007020"/>
                </a:solidFill>
                <a:latin typeface="Consolas"/>
                <a:cs typeface="Consolas"/>
              </a:rPr>
              <a:t>su</a:t>
            </a:r>
            <a:r>
              <a:rPr sz="3000" dirty="0">
                <a:solidFill>
                  <a:srgbClr val="007020"/>
                </a:solidFill>
                <a:latin typeface="Consolas"/>
                <a:cs typeface="Consolas"/>
              </a:rPr>
              <a:t>m</a:t>
            </a:r>
            <a:r>
              <a:rPr sz="3000" spc="-5" dirty="0">
                <a:latin typeface="Consolas"/>
                <a:cs typeface="Consolas"/>
              </a:rPr>
              <a:t>(s</a:t>
            </a:r>
            <a:r>
              <a:rPr sz="3000" dirty="0">
                <a:latin typeface="Consolas"/>
                <a:cs typeface="Consolas"/>
              </a:rPr>
              <a:t>)</a:t>
            </a:r>
            <a:r>
              <a:rPr sz="3000" spc="5" dirty="0"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333333"/>
                </a:solidFill>
                <a:latin typeface="Consolas"/>
                <a:cs typeface="Consolas"/>
              </a:rPr>
              <a:t>*	</a:t>
            </a:r>
            <a:r>
              <a:rPr sz="3000" b="1" spc="-5" dirty="0">
                <a:solidFill>
                  <a:srgbClr val="0000DD"/>
                </a:solidFill>
                <a:latin typeface="Consolas"/>
                <a:cs typeface="Consolas"/>
              </a:rPr>
              <a:t>10</a:t>
            </a:r>
            <a:r>
              <a:rPr sz="3000" b="1" dirty="0">
                <a:solidFill>
                  <a:srgbClr val="0000DD"/>
                </a:solidFill>
                <a:latin typeface="Consolas"/>
                <a:cs typeface="Consolas"/>
              </a:rPr>
              <a:t>0</a:t>
            </a:r>
            <a:r>
              <a:rPr sz="3000" dirty="0">
                <a:latin typeface="Consolas"/>
                <a:cs typeface="Consolas"/>
              </a:rPr>
              <a:t>,	</a:t>
            </a:r>
            <a:r>
              <a:rPr sz="3000" b="1" dirty="0">
                <a:solidFill>
                  <a:srgbClr val="0000DD"/>
                </a:solidFill>
                <a:latin typeface="Consolas"/>
                <a:cs typeface="Consolas"/>
              </a:rPr>
              <a:t>2</a:t>
            </a:r>
            <a:r>
              <a:rPr sz="3000" dirty="0">
                <a:latin typeface="Consolas"/>
                <a:cs typeface="Consolas"/>
              </a:rPr>
              <a:t>)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>
              <a:latin typeface="Consolas"/>
              <a:cs typeface="Consolas"/>
            </a:endParaRPr>
          </a:p>
          <a:p>
            <a:pPr marL="43180" algn="ctr">
              <a:lnSpc>
                <a:spcPct val="100000"/>
              </a:lnSpc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56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</a:t>
            </a:r>
            <a:r>
              <a:rPr spc="-90" dirty="0"/>
              <a:t> </a:t>
            </a:r>
            <a:r>
              <a:rPr spc="-5" dirty="0"/>
              <a:t>Question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093342"/>
            <a:ext cx="7693025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3B7EA1"/>
                </a:solidFill>
                <a:latin typeface="Courier New"/>
                <a:cs typeface="Courier New"/>
              </a:rPr>
              <a:t>apply</a:t>
            </a:r>
            <a:r>
              <a:rPr sz="2400" b="1" spc="-860" dirty="0">
                <a:solidFill>
                  <a:srgbClr val="3B7EA1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method creates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 array by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calling 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function  on every element in input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column(s)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724" y="1883918"/>
            <a:ext cx="2806700" cy="75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First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argument: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Other</a:t>
            </a:r>
            <a:r>
              <a:rPr sz="24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arguments: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0625" y="1883918"/>
            <a:ext cx="2716530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Function to apply  The input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column(s)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9818" y="3104134"/>
            <a:ext cx="7903845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table_name.apply(function_name,</a:t>
            </a:r>
            <a:r>
              <a:rPr sz="2200" b="1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'column_label')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Courier New"/>
              <a:cs typeface="Courier New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1295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255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to Calculate</a:t>
            </a:r>
            <a:r>
              <a:rPr spc="-90" dirty="0"/>
              <a:t> </a:t>
            </a:r>
            <a:r>
              <a:rPr spc="-5" dirty="0"/>
              <a:t>Height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825" y="878077"/>
            <a:ext cx="6287770" cy="2130425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[40, 65) bin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contains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51 out of 200</a:t>
            </a:r>
            <a:r>
              <a:rPr sz="2400" spc="-8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movies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16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“51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out of 200” is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25.5%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bin is 65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40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25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years</a:t>
            </a:r>
            <a:r>
              <a:rPr sz="2400" spc="-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wide</a:t>
            </a:r>
            <a:endParaRPr sz="2400">
              <a:latin typeface="Arial"/>
              <a:cs typeface="Arial"/>
            </a:endParaRPr>
          </a:p>
          <a:p>
            <a:pPr marL="2799715">
              <a:lnSpc>
                <a:spcPct val="100000"/>
              </a:lnSpc>
              <a:spcBef>
                <a:spcPts val="1650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25.5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percent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825" y="3045967"/>
            <a:ext cx="2116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24685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Heigh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 o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 ba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r	=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30214" y="3284524"/>
            <a:ext cx="2639060" cy="0"/>
          </a:xfrm>
          <a:custGeom>
            <a:avLst/>
            <a:gdLst/>
            <a:ahLst/>
            <a:cxnLst/>
            <a:rect l="l" t="t" r="r" b="b"/>
            <a:pathLst>
              <a:path w="2639060">
                <a:moveTo>
                  <a:pt x="0" y="0"/>
                </a:moveTo>
                <a:lnTo>
                  <a:pt x="2638896" y="0"/>
                </a:lnTo>
              </a:path>
            </a:pathLst>
          </a:custGeom>
          <a:ln w="26822">
            <a:solidFill>
              <a:srgbClr val="0000F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00705" y="3259327"/>
            <a:ext cx="3267075" cy="1187450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R="38735" algn="ctr">
              <a:lnSpc>
                <a:spcPct val="100000"/>
              </a:lnSpc>
              <a:spcBef>
                <a:spcPts val="1795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25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years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695"/>
              </a:spcBef>
              <a:tabLst>
                <a:tab pos="346075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	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1.02 percent per</a:t>
            </a:r>
            <a:r>
              <a:rPr sz="24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year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461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Height Measures</a:t>
            </a:r>
            <a:r>
              <a:rPr spc="-90" dirty="0"/>
              <a:t> </a:t>
            </a:r>
            <a:r>
              <a:rPr spc="-5" dirty="0"/>
              <a:t>Density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24291" y="1009352"/>
            <a:ext cx="2157095" cy="131127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R="167640" algn="ctr">
              <a:lnSpc>
                <a:spcPct val="100000"/>
              </a:lnSpc>
              <a:spcBef>
                <a:spcPts val="595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%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2400" b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bin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---------------------</a:t>
            </a:r>
            <a:endParaRPr sz="2400">
              <a:latin typeface="Arial"/>
              <a:cs typeface="Arial"/>
            </a:endParaRPr>
          </a:p>
          <a:p>
            <a:pPr marL="24765" algn="ctr">
              <a:lnSpc>
                <a:spcPct val="100000"/>
              </a:lnSpc>
              <a:spcBef>
                <a:spcPts val="495"/>
              </a:spcBef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width of</a:t>
            </a:r>
            <a:r>
              <a:rPr sz="24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bin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7175" y="1500842"/>
            <a:ext cx="1320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903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Heigh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	=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8024" y="2563157"/>
            <a:ext cx="7240905" cy="1696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The height </a:t>
            </a:r>
            <a:r>
              <a:rPr sz="2400" dirty="0">
                <a:latin typeface="Arial"/>
                <a:cs typeface="Arial"/>
              </a:rPr>
              <a:t>measures </a:t>
            </a:r>
            <a:r>
              <a:rPr sz="2400" spc="-5" dirty="0">
                <a:latin typeface="Arial"/>
                <a:cs typeface="Arial"/>
              </a:rPr>
              <a:t>the percent of data in the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bin</a:t>
            </a:r>
            <a:endParaRPr sz="2400">
              <a:latin typeface="Arial"/>
              <a:cs typeface="Arial"/>
            </a:endParaRPr>
          </a:p>
          <a:p>
            <a:pPr marL="424815">
              <a:lnSpc>
                <a:spcPts val="2865"/>
              </a:lnSpc>
            </a:pPr>
            <a:r>
              <a:rPr sz="2400" b="1" i="1" spc="-5" dirty="0">
                <a:latin typeface="Arial"/>
                <a:cs typeface="Arial"/>
              </a:rPr>
              <a:t>relative </a:t>
            </a:r>
            <a:r>
              <a:rPr sz="2400" b="1" i="1" dirty="0">
                <a:latin typeface="Arial"/>
                <a:cs typeface="Arial"/>
              </a:rPr>
              <a:t>to the </a:t>
            </a:r>
            <a:r>
              <a:rPr sz="2400" b="1" i="1" spc="-5" dirty="0">
                <a:latin typeface="Arial"/>
                <a:cs typeface="Arial"/>
              </a:rPr>
              <a:t>amount of space in </a:t>
            </a:r>
            <a:r>
              <a:rPr sz="2400" b="1" i="1" dirty="0">
                <a:latin typeface="Arial"/>
                <a:cs typeface="Arial"/>
              </a:rPr>
              <a:t>the</a:t>
            </a:r>
            <a:r>
              <a:rPr sz="2400" b="1" i="1" spc="-60" dirty="0">
                <a:latin typeface="Arial"/>
                <a:cs typeface="Arial"/>
              </a:rPr>
              <a:t> </a:t>
            </a:r>
            <a:r>
              <a:rPr sz="2400" b="1" i="1" spc="10" dirty="0">
                <a:latin typeface="Arial"/>
                <a:cs typeface="Arial"/>
              </a:rPr>
              <a:t>bin</a:t>
            </a:r>
            <a:r>
              <a:rPr sz="2400" b="1" spc="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72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Height </a:t>
            </a:r>
            <a:r>
              <a:rPr sz="2400" dirty="0">
                <a:latin typeface="Arial"/>
                <a:cs typeface="Arial"/>
              </a:rPr>
              <a:t>measures crowdedness, </a:t>
            </a:r>
            <a:r>
              <a:rPr sz="2400" spc="-5" dirty="0">
                <a:latin typeface="Arial"/>
                <a:cs typeface="Arial"/>
              </a:rPr>
              <a:t>or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density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944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Units: percent per unit on the horizontal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axis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078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Area Measures</a:t>
            </a:r>
            <a:r>
              <a:rPr spc="-90" dirty="0"/>
              <a:t> </a:t>
            </a:r>
            <a:r>
              <a:rPr spc="-5" dirty="0"/>
              <a:t>Percent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224" y="1569142"/>
            <a:ext cx="7249159" cy="2131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6889" algn="l"/>
                <a:tab pos="2217420" algn="l"/>
                <a:tab pos="3645535" algn="l"/>
                <a:tab pos="4076065" algn="l"/>
                <a:tab pos="5192395" algn="l"/>
                <a:tab pos="553085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Area of bar	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=	%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 in bin	</a:t>
            </a:r>
            <a:r>
              <a:rPr sz="2400" b="1" dirty="0">
                <a:latin typeface="Arial"/>
                <a:cs typeface="Arial"/>
              </a:rPr>
              <a:t>=	</a:t>
            </a:r>
            <a:r>
              <a:rPr sz="2400" b="1" spc="-5" dirty="0">
                <a:latin typeface="Arial"/>
                <a:cs typeface="Arial"/>
              </a:rPr>
              <a:t>Height	</a:t>
            </a:r>
            <a:r>
              <a:rPr sz="2400" b="1" dirty="0">
                <a:latin typeface="Arial"/>
                <a:cs typeface="Arial"/>
              </a:rPr>
              <a:t>x	</a:t>
            </a:r>
            <a:r>
              <a:rPr sz="2400" b="1" spc="-5" dirty="0">
                <a:latin typeface="Arial"/>
                <a:cs typeface="Arial"/>
              </a:rPr>
              <a:t>width of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bin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668655" indent="-412750">
              <a:lnSpc>
                <a:spcPct val="100000"/>
              </a:lnSpc>
              <a:spcBef>
                <a:spcPts val="2014"/>
              </a:spcBef>
              <a:buClr>
                <a:srgbClr val="C4820D"/>
              </a:buClr>
              <a:buChar char="●"/>
              <a:tabLst>
                <a:tab pos="668020" algn="l"/>
                <a:tab pos="668655" algn="l"/>
              </a:tabLst>
            </a:pPr>
            <a:r>
              <a:rPr sz="2400" dirty="0">
                <a:latin typeface="Arial"/>
                <a:cs typeface="Arial"/>
              </a:rPr>
              <a:t>“How many </a:t>
            </a:r>
            <a:r>
              <a:rPr sz="2400" spc="-5" dirty="0">
                <a:latin typeface="Arial"/>
                <a:cs typeface="Arial"/>
              </a:rPr>
              <a:t>individuals in the bin?” Use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area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4820D"/>
              </a:buClr>
              <a:buFont typeface="Arial"/>
              <a:buChar char="●"/>
            </a:pPr>
            <a:endParaRPr sz="2450">
              <a:latin typeface="Arial"/>
              <a:cs typeface="Arial"/>
            </a:endParaRPr>
          </a:p>
          <a:p>
            <a:pPr marL="66865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668020" algn="l"/>
                <a:tab pos="668655" algn="l"/>
              </a:tabLst>
            </a:pPr>
            <a:r>
              <a:rPr sz="2400" dirty="0">
                <a:latin typeface="Arial"/>
                <a:cs typeface="Arial"/>
              </a:rPr>
              <a:t>“How crowded </a:t>
            </a:r>
            <a:r>
              <a:rPr sz="2400" spc="-5" dirty="0">
                <a:latin typeface="Arial"/>
                <a:cs typeface="Arial"/>
              </a:rPr>
              <a:t>is the bin?” Use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height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3879" y="2240540"/>
            <a:ext cx="3175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Charts</a:t>
            </a:r>
            <a:r>
              <a:rPr sz="3600" b="1" spc="-9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Review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1275" y="4167084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355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Bar Chart or</a:t>
            </a:r>
            <a:r>
              <a:rPr spc="-95" dirty="0"/>
              <a:t> </a:t>
            </a:r>
            <a:r>
              <a:rPr spc="-5" dirty="0"/>
              <a:t>Histogram?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096" y="1325388"/>
            <a:ext cx="3790315" cy="316484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49680">
              <a:lnSpc>
                <a:spcPct val="100000"/>
              </a:lnSpc>
              <a:spcBef>
                <a:spcPts val="610"/>
              </a:spcBef>
            </a:pPr>
            <a:r>
              <a:rPr sz="2200" b="1" spc="-5" dirty="0">
                <a:solidFill>
                  <a:srgbClr val="3B7EA1"/>
                </a:solidFill>
                <a:latin typeface="Arial"/>
                <a:cs typeface="Arial"/>
              </a:rPr>
              <a:t>Bar</a:t>
            </a:r>
            <a:r>
              <a:rPr sz="2200" b="1" spc="-1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3B7EA1"/>
                </a:solidFill>
                <a:latin typeface="Arial"/>
                <a:cs typeface="Arial"/>
              </a:rPr>
              <a:t>Chart</a:t>
            </a:r>
            <a:endParaRPr sz="2200">
              <a:latin typeface="Arial"/>
              <a:cs typeface="Arial"/>
            </a:endParaRPr>
          </a:p>
          <a:p>
            <a:pPr marL="409575" marR="236854" indent="-397510">
              <a:lnSpc>
                <a:spcPct val="101099"/>
              </a:lnSpc>
              <a:spcBef>
                <a:spcPts val="480"/>
              </a:spcBef>
              <a:buClr>
                <a:srgbClr val="C4820D"/>
              </a:buClr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latin typeface="Arial"/>
                <a:cs typeface="Arial"/>
              </a:rPr>
              <a:t>Distribution of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categorical  variable</a:t>
            </a:r>
            <a:endParaRPr sz="2200">
              <a:latin typeface="Arial"/>
              <a:cs typeface="Arial"/>
            </a:endParaRPr>
          </a:p>
          <a:p>
            <a:pPr marL="409575" marR="624840" indent="-397510">
              <a:lnSpc>
                <a:spcPts val="2630"/>
              </a:lnSpc>
              <a:spcBef>
                <a:spcPts val="80"/>
              </a:spcBef>
              <a:buClr>
                <a:srgbClr val="C4820D"/>
              </a:buClr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latin typeface="Arial"/>
                <a:cs typeface="Arial"/>
              </a:rPr>
              <a:t>Bars have arbitrary  </a:t>
            </a:r>
            <a:r>
              <a:rPr sz="2200" dirty="0">
                <a:latin typeface="Arial"/>
                <a:cs typeface="Arial"/>
              </a:rPr>
              <a:t>(but </a:t>
            </a:r>
            <a:r>
              <a:rPr sz="2200" spc="-5" dirty="0">
                <a:latin typeface="Arial"/>
                <a:cs typeface="Arial"/>
              </a:rPr>
              <a:t>equal) widths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and  </a:t>
            </a:r>
            <a:r>
              <a:rPr sz="2200" dirty="0">
                <a:latin typeface="Arial"/>
                <a:cs typeface="Arial"/>
              </a:rPr>
              <a:t>spacings</a:t>
            </a:r>
            <a:endParaRPr sz="2200">
              <a:latin typeface="Arial"/>
              <a:cs typeface="Arial"/>
            </a:endParaRPr>
          </a:p>
          <a:p>
            <a:pPr marL="409575" indent="-397510">
              <a:lnSpc>
                <a:spcPts val="2520"/>
              </a:lnSpc>
              <a:buClr>
                <a:srgbClr val="C4820D"/>
              </a:buClr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200" b="1" spc="-5" dirty="0">
                <a:latin typeface="Arial"/>
                <a:cs typeface="Arial"/>
              </a:rPr>
              <a:t>height </a:t>
            </a:r>
            <a:r>
              <a:rPr sz="2200" b="1" dirty="0">
                <a:latin typeface="Arial"/>
                <a:cs typeface="Arial"/>
              </a:rPr>
              <a:t>(or </a:t>
            </a:r>
            <a:r>
              <a:rPr sz="2200" b="1" spc="-5" dirty="0">
                <a:latin typeface="Arial"/>
                <a:cs typeface="Arial"/>
              </a:rPr>
              <a:t>length)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and</a:t>
            </a:r>
            <a:endParaRPr sz="2200">
              <a:latin typeface="Arial"/>
              <a:cs typeface="Arial"/>
            </a:endParaRPr>
          </a:p>
          <a:p>
            <a:pPr marL="409575" marR="5080">
              <a:lnSpc>
                <a:spcPts val="262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area </a:t>
            </a:r>
            <a:r>
              <a:rPr sz="2200" spc="-5" dirty="0">
                <a:latin typeface="Arial"/>
                <a:cs typeface="Arial"/>
              </a:rPr>
              <a:t>of bars proportional to  the percent of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individuals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5282565">
              <a:lnSpc>
                <a:spcPct val="100000"/>
              </a:lnSpc>
              <a:spcBef>
                <a:spcPts val="610"/>
              </a:spcBef>
            </a:pPr>
            <a:r>
              <a:rPr spc="-5" dirty="0"/>
              <a:t>Histogram</a:t>
            </a:r>
          </a:p>
          <a:p>
            <a:pPr marL="4420870" marR="485140" indent="-397510">
              <a:lnSpc>
                <a:spcPct val="101099"/>
              </a:lnSpc>
              <a:spcBef>
                <a:spcPts val="480"/>
              </a:spcBef>
              <a:buClr>
                <a:srgbClr val="C4820D"/>
              </a:buClr>
              <a:buChar char="●"/>
              <a:tabLst>
                <a:tab pos="4421505" algn="l"/>
                <a:tab pos="4422140" algn="l"/>
              </a:tabLst>
            </a:pP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Distribution of numerical 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variable</a:t>
            </a:r>
          </a:p>
          <a:p>
            <a:pPr marL="4420870" marR="5080" indent="-397510">
              <a:lnSpc>
                <a:spcPts val="2630"/>
              </a:lnSpc>
              <a:spcBef>
                <a:spcPts val="80"/>
              </a:spcBef>
              <a:buClr>
                <a:srgbClr val="C4820D"/>
              </a:buClr>
              <a:buChar char="●"/>
              <a:tabLst>
                <a:tab pos="4421505" algn="l"/>
                <a:tab pos="4422140" algn="l"/>
              </a:tabLst>
            </a:pP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Horizontal axis is numerical:  to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scale,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no gaps, bins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can 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be</a:t>
            </a:r>
            <a:r>
              <a:rPr b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unequal</a:t>
            </a:r>
          </a:p>
          <a:p>
            <a:pPr marL="4420870" indent="-397510">
              <a:lnSpc>
                <a:spcPts val="2520"/>
              </a:lnSpc>
              <a:buClr>
                <a:srgbClr val="C4820D"/>
              </a:buClr>
              <a:buFont typeface="Arial"/>
              <a:buChar char="●"/>
              <a:tabLst>
                <a:tab pos="4421505" algn="l"/>
                <a:tab pos="4422140" algn="l"/>
              </a:tabLst>
            </a:pPr>
            <a:r>
              <a:rPr spc="-5" dirty="0">
                <a:solidFill>
                  <a:srgbClr val="000000"/>
                </a:solidFill>
              </a:rPr>
              <a:t>Area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of bars proportional</a:t>
            </a:r>
            <a:r>
              <a:rPr b="0" spc="-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to</a:t>
            </a:r>
          </a:p>
          <a:p>
            <a:pPr marL="4420870">
              <a:lnSpc>
                <a:spcPts val="2625"/>
              </a:lnSpc>
            </a:pP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the percent of</a:t>
            </a:r>
            <a:r>
              <a:rPr b="0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individuals;</a:t>
            </a:r>
          </a:p>
          <a:p>
            <a:pPr marL="4420870">
              <a:lnSpc>
                <a:spcPts val="2630"/>
              </a:lnSpc>
            </a:pPr>
            <a:r>
              <a:rPr spc="-5" dirty="0">
                <a:solidFill>
                  <a:srgbClr val="000000"/>
                </a:solidFill>
              </a:rPr>
              <a:t>height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measures</a:t>
            </a:r>
            <a:r>
              <a:rPr b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density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92175" y="874357"/>
            <a:ext cx="3276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display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distribution: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326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Review:</a:t>
            </a:r>
            <a:r>
              <a:rPr spc="-90" dirty="0"/>
              <a:t> </a:t>
            </a:r>
            <a:r>
              <a:rPr spc="-5" dirty="0"/>
              <a:t>Charts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228840" cy="2962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Scatter </a:t>
            </a:r>
            <a:r>
              <a:rPr sz="2400" b="1" spc="5" dirty="0">
                <a:solidFill>
                  <a:srgbClr val="0000FF"/>
                </a:solidFill>
                <a:latin typeface="Arial"/>
                <a:cs typeface="Arial"/>
              </a:rPr>
              <a:t>plot</a:t>
            </a:r>
            <a:r>
              <a:rPr sz="2400" spc="5" dirty="0">
                <a:solidFill>
                  <a:srgbClr val="3B3B3B"/>
                </a:solidFill>
                <a:latin typeface="Arial"/>
                <a:cs typeface="Arial"/>
              </a:rPr>
              <a:t>: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relation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between numerical</a:t>
            </a:r>
            <a:r>
              <a:rPr sz="2400" spc="-114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variables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●"/>
            </a:pPr>
            <a:endParaRPr sz="335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Line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graph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: sequential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(over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time,</a:t>
            </a:r>
            <a:r>
              <a:rPr sz="2400" spc="-7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etc.)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4820D"/>
              </a:buClr>
              <a:buFont typeface="Arial"/>
              <a:buChar char="●"/>
            </a:pPr>
            <a:endParaRPr sz="335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Bar chart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: distribution 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categorical</a:t>
            </a:r>
            <a:r>
              <a:rPr sz="2400" spc="-8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●"/>
            </a:pPr>
            <a:endParaRPr sz="335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Histogram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: distribution of numerical</a:t>
            </a:r>
            <a:r>
              <a:rPr sz="24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003668"/>
            <a:ext cx="7778750" cy="331977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spc="-80" dirty="0">
                <a:solidFill>
                  <a:srgbClr val="3B3B3B"/>
                </a:solidFill>
                <a:latin typeface="Arial"/>
                <a:cs typeface="Arial"/>
              </a:rPr>
              <a:t>You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data about daily temperatures as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shown.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Which  type 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chart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would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show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answer to each</a:t>
            </a:r>
            <a:r>
              <a:rPr sz="2400" spc="-7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question?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00">
              <a:latin typeface="Arial"/>
              <a:cs typeface="Arial"/>
            </a:endParaRPr>
          </a:p>
          <a:p>
            <a:pPr marL="469900" marR="4242435" indent="-382270">
              <a:lnSpc>
                <a:spcPts val="237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Are there </a:t>
            </a:r>
            <a:r>
              <a:rPr sz="2000" dirty="0">
                <a:solidFill>
                  <a:srgbClr val="3B3B3B"/>
                </a:solidFill>
                <a:latin typeface="Arial"/>
                <a:cs typeface="Arial"/>
              </a:rPr>
              <a:t>more cloudy</a:t>
            </a:r>
            <a:r>
              <a:rPr sz="20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than  </a:t>
            </a:r>
            <a:r>
              <a:rPr sz="2000" dirty="0">
                <a:solidFill>
                  <a:srgbClr val="3B3B3B"/>
                </a:solidFill>
                <a:latin typeface="Arial"/>
                <a:cs typeface="Arial"/>
              </a:rPr>
              <a:t>sunny</a:t>
            </a:r>
            <a:r>
              <a:rPr sz="20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days?</a:t>
            </a:r>
            <a:endParaRPr sz="2000">
              <a:latin typeface="Arial"/>
              <a:cs typeface="Arial"/>
            </a:endParaRPr>
          </a:p>
          <a:p>
            <a:pPr marL="469900" marR="4479925" indent="-382270">
              <a:lnSpc>
                <a:spcPct val="100000"/>
              </a:lnSpc>
              <a:spcBef>
                <a:spcPts val="90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What percentage of</a:t>
            </a:r>
            <a:r>
              <a:rPr sz="2000" spc="-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days  have </a:t>
            </a:r>
            <a:r>
              <a:rPr sz="20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high above</a:t>
            </a:r>
            <a:r>
              <a:rPr sz="2000" spc="-6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72º?</a:t>
            </a:r>
            <a:endParaRPr sz="2000">
              <a:latin typeface="Arial"/>
              <a:cs typeface="Arial"/>
            </a:endParaRPr>
          </a:p>
          <a:p>
            <a:pPr marL="469900" marR="4605655" indent="-382270">
              <a:lnSpc>
                <a:spcPct val="100000"/>
              </a:lnSpc>
              <a:spcBef>
                <a:spcPts val="97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Do hotter days tend to  also have hotter</a:t>
            </a:r>
            <a:r>
              <a:rPr sz="20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nights?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56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</a:t>
            </a:r>
            <a:r>
              <a:rPr spc="-90" dirty="0"/>
              <a:t> </a:t>
            </a:r>
            <a:r>
              <a:rPr spc="-5" dirty="0"/>
              <a:t>Question</a:t>
            </a:r>
          </a:p>
        </p:txBody>
      </p:sp>
      <p:sp>
        <p:nvSpPr>
          <p:cNvPr id="4" name="object 4"/>
          <p:cNvSpPr/>
          <p:nvPr/>
        </p:nvSpPr>
        <p:spPr>
          <a:xfrm>
            <a:off x="4469863" y="2108214"/>
            <a:ext cx="3787640" cy="2485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9398" y="2240540"/>
            <a:ext cx="4160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Defining</a:t>
            </a:r>
            <a:r>
              <a:rPr spc="-90" dirty="0"/>
              <a:t> </a:t>
            </a:r>
            <a:r>
              <a:rPr spc="-5" dirty="0"/>
              <a:t>Functions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55F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431</Words>
  <Application>Microsoft Office PowerPoint</Application>
  <PresentationFormat>On-screen Show (16:9)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Office Theme</vt:lpstr>
      <vt:lpstr>Density</vt:lpstr>
      <vt:lpstr>How to Calculate Height</vt:lpstr>
      <vt:lpstr>Height Measures Density</vt:lpstr>
      <vt:lpstr>Area Measures Percent</vt:lpstr>
      <vt:lpstr>PowerPoint Presentation</vt:lpstr>
      <vt:lpstr>Bar Chart or Histogram?</vt:lpstr>
      <vt:lpstr>Review: Charts</vt:lpstr>
      <vt:lpstr>Discussion Question</vt:lpstr>
      <vt:lpstr>Defining Functions</vt:lpstr>
      <vt:lpstr>Def Statements</vt:lpstr>
      <vt:lpstr>Discussion Question</vt:lpstr>
      <vt:lpstr>Apply</vt:lpstr>
      <vt:lpstr>Apply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Density</dc:title>
  <cp:lastModifiedBy>Brad Bailey</cp:lastModifiedBy>
  <cp:revision>1</cp:revision>
  <dcterms:created xsi:type="dcterms:W3CDTF">2021-01-15T16:40:31Z</dcterms:created>
  <dcterms:modified xsi:type="dcterms:W3CDTF">2021-01-15T16:40:47Z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