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7127" y="2240540"/>
            <a:ext cx="442974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287" y="2240540"/>
            <a:ext cx="129542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724" y="1093342"/>
            <a:ext cx="7994550" cy="338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398" y="2240540"/>
            <a:ext cx="416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90" dirty="0"/>
              <a:t> </a:t>
            </a:r>
            <a:r>
              <a:rPr spc="-5" dirty="0"/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r>
              <a:rPr spc="-5" dirty="0"/>
              <a:t>by </a:t>
            </a:r>
            <a:r>
              <a:rPr spc="-10" dirty="0"/>
              <a:t>One</a:t>
            </a:r>
            <a:r>
              <a:rPr spc="-95" dirty="0"/>
              <a:t> </a:t>
            </a:r>
            <a:r>
              <a:rPr spc="-5" dirty="0"/>
              <a:t>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69239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aggregates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single 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resulting</a:t>
            </a:r>
            <a:r>
              <a:rPr sz="24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5974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 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924" y="2613533"/>
            <a:ext cx="6483985" cy="171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len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grouped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(default)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list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of all grouped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sum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total of all grouped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596265" algn="ctr">
              <a:lnSpc>
                <a:spcPct val="100000"/>
              </a:lnSpc>
              <a:spcBef>
                <a:spcPts val="185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751" y="2240540"/>
            <a:ext cx="109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6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Lists </a:t>
            </a:r>
            <a:r>
              <a:rPr spc="-5" dirty="0"/>
              <a:t>are </a:t>
            </a:r>
            <a:r>
              <a:rPr spc="-10" dirty="0"/>
              <a:t>Generic</a:t>
            </a:r>
            <a:r>
              <a:rPr spc="-85" dirty="0"/>
              <a:t> </a:t>
            </a:r>
            <a:r>
              <a:rPr spc="-5" dirty="0"/>
              <a:t>Sequences</a:t>
            </a:r>
          </a:p>
        </p:txBody>
      </p:sp>
      <p:sp>
        <p:nvSpPr>
          <p:cNvPr id="3" name="object 3"/>
          <p:cNvSpPr/>
          <p:nvPr/>
        </p:nvSpPr>
        <p:spPr>
          <a:xfrm>
            <a:off x="7226324" y="2364025"/>
            <a:ext cx="894080" cy="0"/>
          </a:xfrm>
          <a:custGeom>
            <a:avLst/>
            <a:gdLst/>
            <a:ahLst/>
            <a:cxnLst/>
            <a:rect l="l" t="t" r="r" b="b"/>
            <a:pathLst>
              <a:path w="894079">
                <a:moveTo>
                  <a:pt x="0" y="0"/>
                </a:moveTo>
                <a:lnTo>
                  <a:pt x="893699" y="0"/>
                </a:lnTo>
              </a:path>
            </a:pathLst>
          </a:custGeom>
          <a:ln w="38099">
            <a:solidFill>
              <a:srgbClr val="336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1093342"/>
            <a:ext cx="7993380" cy="35172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5720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(just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like an array), but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have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45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2+3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, '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four'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Table().with_column('K', [3,</a:t>
            </a:r>
            <a:r>
              <a:rPr sz="2200" b="1" u="heavy" spc="-8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 </a:t>
            </a:r>
            <a:r>
              <a:rPr sz="2200" b="1" u="heavy" spc="-5" dirty="0">
                <a:solidFill>
                  <a:srgbClr val="0000FF"/>
                </a:solidFill>
                <a:uFill>
                  <a:solidFill>
                    <a:srgbClr val="3368FC"/>
                  </a:solidFill>
                </a:uFill>
                <a:latin typeface="Courier New"/>
                <a:cs typeface="Courier New"/>
              </a:rPr>
              <a:t>4])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used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create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rows.</a:t>
            </a:r>
            <a:endParaRPr sz="2400">
              <a:latin typeface="Arial"/>
              <a:cs typeface="Arial"/>
            </a:endParaRPr>
          </a:p>
          <a:p>
            <a:pPr marL="469900" marR="1121410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create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list, it will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converted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an array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automatically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Arial"/>
              <a:cs typeface="Arial"/>
            </a:endParaRPr>
          </a:p>
          <a:p>
            <a:pPr marL="90170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2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r>
              <a:rPr spc="-5" dirty="0"/>
              <a:t>By Multiple</a:t>
            </a:r>
            <a:r>
              <a:rPr spc="-80" dirty="0"/>
              <a:t> </a:t>
            </a:r>
            <a:r>
              <a:rPr spc="-5" dirty="0"/>
              <a:t>Columns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8162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</a:t>
            </a:r>
            <a:r>
              <a:rPr sz="2400" b="1" spc="-855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also aggregate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share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69709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of 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1275" y="317648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669" y="2240540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Pivot</a:t>
            </a:r>
            <a:r>
              <a:rPr spc="-90" dirty="0"/>
              <a:t> </a:t>
            </a:r>
            <a:r>
              <a:rPr spc="-50" dirty="0"/>
              <a:t>Tables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33030" cy="338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Cross-classifies according to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Produces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aggregated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required</a:t>
            </a:r>
            <a:r>
              <a:rPr sz="2400" spc="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optional arguments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(include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both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neither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=’column_label_to_aggregate’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collect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=function_to_aggregate_with</a:t>
            </a:r>
            <a:endParaRPr sz="2400">
              <a:latin typeface="Arial"/>
              <a:cs typeface="Arial"/>
            </a:endParaRPr>
          </a:p>
          <a:p>
            <a:pPr marL="348869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8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699" y="2216460"/>
            <a:ext cx="4003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107802"/>
                </a:solidFill>
                <a:latin typeface="Consolas"/>
                <a:cs typeface="Consolas"/>
              </a:rPr>
              <a:t>def</a:t>
            </a:r>
            <a:r>
              <a:rPr sz="3000" b="1" spc="-75" dirty="0">
                <a:solidFill>
                  <a:srgbClr val="107802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0950AD"/>
                </a:solidFill>
                <a:latin typeface="Consolas"/>
                <a:cs typeface="Consolas"/>
              </a:rPr>
              <a:t>spread</a:t>
            </a:r>
            <a:r>
              <a:rPr sz="3000" spc="-5" dirty="0">
                <a:latin typeface="Consolas"/>
                <a:cs typeface="Consolas"/>
              </a:rPr>
              <a:t>(values):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9602" y="2864160"/>
            <a:ext cx="6726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1345" algn="l"/>
              </a:tabLst>
            </a:pPr>
            <a:r>
              <a:rPr sz="3000" b="1" spc="-5" dirty="0">
                <a:solidFill>
                  <a:srgbClr val="107802"/>
                </a:solidFill>
                <a:latin typeface="Consolas"/>
                <a:cs typeface="Consolas"/>
              </a:rPr>
              <a:t>retur</a:t>
            </a:r>
            <a:r>
              <a:rPr sz="3000" b="1" dirty="0">
                <a:solidFill>
                  <a:srgbClr val="107802"/>
                </a:solidFill>
                <a:latin typeface="Consolas"/>
                <a:cs typeface="Consolas"/>
              </a:rPr>
              <a:t>n</a:t>
            </a:r>
            <a:r>
              <a:rPr sz="3000" b="1" spc="10" dirty="0">
                <a:solidFill>
                  <a:srgbClr val="107802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0D5F18"/>
                </a:solidFill>
                <a:latin typeface="Consolas"/>
                <a:cs typeface="Consolas"/>
              </a:rPr>
              <a:t>ma</a:t>
            </a:r>
            <a:r>
              <a:rPr sz="3000" dirty="0">
                <a:solidFill>
                  <a:srgbClr val="0D5F18"/>
                </a:solidFill>
                <a:latin typeface="Consolas"/>
                <a:cs typeface="Consolas"/>
              </a:rPr>
              <a:t>x</a:t>
            </a:r>
            <a:r>
              <a:rPr sz="3000" spc="-5" dirty="0">
                <a:latin typeface="Consolas"/>
                <a:cs typeface="Consolas"/>
              </a:rPr>
              <a:t>(values</a:t>
            </a:r>
            <a:r>
              <a:rPr sz="3000" dirty="0">
                <a:latin typeface="Consolas"/>
                <a:cs typeface="Consolas"/>
              </a:rPr>
              <a:t>)</a:t>
            </a:r>
            <a:r>
              <a:rPr sz="3000" spc="3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262626"/>
                </a:solidFill>
                <a:latin typeface="Consolas"/>
                <a:cs typeface="Consolas"/>
              </a:rPr>
              <a:t>-	</a:t>
            </a:r>
            <a:r>
              <a:rPr sz="3000" spc="-5" dirty="0">
                <a:solidFill>
                  <a:srgbClr val="0D5F18"/>
                </a:solidFill>
                <a:latin typeface="Consolas"/>
                <a:cs typeface="Consolas"/>
              </a:rPr>
              <a:t>mi</a:t>
            </a:r>
            <a:r>
              <a:rPr sz="3000" dirty="0">
                <a:solidFill>
                  <a:srgbClr val="0D5F18"/>
                </a:solidFill>
                <a:latin typeface="Consolas"/>
                <a:cs typeface="Consolas"/>
              </a:rPr>
              <a:t>n</a:t>
            </a:r>
            <a:r>
              <a:rPr sz="3000" spc="-5" dirty="0">
                <a:latin typeface="Consolas"/>
                <a:cs typeface="Consolas"/>
              </a:rPr>
              <a:t>(values)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1387" y="1714837"/>
            <a:ext cx="1350010" cy="1096645"/>
            <a:chOff x="1521387" y="1714837"/>
            <a:chExt cx="1350010" cy="1096645"/>
          </a:xfrm>
        </p:grpSpPr>
        <p:sp>
          <p:nvSpPr>
            <p:cNvPr id="6" name="object 6"/>
            <p:cNvSpPr/>
            <p:nvPr/>
          </p:nvSpPr>
          <p:spPr>
            <a:xfrm>
              <a:off x="1526149" y="2212225"/>
              <a:ext cx="1340485" cy="594360"/>
            </a:xfrm>
            <a:custGeom>
              <a:avLst/>
              <a:gdLst/>
              <a:ahLst/>
              <a:cxnLst/>
              <a:rect l="l" t="t" r="r" b="b"/>
              <a:pathLst>
                <a:path w="1340485" h="594360">
                  <a:moveTo>
                    <a:pt x="1241097" y="593999"/>
                  </a:moveTo>
                  <a:lnTo>
                    <a:pt x="99001" y="593999"/>
                  </a:lnTo>
                  <a:lnTo>
                    <a:pt x="60465" y="586219"/>
                  </a:lnTo>
                  <a:lnTo>
                    <a:pt x="28997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lnTo>
                    <a:pt x="7780" y="60465"/>
                  </a:lnTo>
                  <a:lnTo>
                    <a:pt x="28997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241097" y="0"/>
                  </a:lnTo>
                  <a:lnTo>
                    <a:pt x="1278984" y="7536"/>
                  </a:lnTo>
                  <a:lnTo>
                    <a:pt x="1311102" y="28996"/>
                  </a:lnTo>
                  <a:lnTo>
                    <a:pt x="1332563" y="61115"/>
                  </a:lnTo>
                  <a:lnTo>
                    <a:pt x="1340099" y="99001"/>
                  </a:lnTo>
                  <a:lnTo>
                    <a:pt x="1340099" y="494997"/>
                  </a:lnTo>
                  <a:lnTo>
                    <a:pt x="1332319" y="533534"/>
                  </a:lnTo>
                  <a:lnTo>
                    <a:pt x="1311103" y="565003"/>
                  </a:lnTo>
                  <a:lnTo>
                    <a:pt x="1279634" y="586219"/>
                  </a:lnTo>
                  <a:lnTo>
                    <a:pt x="1241097" y="593999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6149" y="2212225"/>
              <a:ext cx="1340485" cy="594360"/>
            </a:xfrm>
            <a:custGeom>
              <a:avLst/>
              <a:gdLst/>
              <a:ahLst/>
              <a:cxnLst/>
              <a:rect l="l" t="t" r="r" b="b"/>
              <a:pathLst>
                <a:path w="1340485" h="594360">
                  <a:moveTo>
                    <a:pt x="0" y="99001"/>
                  </a:moveTo>
                  <a:lnTo>
                    <a:pt x="7780" y="60465"/>
                  </a:lnTo>
                  <a:lnTo>
                    <a:pt x="28997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241097" y="0"/>
                  </a:lnTo>
                  <a:lnTo>
                    <a:pt x="1278984" y="7536"/>
                  </a:lnTo>
                  <a:lnTo>
                    <a:pt x="1311102" y="28996"/>
                  </a:lnTo>
                  <a:lnTo>
                    <a:pt x="1332563" y="61115"/>
                  </a:lnTo>
                  <a:lnTo>
                    <a:pt x="1340099" y="99001"/>
                  </a:lnTo>
                  <a:lnTo>
                    <a:pt x="1340099" y="494997"/>
                  </a:lnTo>
                  <a:lnTo>
                    <a:pt x="1332319" y="533534"/>
                  </a:lnTo>
                  <a:lnTo>
                    <a:pt x="1311103" y="565003"/>
                  </a:lnTo>
                  <a:lnTo>
                    <a:pt x="1279634" y="586219"/>
                  </a:lnTo>
                  <a:lnTo>
                    <a:pt x="1241097" y="593999"/>
                  </a:lnTo>
                  <a:lnTo>
                    <a:pt x="99001" y="593999"/>
                  </a:lnTo>
                  <a:lnTo>
                    <a:pt x="60465" y="586219"/>
                  </a:lnTo>
                  <a:lnTo>
                    <a:pt x="28997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6574" y="1719600"/>
              <a:ext cx="1130300" cy="467359"/>
            </a:xfrm>
            <a:custGeom>
              <a:avLst/>
              <a:gdLst/>
              <a:ahLst/>
              <a:cxnLst/>
              <a:rect l="l" t="t" r="r" b="b"/>
              <a:pathLst>
                <a:path w="1130300" h="467360">
                  <a:moveTo>
                    <a:pt x="1060899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1060899" y="0"/>
                  </a:lnTo>
                  <a:lnTo>
                    <a:pt x="1099292" y="11626"/>
                  </a:lnTo>
                  <a:lnTo>
                    <a:pt x="1124832" y="42718"/>
                  </a:lnTo>
                  <a:lnTo>
                    <a:pt x="1130099" y="69199"/>
                  </a:lnTo>
                  <a:lnTo>
                    <a:pt x="1130099" y="345999"/>
                  </a:lnTo>
                  <a:lnTo>
                    <a:pt x="1124661" y="372935"/>
                  </a:lnTo>
                  <a:lnTo>
                    <a:pt x="1109831" y="394931"/>
                  </a:lnTo>
                  <a:lnTo>
                    <a:pt x="1087835" y="409761"/>
                  </a:lnTo>
                  <a:lnTo>
                    <a:pt x="1060899" y="415199"/>
                  </a:lnTo>
                  <a:close/>
                </a:path>
                <a:path w="1130300" h="467360">
                  <a:moveTo>
                    <a:pt x="329616" y="467099"/>
                  </a:moveTo>
                  <a:lnTo>
                    <a:pt x="188349" y="415199"/>
                  </a:lnTo>
                  <a:lnTo>
                    <a:pt x="470874" y="415199"/>
                  </a:lnTo>
                  <a:lnTo>
                    <a:pt x="329616" y="4670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6574" y="1719600"/>
              <a:ext cx="1130300" cy="467359"/>
            </a:xfrm>
            <a:custGeom>
              <a:avLst/>
              <a:gdLst/>
              <a:ahLst/>
              <a:cxnLst/>
              <a:rect l="l" t="t" r="r" b="b"/>
              <a:pathLst>
                <a:path w="1130300" h="467360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188349" y="0"/>
                  </a:lnTo>
                  <a:lnTo>
                    <a:pt x="470874" y="0"/>
                  </a:lnTo>
                  <a:lnTo>
                    <a:pt x="1060899" y="0"/>
                  </a:lnTo>
                  <a:lnTo>
                    <a:pt x="1074463" y="1341"/>
                  </a:lnTo>
                  <a:lnTo>
                    <a:pt x="1109831" y="20268"/>
                  </a:lnTo>
                  <a:lnTo>
                    <a:pt x="1128758" y="55636"/>
                  </a:lnTo>
                  <a:lnTo>
                    <a:pt x="1130099" y="69199"/>
                  </a:lnTo>
                  <a:lnTo>
                    <a:pt x="1130099" y="242199"/>
                  </a:lnTo>
                  <a:lnTo>
                    <a:pt x="1130099" y="345999"/>
                  </a:lnTo>
                  <a:lnTo>
                    <a:pt x="1124661" y="372935"/>
                  </a:lnTo>
                  <a:lnTo>
                    <a:pt x="1109831" y="394931"/>
                  </a:lnTo>
                  <a:lnTo>
                    <a:pt x="1087835" y="409761"/>
                  </a:lnTo>
                  <a:lnTo>
                    <a:pt x="1060899" y="415199"/>
                  </a:lnTo>
                  <a:lnTo>
                    <a:pt x="470874" y="415199"/>
                  </a:lnTo>
                  <a:lnTo>
                    <a:pt x="329616" y="467099"/>
                  </a:lnTo>
                  <a:lnTo>
                    <a:pt x="188349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2421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28212" y="1714837"/>
            <a:ext cx="3581400" cy="1096645"/>
            <a:chOff x="3028212" y="1714837"/>
            <a:chExt cx="3581400" cy="1096645"/>
          </a:xfrm>
        </p:grpSpPr>
        <p:sp>
          <p:nvSpPr>
            <p:cNvPr id="11" name="object 11"/>
            <p:cNvSpPr/>
            <p:nvPr/>
          </p:nvSpPr>
          <p:spPr>
            <a:xfrm>
              <a:off x="3032974" y="2212225"/>
              <a:ext cx="1281430" cy="594360"/>
            </a:xfrm>
            <a:custGeom>
              <a:avLst/>
              <a:gdLst/>
              <a:ahLst/>
              <a:cxnLst/>
              <a:rect l="l" t="t" r="r" b="b"/>
              <a:pathLst>
                <a:path w="1281429" h="594360">
                  <a:moveTo>
                    <a:pt x="1181997" y="593999"/>
                  </a:moveTo>
                  <a:lnTo>
                    <a:pt x="99001" y="593999"/>
                  </a:lnTo>
                  <a:lnTo>
                    <a:pt x="60465" y="586219"/>
                  </a:lnTo>
                  <a:lnTo>
                    <a:pt x="28996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lnTo>
                    <a:pt x="7780" y="60465"/>
                  </a:lnTo>
                  <a:lnTo>
                    <a:pt x="28996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181997" y="0"/>
                  </a:lnTo>
                  <a:lnTo>
                    <a:pt x="1219884" y="7536"/>
                  </a:lnTo>
                  <a:lnTo>
                    <a:pt x="1252002" y="28996"/>
                  </a:lnTo>
                  <a:lnTo>
                    <a:pt x="1273463" y="61115"/>
                  </a:lnTo>
                  <a:lnTo>
                    <a:pt x="1280999" y="99001"/>
                  </a:lnTo>
                  <a:lnTo>
                    <a:pt x="1280999" y="494997"/>
                  </a:lnTo>
                  <a:lnTo>
                    <a:pt x="1273219" y="533534"/>
                  </a:lnTo>
                  <a:lnTo>
                    <a:pt x="1252003" y="565003"/>
                  </a:lnTo>
                  <a:lnTo>
                    <a:pt x="1220534" y="586219"/>
                  </a:lnTo>
                  <a:lnTo>
                    <a:pt x="1181997" y="593999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32974" y="2212225"/>
              <a:ext cx="1281430" cy="594360"/>
            </a:xfrm>
            <a:custGeom>
              <a:avLst/>
              <a:gdLst/>
              <a:ahLst/>
              <a:cxnLst/>
              <a:rect l="l" t="t" r="r" b="b"/>
              <a:pathLst>
                <a:path w="1281429" h="594360">
                  <a:moveTo>
                    <a:pt x="0" y="99001"/>
                  </a:moveTo>
                  <a:lnTo>
                    <a:pt x="7780" y="60465"/>
                  </a:lnTo>
                  <a:lnTo>
                    <a:pt x="28996" y="28996"/>
                  </a:lnTo>
                  <a:lnTo>
                    <a:pt x="60465" y="7780"/>
                  </a:lnTo>
                  <a:lnTo>
                    <a:pt x="99001" y="0"/>
                  </a:lnTo>
                  <a:lnTo>
                    <a:pt x="1181997" y="0"/>
                  </a:lnTo>
                  <a:lnTo>
                    <a:pt x="1219884" y="7536"/>
                  </a:lnTo>
                  <a:lnTo>
                    <a:pt x="1252002" y="28996"/>
                  </a:lnTo>
                  <a:lnTo>
                    <a:pt x="1273463" y="61115"/>
                  </a:lnTo>
                  <a:lnTo>
                    <a:pt x="1280999" y="99001"/>
                  </a:lnTo>
                  <a:lnTo>
                    <a:pt x="1280999" y="494997"/>
                  </a:lnTo>
                  <a:lnTo>
                    <a:pt x="1273219" y="533534"/>
                  </a:lnTo>
                  <a:lnTo>
                    <a:pt x="1252003" y="565003"/>
                  </a:lnTo>
                  <a:lnTo>
                    <a:pt x="1220534" y="586219"/>
                  </a:lnTo>
                  <a:lnTo>
                    <a:pt x="1181997" y="593999"/>
                  </a:lnTo>
                  <a:lnTo>
                    <a:pt x="99001" y="593999"/>
                  </a:lnTo>
                  <a:lnTo>
                    <a:pt x="60465" y="586219"/>
                  </a:lnTo>
                  <a:lnTo>
                    <a:pt x="28996" y="565003"/>
                  </a:lnTo>
                  <a:lnTo>
                    <a:pt x="7780" y="533534"/>
                  </a:lnTo>
                  <a:lnTo>
                    <a:pt x="0" y="494997"/>
                  </a:lnTo>
                  <a:lnTo>
                    <a:pt x="0" y="990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0599" y="1719600"/>
              <a:ext cx="3504565" cy="478155"/>
            </a:xfrm>
            <a:custGeom>
              <a:avLst/>
              <a:gdLst/>
              <a:ahLst/>
              <a:cxnLst/>
              <a:rect l="l" t="t" r="r" b="b"/>
              <a:pathLst>
                <a:path w="3504565" h="478155">
                  <a:moveTo>
                    <a:pt x="3434799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3434799" y="0"/>
                  </a:lnTo>
                  <a:lnTo>
                    <a:pt x="3473192" y="11626"/>
                  </a:lnTo>
                  <a:lnTo>
                    <a:pt x="3498732" y="42718"/>
                  </a:lnTo>
                  <a:lnTo>
                    <a:pt x="3503999" y="69199"/>
                  </a:lnTo>
                  <a:lnTo>
                    <a:pt x="3503999" y="345999"/>
                  </a:lnTo>
                  <a:lnTo>
                    <a:pt x="3498561" y="372935"/>
                  </a:lnTo>
                  <a:lnTo>
                    <a:pt x="3483731" y="394931"/>
                  </a:lnTo>
                  <a:lnTo>
                    <a:pt x="3461735" y="409761"/>
                  </a:lnTo>
                  <a:lnTo>
                    <a:pt x="3434799" y="415199"/>
                  </a:lnTo>
                  <a:close/>
                </a:path>
                <a:path w="3504565" h="478155">
                  <a:moveTo>
                    <a:pt x="562637" y="478123"/>
                  </a:moveTo>
                  <a:lnTo>
                    <a:pt x="583999" y="415199"/>
                  </a:lnTo>
                  <a:lnTo>
                    <a:pt x="1459999" y="415199"/>
                  </a:lnTo>
                  <a:lnTo>
                    <a:pt x="562637" y="478123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0599" y="1719600"/>
              <a:ext cx="3504565" cy="478155"/>
            </a:xfrm>
            <a:custGeom>
              <a:avLst/>
              <a:gdLst/>
              <a:ahLst/>
              <a:cxnLst/>
              <a:rect l="l" t="t" r="r" b="b"/>
              <a:pathLst>
                <a:path w="3504565" h="478155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583999" y="0"/>
                  </a:lnTo>
                  <a:lnTo>
                    <a:pt x="1459999" y="0"/>
                  </a:lnTo>
                  <a:lnTo>
                    <a:pt x="3434799" y="0"/>
                  </a:lnTo>
                  <a:lnTo>
                    <a:pt x="3448363" y="1341"/>
                  </a:lnTo>
                  <a:lnTo>
                    <a:pt x="3483731" y="20268"/>
                  </a:lnTo>
                  <a:lnTo>
                    <a:pt x="3502657" y="55636"/>
                  </a:lnTo>
                  <a:lnTo>
                    <a:pt x="3503999" y="69199"/>
                  </a:lnTo>
                  <a:lnTo>
                    <a:pt x="3503999" y="242199"/>
                  </a:lnTo>
                  <a:lnTo>
                    <a:pt x="3503999" y="345999"/>
                  </a:lnTo>
                  <a:lnTo>
                    <a:pt x="3498561" y="372935"/>
                  </a:lnTo>
                  <a:lnTo>
                    <a:pt x="3483731" y="394931"/>
                  </a:lnTo>
                  <a:lnTo>
                    <a:pt x="3461735" y="409761"/>
                  </a:lnTo>
                  <a:lnTo>
                    <a:pt x="3434799" y="415199"/>
                  </a:lnTo>
                  <a:lnTo>
                    <a:pt x="1459999" y="415199"/>
                  </a:lnTo>
                  <a:lnTo>
                    <a:pt x="562637" y="478123"/>
                  </a:lnTo>
                  <a:lnTo>
                    <a:pt x="583999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2421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0225" y="1093342"/>
            <a:ext cx="7080884" cy="97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User-defined functions give names to blocks of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140335" algn="ctr">
              <a:lnSpc>
                <a:spcPct val="100000"/>
              </a:lnSpc>
              <a:spcBef>
                <a:spcPts val="2425"/>
              </a:spcBef>
              <a:tabLst>
                <a:tab pos="1559560" algn="l"/>
              </a:tabLst>
            </a:pPr>
            <a:r>
              <a:rPr sz="1800" spc="-5" dirty="0">
                <a:latin typeface="Arial"/>
                <a:cs typeface="Arial"/>
              </a:rPr>
              <a:t>Name	Argument names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(parameters)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7262" y="2857035"/>
            <a:ext cx="7959725" cy="1096645"/>
            <a:chOff x="497262" y="2857035"/>
            <a:chExt cx="7959725" cy="1096645"/>
          </a:xfrm>
        </p:grpSpPr>
        <p:sp>
          <p:nvSpPr>
            <p:cNvPr id="17" name="object 17"/>
            <p:cNvSpPr/>
            <p:nvPr/>
          </p:nvSpPr>
          <p:spPr>
            <a:xfrm>
              <a:off x="1508975" y="2861798"/>
              <a:ext cx="6943090" cy="1087120"/>
            </a:xfrm>
            <a:custGeom>
              <a:avLst/>
              <a:gdLst/>
              <a:ahLst/>
              <a:cxnLst/>
              <a:rect l="l" t="t" r="r" b="b"/>
              <a:pathLst>
                <a:path w="6943090" h="1087120">
                  <a:moveTo>
                    <a:pt x="6761795" y="1086600"/>
                  </a:moveTo>
                  <a:lnTo>
                    <a:pt x="181103" y="1086600"/>
                  </a:lnTo>
                  <a:lnTo>
                    <a:pt x="132959" y="1080131"/>
                  </a:lnTo>
                  <a:lnTo>
                    <a:pt x="89697" y="1061874"/>
                  </a:lnTo>
                  <a:lnTo>
                    <a:pt x="53044" y="1033556"/>
                  </a:lnTo>
                  <a:lnTo>
                    <a:pt x="24725" y="996902"/>
                  </a:lnTo>
                  <a:lnTo>
                    <a:pt x="6469" y="953640"/>
                  </a:lnTo>
                  <a:lnTo>
                    <a:pt x="0" y="905496"/>
                  </a:lnTo>
                  <a:lnTo>
                    <a:pt x="0" y="181103"/>
                  </a:lnTo>
                  <a:lnTo>
                    <a:pt x="6469" y="132959"/>
                  </a:lnTo>
                  <a:lnTo>
                    <a:pt x="24725" y="89697"/>
                  </a:lnTo>
                  <a:lnTo>
                    <a:pt x="53044" y="53043"/>
                  </a:lnTo>
                  <a:lnTo>
                    <a:pt x="89697" y="24725"/>
                  </a:lnTo>
                  <a:lnTo>
                    <a:pt x="132959" y="6469"/>
                  </a:lnTo>
                  <a:lnTo>
                    <a:pt x="181103" y="0"/>
                  </a:lnTo>
                  <a:lnTo>
                    <a:pt x="6761795" y="0"/>
                  </a:lnTo>
                  <a:lnTo>
                    <a:pt x="6831101" y="13785"/>
                  </a:lnTo>
                  <a:lnTo>
                    <a:pt x="6889856" y="53043"/>
                  </a:lnTo>
                  <a:lnTo>
                    <a:pt x="6929114" y="111798"/>
                  </a:lnTo>
                  <a:lnTo>
                    <a:pt x="6942899" y="181103"/>
                  </a:lnTo>
                  <a:lnTo>
                    <a:pt x="6942899" y="905496"/>
                  </a:lnTo>
                  <a:lnTo>
                    <a:pt x="6936430" y="953640"/>
                  </a:lnTo>
                  <a:lnTo>
                    <a:pt x="6918174" y="996902"/>
                  </a:lnTo>
                  <a:lnTo>
                    <a:pt x="6889856" y="1033556"/>
                  </a:lnTo>
                  <a:lnTo>
                    <a:pt x="6853202" y="1061874"/>
                  </a:lnTo>
                  <a:lnTo>
                    <a:pt x="6809940" y="1080131"/>
                  </a:lnTo>
                  <a:lnTo>
                    <a:pt x="6761795" y="1086600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08975" y="2861798"/>
              <a:ext cx="6943090" cy="1087120"/>
            </a:xfrm>
            <a:custGeom>
              <a:avLst/>
              <a:gdLst/>
              <a:ahLst/>
              <a:cxnLst/>
              <a:rect l="l" t="t" r="r" b="b"/>
              <a:pathLst>
                <a:path w="6943090" h="1087120">
                  <a:moveTo>
                    <a:pt x="0" y="181103"/>
                  </a:moveTo>
                  <a:lnTo>
                    <a:pt x="6469" y="132959"/>
                  </a:lnTo>
                  <a:lnTo>
                    <a:pt x="24725" y="89697"/>
                  </a:lnTo>
                  <a:lnTo>
                    <a:pt x="53044" y="53043"/>
                  </a:lnTo>
                  <a:lnTo>
                    <a:pt x="89697" y="24725"/>
                  </a:lnTo>
                  <a:lnTo>
                    <a:pt x="132959" y="6469"/>
                  </a:lnTo>
                  <a:lnTo>
                    <a:pt x="181103" y="0"/>
                  </a:lnTo>
                  <a:lnTo>
                    <a:pt x="6761795" y="0"/>
                  </a:lnTo>
                  <a:lnTo>
                    <a:pt x="6831101" y="13785"/>
                  </a:lnTo>
                  <a:lnTo>
                    <a:pt x="6889856" y="53043"/>
                  </a:lnTo>
                  <a:lnTo>
                    <a:pt x="6929114" y="111798"/>
                  </a:lnTo>
                  <a:lnTo>
                    <a:pt x="6942899" y="181103"/>
                  </a:lnTo>
                  <a:lnTo>
                    <a:pt x="6942899" y="905496"/>
                  </a:lnTo>
                  <a:lnTo>
                    <a:pt x="6936430" y="953640"/>
                  </a:lnTo>
                  <a:lnTo>
                    <a:pt x="6918174" y="996902"/>
                  </a:lnTo>
                  <a:lnTo>
                    <a:pt x="6889856" y="1033556"/>
                  </a:lnTo>
                  <a:lnTo>
                    <a:pt x="6853202" y="1061874"/>
                  </a:lnTo>
                  <a:lnTo>
                    <a:pt x="6809940" y="1080131"/>
                  </a:lnTo>
                  <a:lnTo>
                    <a:pt x="6761795" y="1086600"/>
                  </a:lnTo>
                  <a:lnTo>
                    <a:pt x="181103" y="1086600"/>
                  </a:lnTo>
                  <a:lnTo>
                    <a:pt x="132959" y="1080131"/>
                  </a:lnTo>
                  <a:lnTo>
                    <a:pt x="89697" y="1061874"/>
                  </a:lnTo>
                  <a:lnTo>
                    <a:pt x="53044" y="1033556"/>
                  </a:lnTo>
                  <a:lnTo>
                    <a:pt x="24725" y="996902"/>
                  </a:lnTo>
                  <a:lnTo>
                    <a:pt x="6469" y="953640"/>
                  </a:lnTo>
                  <a:lnTo>
                    <a:pt x="0" y="905496"/>
                  </a:lnTo>
                  <a:lnTo>
                    <a:pt x="0" y="181103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025" y="3000774"/>
              <a:ext cx="1013460" cy="415290"/>
            </a:xfrm>
            <a:custGeom>
              <a:avLst/>
              <a:gdLst/>
              <a:ahLst/>
              <a:cxnLst/>
              <a:rect l="l" t="t" r="r" b="b"/>
              <a:pathLst>
                <a:path w="1013460" h="415289">
                  <a:moveTo>
                    <a:pt x="791800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791800" y="0"/>
                  </a:lnTo>
                  <a:lnTo>
                    <a:pt x="830192" y="11626"/>
                  </a:lnTo>
                  <a:lnTo>
                    <a:pt x="855732" y="42718"/>
                  </a:lnTo>
                  <a:lnTo>
                    <a:pt x="861000" y="69199"/>
                  </a:lnTo>
                  <a:lnTo>
                    <a:pt x="1013397" y="127972"/>
                  </a:lnTo>
                  <a:lnTo>
                    <a:pt x="861000" y="172999"/>
                  </a:lnTo>
                  <a:lnTo>
                    <a:pt x="861000" y="345999"/>
                  </a:lnTo>
                  <a:lnTo>
                    <a:pt x="855561" y="372935"/>
                  </a:lnTo>
                  <a:lnTo>
                    <a:pt x="840731" y="394931"/>
                  </a:lnTo>
                  <a:lnTo>
                    <a:pt x="818735" y="409761"/>
                  </a:lnTo>
                  <a:lnTo>
                    <a:pt x="791800" y="4151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025" y="3000774"/>
              <a:ext cx="1013460" cy="415290"/>
            </a:xfrm>
            <a:custGeom>
              <a:avLst/>
              <a:gdLst/>
              <a:ahLst/>
              <a:cxnLst/>
              <a:rect l="l" t="t" r="r" b="b"/>
              <a:pathLst>
                <a:path w="1013460" h="415289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502250" y="0"/>
                  </a:lnTo>
                  <a:lnTo>
                    <a:pt x="717500" y="0"/>
                  </a:lnTo>
                  <a:lnTo>
                    <a:pt x="791800" y="0"/>
                  </a:lnTo>
                  <a:lnTo>
                    <a:pt x="805363" y="1341"/>
                  </a:lnTo>
                  <a:lnTo>
                    <a:pt x="840731" y="20268"/>
                  </a:lnTo>
                  <a:lnTo>
                    <a:pt x="859658" y="55636"/>
                  </a:lnTo>
                  <a:lnTo>
                    <a:pt x="861000" y="69199"/>
                  </a:lnTo>
                  <a:lnTo>
                    <a:pt x="1013397" y="127972"/>
                  </a:lnTo>
                  <a:lnTo>
                    <a:pt x="861000" y="172999"/>
                  </a:lnTo>
                  <a:lnTo>
                    <a:pt x="861000" y="345999"/>
                  </a:lnTo>
                  <a:lnTo>
                    <a:pt x="855561" y="372935"/>
                  </a:lnTo>
                  <a:lnTo>
                    <a:pt x="840731" y="394931"/>
                  </a:lnTo>
                  <a:lnTo>
                    <a:pt x="818735" y="409761"/>
                  </a:lnTo>
                  <a:lnTo>
                    <a:pt x="791800" y="415199"/>
                  </a:lnTo>
                  <a:lnTo>
                    <a:pt x="717500" y="415199"/>
                  </a:lnTo>
                  <a:lnTo>
                    <a:pt x="502250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1729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9301" y="3048418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69262" y="2386412"/>
            <a:ext cx="2351405" cy="569595"/>
            <a:chOff x="5069262" y="2386412"/>
            <a:chExt cx="2351405" cy="569595"/>
          </a:xfrm>
        </p:grpSpPr>
        <p:sp>
          <p:nvSpPr>
            <p:cNvPr id="23" name="object 23"/>
            <p:cNvSpPr/>
            <p:nvPr/>
          </p:nvSpPr>
          <p:spPr>
            <a:xfrm>
              <a:off x="5074025" y="2391174"/>
              <a:ext cx="2341880" cy="560070"/>
            </a:xfrm>
            <a:custGeom>
              <a:avLst/>
              <a:gdLst/>
              <a:ahLst/>
              <a:cxnLst/>
              <a:rect l="l" t="t" r="r" b="b"/>
              <a:pathLst>
                <a:path w="2341879" h="560069">
                  <a:moveTo>
                    <a:pt x="2272599" y="415199"/>
                  </a:move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69199"/>
                  </a:ln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2272599" y="0"/>
                  </a:lnTo>
                  <a:lnTo>
                    <a:pt x="2310992" y="11626"/>
                  </a:lnTo>
                  <a:lnTo>
                    <a:pt x="2336532" y="42718"/>
                  </a:lnTo>
                  <a:lnTo>
                    <a:pt x="2341799" y="69199"/>
                  </a:lnTo>
                  <a:lnTo>
                    <a:pt x="2341799" y="345999"/>
                  </a:lnTo>
                  <a:lnTo>
                    <a:pt x="2336361" y="372935"/>
                  </a:lnTo>
                  <a:lnTo>
                    <a:pt x="2321531" y="394931"/>
                  </a:lnTo>
                  <a:lnTo>
                    <a:pt x="2299535" y="409761"/>
                  </a:lnTo>
                  <a:lnTo>
                    <a:pt x="2272599" y="415199"/>
                  </a:lnTo>
                  <a:close/>
                </a:path>
                <a:path w="2341879" h="560069">
                  <a:moveTo>
                    <a:pt x="675585" y="559976"/>
                  </a:moveTo>
                  <a:lnTo>
                    <a:pt x="390299" y="415199"/>
                  </a:lnTo>
                  <a:lnTo>
                    <a:pt x="975749" y="415199"/>
                  </a:lnTo>
                  <a:lnTo>
                    <a:pt x="675585" y="559976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4025" y="2391174"/>
              <a:ext cx="2341880" cy="560070"/>
            </a:xfrm>
            <a:custGeom>
              <a:avLst/>
              <a:gdLst/>
              <a:ahLst/>
              <a:cxnLst/>
              <a:rect l="l" t="t" r="r" b="b"/>
              <a:pathLst>
                <a:path w="2341879" h="560069">
                  <a:moveTo>
                    <a:pt x="0" y="69199"/>
                  </a:moveTo>
                  <a:lnTo>
                    <a:pt x="5438" y="42264"/>
                  </a:lnTo>
                  <a:lnTo>
                    <a:pt x="20268" y="20268"/>
                  </a:lnTo>
                  <a:lnTo>
                    <a:pt x="42264" y="5438"/>
                  </a:lnTo>
                  <a:lnTo>
                    <a:pt x="69199" y="0"/>
                  </a:lnTo>
                  <a:lnTo>
                    <a:pt x="390299" y="0"/>
                  </a:lnTo>
                  <a:lnTo>
                    <a:pt x="975749" y="0"/>
                  </a:lnTo>
                  <a:lnTo>
                    <a:pt x="2272599" y="0"/>
                  </a:lnTo>
                  <a:lnTo>
                    <a:pt x="2286163" y="1341"/>
                  </a:lnTo>
                  <a:lnTo>
                    <a:pt x="2321531" y="20268"/>
                  </a:lnTo>
                  <a:lnTo>
                    <a:pt x="2340458" y="55636"/>
                  </a:lnTo>
                  <a:lnTo>
                    <a:pt x="2341799" y="69199"/>
                  </a:lnTo>
                  <a:lnTo>
                    <a:pt x="2341799" y="242199"/>
                  </a:lnTo>
                  <a:lnTo>
                    <a:pt x="2341799" y="345999"/>
                  </a:lnTo>
                  <a:lnTo>
                    <a:pt x="2336361" y="372935"/>
                  </a:lnTo>
                  <a:lnTo>
                    <a:pt x="2321531" y="394931"/>
                  </a:lnTo>
                  <a:lnTo>
                    <a:pt x="2299535" y="409761"/>
                  </a:lnTo>
                  <a:lnTo>
                    <a:pt x="2272599" y="415199"/>
                  </a:lnTo>
                  <a:lnTo>
                    <a:pt x="975749" y="415199"/>
                  </a:lnTo>
                  <a:lnTo>
                    <a:pt x="675585" y="559976"/>
                  </a:lnTo>
                  <a:lnTo>
                    <a:pt x="390299" y="415199"/>
                  </a:lnTo>
                  <a:lnTo>
                    <a:pt x="69199" y="415199"/>
                  </a:lnTo>
                  <a:lnTo>
                    <a:pt x="42264" y="409761"/>
                  </a:lnTo>
                  <a:lnTo>
                    <a:pt x="20268" y="394931"/>
                  </a:lnTo>
                  <a:lnTo>
                    <a:pt x="5438" y="372935"/>
                  </a:lnTo>
                  <a:lnTo>
                    <a:pt x="0" y="345999"/>
                  </a:lnTo>
                  <a:lnTo>
                    <a:pt x="0" y="242199"/>
                  </a:lnTo>
                  <a:lnTo>
                    <a:pt x="0" y="69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04653" y="2438818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73711" y="2925988"/>
            <a:ext cx="5316220" cy="508634"/>
            <a:chOff x="2973711" y="2925988"/>
            <a:chExt cx="5316220" cy="508634"/>
          </a:xfrm>
        </p:grpSpPr>
        <p:sp>
          <p:nvSpPr>
            <p:cNvPr id="27" name="object 27"/>
            <p:cNvSpPr/>
            <p:nvPr/>
          </p:nvSpPr>
          <p:spPr>
            <a:xfrm>
              <a:off x="2978474" y="2930751"/>
              <a:ext cx="5306695" cy="499109"/>
            </a:xfrm>
            <a:custGeom>
              <a:avLst/>
              <a:gdLst/>
              <a:ahLst/>
              <a:cxnLst/>
              <a:rect l="l" t="t" r="r" b="b"/>
              <a:pathLst>
                <a:path w="5306695" h="499110">
                  <a:moveTo>
                    <a:pt x="5223597" y="498600"/>
                  </a:moveTo>
                  <a:lnTo>
                    <a:pt x="83101" y="498600"/>
                  </a:lnTo>
                  <a:lnTo>
                    <a:pt x="50754" y="492069"/>
                  </a:lnTo>
                  <a:lnTo>
                    <a:pt x="24339" y="474260"/>
                  </a:lnTo>
                  <a:lnTo>
                    <a:pt x="6530" y="447845"/>
                  </a:lnTo>
                  <a:lnTo>
                    <a:pt x="0" y="415498"/>
                  </a:lnTo>
                  <a:lnTo>
                    <a:pt x="0" y="83101"/>
                  </a:lnTo>
                  <a:lnTo>
                    <a:pt x="6530" y="50754"/>
                  </a:lnTo>
                  <a:lnTo>
                    <a:pt x="24339" y="24339"/>
                  </a:lnTo>
                  <a:lnTo>
                    <a:pt x="50754" y="6530"/>
                  </a:lnTo>
                  <a:lnTo>
                    <a:pt x="83101" y="0"/>
                  </a:lnTo>
                  <a:lnTo>
                    <a:pt x="5223597" y="0"/>
                  </a:lnTo>
                  <a:lnTo>
                    <a:pt x="5269703" y="13962"/>
                  </a:lnTo>
                  <a:lnTo>
                    <a:pt x="5300373" y="51299"/>
                  </a:lnTo>
                  <a:lnTo>
                    <a:pt x="5306699" y="83101"/>
                  </a:lnTo>
                  <a:lnTo>
                    <a:pt x="5306699" y="415498"/>
                  </a:lnTo>
                  <a:lnTo>
                    <a:pt x="5300169" y="447845"/>
                  </a:lnTo>
                  <a:lnTo>
                    <a:pt x="5282359" y="474260"/>
                  </a:lnTo>
                  <a:lnTo>
                    <a:pt x="5255945" y="492069"/>
                  </a:lnTo>
                  <a:lnTo>
                    <a:pt x="5223597" y="498600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78474" y="2930751"/>
              <a:ext cx="5306695" cy="499109"/>
            </a:xfrm>
            <a:custGeom>
              <a:avLst/>
              <a:gdLst/>
              <a:ahLst/>
              <a:cxnLst/>
              <a:rect l="l" t="t" r="r" b="b"/>
              <a:pathLst>
                <a:path w="5306695" h="499110">
                  <a:moveTo>
                    <a:pt x="0" y="83101"/>
                  </a:moveTo>
                  <a:lnTo>
                    <a:pt x="6530" y="50754"/>
                  </a:lnTo>
                  <a:lnTo>
                    <a:pt x="24339" y="24339"/>
                  </a:lnTo>
                  <a:lnTo>
                    <a:pt x="50754" y="6530"/>
                  </a:lnTo>
                  <a:lnTo>
                    <a:pt x="83101" y="0"/>
                  </a:lnTo>
                  <a:lnTo>
                    <a:pt x="5223597" y="0"/>
                  </a:lnTo>
                  <a:lnTo>
                    <a:pt x="5269703" y="13962"/>
                  </a:lnTo>
                  <a:lnTo>
                    <a:pt x="5300373" y="51299"/>
                  </a:lnTo>
                  <a:lnTo>
                    <a:pt x="5306699" y="83101"/>
                  </a:lnTo>
                  <a:lnTo>
                    <a:pt x="5306699" y="415498"/>
                  </a:lnTo>
                  <a:lnTo>
                    <a:pt x="5300169" y="447845"/>
                  </a:lnTo>
                  <a:lnTo>
                    <a:pt x="5282359" y="474260"/>
                  </a:lnTo>
                  <a:lnTo>
                    <a:pt x="5255945" y="492069"/>
                  </a:lnTo>
                  <a:lnTo>
                    <a:pt x="5223597" y="498600"/>
                  </a:lnTo>
                  <a:lnTo>
                    <a:pt x="83101" y="498600"/>
                  </a:lnTo>
                  <a:lnTo>
                    <a:pt x="50754" y="492069"/>
                  </a:lnTo>
                  <a:lnTo>
                    <a:pt x="24339" y="474260"/>
                  </a:lnTo>
                  <a:lnTo>
                    <a:pt x="6530" y="447845"/>
                  </a:lnTo>
                  <a:lnTo>
                    <a:pt x="0" y="415498"/>
                  </a:lnTo>
                  <a:lnTo>
                    <a:pt x="0" y="831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3342"/>
            <a:ext cx="7693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apply</a:t>
            </a:r>
            <a:r>
              <a:rPr sz="2400" b="1" spc="-86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creates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calling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 on every element in input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883918"/>
            <a:ext cx="280670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0625" y="1883918"/>
            <a:ext cx="27165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to apply  The input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818" y="3104134"/>
            <a:ext cx="790384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table_name.apply(function_name,</a:t>
            </a:r>
            <a:r>
              <a:rPr sz="22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'column_label')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ourier New"/>
              <a:cs typeface="Courier New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29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910462"/>
            <a:ext cx="4671695" cy="27800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4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1822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1911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(knighted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1909)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pioneer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making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</a:t>
            </a:r>
            <a:endParaRPr sz="2400">
              <a:latin typeface="Arial"/>
              <a:cs typeface="Arial"/>
            </a:endParaRPr>
          </a:p>
          <a:p>
            <a:pPr marL="424815" marR="405130" indent="-412750">
              <a:lnSpc>
                <a:spcPct val="151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Particular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(and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troublesome)  interest 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heredity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Charles Darwin's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half-cousin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95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Sir Francis</a:t>
            </a:r>
            <a:r>
              <a:rPr spc="-90" dirty="0"/>
              <a:t> </a:t>
            </a:r>
            <a:r>
              <a:rPr spc="-5" dirty="0"/>
              <a:t>Galton</a:t>
            </a:r>
          </a:p>
        </p:txBody>
      </p:sp>
      <p:sp>
        <p:nvSpPr>
          <p:cNvPr id="4" name="object 4"/>
          <p:cNvSpPr/>
          <p:nvPr/>
        </p:nvSpPr>
        <p:spPr>
          <a:xfrm>
            <a:off x="5975250" y="971550"/>
            <a:ext cx="2711549" cy="368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526" y="2240540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Prediction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101159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7127" y="2240540"/>
            <a:ext cx="442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Prediction</a:t>
            </a:r>
            <a:r>
              <a:rPr sz="3600" b="1" spc="-22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Accuracy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101159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626" y="1093342"/>
            <a:ext cx="7702550" cy="1482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95300" marR="5080" indent="-483234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take gender into account when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making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predictions?</a:t>
            </a:r>
            <a:endParaRPr sz="2400">
              <a:latin typeface="Arial"/>
              <a:cs typeface="Arial"/>
            </a:endParaRPr>
          </a:p>
          <a:p>
            <a:pPr marL="495300" marR="241300" indent="-483234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smaller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 on average when we do  this?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823" y="2240540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Grouping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On-screen Show (16:9)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Office Theme</vt:lpstr>
      <vt:lpstr>Defining Functions</vt:lpstr>
      <vt:lpstr>Def Statements</vt:lpstr>
      <vt:lpstr>Apply</vt:lpstr>
      <vt:lpstr>Apply</vt:lpstr>
      <vt:lpstr>Sir Francis Galton</vt:lpstr>
      <vt:lpstr>PowerPoint Presentation</vt:lpstr>
      <vt:lpstr>PowerPoint Presentation</vt:lpstr>
      <vt:lpstr>Discussion Questions</vt:lpstr>
      <vt:lpstr>Grouping</vt:lpstr>
      <vt:lpstr>Grouping by One Column</vt:lpstr>
      <vt:lpstr>Lists</vt:lpstr>
      <vt:lpstr>Lists are Generic Sequences</vt:lpstr>
      <vt:lpstr>Grouping By Multiple Columns</vt:lpstr>
      <vt:lpstr>Pivot Tables</vt:lpstr>
      <vt:lpstr>Pivot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Functions</dc:title>
  <cp:lastModifiedBy>Brad Bailey</cp:lastModifiedBy>
  <cp:revision>1</cp:revision>
  <dcterms:created xsi:type="dcterms:W3CDTF">2021-01-15T16:41:00Z</dcterms:created>
  <dcterms:modified xsi:type="dcterms:W3CDTF">2021-01-15T16:41:17Z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