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9524" y="1326278"/>
            <a:ext cx="3825240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751" y="224054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191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6009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Generate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of the names of the oldest buildings for 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material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city: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212715"/>
            <a:ext cx="455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3B7EA1"/>
                </a:solidFill>
                <a:latin typeface="Arial"/>
                <a:cs typeface="Arial"/>
              </a:rPr>
              <a:t>Take-Home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2029049"/>
            <a:ext cx="8000999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349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 </a:t>
            </a: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Pivot?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595"/>
              </a:spcBef>
            </a:pPr>
            <a:r>
              <a:rPr spc="-5" dirty="0"/>
              <a:t>Grouped</a:t>
            </a:r>
            <a:r>
              <a:rPr spc="-20" dirty="0"/>
              <a:t> </a:t>
            </a:r>
            <a:r>
              <a:rPr spc="-40" dirty="0"/>
              <a:t>Table</a:t>
            </a:r>
          </a:p>
          <a:p>
            <a:pPr marL="424815" marR="20891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combo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-5" dirty="0"/>
              <a:t>per</a:t>
            </a:r>
            <a:r>
              <a:rPr spc="-30" dirty="0"/>
              <a:t> </a:t>
            </a:r>
            <a:r>
              <a:rPr spc="-5" dirty="0"/>
              <a:t>row</a:t>
            </a: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Any number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  <a:p>
            <a:pPr marL="424815" marR="22606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Aggregate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pc="-5" dirty="0"/>
              <a:t>all  other columns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Missing combos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absent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749" y="1326278"/>
            <a:ext cx="3684270" cy="30600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Pivot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B7EA1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424815" marR="679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combo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grouping  </a:t>
            </a:r>
            <a:r>
              <a:rPr sz="2400" dirty="0">
                <a:latin typeface="Arial"/>
                <a:cs typeface="Arial"/>
              </a:rPr>
              <a:t>variables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per</a:t>
            </a:r>
            <a:r>
              <a:rPr sz="24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65" dirty="0">
                <a:solidFill>
                  <a:srgbClr val="3B7EA1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grouping </a:t>
            </a:r>
            <a:r>
              <a:rPr sz="2400" dirty="0">
                <a:latin typeface="Arial"/>
                <a:cs typeface="Arial"/>
              </a:rPr>
              <a:t>variables:  columns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50"/>
              </a:lnSpc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values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Missing combos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357132"/>
            <a:ext cx="825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(or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empty</a:t>
            </a:r>
            <a:r>
              <a:rPr sz="2400" b="1" u="sng" spc="-100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string)	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175" y="874357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cross-classification: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238" y="2240540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3837" y="2060862"/>
          <a:ext cx="2640965" cy="251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Drink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Latte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Joining </a:t>
            </a:r>
            <a:r>
              <a:rPr spc="-95" dirty="0"/>
              <a:t>Two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91762" y="2060862"/>
          <a:ext cx="2326005" cy="207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Coupon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5674" y="1785944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drinks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45212" y="2065625"/>
          <a:ext cx="3549650" cy="24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Drink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Coupon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Latte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30925" y="951512"/>
            <a:ext cx="450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drinks.join('Cafe', discounts,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'Location')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55287" y="1179488"/>
            <a:ext cx="1381125" cy="581660"/>
            <a:chOff x="1155287" y="1179488"/>
            <a:chExt cx="1381125" cy="581660"/>
          </a:xfrm>
        </p:grpSpPr>
        <p:sp>
          <p:nvSpPr>
            <p:cNvPr id="9" name="object 9"/>
            <p:cNvSpPr/>
            <p:nvPr/>
          </p:nvSpPr>
          <p:spPr>
            <a:xfrm>
              <a:off x="1160050" y="1184250"/>
              <a:ext cx="1371600" cy="572135"/>
            </a:xfrm>
            <a:custGeom>
              <a:avLst/>
              <a:gdLst/>
              <a:ahLst/>
              <a:cxnLst/>
              <a:rect l="l" t="t" r="r" b="b"/>
              <a:pathLst>
                <a:path w="1371600" h="572135">
                  <a:moveTo>
                    <a:pt x="1371599" y="571599"/>
                  </a:moveTo>
                  <a:lnTo>
                    <a:pt x="0" y="571599"/>
                  </a:lnTo>
                  <a:lnTo>
                    <a:pt x="0" y="143499"/>
                  </a:lnTo>
                  <a:lnTo>
                    <a:pt x="800099" y="143499"/>
                  </a:lnTo>
                  <a:lnTo>
                    <a:pt x="1222781" y="0"/>
                  </a:lnTo>
                  <a:lnTo>
                    <a:pt x="1142999" y="143499"/>
                  </a:lnTo>
                  <a:lnTo>
                    <a:pt x="1371599" y="143499"/>
                  </a:lnTo>
                  <a:lnTo>
                    <a:pt x="1371599" y="5715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0050" y="1184250"/>
              <a:ext cx="1371600" cy="572135"/>
            </a:xfrm>
            <a:custGeom>
              <a:avLst/>
              <a:gdLst/>
              <a:ahLst/>
              <a:cxnLst/>
              <a:rect l="l" t="t" r="r" b="b"/>
              <a:pathLst>
                <a:path w="1371600" h="572135">
                  <a:moveTo>
                    <a:pt x="0" y="143499"/>
                  </a:moveTo>
                  <a:lnTo>
                    <a:pt x="800099" y="143499"/>
                  </a:lnTo>
                  <a:lnTo>
                    <a:pt x="1222781" y="0"/>
                  </a:lnTo>
                  <a:lnTo>
                    <a:pt x="1142999" y="143499"/>
                  </a:lnTo>
                  <a:lnTo>
                    <a:pt x="1371599" y="143499"/>
                  </a:lnTo>
                  <a:lnTo>
                    <a:pt x="1371599" y="214849"/>
                  </a:lnTo>
                  <a:lnTo>
                    <a:pt x="1371599" y="321874"/>
                  </a:lnTo>
                  <a:lnTo>
                    <a:pt x="1371599" y="571599"/>
                  </a:lnTo>
                  <a:lnTo>
                    <a:pt x="1142999" y="571599"/>
                  </a:lnTo>
                  <a:lnTo>
                    <a:pt x="800099" y="571599"/>
                  </a:lnTo>
                  <a:lnTo>
                    <a:pt x="0" y="571599"/>
                  </a:lnTo>
                  <a:lnTo>
                    <a:pt x="0" y="321874"/>
                  </a:lnTo>
                  <a:lnTo>
                    <a:pt x="0" y="214849"/>
                  </a:lnTo>
                  <a:lnTo>
                    <a:pt x="0" y="1434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33075" y="1312438"/>
            <a:ext cx="11220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Match rows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 this table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1112" y="1205989"/>
            <a:ext cx="1506220" cy="547370"/>
            <a:chOff x="2631112" y="1205989"/>
            <a:chExt cx="1506220" cy="547370"/>
          </a:xfrm>
        </p:grpSpPr>
        <p:sp>
          <p:nvSpPr>
            <p:cNvPr id="13" name="object 13"/>
            <p:cNvSpPr/>
            <p:nvPr/>
          </p:nvSpPr>
          <p:spPr>
            <a:xfrm>
              <a:off x="2635874" y="1210751"/>
              <a:ext cx="1496695" cy="537845"/>
            </a:xfrm>
            <a:custGeom>
              <a:avLst/>
              <a:gdLst/>
              <a:ahLst/>
              <a:cxnLst/>
              <a:rect l="l" t="t" r="r" b="b"/>
              <a:pathLst>
                <a:path w="1496695" h="537844">
                  <a:moveTo>
                    <a:pt x="1496099" y="537598"/>
                  </a:moveTo>
                  <a:lnTo>
                    <a:pt x="0" y="537598"/>
                  </a:lnTo>
                  <a:lnTo>
                    <a:pt x="0" y="116998"/>
                  </a:lnTo>
                  <a:lnTo>
                    <a:pt x="872724" y="116998"/>
                  </a:lnTo>
                  <a:lnTo>
                    <a:pt x="1240506" y="0"/>
                  </a:lnTo>
                  <a:lnTo>
                    <a:pt x="1246749" y="116998"/>
                  </a:lnTo>
                  <a:lnTo>
                    <a:pt x="1496099" y="116998"/>
                  </a:lnTo>
                  <a:lnTo>
                    <a:pt x="1496099" y="537598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5874" y="1210751"/>
              <a:ext cx="1496695" cy="537845"/>
            </a:xfrm>
            <a:custGeom>
              <a:avLst/>
              <a:gdLst/>
              <a:ahLst/>
              <a:cxnLst/>
              <a:rect l="l" t="t" r="r" b="b"/>
              <a:pathLst>
                <a:path w="1496695" h="537844">
                  <a:moveTo>
                    <a:pt x="0" y="116998"/>
                  </a:moveTo>
                  <a:lnTo>
                    <a:pt x="872724" y="116998"/>
                  </a:lnTo>
                  <a:lnTo>
                    <a:pt x="1240506" y="0"/>
                  </a:lnTo>
                  <a:lnTo>
                    <a:pt x="1246749" y="116998"/>
                  </a:lnTo>
                  <a:lnTo>
                    <a:pt x="1496099" y="116998"/>
                  </a:lnTo>
                  <a:lnTo>
                    <a:pt x="1496099" y="187098"/>
                  </a:lnTo>
                  <a:lnTo>
                    <a:pt x="1496099" y="292248"/>
                  </a:lnTo>
                  <a:lnTo>
                    <a:pt x="1496099" y="537598"/>
                  </a:lnTo>
                  <a:lnTo>
                    <a:pt x="1246749" y="537598"/>
                  </a:lnTo>
                  <a:lnTo>
                    <a:pt x="872724" y="537598"/>
                  </a:lnTo>
                  <a:lnTo>
                    <a:pt x="0" y="537598"/>
                  </a:lnTo>
                  <a:lnTo>
                    <a:pt x="0" y="292248"/>
                  </a:lnTo>
                  <a:lnTo>
                    <a:pt x="0" y="187098"/>
                  </a:lnTo>
                  <a:lnTo>
                    <a:pt x="0" y="116998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08899" y="1308687"/>
            <a:ext cx="1308100" cy="7162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values  </a:t>
            </a:r>
            <a:r>
              <a:rPr sz="1400" spc="-5" dirty="0">
                <a:latin typeface="Arial"/>
                <a:cs typeface="Arial"/>
              </a:rPr>
              <a:t>in this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375"/>
              </a:spcBef>
            </a:pPr>
            <a:r>
              <a:rPr sz="1400" b="1" spc="-5" dirty="0">
                <a:latin typeface="Courier New"/>
                <a:cs typeface="Courier New"/>
              </a:rPr>
              <a:t>discounts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25912" y="1188311"/>
            <a:ext cx="1381125" cy="565150"/>
            <a:chOff x="4225912" y="1188311"/>
            <a:chExt cx="1381125" cy="565150"/>
          </a:xfrm>
        </p:grpSpPr>
        <p:sp>
          <p:nvSpPr>
            <p:cNvPr id="17" name="object 17"/>
            <p:cNvSpPr/>
            <p:nvPr/>
          </p:nvSpPr>
          <p:spPr>
            <a:xfrm>
              <a:off x="4230675" y="1193073"/>
              <a:ext cx="1371600" cy="555625"/>
            </a:xfrm>
            <a:custGeom>
              <a:avLst/>
              <a:gdLst/>
              <a:ahLst/>
              <a:cxnLst/>
              <a:rect l="l" t="t" r="r" b="b"/>
              <a:pathLst>
                <a:path w="1371600" h="555625">
                  <a:moveTo>
                    <a:pt x="1371599" y="555276"/>
                  </a:moveTo>
                  <a:lnTo>
                    <a:pt x="0" y="555276"/>
                  </a:lnTo>
                  <a:lnTo>
                    <a:pt x="0" y="134676"/>
                  </a:lnTo>
                  <a:lnTo>
                    <a:pt x="228599" y="134676"/>
                  </a:lnTo>
                  <a:lnTo>
                    <a:pt x="409079" y="0"/>
                  </a:lnTo>
                  <a:lnTo>
                    <a:pt x="571499" y="134676"/>
                  </a:lnTo>
                  <a:lnTo>
                    <a:pt x="1371599" y="134676"/>
                  </a:lnTo>
                  <a:lnTo>
                    <a:pt x="1371599" y="55527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0675" y="1193073"/>
              <a:ext cx="1371600" cy="555625"/>
            </a:xfrm>
            <a:custGeom>
              <a:avLst/>
              <a:gdLst/>
              <a:ahLst/>
              <a:cxnLst/>
              <a:rect l="l" t="t" r="r" b="b"/>
              <a:pathLst>
                <a:path w="1371600" h="555625">
                  <a:moveTo>
                    <a:pt x="0" y="134676"/>
                  </a:moveTo>
                  <a:lnTo>
                    <a:pt x="228599" y="134676"/>
                  </a:lnTo>
                  <a:lnTo>
                    <a:pt x="409079" y="0"/>
                  </a:lnTo>
                  <a:lnTo>
                    <a:pt x="571499" y="134676"/>
                  </a:lnTo>
                  <a:lnTo>
                    <a:pt x="1371599" y="134676"/>
                  </a:lnTo>
                  <a:lnTo>
                    <a:pt x="1371599" y="204776"/>
                  </a:lnTo>
                  <a:lnTo>
                    <a:pt x="1371599" y="309926"/>
                  </a:lnTo>
                  <a:lnTo>
                    <a:pt x="1371599" y="555276"/>
                  </a:lnTo>
                  <a:lnTo>
                    <a:pt x="571499" y="555276"/>
                  </a:lnTo>
                  <a:lnTo>
                    <a:pt x="228599" y="555276"/>
                  </a:lnTo>
                  <a:lnTo>
                    <a:pt x="0" y="555276"/>
                  </a:lnTo>
                  <a:lnTo>
                    <a:pt x="0" y="309926"/>
                  </a:lnTo>
                  <a:lnTo>
                    <a:pt x="0" y="204776"/>
                  </a:lnTo>
                  <a:lnTo>
                    <a:pt x="0" y="134676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03700" y="1308687"/>
            <a:ext cx="11811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rows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 that table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02387" y="1199831"/>
            <a:ext cx="1417955" cy="553720"/>
            <a:chOff x="5702387" y="1199831"/>
            <a:chExt cx="1417955" cy="553720"/>
          </a:xfrm>
        </p:grpSpPr>
        <p:sp>
          <p:nvSpPr>
            <p:cNvPr id="21" name="object 21"/>
            <p:cNvSpPr/>
            <p:nvPr/>
          </p:nvSpPr>
          <p:spPr>
            <a:xfrm>
              <a:off x="5707150" y="1204594"/>
              <a:ext cx="1408430" cy="544195"/>
            </a:xfrm>
            <a:custGeom>
              <a:avLst/>
              <a:gdLst/>
              <a:ahLst/>
              <a:cxnLst/>
              <a:rect l="l" t="t" r="r" b="b"/>
              <a:pathLst>
                <a:path w="1408429" h="544194">
                  <a:moveTo>
                    <a:pt x="1408199" y="543755"/>
                  </a:moveTo>
                  <a:lnTo>
                    <a:pt x="0" y="543755"/>
                  </a:lnTo>
                  <a:lnTo>
                    <a:pt x="0" y="123155"/>
                  </a:lnTo>
                  <a:lnTo>
                    <a:pt x="234699" y="123155"/>
                  </a:lnTo>
                  <a:lnTo>
                    <a:pt x="243294" y="0"/>
                  </a:lnTo>
                  <a:lnTo>
                    <a:pt x="586749" y="123155"/>
                  </a:lnTo>
                  <a:lnTo>
                    <a:pt x="1408199" y="123155"/>
                  </a:lnTo>
                  <a:lnTo>
                    <a:pt x="1408199" y="54375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7150" y="1204594"/>
              <a:ext cx="1408430" cy="544195"/>
            </a:xfrm>
            <a:custGeom>
              <a:avLst/>
              <a:gdLst/>
              <a:ahLst/>
              <a:cxnLst/>
              <a:rect l="l" t="t" r="r" b="b"/>
              <a:pathLst>
                <a:path w="1408429" h="544194">
                  <a:moveTo>
                    <a:pt x="0" y="123155"/>
                  </a:moveTo>
                  <a:lnTo>
                    <a:pt x="234699" y="123155"/>
                  </a:lnTo>
                  <a:lnTo>
                    <a:pt x="243294" y="0"/>
                  </a:lnTo>
                  <a:lnTo>
                    <a:pt x="586749" y="123155"/>
                  </a:lnTo>
                  <a:lnTo>
                    <a:pt x="1408199" y="123155"/>
                  </a:lnTo>
                  <a:lnTo>
                    <a:pt x="1408199" y="193255"/>
                  </a:lnTo>
                  <a:lnTo>
                    <a:pt x="1408199" y="298405"/>
                  </a:lnTo>
                  <a:lnTo>
                    <a:pt x="1408199" y="543755"/>
                  </a:lnTo>
                  <a:lnTo>
                    <a:pt x="586749" y="543755"/>
                  </a:lnTo>
                  <a:lnTo>
                    <a:pt x="234699" y="543755"/>
                  </a:lnTo>
                  <a:lnTo>
                    <a:pt x="0" y="543755"/>
                  </a:lnTo>
                  <a:lnTo>
                    <a:pt x="0" y="298405"/>
                  </a:lnTo>
                  <a:lnTo>
                    <a:pt x="0" y="193255"/>
                  </a:lnTo>
                  <a:lnTo>
                    <a:pt x="0" y="123155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80175" y="1308687"/>
            <a:ext cx="1240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  </a:t>
            </a:r>
            <a:r>
              <a:rPr sz="1400" spc="-5" dirty="0">
                <a:latin typeface="Arial"/>
                <a:cs typeface="Arial"/>
              </a:rPr>
              <a:t>in that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7699" y="3651175"/>
            <a:ext cx="2524125" cy="332105"/>
          </a:xfrm>
          <a:custGeom>
            <a:avLst/>
            <a:gdLst/>
            <a:ahLst/>
            <a:cxnLst/>
            <a:rect l="l" t="t" r="r" b="b"/>
            <a:pathLst>
              <a:path w="2524125" h="332104">
                <a:moveTo>
                  <a:pt x="0" y="55250"/>
                </a:moveTo>
                <a:lnTo>
                  <a:pt x="4341" y="33744"/>
                </a:lnTo>
                <a:lnTo>
                  <a:pt x="16182" y="16182"/>
                </a:lnTo>
                <a:lnTo>
                  <a:pt x="33744" y="4341"/>
                </a:lnTo>
                <a:lnTo>
                  <a:pt x="55251" y="0"/>
                </a:lnTo>
                <a:lnTo>
                  <a:pt x="2468648" y="0"/>
                </a:lnTo>
                <a:lnTo>
                  <a:pt x="2507717" y="16182"/>
                </a:lnTo>
                <a:lnTo>
                  <a:pt x="2523899" y="55250"/>
                </a:lnTo>
                <a:lnTo>
                  <a:pt x="2523899" y="276248"/>
                </a:lnTo>
                <a:lnTo>
                  <a:pt x="2519558" y="297755"/>
                </a:lnTo>
                <a:lnTo>
                  <a:pt x="2507717" y="315317"/>
                </a:lnTo>
                <a:lnTo>
                  <a:pt x="2490155" y="327158"/>
                </a:lnTo>
                <a:lnTo>
                  <a:pt x="2468648" y="331499"/>
                </a:lnTo>
                <a:lnTo>
                  <a:pt x="55251" y="331499"/>
                </a:lnTo>
                <a:lnTo>
                  <a:pt x="33744" y="327158"/>
                </a:lnTo>
                <a:lnTo>
                  <a:pt x="16182" y="315317"/>
                </a:lnTo>
                <a:lnTo>
                  <a:pt x="4341" y="297755"/>
                </a:lnTo>
                <a:lnTo>
                  <a:pt x="0" y="276248"/>
                </a:lnTo>
                <a:lnTo>
                  <a:pt x="0" y="55250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93287" y="4181411"/>
            <a:ext cx="2020570" cy="509270"/>
            <a:chOff x="3393287" y="4181411"/>
            <a:chExt cx="2020570" cy="509270"/>
          </a:xfrm>
        </p:grpSpPr>
        <p:sp>
          <p:nvSpPr>
            <p:cNvPr id="26" name="object 26"/>
            <p:cNvSpPr/>
            <p:nvPr/>
          </p:nvSpPr>
          <p:spPr>
            <a:xfrm>
              <a:off x="3398050" y="4186174"/>
              <a:ext cx="2011045" cy="499745"/>
            </a:xfrm>
            <a:custGeom>
              <a:avLst/>
              <a:gdLst/>
              <a:ahLst/>
              <a:cxnLst/>
              <a:rect l="l" t="t" r="r" b="b"/>
              <a:pathLst>
                <a:path w="2011045" h="499745">
                  <a:moveTo>
                    <a:pt x="1892399" y="499499"/>
                  </a:moveTo>
                  <a:lnTo>
                    <a:pt x="0" y="499499"/>
                  </a:lnTo>
                  <a:lnTo>
                    <a:pt x="0" y="0"/>
                  </a:lnTo>
                  <a:lnTo>
                    <a:pt x="1892399" y="0"/>
                  </a:lnTo>
                  <a:lnTo>
                    <a:pt x="1892399" y="83249"/>
                  </a:lnTo>
                  <a:lnTo>
                    <a:pt x="2010580" y="117751"/>
                  </a:lnTo>
                  <a:lnTo>
                    <a:pt x="1892399" y="208124"/>
                  </a:lnTo>
                  <a:lnTo>
                    <a:pt x="1892399" y="4994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98050" y="4186174"/>
              <a:ext cx="2011045" cy="499745"/>
            </a:xfrm>
            <a:custGeom>
              <a:avLst/>
              <a:gdLst/>
              <a:ahLst/>
              <a:cxnLst/>
              <a:rect l="l" t="t" r="r" b="b"/>
              <a:pathLst>
                <a:path w="2011045" h="499745">
                  <a:moveTo>
                    <a:pt x="0" y="0"/>
                  </a:moveTo>
                  <a:lnTo>
                    <a:pt x="1103899" y="0"/>
                  </a:lnTo>
                  <a:lnTo>
                    <a:pt x="1576999" y="0"/>
                  </a:lnTo>
                  <a:lnTo>
                    <a:pt x="1892399" y="0"/>
                  </a:lnTo>
                  <a:lnTo>
                    <a:pt x="1892399" y="83249"/>
                  </a:lnTo>
                  <a:lnTo>
                    <a:pt x="2010580" y="117751"/>
                  </a:lnTo>
                  <a:lnTo>
                    <a:pt x="1892399" y="208124"/>
                  </a:lnTo>
                  <a:lnTo>
                    <a:pt x="1892399" y="499499"/>
                  </a:lnTo>
                  <a:lnTo>
                    <a:pt x="1576999" y="499499"/>
                  </a:lnTo>
                  <a:lnTo>
                    <a:pt x="1103899" y="499499"/>
                  </a:lnTo>
                  <a:lnTo>
                    <a:pt x="0" y="499499"/>
                  </a:lnTo>
                  <a:lnTo>
                    <a:pt x="0" y="208124"/>
                  </a:lnTo>
                  <a:lnTo>
                    <a:pt x="0" y="83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71075" y="4206562"/>
            <a:ext cx="16548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The joined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 </a:t>
            </a:r>
            <a:r>
              <a:rPr sz="1400" dirty="0">
                <a:latin typeface="Arial"/>
                <a:cs typeface="Arial"/>
              </a:rPr>
              <a:t>sorted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automatically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1275" y="4715446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6775" y="2122424"/>
            <a:ext cx="3404235" cy="421005"/>
          </a:xfrm>
          <a:custGeom>
            <a:avLst/>
            <a:gdLst/>
            <a:ahLst/>
            <a:cxnLst/>
            <a:rect l="l" t="t" r="r" b="b"/>
            <a:pathLst>
              <a:path w="3404234" h="421005">
                <a:moveTo>
                  <a:pt x="0" y="70101"/>
                </a:moveTo>
                <a:lnTo>
                  <a:pt x="5508" y="42814"/>
                </a:lnTo>
                <a:lnTo>
                  <a:pt x="20531" y="20532"/>
                </a:lnTo>
                <a:lnTo>
                  <a:pt x="42814" y="5508"/>
                </a:lnTo>
                <a:lnTo>
                  <a:pt x="70100" y="0"/>
                </a:lnTo>
                <a:lnTo>
                  <a:pt x="3333698" y="0"/>
                </a:lnTo>
                <a:lnTo>
                  <a:pt x="3372590" y="11777"/>
                </a:lnTo>
                <a:lnTo>
                  <a:pt x="3398463" y="43274"/>
                </a:lnTo>
                <a:lnTo>
                  <a:pt x="3403799" y="70101"/>
                </a:lnTo>
                <a:lnTo>
                  <a:pt x="3403799" y="350498"/>
                </a:lnTo>
                <a:lnTo>
                  <a:pt x="3398290" y="377785"/>
                </a:lnTo>
                <a:lnTo>
                  <a:pt x="3383267" y="400067"/>
                </a:lnTo>
                <a:lnTo>
                  <a:pt x="3360985" y="415091"/>
                </a:lnTo>
                <a:lnTo>
                  <a:pt x="3333698" y="420599"/>
                </a:lnTo>
                <a:lnTo>
                  <a:pt x="70100" y="420599"/>
                </a:lnTo>
                <a:lnTo>
                  <a:pt x="42814" y="415091"/>
                </a:lnTo>
                <a:lnTo>
                  <a:pt x="20531" y="400067"/>
                </a:lnTo>
                <a:lnTo>
                  <a:pt x="5508" y="377785"/>
                </a:lnTo>
                <a:lnTo>
                  <a:pt x="0" y="350498"/>
                </a:lnTo>
                <a:lnTo>
                  <a:pt x="0" y="70101"/>
                </a:lnTo>
                <a:close/>
              </a:path>
            </a:pathLst>
          </a:custGeom>
          <a:ln w="19049">
            <a:solidFill>
              <a:srgbClr val="0055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487474" y="2646299"/>
            <a:ext cx="3413125" cy="1853564"/>
            <a:chOff x="5487474" y="2646299"/>
            <a:chExt cx="3413125" cy="1853564"/>
          </a:xfrm>
        </p:grpSpPr>
        <p:sp>
          <p:nvSpPr>
            <p:cNvPr id="32" name="object 32"/>
            <p:cNvSpPr/>
            <p:nvPr/>
          </p:nvSpPr>
          <p:spPr>
            <a:xfrm>
              <a:off x="5496999" y="2655824"/>
              <a:ext cx="3394075" cy="1834514"/>
            </a:xfrm>
            <a:custGeom>
              <a:avLst/>
              <a:gdLst/>
              <a:ahLst/>
              <a:cxnLst/>
              <a:rect l="l" t="t" r="r" b="b"/>
              <a:pathLst>
                <a:path w="3394075" h="1834514">
                  <a:moveTo>
                    <a:pt x="0" y="128152"/>
                  </a:moveTo>
                  <a:lnTo>
                    <a:pt x="10070" y="78269"/>
                  </a:lnTo>
                  <a:lnTo>
                    <a:pt x="37535" y="37534"/>
                  </a:lnTo>
                  <a:lnTo>
                    <a:pt x="78270" y="10070"/>
                  </a:lnTo>
                  <a:lnTo>
                    <a:pt x="128152" y="0"/>
                  </a:lnTo>
                  <a:lnTo>
                    <a:pt x="640747" y="0"/>
                  </a:lnTo>
                  <a:lnTo>
                    <a:pt x="689789" y="9755"/>
                  </a:lnTo>
                  <a:lnTo>
                    <a:pt x="731365" y="37534"/>
                  </a:lnTo>
                  <a:lnTo>
                    <a:pt x="759145" y="79110"/>
                  </a:lnTo>
                  <a:lnTo>
                    <a:pt x="768899" y="128152"/>
                  </a:lnTo>
                  <a:lnTo>
                    <a:pt x="768899" y="1705747"/>
                  </a:lnTo>
                  <a:lnTo>
                    <a:pt x="758829" y="1755630"/>
                  </a:lnTo>
                  <a:lnTo>
                    <a:pt x="731365" y="1796364"/>
                  </a:lnTo>
                  <a:lnTo>
                    <a:pt x="690630" y="1823829"/>
                  </a:lnTo>
                  <a:lnTo>
                    <a:pt x="640747" y="1833899"/>
                  </a:lnTo>
                  <a:lnTo>
                    <a:pt x="128152" y="1833899"/>
                  </a:lnTo>
                  <a:lnTo>
                    <a:pt x="78270" y="1823829"/>
                  </a:lnTo>
                  <a:lnTo>
                    <a:pt x="37535" y="1796364"/>
                  </a:lnTo>
                  <a:lnTo>
                    <a:pt x="10070" y="1755630"/>
                  </a:lnTo>
                  <a:lnTo>
                    <a:pt x="0" y="1705747"/>
                  </a:lnTo>
                  <a:lnTo>
                    <a:pt x="0" y="128152"/>
                  </a:lnTo>
                  <a:close/>
                </a:path>
                <a:path w="3394075" h="1834514">
                  <a:moveTo>
                    <a:pt x="1953125" y="134494"/>
                  </a:moveTo>
                  <a:lnTo>
                    <a:pt x="1959982" y="91983"/>
                  </a:lnTo>
                  <a:lnTo>
                    <a:pt x="1979075" y="55063"/>
                  </a:lnTo>
                  <a:lnTo>
                    <a:pt x="2008189" y="25949"/>
                  </a:lnTo>
                  <a:lnTo>
                    <a:pt x="2045109" y="6856"/>
                  </a:lnTo>
                  <a:lnTo>
                    <a:pt x="2087619" y="0"/>
                  </a:lnTo>
                  <a:lnTo>
                    <a:pt x="3259230" y="0"/>
                  </a:lnTo>
                  <a:lnTo>
                    <a:pt x="3310699" y="10237"/>
                  </a:lnTo>
                  <a:lnTo>
                    <a:pt x="3354332" y="39392"/>
                  </a:lnTo>
                  <a:lnTo>
                    <a:pt x="3383487" y="83025"/>
                  </a:lnTo>
                  <a:lnTo>
                    <a:pt x="3393725" y="134494"/>
                  </a:lnTo>
                  <a:lnTo>
                    <a:pt x="3393725" y="1699405"/>
                  </a:lnTo>
                  <a:lnTo>
                    <a:pt x="3386868" y="1741916"/>
                  </a:lnTo>
                  <a:lnTo>
                    <a:pt x="3367775" y="1778836"/>
                  </a:lnTo>
                  <a:lnTo>
                    <a:pt x="3338661" y="1807950"/>
                  </a:lnTo>
                  <a:lnTo>
                    <a:pt x="3301741" y="1827043"/>
                  </a:lnTo>
                  <a:lnTo>
                    <a:pt x="3259230" y="1833899"/>
                  </a:lnTo>
                  <a:lnTo>
                    <a:pt x="2087619" y="1833899"/>
                  </a:lnTo>
                  <a:lnTo>
                    <a:pt x="2045109" y="1827043"/>
                  </a:lnTo>
                  <a:lnTo>
                    <a:pt x="2008189" y="1807950"/>
                  </a:lnTo>
                  <a:lnTo>
                    <a:pt x="1979075" y="1778836"/>
                  </a:lnTo>
                  <a:lnTo>
                    <a:pt x="1959982" y="1741916"/>
                  </a:lnTo>
                  <a:lnTo>
                    <a:pt x="1953125" y="1699405"/>
                  </a:lnTo>
                  <a:lnTo>
                    <a:pt x="1953125" y="134494"/>
                  </a:lnTo>
                  <a:close/>
                </a:path>
              </a:pathLst>
            </a:custGeom>
            <a:ln w="19049">
              <a:solidFill>
                <a:srgbClr val="005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6999" y="4079259"/>
              <a:ext cx="3394075" cy="332105"/>
            </a:xfrm>
            <a:custGeom>
              <a:avLst/>
              <a:gdLst/>
              <a:ahLst/>
              <a:cxnLst/>
              <a:rect l="l" t="t" r="r" b="b"/>
              <a:pathLst>
                <a:path w="3394075" h="332104">
                  <a:moveTo>
                    <a:pt x="0" y="55251"/>
                  </a:moveTo>
                  <a:lnTo>
                    <a:pt x="4341" y="33745"/>
                  </a:lnTo>
                  <a:lnTo>
                    <a:pt x="16182" y="16182"/>
                  </a:lnTo>
                  <a:lnTo>
                    <a:pt x="33744" y="4341"/>
                  </a:lnTo>
                  <a:lnTo>
                    <a:pt x="55251" y="0"/>
                  </a:lnTo>
                  <a:lnTo>
                    <a:pt x="3338349" y="0"/>
                  </a:lnTo>
                  <a:lnTo>
                    <a:pt x="3377417" y="16182"/>
                  </a:lnTo>
                  <a:lnTo>
                    <a:pt x="3393599" y="55251"/>
                  </a:lnTo>
                  <a:lnTo>
                    <a:pt x="3393599" y="276248"/>
                  </a:lnTo>
                  <a:lnTo>
                    <a:pt x="3389258" y="297755"/>
                  </a:lnTo>
                  <a:lnTo>
                    <a:pt x="3377417" y="315317"/>
                  </a:lnTo>
                  <a:lnTo>
                    <a:pt x="3359855" y="327158"/>
                  </a:lnTo>
                  <a:lnTo>
                    <a:pt x="3338349" y="331499"/>
                  </a:lnTo>
                  <a:lnTo>
                    <a:pt x="55251" y="331499"/>
                  </a:lnTo>
                  <a:lnTo>
                    <a:pt x="33744" y="327158"/>
                  </a:lnTo>
                  <a:lnTo>
                    <a:pt x="16182" y="315317"/>
                  </a:lnTo>
                  <a:lnTo>
                    <a:pt x="4341" y="297755"/>
                  </a:lnTo>
                  <a:lnTo>
                    <a:pt x="0" y="276248"/>
                  </a:lnTo>
                  <a:lnTo>
                    <a:pt x="0" y="55251"/>
                  </a:lnTo>
                  <a:close/>
                </a:path>
              </a:pathLst>
            </a:custGeom>
            <a:ln w="1904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551862" y="1438137"/>
            <a:ext cx="1417955" cy="617220"/>
            <a:chOff x="7551862" y="1438137"/>
            <a:chExt cx="1417955" cy="617220"/>
          </a:xfrm>
        </p:grpSpPr>
        <p:sp>
          <p:nvSpPr>
            <p:cNvPr id="35" name="object 35"/>
            <p:cNvSpPr/>
            <p:nvPr/>
          </p:nvSpPr>
          <p:spPr>
            <a:xfrm>
              <a:off x="7556624" y="1442900"/>
              <a:ext cx="1408430" cy="607695"/>
            </a:xfrm>
            <a:custGeom>
              <a:avLst/>
              <a:gdLst/>
              <a:ahLst/>
              <a:cxnLst/>
              <a:rect l="l" t="t" r="r" b="b"/>
              <a:pathLst>
                <a:path w="1408429" h="607694">
                  <a:moveTo>
                    <a:pt x="998202" y="607426"/>
                  </a:moveTo>
                  <a:lnTo>
                    <a:pt x="821449" y="499499"/>
                  </a:lnTo>
                  <a:lnTo>
                    <a:pt x="0" y="499499"/>
                  </a:lnTo>
                  <a:lnTo>
                    <a:pt x="0" y="0"/>
                  </a:lnTo>
                  <a:lnTo>
                    <a:pt x="1408199" y="0"/>
                  </a:lnTo>
                  <a:lnTo>
                    <a:pt x="1408199" y="499499"/>
                  </a:lnTo>
                  <a:lnTo>
                    <a:pt x="1173499" y="499499"/>
                  </a:lnTo>
                  <a:lnTo>
                    <a:pt x="998202" y="60742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6624" y="1442900"/>
              <a:ext cx="1408430" cy="607695"/>
            </a:xfrm>
            <a:custGeom>
              <a:avLst/>
              <a:gdLst/>
              <a:ahLst/>
              <a:cxnLst/>
              <a:rect l="l" t="t" r="r" b="b"/>
              <a:pathLst>
                <a:path w="1408429" h="607694">
                  <a:moveTo>
                    <a:pt x="0" y="0"/>
                  </a:moveTo>
                  <a:lnTo>
                    <a:pt x="821449" y="0"/>
                  </a:lnTo>
                  <a:lnTo>
                    <a:pt x="1173499" y="0"/>
                  </a:lnTo>
                  <a:lnTo>
                    <a:pt x="1408199" y="0"/>
                  </a:lnTo>
                  <a:lnTo>
                    <a:pt x="1408199" y="291374"/>
                  </a:lnTo>
                  <a:lnTo>
                    <a:pt x="1408199" y="416249"/>
                  </a:lnTo>
                  <a:lnTo>
                    <a:pt x="1408199" y="499499"/>
                  </a:lnTo>
                  <a:lnTo>
                    <a:pt x="1173499" y="499499"/>
                  </a:lnTo>
                  <a:lnTo>
                    <a:pt x="998202" y="607426"/>
                  </a:lnTo>
                  <a:lnTo>
                    <a:pt x="821449" y="499499"/>
                  </a:lnTo>
                  <a:lnTo>
                    <a:pt x="0" y="499499"/>
                  </a:lnTo>
                  <a:lnTo>
                    <a:pt x="0" y="416249"/>
                  </a:lnTo>
                  <a:lnTo>
                    <a:pt x="0" y="291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29649" y="1463288"/>
            <a:ext cx="11303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Columns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 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28575" y="3185149"/>
            <a:ext cx="2216785" cy="332105"/>
          </a:xfrm>
          <a:custGeom>
            <a:avLst/>
            <a:gdLst/>
            <a:ahLst/>
            <a:cxnLst/>
            <a:rect l="l" t="t" r="r" b="b"/>
            <a:pathLst>
              <a:path w="2216785" h="332104">
                <a:moveTo>
                  <a:pt x="0" y="55251"/>
                </a:moveTo>
                <a:lnTo>
                  <a:pt x="4341" y="33744"/>
                </a:lnTo>
                <a:lnTo>
                  <a:pt x="16182" y="16182"/>
                </a:lnTo>
                <a:lnTo>
                  <a:pt x="33744" y="4341"/>
                </a:lnTo>
                <a:lnTo>
                  <a:pt x="55250" y="0"/>
                </a:lnTo>
                <a:lnTo>
                  <a:pt x="2161448" y="0"/>
                </a:lnTo>
                <a:lnTo>
                  <a:pt x="2200517" y="16182"/>
                </a:lnTo>
                <a:lnTo>
                  <a:pt x="2216699" y="55251"/>
                </a:lnTo>
                <a:lnTo>
                  <a:pt x="2216699" y="276248"/>
                </a:lnTo>
                <a:lnTo>
                  <a:pt x="2212358" y="297755"/>
                </a:lnTo>
                <a:lnTo>
                  <a:pt x="2200517" y="315317"/>
                </a:lnTo>
                <a:lnTo>
                  <a:pt x="2182955" y="327158"/>
                </a:lnTo>
                <a:lnTo>
                  <a:pt x="2161448" y="331499"/>
                </a:lnTo>
                <a:lnTo>
                  <a:pt x="55250" y="331499"/>
                </a:lnTo>
                <a:lnTo>
                  <a:pt x="33744" y="327158"/>
                </a:lnTo>
                <a:lnTo>
                  <a:pt x="16182" y="315317"/>
                </a:lnTo>
                <a:lnTo>
                  <a:pt x="4341" y="297755"/>
                </a:lnTo>
                <a:lnTo>
                  <a:pt x="0" y="276248"/>
                </a:lnTo>
                <a:lnTo>
                  <a:pt x="0" y="55251"/>
                </a:lnTo>
                <a:close/>
              </a:path>
            </a:pathLst>
          </a:custGeom>
          <a:ln w="1904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6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Lists </a:t>
            </a:r>
            <a:r>
              <a:rPr spc="-5" dirty="0"/>
              <a:t>are </a:t>
            </a:r>
            <a:r>
              <a:rPr spc="-10" dirty="0"/>
              <a:t>Generic</a:t>
            </a:r>
            <a:r>
              <a:rPr spc="-8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226324" y="236402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993380" cy="29584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720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(just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an array), but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have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45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2+3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'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four'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Table().with_column('K', [3,</a:t>
            </a:r>
            <a:r>
              <a:rPr sz="2200" b="1" u="heavy" spc="-8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4])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rows.</a:t>
            </a:r>
            <a:endParaRPr sz="2400" dirty="0">
              <a:latin typeface="Arial"/>
              <a:cs typeface="Arial"/>
            </a:endParaRPr>
          </a:p>
          <a:p>
            <a:pPr marL="469900" marR="112141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create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list, it will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array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automatically.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823" y="2240540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Grouping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01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</a:t>
            </a:r>
            <a:r>
              <a:rPr spc="-10" dirty="0"/>
              <a:t>One</a:t>
            </a:r>
            <a:r>
              <a:rPr spc="-9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" y="2613533"/>
            <a:ext cx="648398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len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grouped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(default)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list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all grouped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sum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of all grouped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7" y="2240540"/>
            <a:ext cx="444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Cross-Classification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2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Multiple</a:t>
            </a:r>
            <a:r>
              <a:rPr spc="-80" dirty="0"/>
              <a:t> </a:t>
            </a: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816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</a:t>
            </a:r>
            <a:r>
              <a:rPr sz="2400" b="1" spc="-85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also aggregate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share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69709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275" y="3176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69" y="2240540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Pivot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3303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Produces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aggregated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=’column_label_to_aggregate’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=function_to_aggregate_with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647" y="2394647"/>
            <a:ext cx="5753150" cy="241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1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</a:t>
            </a:r>
            <a:r>
              <a:rPr spc="-90" dirty="0"/>
              <a:t> </a:t>
            </a:r>
            <a:r>
              <a:rPr spc="-10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451" y="1093342"/>
            <a:ext cx="840803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tallest building for 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material?</a:t>
            </a:r>
            <a:endParaRPr sz="2400">
              <a:latin typeface="Arial"/>
              <a:cs typeface="Arial"/>
            </a:endParaRPr>
          </a:p>
          <a:p>
            <a:pPr marL="495300" marR="5080" indent="-483234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each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city,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what’s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age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the oldest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steel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 and the oldest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concrete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building?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0225" y="34913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35" y="3352484"/>
            <a:ext cx="57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sky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485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Office Theme</vt:lpstr>
      <vt:lpstr>PowerPoint Presentation</vt:lpstr>
      <vt:lpstr>Lists are Generic Sequences</vt:lpstr>
      <vt:lpstr>PowerPoint Presentation</vt:lpstr>
      <vt:lpstr>Grouping by One Column</vt:lpstr>
      <vt:lpstr>Cross-Classification</vt:lpstr>
      <vt:lpstr>Grouping By Multiple Columns</vt:lpstr>
      <vt:lpstr>Pivot Tables</vt:lpstr>
      <vt:lpstr>Pivot</vt:lpstr>
      <vt:lpstr>Challenge Question</vt:lpstr>
      <vt:lpstr>PowerPoint Presentation</vt:lpstr>
      <vt:lpstr>Group or Pivot?</vt:lpstr>
      <vt:lpstr>Joins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Brad Bailey</cp:lastModifiedBy>
  <cp:revision>1</cp:revision>
  <dcterms:created xsi:type="dcterms:W3CDTF">2021-01-18T16:02:01Z</dcterms:created>
  <dcterms:modified xsi:type="dcterms:W3CDTF">2021-01-18T16:31:08Z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