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19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867" y="2240540"/>
            <a:ext cx="216026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9524" y="1326278"/>
            <a:ext cx="3825240" cy="3060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ata8.org/sp20/python-referenc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9591" y="2240540"/>
            <a:ext cx="4997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Review: </a:t>
            </a:r>
            <a:r>
              <a:rPr spc="-10" dirty="0"/>
              <a:t>Pivot </a:t>
            </a:r>
            <a:r>
              <a:rPr spc="-5" dirty="0"/>
              <a:t>and</a:t>
            </a:r>
            <a:r>
              <a:rPr spc="-90" dirty="0"/>
              <a:t> </a:t>
            </a:r>
            <a:r>
              <a:rPr spc="-5" dirty="0"/>
              <a:t>Join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14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Pivot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724" y="1093342"/>
            <a:ext cx="7733030" cy="3388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Cross-classifies according to 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categorical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Produces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grid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counts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 aggregated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required</a:t>
            </a:r>
            <a:r>
              <a:rPr sz="2400" spc="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arguments: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First: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forms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labels of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grid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Second: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forms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labels of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grid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optional arguments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(include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both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</a:t>
            </a:r>
            <a:r>
              <a:rPr sz="2400" spc="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neither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SzPct val="120000"/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values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=’column_label_to_aggregate’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SzPct val="120000"/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collect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=function_to_aggregate_with</a:t>
            </a:r>
            <a:endParaRPr sz="2400">
              <a:latin typeface="Arial"/>
              <a:cs typeface="Arial"/>
            </a:endParaRPr>
          </a:p>
          <a:p>
            <a:pPr marL="348869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3496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Group </a:t>
            </a:r>
            <a:r>
              <a:rPr spc="-5" dirty="0"/>
              <a:t>or</a:t>
            </a:r>
            <a:r>
              <a:rPr spc="-95" dirty="0"/>
              <a:t> </a:t>
            </a:r>
            <a:r>
              <a:rPr spc="-5" dirty="0"/>
              <a:t>Pivot?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837565">
              <a:lnSpc>
                <a:spcPct val="100000"/>
              </a:lnSpc>
              <a:spcBef>
                <a:spcPts val="595"/>
              </a:spcBef>
            </a:pPr>
            <a:r>
              <a:rPr spc="-5" dirty="0"/>
              <a:t>Grouped</a:t>
            </a:r>
            <a:r>
              <a:rPr spc="-20" dirty="0"/>
              <a:t> </a:t>
            </a:r>
            <a:r>
              <a:rPr spc="-40" dirty="0"/>
              <a:t>Table</a:t>
            </a:r>
          </a:p>
          <a:p>
            <a:pPr marL="424815" marR="208915" indent="-412750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One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combo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b="0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grouping 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variables </a:t>
            </a:r>
            <a:r>
              <a:rPr spc="-5" dirty="0"/>
              <a:t>per</a:t>
            </a:r>
            <a:r>
              <a:rPr spc="-30" dirty="0"/>
              <a:t> </a:t>
            </a:r>
            <a:r>
              <a:rPr spc="-5" dirty="0"/>
              <a:t>row</a:t>
            </a:r>
          </a:p>
          <a:p>
            <a:pPr marL="424815" marR="508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pc="-5" dirty="0"/>
              <a:t>Any number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of grouping 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variables</a:t>
            </a:r>
          </a:p>
          <a:p>
            <a:pPr marL="424815" marR="22606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Aggregate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values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pc="-5" dirty="0"/>
              <a:t>all  other columns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b="0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table</a:t>
            </a:r>
          </a:p>
          <a:p>
            <a:pPr marL="424815" indent="-412750">
              <a:lnSpc>
                <a:spcPts val="276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Missing combos</a:t>
            </a:r>
            <a:r>
              <a:rPr b="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/>
              <a:t>absent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3749" y="1326278"/>
            <a:ext cx="3684270" cy="306006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176020">
              <a:lnSpc>
                <a:spcPct val="100000"/>
              </a:lnSpc>
              <a:spcBef>
                <a:spcPts val="595"/>
              </a:spcBef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Pivot</a:t>
            </a:r>
            <a:r>
              <a:rPr sz="2400" b="1" spc="-2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3B7EA1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424815" marR="67945" indent="-412750">
              <a:lnSpc>
                <a:spcPct val="1004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One </a:t>
            </a:r>
            <a:r>
              <a:rPr sz="2400" dirty="0">
                <a:latin typeface="Arial"/>
                <a:cs typeface="Arial"/>
              </a:rPr>
              <a:t>combo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grouping  </a:t>
            </a:r>
            <a:r>
              <a:rPr sz="2400" dirty="0">
                <a:latin typeface="Arial"/>
                <a:cs typeface="Arial"/>
              </a:rPr>
              <a:t>variables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per</a:t>
            </a:r>
            <a:r>
              <a:rPr sz="2400" b="1" spc="-3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entry</a:t>
            </a:r>
            <a:endParaRPr sz="240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65" dirty="0">
                <a:solidFill>
                  <a:srgbClr val="3B7EA1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grouping </a:t>
            </a:r>
            <a:r>
              <a:rPr sz="2400" dirty="0">
                <a:latin typeface="Arial"/>
                <a:cs typeface="Arial"/>
              </a:rPr>
              <a:t>variables:  columns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rows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74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Aggregate </a:t>
            </a:r>
            <a:r>
              <a:rPr sz="2400" dirty="0">
                <a:latin typeface="Arial"/>
                <a:cs typeface="Arial"/>
              </a:rPr>
              <a:t>values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424815">
              <a:lnSpc>
                <a:spcPts val="2850"/>
              </a:lnSpc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values</a:t>
            </a:r>
            <a:r>
              <a:rPr sz="2400" b="1" spc="-1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column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latin typeface="Arial"/>
                <a:cs typeface="Arial"/>
              </a:rPr>
              <a:t>Missing combos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=</a:t>
            </a:r>
            <a:r>
              <a:rPr sz="2400" b="1" spc="-5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4357132"/>
            <a:ext cx="825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480" algn="l"/>
                <a:tab pos="8241665" algn="l"/>
              </a:tabLst>
            </a:pPr>
            <a:r>
              <a:rPr sz="2400" u="sng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b="1" u="sng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(or </a:t>
            </a:r>
            <a:r>
              <a:rPr sz="2400" b="1" u="sng" spc="-5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empty</a:t>
            </a:r>
            <a:r>
              <a:rPr sz="2400" b="1" u="sng" spc="-100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 dirty="0">
                <a:solidFill>
                  <a:srgbClr val="3B7EA1"/>
                </a:solidFill>
                <a:uFill>
                  <a:solidFill>
                    <a:srgbClr val="CCCCCC"/>
                  </a:solidFill>
                </a:uFill>
                <a:latin typeface="Arial"/>
                <a:cs typeface="Arial"/>
              </a:rPr>
              <a:t>string)	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2175" y="874357"/>
            <a:ext cx="320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For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cross-classification: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3837" y="2060862"/>
          <a:ext cx="2626358" cy="2504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Drink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Cafe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Price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Milk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Tea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Asha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Espresso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Strada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Latte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Strada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3.25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Espresso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FSM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95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Joining </a:t>
            </a:r>
            <a:r>
              <a:rPr spc="-95" dirty="0"/>
              <a:t>Two</a:t>
            </a:r>
            <a:r>
              <a:rPr spc="-90" dirty="0"/>
              <a:t> </a:t>
            </a:r>
            <a:r>
              <a:rPr spc="-50" dirty="0"/>
              <a:t>Tables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91762" y="2060862"/>
          <a:ext cx="2311400" cy="2068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Coupon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Location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Asha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Strada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Asha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45674" y="1785944"/>
            <a:ext cx="665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drinks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445212" y="2065625"/>
          <a:ext cx="3540759" cy="240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2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Cafe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Drink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Price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Coupon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2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Asha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Milk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Tea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Asha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Milk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Tea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Strada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Espresso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1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Strada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Latte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3.25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230925" y="951512"/>
            <a:ext cx="4505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drinks.join('Cafe', discounts,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'Location')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55287" y="1179488"/>
            <a:ext cx="1381125" cy="581660"/>
            <a:chOff x="1155287" y="1179488"/>
            <a:chExt cx="1381125" cy="581660"/>
          </a:xfrm>
        </p:grpSpPr>
        <p:sp>
          <p:nvSpPr>
            <p:cNvPr id="10" name="object 10"/>
            <p:cNvSpPr/>
            <p:nvPr/>
          </p:nvSpPr>
          <p:spPr>
            <a:xfrm>
              <a:off x="1160050" y="1184250"/>
              <a:ext cx="1371600" cy="572135"/>
            </a:xfrm>
            <a:custGeom>
              <a:avLst/>
              <a:gdLst/>
              <a:ahLst/>
              <a:cxnLst/>
              <a:rect l="l" t="t" r="r" b="b"/>
              <a:pathLst>
                <a:path w="1371600" h="572135">
                  <a:moveTo>
                    <a:pt x="1371599" y="571599"/>
                  </a:moveTo>
                  <a:lnTo>
                    <a:pt x="0" y="571599"/>
                  </a:lnTo>
                  <a:lnTo>
                    <a:pt x="0" y="143499"/>
                  </a:lnTo>
                  <a:lnTo>
                    <a:pt x="800099" y="143499"/>
                  </a:lnTo>
                  <a:lnTo>
                    <a:pt x="1222781" y="0"/>
                  </a:lnTo>
                  <a:lnTo>
                    <a:pt x="1142999" y="143499"/>
                  </a:lnTo>
                  <a:lnTo>
                    <a:pt x="1371599" y="143499"/>
                  </a:lnTo>
                  <a:lnTo>
                    <a:pt x="1371599" y="5715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0050" y="1184250"/>
              <a:ext cx="1371600" cy="572135"/>
            </a:xfrm>
            <a:custGeom>
              <a:avLst/>
              <a:gdLst/>
              <a:ahLst/>
              <a:cxnLst/>
              <a:rect l="l" t="t" r="r" b="b"/>
              <a:pathLst>
                <a:path w="1371600" h="572135">
                  <a:moveTo>
                    <a:pt x="0" y="143499"/>
                  </a:moveTo>
                  <a:lnTo>
                    <a:pt x="800099" y="143499"/>
                  </a:lnTo>
                  <a:lnTo>
                    <a:pt x="1222781" y="0"/>
                  </a:lnTo>
                  <a:lnTo>
                    <a:pt x="1142999" y="143499"/>
                  </a:lnTo>
                  <a:lnTo>
                    <a:pt x="1371599" y="143499"/>
                  </a:lnTo>
                  <a:lnTo>
                    <a:pt x="1371599" y="214849"/>
                  </a:lnTo>
                  <a:lnTo>
                    <a:pt x="1371599" y="321874"/>
                  </a:lnTo>
                  <a:lnTo>
                    <a:pt x="1371599" y="571599"/>
                  </a:lnTo>
                  <a:lnTo>
                    <a:pt x="1142999" y="571599"/>
                  </a:lnTo>
                  <a:lnTo>
                    <a:pt x="800099" y="571599"/>
                  </a:lnTo>
                  <a:lnTo>
                    <a:pt x="0" y="571599"/>
                  </a:lnTo>
                  <a:lnTo>
                    <a:pt x="0" y="321874"/>
                  </a:lnTo>
                  <a:lnTo>
                    <a:pt x="0" y="214849"/>
                  </a:lnTo>
                  <a:lnTo>
                    <a:pt x="0" y="1434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33075" y="1312438"/>
            <a:ext cx="112204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Match rows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  this table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31112" y="1205989"/>
            <a:ext cx="1506220" cy="547370"/>
            <a:chOff x="2631112" y="1205989"/>
            <a:chExt cx="1506220" cy="547370"/>
          </a:xfrm>
        </p:grpSpPr>
        <p:sp>
          <p:nvSpPr>
            <p:cNvPr id="14" name="object 14"/>
            <p:cNvSpPr/>
            <p:nvPr/>
          </p:nvSpPr>
          <p:spPr>
            <a:xfrm>
              <a:off x="2635874" y="1210751"/>
              <a:ext cx="1496695" cy="537845"/>
            </a:xfrm>
            <a:custGeom>
              <a:avLst/>
              <a:gdLst/>
              <a:ahLst/>
              <a:cxnLst/>
              <a:rect l="l" t="t" r="r" b="b"/>
              <a:pathLst>
                <a:path w="1496695" h="537844">
                  <a:moveTo>
                    <a:pt x="1496099" y="537598"/>
                  </a:moveTo>
                  <a:lnTo>
                    <a:pt x="0" y="537598"/>
                  </a:lnTo>
                  <a:lnTo>
                    <a:pt x="0" y="116998"/>
                  </a:lnTo>
                  <a:lnTo>
                    <a:pt x="872724" y="116998"/>
                  </a:lnTo>
                  <a:lnTo>
                    <a:pt x="1240506" y="0"/>
                  </a:lnTo>
                  <a:lnTo>
                    <a:pt x="1246749" y="116998"/>
                  </a:lnTo>
                  <a:lnTo>
                    <a:pt x="1496099" y="116998"/>
                  </a:lnTo>
                  <a:lnTo>
                    <a:pt x="1496099" y="537598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35874" y="1210751"/>
              <a:ext cx="1496695" cy="537845"/>
            </a:xfrm>
            <a:custGeom>
              <a:avLst/>
              <a:gdLst/>
              <a:ahLst/>
              <a:cxnLst/>
              <a:rect l="l" t="t" r="r" b="b"/>
              <a:pathLst>
                <a:path w="1496695" h="537844">
                  <a:moveTo>
                    <a:pt x="0" y="116998"/>
                  </a:moveTo>
                  <a:lnTo>
                    <a:pt x="872724" y="116998"/>
                  </a:lnTo>
                  <a:lnTo>
                    <a:pt x="1240506" y="0"/>
                  </a:lnTo>
                  <a:lnTo>
                    <a:pt x="1246749" y="116998"/>
                  </a:lnTo>
                  <a:lnTo>
                    <a:pt x="1496099" y="116998"/>
                  </a:lnTo>
                  <a:lnTo>
                    <a:pt x="1496099" y="187098"/>
                  </a:lnTo>
                  <a:lnTo>
                    <a:pt x="1496099" y="292248"/>
                  </a:lnTo>
                  <a:lnTo>
                    <a:pt x="1496099" y="537598"/>
                  </a:lnTo>
                  <a:lnTo>
                    <a:pt x="1246749" y="537598"/>
                  </a:lnTo>
                  <a:lnTo>
                    <a:pt x="872724" y="537598"/>
                  </a:lnTo>
                  <a:lnTo>
                    <a:pt x="0" y="537598"/>
                  </a:lnTo>
                  <a:lnTo>
                    <a:pt x="0" y="292248"/>
                  </a:lnTo>
                  <a:lnTo>
                    <a:pt x="0" y="187098"/>
                  </a:lnTo>
                  <a:lnTo>
                    <a:pt x="0" y="116998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708899" y="1308687"/>
            <a:ext cx="1308100" cy="7162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… </a:t>
            </a:r>
            <a:r>
              <a:rPr sz="1400" spc="-5" dirty="0">
                <a:latin typeface="Arial"/>
                <a:cs typeface="Arial"/>
              </a:rPr>
              <a:t>using </a:t>
            </a:r>
            <a:r>
              <a:rPr sz="1400" dirty="0">
                <a:latin typeface="Arial"/>
                <a:cs typeface="Arial"/>
              </a:rPr>
              <a:t>values  </a:t>
            </a:r>
            <a:r>
              <a:rPr sz="1400" spc="-5" dirty="0">
                <a:latin typeface="Arial"/>
                <a:cs typeface="Arial"/>
              </a:rPr>
              <a:t>in this </a:t>
            </a:r>
            <a:r>
              <a:rPr sz="1400" dirty="0">
                <a:latin typeface="Arial"/>
                <a:cs typeface="Arial"/>
              </a:rPr>
              <a:t>column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  <a:p>
            <a:pPr marL="316230">
              <a:lnSpc>
                <a:spcPct val="100000"/>
              </a:lnSpc>
              <a:spcBef>
                <a:spcPts val="375"/>
              </a:spcBef>
            </a:pPr>
            <a:r>
              <a:rPr sz="1400" b="1" spc="-5" dirty="0">
                <a:latin typeface="Courier New"/>
                <a:cs typeface="Courier New"/>
              </a:rPr>
              <a:t>discounts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25912" y="1188311"/>
            <a:ext cx="1381125" cy="565150"/>
            <a:chOff x="4225912" y="1188311"/>
            <a:chExt cx="1381125" cy="565150"/>
          </a:xfrm>
        </p:grpSpPr>
        <p:sp>
          <p:nvSpPr>
            <p:cNvPr id="18" name="object 18"/>
            <p:cNvSpPr/>
            <p:nvPr/>
          </p:nvSpPr>
          <p:spPr>
            <a:xfrm>
              <a:off x="4230675" y="1193073"/>
              <a:ext cx="1371600" cy="555625"/>
            </a:xfrm>
            <a:custGeom>
              <a:avLst/>
              <a:gdLst/>
              <a:ahLst/>
              <a:cxnLst/>
              <a:rect l="l" t="t" r="r" b="b"/>
              <a:pathLst>
                <a:path w="1371600" h="555625">
                  <a:moveTo>
                    <a:pt x="1371599" y="555276"/>
                  </a:moveTo>
                  <a:lnTo>
                    <a:pt x="0" y="555276"/>
                  </a:lnTo>
                  <a:lnTo>
                    <a:pt x="0" y="134676"/>
                  </a:lnTo>
                  <a:lnTo>
                    <a:pt x="228599" y="134676"/>
                  </a:lnTo>
                  <a:lnTo>
                    <a:pt x="409079" y="0"/>
                  </a:lnTo>
                  <a:lnTo>
                    <a:pt x="571499" y="134676"/>
                  </a:lnTo>
                  <a:lnTo>
                    <a:pt x="1371599" y="134676"/>
                  </a:lnTo>
                  <a:lnTo>
                    <a:pt x="1371599" y="555276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30675" y="1193073"/>
              <a:ext cx="1371600" cy="555625"/>
            </a:xfrm>
            <a:custGeom>
              <a:avLst/>
              <a:gdLst/>
              <a:ahLst/>
              <a:cxnLst/>
              <a:rect l="l" t="t" r="r" b="b"/>
              <a:pathLst>
                <a:path w="1371600" h="555625">
                  <a:moveTo>
                    <a:pt x="0" y="134676"/>
                  </a:moveTo>
                  <a:lnTo>
                    <a:pt x="228599" y="134676"/>
                  </a:lnTo>
                  <a:lnTo>
                    <a:pt x="409079" y="0"/>
                  </a:lnTo>
                  <a:lnTo>
                    <a:pt x="571499" y="134676"/>
                  </a:lnTo>
                  <a:lnTo>
                    <a:pt x="1371599" y="134676"/>
                  </a:lnTo>
                  <a:lnTo>
                    <a:pt x="1371599" y="204776"/>
                  </a:lnTo>
                  <a:lnTo>
                    <a:pt x="1371599" y="309926"/>
                  </a:lnTo>
                  <a:lnTo>
                    <a:pt x="1371599" y="555276"/>
                  </a:lnTo>
                  <a:lnTo>
                    <a:pt x="571499" y="555276"/>
                  </a:lnTo>
                  <a:lnTo>
                    <a:pt x="228599" y="555276"/>
                  </a:lnTo>
                  <a:lnTo>
                    <a:pt x="0" y="555276"/>
                  </a:lnTo>
                  <a:lnTo>
                    <a:pt x="0" y="309926"/>
                  </a:lnTo>
                  <a:lnTo>
                    <a:pt x="0" y="204776"/>
                  </a:lnTo>
                  <a:lnTo>
                    <a:pt x="0" y="134676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303700" y="1308687"/>
            <a:ext cx="118110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…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rows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  that table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02387" y="1199831"/>
            <a:ext cx="1417955" cy="553720"/>
            <a:chOff x="5702387" y="1199831"/>
            <a:chExt cx="1417955" cy="553720"/>
          </a:xfrm>
        </p:grpSpPr>
        <p:sp>
          <p:nvSpPr>
            <p:cNvPr id="22" name="object 22"/>
            <p:cNvSpPr/>
            <p:nvPr/>
          </p:nvSpPr>
          <p:spPr>
            <a:xfrm>
              <a:off x="5707150" y="1204594"/>
              <a:ext cx="1408430" cy="544195"/>
            </a:xfrm>
            <a:custGeom>
              <a:avLst/>
              <a:gdLst/>
              <a:ahLst/>
              <a:cxnLst/>
              <a:rect l="l" t="t" r="r" b="b"/>
              <a:pathLst>
                <a:path w="1408429" h="544194">
                  <a:moveTo>
                    <a:pt x="1408199" y="543755"/>
                  </a:moveTo>
                  <a:lnTo>
                    <a:pt x="0" y="543755"/>
                  </a:lnTo>
                  <a:lnTo>
                    <a:pt x="0" y="123155"/>
                  </a:lnTo>
                  <a:lnTo>
                    <a:pt x="234699" y="123155"/>
                  </a:lnTo>
                  <a:lnTo>
                    <a:pt x="243294" y="0"/>
                  </a:lnTo>
                  <a:lnTo>
                    <a:pt x="586749" y="123155"/>
                  </a:lnTo>
                  <a:lnTo>
                    <a:pt x="1408199" y="123155"/>
                  </a:lnTo>
                  <a:lnTo>
                    <a:pt x="1408199" y="543755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07150" y="1204594"/>
              <a:ext cx="1408430" cy="544195"/>
            </a:xfrm>
            <a:custGeom>
              <a:avLst/>
              <a:gdLst/>
              <a:ahLst/>
              <a:cxnLst/>
              <a:rect l="l" t="t" r="r" b="b"/>
              <a:pathLst>
                <a:path w="1408429" h="544194">
                  <a:moveTo>
                    <a:pt x="0" y="123155"/>
                  </a:moveTo>
                  <a:lnTo>
                    <a:pt x="234699" y="123155"/>
                  </a:lnTo>
                  <a:lnTo>
                    <a:pt x="243294" y="0"/>
                  </a:lnTo>
                  <a:lnTo>
                    <a:pt x="586749" y="123155"/>
                  </a:lnTo>
                  <a:lnTo>
                    <a:pt x="1408199" y="123155"/>
                  </a:lnTo>
                  <a:lnTo>
                    <a:pt x="1408199" y="193255"/>
                  </a:lnTo>
                  <a:lnTo>
                    <a:pt x="1408199" y="298405"/>
                  </a:lnTo>
                  <a:lnTo>
                    <a:pt x="1408199" y="543755"/>
                  </a:lnTo>
                  <a:lnTo>
                    <a:pt x="586749" y="543755"/>
                  </a:lnTo>
                  <a:lnTo>
                    <a:pt x="234699" y="543755"/>
                  </a:lnTo>
                  <a:lnTo>
                    <a:pt x="0" y="543755"/>
                  </a:lnTo>
                  <a:lnTo>
                    <a:pt x="0" y="298405"/>
                  </a:lnTo>
                  <a:lnTo>
                    <a:pt x="0" y="193255"/>
                  </a:lnTo>
                  <a:lnTo>
                    <a:pt x="0" y="123155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780175" y="1308687"/>
            <a:ext cx="12407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… </a:t>
            </a:r>
            <a:r>
              <a:rPr sz="1400" spc="-5" dirty="0">
                <a:latin typeface="Arial"/>
                <a:cs typeface="Arial"/>
              </a:rPr>
              <a:t>using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values  </a:t>
            </a:r>
            <a:r>
              <a:rPr sz="1400" spc="-5" dirty="0">
                <a:latin typeface="Arial"/>
                <a:cs typeface="Arial"/>
              </a:rPr>
              <a:t>in that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column.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96999" y="2655824"/>
            <a:ext cx="768985" cy="1834514"/>
          </a:xfrm>
          <a:custGeom>
            <a:avLst/>
            <a:gdLst/>
            <a:ahLst/>
            <a:cxnLst/>
            <a:rect l="l" t="t" r="r" b="b"/>
            <a:pathLst>
              <a:path w="768985" h="1834514">
                <a:moveTo>
                  <a:pt x="0" y="128152"/>
                </a:moveTo>
                <a:lnTo>
                  <a:pt x="10070" y="78269"/>
                </a:lnTo>
                <a:lnTo>
                  <a:pt x="37535" y="37534"/>
                </a:lnTo>
                <a:lnTo>
                  <a:pt x="78270" y="10070"/>
                </a:lnTo>
                <a:lnTo>
                  <a:pt x="128152" y="0"/>
                </a:lnTo>
                <a:lnTo>
                  <a:pt x="640747" y="0"/>
                </a:lnTo>
                <a:lnTo>
                  <a:pt x="689789" y="9755"/>
                </a:lnTo>
                <a:lnTo>
                  <a:pt x="731365" y="37534"/>
                </a:lnTo>
                <a:lnTo>
                  <a:pt x="759145" y="79110"/>
                </a:lnTo>
                <a:lnTo>
                  <a:pt x="768899" y="128152"/>
                </a:lnTo>
                <a:lnTo>
                  <a:pt x="768899" y="1705747"/>
                </a:lnTo>
                <a:lnTo>
                  <a:pt x="758829" y="1755630"/>
                </a:lnTo>
                <a:lnTo>
                  <a:pt x="731365" y="1796364"/>
                </a:lnTo>
                <a:lnTo>
                  <a:pt x="690630" y="1823829"/>
                </a:lnTo>
                <a:lnTo>
                  <a:pt x="640747" y="1833899"/>
                </a:lnTo>
                <a:lnTo>
                  <a:pt x="128152" y="1833899"/>
                </a:lnTo>
                <a:lnTo>
                  <a:pt x="78270" y="1823829"/>
                </a:lnTo>
                <a:lnTo>
                  <a:pt x="37535" y="1796364"/>
                </a:lnTo>
                <a:lnTo>
                  <a:pt x="10070" y="1755630"/>
                </a:lnTo>
                <a:lnTo>
                  <a:pt x="0" y="1705747"/>
                </a:lnTo>
                <a:lnTo>
                  <a:pt x="0" y="128152"/>
                </a:lnTo>
                <a:close/>
              </a:path>
            </a:pathLst>
          </a:custGeom>
          <a:ln w="19049">
            <a:solidFill>
              <a:srgbClr val="0055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3393287" y="4181411"/>
            <a:ext cx="2020570" cy="509270"/>
            <a:chOff x="3393287" y="4181411"/>
            <a:chExt cx="2020570" cy="509270"/>
          </a:xfrm>
        </p:grpSpPr>
        <p:sp>
          <p:nvSpPr>
            <p:cNvPr id="27" name="object 27"/>
            <p:cNvSpPr/>
            <p:nvPr/>
          </p:nvSpPr>
          <p:spPr>
            <a:xfrm>
              <a:off x="3398050" y="4186174"/>
              <a:ext cx="2011045" cy="499745"/>
            </a:xfrm>
            <a:custGeom>
              <a:avLst/>
              <a:gdLst/>
              <a:ahLst/>
              <a:cxnLst/>
              <a:rect l="l" t="t" r="r" b="b"/>
              <a:pathLst>
                <a:path w="2011045" h="499745">
                  <a:moveTo>
                    <a:pt x="1892399" y="499499"/>
                  </a:moveTo>
                  <a:lnTo>
                    <a:pt x="0" y="499499"/>
                  </a:lnTo>
                  <a:lnTo>
                    <a:pt x="0" y="0"/>
                  </a:lnTo>
                  <a:lnTo>
                    <a:pt x="1892399" y="0"/>
                  </a:lnTo>
                  <a:lnTo>
                    <a:pt x="1892399" y="83249"/>
                  </a:lnTo>
                  <a:lnTo>
                    <a:pt x="2010580" y="117751"/>
                  </a:lnTo>
                  <a:lnTo>
                    <a:pt x="1892399" y="208124"/>
                  </a:lnTo>
                  <a:lnTo>
                    <a:pt x="1892399" y="4994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98050" y="4186174"/>
              <a:ext cx="2011045" cy="499745"/>
            </a:xfrm>
            <a:custGeom>
              <a:avLst/>
              <a:gdLst/>
              <a:ahLst/>
              <a:cxnLst/>
              <a:rect l="l" t="t" r="r" b="b"/>
              <a:pathLst>
                <a:path w="2011045" h="499745">
                  <a:moveTo>
                    <a:pt x="0" y="0"/>
                  </a:moveTo>
                  <a:lnTo>
                    <a:pt x="1103899" y="0"/>
                  </a:lnTo>
                  <a:lnTo>
                    <a:pt x="1576999" y="0"/>
                  </a:lnTo>
                  <a:lnTo>
                    <a:pt x="1892399" y="0"/>
                  </a:lnTo>
                  <a:lnTo>
                    <a:pt x="1892399" y="83249"/>
                  </a:lnTo>
                  <a:lnTo>
                    <a:pt x="2010580" y="117751"/>
                  </a:lnTo>
                  <a:lnTo>
                    <a:pt x="1892399" y="208124"/>
                  </a:lnTo>
                  <a:lnTo>
                    <a:pt x="1892399" y="499499"/>
                  </a:lnTo>
                  <a:lnTo>
                    <a:pt x="1576999" y="499499"/>
                  </a:lnTo>
                  <a:lnTo>
                    <a:pt x="1103899" y="499499"/>
                  </a:lnTo>
                  <a:lnTo>
                    <a:pt x="0" y="499499"/>
                  </a:lnTo>
                  <a:lnTo>
                    <a:pt x="0" y="208124"/>
                  </a:lnTo>
                  <a:lnTo>
                    <a:pt x="0" y="832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471075" y="4206562"/>
            <a:ext cx="165481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The joined </a:t>
            </a:r>
            <a:r>
              <a:rPr sz="1400" dirty="0">
                <a:latin typeface="Arial"/>
                <a:cs typeface="Arial"/>
              </a:rPr>
              <a:t>column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  </a:t>
            </a:r>
            <a:r>
              <a:rPr sz="1400" dirty="0">
                <a:latin typeface="Arial"/>
                <a:cs typeface="Arial"/>
              </a:rPr>
              <a:t>sorted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automatically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86775" y="2122424"/>
            <a:ext cx="3404235" cy="421005"/>
          </a:xfrm>
          <a:custGeom>
            <a:avLst/>
            <a:gdLst/>
            <a:ahLst/>
            <a:cxnLst/>
            <a:rect l="l" t="t" r="r" b="b"/>
            <a:pathLst>
              <a:path w="3404234" h="421005">
                <a:moveTo>
                  <a:pt x="0" y="70101"/>
                </a:moveTo>
                <a:lnTo>
                  <a:pt x="5508" y="42814"/>
                </a:lnTo>
                <a:lnTo>
                  <a:pt x="20531" y="20532"/>
                </a:lnTo>
                <a:lnTo>
                  <a:pt x="42814" y="5508"/>
                </a:lnTo>
                <a:lnTo>
                  <a:pt x="70100" y="0"/>
                </a:lnTo>
                <a:lnTo>
                  <a:pt x="3333698" y="0"/>
                </a:lnTo>
                <a:lnTo>
                  <a:pt x="3372590" y="11777"/>
                </a:lnTo>
                <a:lnTo>
                  <a:pt x="3398463" y="43274"/>
                </a:lnTo>
                <a:lnTo>
                  <a:pt x="3403799" y="70101"/>
                </a:lnTo>
                <a:lnTo>
                  <a:pt x="3403799" y="350498"/>
                </a:lnTo>
                <a:lnTo>
                  <a:pt x="3398290" y="377785"/>
                </a:lnTo>
                <a:lnTo>
                  <a:pt x="3383267" y="400067"/>
                </a:lnTo>
                <a:lnTo>
                  <a:pt x="3360985" y="415091"/>
                </a:lnTo>
                <a:lnTo>
                  <a:pt x="3333698" y="420599"/>
                </a:lnTo>
                <a:lnTo>
                  <a:pt x="70100" y="420599"/>
                </a:lnTo>
                <a:lnTo>
                  <a:pt x="42814" y="415091"/>
                </a:lnTo>
                <a:lnTo>
                  <a:pt x="20531" y="400067"/>
                </a:lnTo>
                <a:lnTo>
                  <a:pt x="5508" y="377785"/>
                </a:lnTo>
                <a:lnTo>
                  <a:pt x="0" y="350498"/>
                </a:lnTo>
                <a:lnTo>
                  <a:pt x="0" y="70101"/>
                </a:lnTo>
                <a:close/>
              </a:path>
            </a:pathLst>
          </a:custGeom>
          <a:ln w="19049">
            <a:solidFill>
              <a:srgbClr val="0055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7551862" y="1438137"/>
            <a:ext cx="1417955" cy="617220"/>
            <a:chOff x="7551862" y="1438137"/>
            <a:chExt cx="1417955" cy="617220"/>
          </a:xfrm>
        </p:grpSpPr>
        <p:sp>
          <p:nvSpPr>
            <p:cNvPr id="32" name="object 32"/>
            <p:cNvSpPr/>
            <p:nvPr/>
          </p:nvSpPr>
          <p:spPr>
            <a:xfrm>
              <a:off x="7556624" y="1442900"/>
              <a:ext cx="1408430" cy="607695"/>
            </a:xfrm>
            <a:custGeom>
              <a:avLst/>
              <a:gdLst/>
              <a:ahLst/>
              <a:cxnLst/>
              <a:rect l="l" t="t" r="r" b="b"/>
              <a:pathLst>
                <a:path w="1408429" h="607694">
                  <a:moveTo>
                    <a:pt x="998202" y="607426"/>
                  </a:moveTo>
                  <a:lnTo>
                    <a:pt x="821449" y="499499"/>
                  </a:lnTo>
                  <a:lnTo>
                    <a:pt x="0" y="499499"/>
                  </a:lnTo>
                  <a:lnTo>
                    <a:pt x="0" y="0"/>
                  </a:lnTo>
                  <a:lnTo>
                    <a:pt x="1408199" y="0"/>
                  </a:lnTo>
                  <a:lnTo>
                    <a:pt x="1408199" y="499499"/>
                  </a:lnTo>
                  <a:lnTo>
                    <a:pt x="1173499" y="499499"/>
                  </a:lnTo>
                  <a:lnTo>
                    <a:pt x="998202" y="607426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56624" y="1442900"/>
              <a:ext cx="1408430" cy="607695"/>
            </a:xfrm>
            <a:custGeom>
              <a:avLst/>
              <a:gdLst/>
              <a:ahLst/>
              <a:cxnLst/>
              <a:rect l="l" t="t" r="r" b="b"/>
              <a:pathLst>
                <a:path w="1408429" h="607694">
                  <a:moveTo>
                    <a:pt x="0" y="0"/>
                  </a:moveTo>
                  <a:lnTo>
                    <a:pt x="821449" y="0"/>
                  </a:lnTo>
                  <a:lnTo>
                    <a:pt x="1173499" y="0"/>
                  </a:lnTo>
                  <a:lnTo>
                    <a:pt x="1408199" y="0"/>
                  </a:lnTo>
                  <a:lnTo>
                    <a:pt x="1408199" y="291374"/>
                  </a:lnTo>
                  <a:lnTo>
                    <a:pt x="1408199" y="416249"/>
                  </a:lnTo>
                  <a:lnTo>
                    <a:pt x="1408199" y="499499"/>
                  </a:lnTo>
                  <a:lnTo>
                    <a:pt x="1173499" y="499499"/>
                  </a:lnTo>
                  <a:lnTo>
                    <a:pt x="998202" y="607426"/>
                  </a:lnTo>
                  <a:lnTo>
                    <a:pt x="821449" y="499499"/>
                  </a:lnTo>
                  <a:lnTo>
                    <a:pt x="0" y="499499"/>
                  </a:lnTo>
                  <a:lnTo>
                    <a:pt x="0" y="416249"/>
                  </a:lnTo>
                  <a:lnTo>
                    <a:pt x="0" y="2913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629649" y="1463288"/>
            <a:ext cx="113030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Columns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from  both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tables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419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Important </a:t>
            </a:r>
            <a:r>
              <a:rPr spc="-60" dirty="0"/>
              <a:t>Table</a:t>
            </a:r>
            <a:r>
              <a:rPr spc="-75" dirty="0"/>
              <a:t> </a:t>
            </a:r>
            <a:r>
              <a:rPr dirty="0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9875" y="985900"/>
            <a:ext cx="8666480" cy="357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99005">
              <a:lnSpc>
                <a:spcPct val="1181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B3B3B"/>
                </a:solidFill>
                <a:latin typeface="Courier New"/>
                <a:cs typeface="Courier New"/>
              </a:rPr>
              <a:t>t.select(column, …) </a:t>
            </a:r>
            <a:r>
              <a:rPr sz="1800" i="1" spc="-5" dirty="0">
                <a:solidFill>
                  <a:srgbClr val="3B3B3B"/>
                </a:solidFill>
                <a:latin typeface="Courier New"/>
                <a:cs typeface="Courier New"/>
              </a:rPr>
              <a:t>or </a:t>
            </a:r>
            <a:r>
              <a:rPr sz="1800" b="1" spc="-5" dirty="0">
                <a:solidFill>
                  <a:srgbClr val="3B3B3B"/>
                </a:solidFill>
                <a:latin typeface="Courier New"/>
                <a:cs typeface="Courier New"/>
              </a:rPr>
              <a:t>t.drop(column, …)  t.take([row_num, …]) </a:t>
            </a:r>
            <a:r>
              <a:rPr sz="1800" i="1" spc="-5" dirty="0">
                <a:solidFill>
                  <a:srgbClr val="3B3B3B"/>
                </a:solidFill>
                <a:latin typeface="Courier New"/>
                <a:cs typeface="Courier New"/>
              </a:rPr>
              <a:t>or </a:t>
            </a:r>
            <a:r>
              <a:rPr sz="1800" b="1" spc="-5" dirty="0">
                <a:solidFill>
                  <a:srgbClr val="3B3B3B"/>
                </a:solidFill>
                <a:latin typeface="Courier New"/>
                <a:cs typeface="Courier New"/>
              </a:rPr>
              <a:t>t.exclude([row_num,</a:t>
            </a:r>
            <a:r>
              <a:rPr sz="1800" b="1" spc="-7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B3B3B"/>
                </a:solidFill>
                <a:latin typeface="Courier New"/>
                <a:cs typeface="Courier New"/>
              </a:rPr>
              <a:t>…])</a:t>
            </a:r>
            <a:endParaRPr sz="1800">
              <a:latin typeface="Courier New"/>
              <a:cs typeface="Courier New"/>
            </a:endParaRPr>
          </a:p>
          <a:p>
            <a:pPr marL="12700" marR="2063114">
              <a:lnSpc>
                <a:spcPct val="118100"/>
              </a:lnSpc>
              <a:spcBef>
                <a:spcPts val="595"/>
              </a:spcBef>
            </a:pPr>
            <a:r>
              <a:rPr sz="1800" b="1" spc="-5" dirty="0">
                <a:solidFill>
                  <a:srgbClr val="3B3B3B"/>
                </a:solidFill>
                <a:latin typeface="Courier New"/>
                <a:cs typeface="Courier New"/>
              </a:rPr>
              <a:t>t.sort(column, descending=False, distinct=False)  t.where(column,</a:t>
            </a:r>
            <a:r>
              <a:rPr sz="1800" b="1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B3B3B"/>
                </a:solidFill>
                <a:latin typeface="Courier New"/>
                <a:cs typeface="Courier New"/>
              </a:rPr>
              <a:t>are.condition(...))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b="1" spc="-5" dirty="0">
                <a:solidFill>
                  <a:srgbClr val="3B3B3B"/>
                </a:solidFill>
                <a:latin typeface="Courier New"/>
                <a:cs typeface="Courier New"/>
              </a:rPr>
              <a:t>t.apply(function_name, column,</a:t>
            </a:r>
            <a:r>
              <a:rPr sz="1800" b="1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B3B3B"/>
                </a:solidFill>
                <a:latin typeface="Courier New"/>
                <a:cs typeface="Courier New"/>
              </a:rPr>
              <a:t>…)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18100"/>
              </a:lnSpc>
              <a:tabLst>
                <a:tab pos="3167380" algn="l"/>
              </a:tabLst>
            </a:pPr>
            <a:r>
              <a:rPr sz="1800" b="1" spc="-5" dirty="0">
                <a:solidFill>
                  <a:srgbClr val="3B3B3B"/>
                </a:solidFill>
                <a:latin typeface="Courier New"/>
                <a:cs typeface="Courier New"/>
              </a:rPr>
              <a:t>t.group(column) </a:t>
            </a:r>
            <a:r>
              <a:rPr sz="1800" i="1" spc="-5" dirty="0">
                <a:solidFill>
                  <a:srgbClr val="3B3B3B"/>
                </a:solidFill>
                <a:latin typeface="Courier New"/>
                <a:cs typeface="Courier New"/>
              </a:rPr>
              <a:t>or </a:t>
            </a:r>
            <a:r>
              <a:rPr sz="1800" b="1" spc="-5" dirty="0">
                <a:solidFill>
                  <a:srgbClr val="3B3B3B"/>
                </a:solidFill>
                <a:latin typeface="Courier New"/>
                <a:cs typeface="Courier New"/>
              </a:rPr>
              <a:t>t.group(column, function_name)  t.group([column, …]) </a:t>
            </a:r>
            <a:r>
              <a:rPr sz="1800" i="1" spc="-5" dirty="0">
                <a:solidFill>
                  <a:srgbClr val="3B3B3B"/>
                </a:solidFill>
                <a:latin typeface="Courier New"/>
                <a:cs typeface="Courier New"/>
              </a:rPr>
              <a:t>or </a:t>
            </a:r>
            <a:r>
              <a:rPr sz="1800" b="1" spc="-5" dirty="0">
                <a:solidFill>
                  <a:srgbClr val="3B3B3B"/>
                </a:solidFill>
                <a:latin typeface="Courier New"/>
                <a:cs typeface="Courier New"/>
              </a:rPr>
              <a:t>t.group([column, …], function_name)  t.pivot(cols, rows)</a:t>
            </a:r>
            <a:r>
              <a:rPr sz="1800" b="1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800" i="1" spc="-5" dirty="0">
                <a:solidFill>
                  <a:srgbClr val="3B3B3B"/>
                </a:solidFill>
                <a:latin typeface="Courier New"/>
                <a:cs typeface="Courier New"/>
              </a:rPr>
              <a:t>or	</a:t>
            </a:r>
            <a:r>
              <a:rPr sz="1800" b="1" spc="-5" dirty="0">
                <a:solidFill>
                  <a:srgbClr val="3B3B3B"/>
                </a:solidFill>
                <a:latin typeface="Courier New"/>
                <a:cs typeface="Courier New"/>
              </a:rPr>
              <a:t>t.pivot(cols, rows, vals,</a:t>
            </a:r>
            <a:r>
              <a:rPr sz="1800" b="1" spc="-8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B3B3B"/>
                </a:solidFill>
                <a:latin typeface="Courier New"/>
                <a:cs typeface="Courier New"/>
              </a:rPr>
              <a:t>function_name)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b="1" spc="-5" dirty="0">
                <a:solidFill>
                  <a:srgbClr val="3B3B3B"/>
                </a:solidFill>
                <a:latin typeface="Courier New"/>
                <a:cs typeface="Courier New"/>
              </a:rPr>
              <a:t>t.join(column, other_table,</a:t>
            </a:r>
            <a:r>
              <a:rPr sz="1800" b="1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3B3B3B"/>
                </a:solidFill>
                <a:latin typeface="Courier New"/>
                <a:cs typeface="Courier New"/>
              </a:rPr>
              <a:t>other_table_column)</a:t>
            </a:r>
            <a:endParaRPr sz="1800">
              <a:latin typeface="Courier New"/>
              <a:cs typeface="Courier New"/>
            </a:endParaRPr>
          </a:p>
          <a:p>
            <a:pPr marR="73660" algn="ctr">
              <a:lnSpc>
                <a:spcPct val="100000"/>
              </a:lnSpc>
              <a:spcBef>
                <a:spcPts val="1545"/>
              </a:spcBef>
            </a:pPr>
            <a:r>
              <a:rPr sz="1400" u="heavy" spc="-5" dirty="0">
                <a:solidFill>
                  <a:srgbClr val="0055FA"/>
                </a:solidFill>
                <a:uFill>
                  <a:solidFill>
                    <a:srgbClr val="0055FA"/>
                  </a:solidFill>
                </a:uFill>
                <a:latin typeface="Arial"/>
                <a:cs typeface="Arial"/>
                <a:hlinkClick r:id="rId2"/>
              </a:rPr>
              <a:t>http://data8.org/sp20/python-reference.html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1867" y="2240540"/>
            <a:ext cx="2157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5F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307</Words>
  <Application>Microsoft Office PowerPoint</Application>
  <PresentationFormat>On-screen Show (16:9)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Office Theme</vt:lpstr>
      <vt:lpstr>Review: Pivot and Join</vt:lpstr>
      <vt:lpstr>Pivot</vt:lpstr>
      <vt:lpstr>Group or Pivot?</vt:lpstr>
      <vt:lpstr>Joining Two Tables</vt:lpstr>
      <vt:lpstr>Important Table Methods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Review: Pivot and Join</dc:title>
  <cp:lastModifiedBy>Brad Bailey</cp:lastModifiedBy>
  <cp:revision>1</cp:revision>
  <dcterms:created xsi:type="dcterms:W3CDTF">2021-01-18T16:04:40Z</dcterms:created>
  <dcterms:modified xsi:type="dcterms:W3CDTF">2021-01-18T16:30:58Z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