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19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5" y="1032383"/>
            <a:ext cx="8083550" cy="325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290" y="2240540"/>
            <a:ext cx="5814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Comparison and</a:t>
            </a:r>
            <a:r>
              <a:rPr spc="-90" dirty="0"/>
              <a:t> </a:t>
            </a:r>
            <a:r>
              <a:rPr spc="-5" dirty="0"/>
              <a:t>Booleans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513" y="2240540"/>
            <a:ext cx="1825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33552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400" b="1" spc="-8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keyword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begins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control statement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3700">
              <a:latin typeface="Arial"/>
              <a:cs typeface="Arial"/>
            </a:endParaRPr>
          </a:p>
          <a:p>
            <a:pPr marL="424815" marR="5080" indent="-412750">
              <a:lnSpc>
                <a:spcPct val="1161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purpose of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400" b="1" spc="-8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to perform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computation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 every element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or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435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for</a:t>
            </a:r>
            <a:r>
              <a:rPr spc="-1250" dirty="0">
                <a:latin typeface="Courier New"/>
                <a:cs typeface="Courier New"/>
              </a:rPr>
              <a:t> </a:t>
            </a:r>
            <a:r>
              <a:rPr spc="-5" dirty="0"/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51275" y="389243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160" y="2240540"/>
            <a:ext cx="5825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Optional: </a:t>
            </a:r>
            <a:r>
              <a:rPr spc="-5" dirty="0"/>
              <a:t>Advanced</a:t>
            </a:r>
            <a:r>
              <a:rPr spc="-150" dirty="0"/>
              <a:t> </a:t>
            </a:r>
            <a:r>
              <a:rPr spc="-5" dirty="0">
                <a:latin typeface="Courier New"/>
                <a:cs typeface="Courier New"/>
              </a:rPr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40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Closer </a:t>
            </a:r>
            <a:r>
              <a:rPr spc="-10" dirty="0"/>
              <a:t>Look </a:t>
            </a:r>
            <a:r>
              <a:rPr spc="-5" dirty="0"/>
              <a:t>at</a:t>
            </a:r>
            <a:r>
              <a:rPr spc="-180" dirty="0"/>
              <a:t> </a:t>
            </a:r>
            <a:r>
              <a:rPr spc="-5" dirty="0">
                <a:latin typeface="Courier New"/>
                <a:cs typeface="Courier New"/>
              </a:rPr>
              <a:t>where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5328920" cy="325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t.where(array_of_bool_values)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returns a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12700" marR="845819">
              <a:lnSpc>
                <a:spcPct val="114599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only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which 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corresponding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r>
              <a:rPr sz="2400" b="1" spc="-8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True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533140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9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Comparison</a:t>
            </a:r>
            <a:r>
              <a:rPr spc="-90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381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result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comparison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expression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r>
              <a:rPr sz="2400" b="1" spc="-8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1676" y="2510790"/>
            <a:ext cx="93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 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&gt;=</a:t>
            </a:r>
            <a:r>
              <a:rPr sz="2000" b="1" spc="-10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425" y="1805940"/>
            <a:ext cx="3378200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0465" algn="l"/>
              </a:tabLst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2	y =</a:t>
            </a:r>
            <a:r>
              <a:rPr sz="2000" b="1" spc="-1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50465" algn="l"/>
              </a:tabLst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1	x &gt;</a:t>
            </a:r>
            <a:r>
              <a:rPr sz="2000" b="1" spc="-1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50465" algn="l"/>
              </a:tabLst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==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	x 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!=</a:t>
            </a:r>
            <a:r>
              <a:rPr sz="2000" b="1" spc="-1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1626" y="3215640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2 &lt; x &lt;</a:t>
            </a:r>
            <a:r>
              <a:rPr sz="2000" b="1" spc="-1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9124" y="1797349"/>
            <a:ext cx="3489960" cy="459105"/>
          </a:xfrm>
          <a:custGeom>
            <a:avLst/>
            <a:gdLst/>
            <a:ahLst/>
            <a:cxnLst/>
            <a:rect l="l" t="t" r="r" b="b"/>
            <a:pathLst>
              <a:path w="3489960" h="459105">
                <a:moveTo>
                  <a:pt x="0" y="76501"/>
                </a:moveTo>
                <a:lnTo>
                  <a:pt x="6011" y="46723"/>
                </a:lnTo>
                <a:lnTo>
                  <a:pt x="22406" y="22406"/>
                </a:lnTo>
                <a:lnTo>
                  <a:pt x="46723" y="6011"/>
                </a:lnTo>
                <a:lnTo>
                  <a:pt x="76501" y="0"/>
                </a:lnTo>
                <a:lnTo>
                  <a:pt x="3413098" y="0"/>
                </a:lnTo>
                <a:lnTo>
                  <a:pt x="3455541" y="12853"/>
                </a:lnTo>
                <a:lnTo>
                  <a:pt x="3483776" y="47225"/>
                </a:lnTo>
                <a:lnTo>
                  <a:pt x="3489599" y="76501"/>
                </a:lnTo>
                <a:lnTo>
                  <a:pt x="3489599" y="382498"/>
                </a:lnTo>
                <a:lnTo>
                  <a:pt x="3483588" y="412276"/>
                </a:lnTo>
                <a:lnTo>
                  <a:pt x="3467193" y="436593"/>
                </a:lnTo>
                <a:lnTo>
                  <a:pt x="3442876" y="452988"/>
                </a:lnTo>
                <a:lnTo>
                  <a:pt x="3413098" y="458999"/>
                </a:lnTo>
                <a:lnTo>
                  <a:pt x="76501" y="458999"/>
                </a:lnTo>
                <a:lnTo>
                  <a:pt x="46723" y="452988"/>
                </a:lnTo>
                <a:lnTo>
                  <a:pt x="22406" y="436593"/>
                </a:lnTo>
                <a:lnTo>
                  <a:pt x="6011" y="412276"/>
                </a:lnTo>
                <a:lnTo>
                  <a:pt x="0" y="382498"/>
                </a:lnTo>
                <a:lnTo>
                  <a:pt x="0" y="76501"/>
                </a:lnTo>
                <a:close/>
              </a:path>
            </a:pathLst>
          </a:custGeom>
          <a:ln w="19049">
            <a:solidFill>
              <a:srgbClr val="007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80950" y="1882958"/>
            <a:ext cx="1870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Assignment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9124" y="2515523"/>
            <a:ext cx="6377305" cy="1155700"/>
          </a:xfrm>
          <a:custGeom>
            <a:avLst/>
            <a:gdLst/>
            <a:ahLst/>
            <a:cxnLst/>
            <a:rect l="l" t="t" r="r" b="b"/>
            <a:pathLst>
              <a:path w="6377305" h="1155700">
                <a:moveTo>
                  <a:pt x="0" y="192603"/>
                </a:moveTo>
                <a:lnTo>
                  <a:pt x="5086" y="148441"/>
                </a:lnTo>
                <a:lnTo>
                  <a:pt x="19576" y="107901"/>
                </a:lnTo>
                <a:lnTo>
                  <a:pt x="42312" y="72139"/>
                </a:lnTo>
                <a:lnTo>
                  <a:pt x="72139" y="42312"/>
                </a:lnTo>
                <a:lnTo>
                  <a:pt x="107901" y="19576"/>
                </a:lnTo>
                <a:lnTo>
                  <a:pt x="148441" y="5086"/>
                </a:lnTo>
                <a:lnTo>
                  <a:pt x="192603" y="0"/>
                </a:lnTo>
                <a:lnTo>
                  <a:pt x="6184195" y="0"/>
                </a:lnTo>
                <a:lnTo>
                  <a:pt x="6257902" y="14661"/>
                </a:lnTo>
                <a:lnTo>
                  <a:pt x="6320387" y="56412"/>
                </a:lnTo>
                <a:lnTo>
                  <a:pt x="6362138" y="118897"/>
                </a:lnTo>
                <a:lnTo>
                  <a:pt x="6376799" y="192603"/>
                </a:lnTo>
                <a:lnTo>
                  <a:pt x="6376799" y="962995"/>
                </a:lnTo>
                <a:lnTo>
                  <a:pt x="6371713" y="1007158"/>
                </a:lnTo>
                <a:lnTo>
                  <a:pt x="6357223" y="1047698"/>
                </a:lnTo>
                <a:lnTo>
                  <a:pt x="6334486" y="1083459"/>
                </a:lnTo>
                <a:lnTo>
                  <a:pt x="6304659" y="1113286"/>
                </a:lnTo>
                <a:lnTo>
                  <a:pt x="6268898" y="1136023"/>
                </a:lnTo>
                <a:lnTo>
                  <a:pt x="6228358" y="1150513"/>
                </a:lnTo>
                <a:lnTo>
                  <a:pt x="6184195" y="1155599"/>
                </a:lnTo>
                <a:lnTo>
                  <a:pt x="192603" y="1155599"/>
                </a:lnTo>
                <a:lnTo>
                  <a:pt x="148441" y="1150513"/>
                </a:lnTo>
                <a:lnTo>
                  <a:pt x="107901" y="1136023"/>
                </a:lnTo>
                <a:lnTo>
                  <a:pt x="72139" y="1113286"/>
                </a:lnTo>
                <a:lnTo>
                  <a:pt x="42312" y="1083459"/>
                </a:lnTo>
                <a:lnTo>
                  <a:pt x="19576" y="1047698"/>
                </a:lnTo>
                <a:lnTo>
                  <a:pt x="5086" y="1007158"/>
                </a:lnTo>
                <a:lnTo>
                  <a:pt x="0" y="962995"/>
                </a:lnTo>
                <a:lnTo>
                  <a:pt x="0" y="192603"/>
                </a:lnTo>
                <a:close/>
              </a:path>
            </a:pathLst>
          </a:custGeom>
          <a:ln w="19049">
            <a:solidFill>
              <a:srgbClr val="007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87021" y="2852923"/>
            <a:ext cx="98361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Comparison  expressions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763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Aggregating</a:t>
            </a:r>
            <a:r>
              <a:rPr spc="-85" dirty="0"/>
              <a:t> </a:t>
            </a:r>
            <a:r>
              <a:rPr spc="-5" dirty="0"/>
              <a:t>Comparisons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82447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Summing an array or list of bool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True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only.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1175" y="2296281"/>
          <a:ext cx="5551801" cy="76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219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90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0225" y="3017393"/>
            <a:ext cx="5511800" cy="13881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657985" algn="l"/>
                <a:tab pos="2938145" algn="l"/>
                <a:tab pos="4035425" algn="l"/>
                <a:tab pos="4766945" algn="l"/>
              </a:tabLst>
            </a:pP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sum([1	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0	,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1	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])	==</a:t>
            </a:r>
            <a:r>
              <a:rPr sz="2400" b="1" spc="-1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4766310" algn="l"/>
              </a:tabLst>
            </a:pP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sum([True,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False,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True])	==</a:t>
            </a:r>
            <a:r>
              <a:rPr sz="2400" b="1" spc="-1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  <a:p>
            <a:pPr marL="3533140">
              <a:lnSpc>
                <a:spcPct val="100000"/>
              </a:lnSpc>
              <a:spcBef>
                <a:spcPts val="124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889" y="2240540"/>
            <a:ext cx="4236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4287"/>
            <a:ext cx="7596505" cy="355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statements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control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computations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are performed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keywords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400" b="1" spc="-7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400" b="1" spc="-7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begin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control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469900" marR="103505" indent="-412750">
              <a:lnSpc>
                <a:spcPct val="116100"/>
              </a:lnSpc>
              <a:spcBef>
                <a:spcPts val="235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purpose of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400" b="1" spc="-8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to define functions 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choose 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behavior based on their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Arial"/>
              <a:cs typeface="Arial"/>
            </a:endParaRPr>
          </a:p>
          <a:p>
            <a:pPr marL="487045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236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077" y="2240540"/>
            <a:ext cx="4008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</a:t>
            </a:r>
            <a:r>
              <a:rPr spc="-90" dirty="0"/>
              <a:t> </a:t>
            </a:r>
            <a:r>
              <a:rPr spc="-5" dirty="0"/>
              <a:t>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008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</a:t>
            </a:r>
            <a:r>
              <a:rPr spc="-90" dirty="0"/>
              <a:t> </a:t>
            </a:r>
            <a:r>
              <a:rPr spc="-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522845" cy="340867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np.random.choice</a:t>
            </a:r>
            <a:endParaRPr sz="2400">
              <a:latin typeface="Courier New"/>
              <a:cs typeface="Courier New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Selects uniformly 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replacement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from an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array,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a specified </a:t>
            </a:r>
            <a:r>
              <a:rPr sz="2400" spc="-5" dirty="0">
                <a:latin typeface="Arial"/>
                <a:cs typeface="Arial"/>
              </a:rPr>
              <a:t>number of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np.random.choice(some_array,</a:t>
            </a:r>
            <a:r>
              <a:rPr sz="2400" b="1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sample_size)</a:t>
            </a:r>
            <a:endParaRPr sz="2400">
              <a:latin typeface="Courier New"/>
              <a:cs typeface="Courier New"/>
            </a:endParaRPr>
          </a:p>
          <a:p>
            <a:pPr marL="560705" algn="ctr">
              <a:lnSpc>
                <a:spcPct val="100000"/>
              </a:lnSpc>
              <a:spcBef>
                <a:spcPts val="171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285" y="2240540"/>
            <a:ext cx="3969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Appending</a:t>
            </a:r>
            <a:r>
              <a:rPr spc="-225" dirty="0"/>
              <a:t> </a:t>
            </a:r>
            <a:r>
              <a:rPr spc="-5" dirty="0"/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314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10" dirty="0"/>
              <a:t>Longer</a:t>
            </a:r>
            <a:r>
              <a:rPr spc="-370" dirty="0"/>
              <a:t> </a:t>
            </a:r>
            <a:r>
              <a:rPr spc="-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545070" cy="322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np.append(array_1,</a:t>
            </a:r>
            <a:r>
              <a:rPr sz="2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value)</a:t>
            </a:r>
            <a:endParaRPr sz="2400" dirty="0">
              <a:latin typeface="Courier New"/>
              <a:cs typeface="Courier New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new array with </a:t>
            </a:r>
            <a:r>
              <a:rPr sz="2400" spc="-5" dirty="0">
                <a:latin typeface="Courier New"/>
                <a:cs typeface="Courier New"/>
              </a:rPr>
              <a:t>value</a:t>
            </a:r>
            <a:r>
              <a:rPr sz="2400" spc="-78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appended to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array_1</a:t>
            </a:r>
            <a:endParaRPr sz="2400" dirty="0">
              <a:latin typeface="Courier New"/>
              <a:cs typeface="Courier New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Courier New"/>
                <a:cs typeface="Courier New"/>
              </a:rPr>
              <a:t>value</a:t>
            </a:r>
            <a:r>
              <a:rPr sz="2400" spc="-85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to be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 as elements of</a:t>
            </a:r>
            <a:endParaRPr sz="2400" dirty="0">
              <a:latin typeface="Arial"/>
              <a:cs typeface="Arial"/>
            </a:endParaRPr>
          </a:p>
          <a:p>
            <a:pPr marL="882015">
              <a:lnSpc>
                <a:spcPts val="2850"/>
              </a:lnSpc>
            </a:pP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array_1</a:t>
            </a:r>
            <a:endParaRPr sz="2400" dirty="0">
              <a:latin typeface="Courier New"/>
              <a:cs typeface="Courier New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np.append(array_1,</a:t>
            </a:r>
            <a:r>
              <a:rPr sz="2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array_2)</a:t>
            </a:r>
            <a:endParaRPr sz="2400" dirty="0">
              <a:latin typeface="Courier New"/>
              <a:cs typeface="Courier New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new array with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array_2</a:t>
            </a:r>
            <a:r>
              <a:rPr sz="2400" spc="-79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appended to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array_1</a:t>
            </a:r>
            <a:endParaRPr sz="2400" dirty="0">
              <a:latin typeface="Courier New"/>
              <a:cs typeface="Courier New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array_2</a:t>
            </a:r>
            <a:r>
              <a:rPr sz="2400" spc="-85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elements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 as</a:t>
            </a:r>
            <a:endParaRPr sz="2400" dirty="0">
              <a:latin typeface="Arial"/>
              <a:cs typeface="Arial"/>
            </a:endParaRPr>
          </a:p>
          <a:p>
            <a:pPr marL="882015">
              <a:lnSpc>
                <a:spcPts val="2575"/>
              </a:lnSpc>
            </a:pP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array_1</a:t>
            </a:r>
            <a:r>
              <a:rPr sz="2400" spc="-78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elements</a:t>
            </a:r>
            <a:endParaRPr sz="2400" dirty="0">
              <a:latin typeface="Arial"/>
              <a:cs typeface="Arial"/>
            </a:endParaRPr>
          </a:p>
          <a:p>
            <a:pPr marL="3488054">
              <a:lnSpc>
                <a:spcPts val="259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293</Words>
  <Application>Microsoft Office PowerPoint</Application>
  <PresentationFormat>On-screen Show (16:9)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Comparison and Booleans</vt:lpstr>
      <vt:lpstr>Comparison Operators</vt:lpstr>
      <vt:lpstr>Aggregating Comparisons</vt:lpstr>
      <vt:lpstr>Control Statements</vt:lpstr>
      <vt:lpstr>Control Statements</vt:lpstr>
      <vt:lpstr>Random Selection</vt:lpstr>
      <vt:lpstr>Random Selection</vt:lpstr>
      <vt:lpstr>Appending Arrays</vt:lpstr>
      <vt:lpstr>A Longer Array</vt:lpstr>
      <vt:lpstr>Iteration</vt:lpstr>
      <vt:lpstr>for Statements</vt:lpstr>
      <vt:lpstr>Optional: Advanced where</vt:lpstr>
      <vt:lpstr>A Closer Look at where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and Booleans</dc:title>
  <cp:lastModifiedBy>Brad Bailey</cp:lastModifiedBy>
  <cp:revision>1</cp:revision>
  <dcterms:created xsi:type="dcterms:W3CDTF">2021-01-18T16:05:29Z</dcterms:created>
  <dcterms:modified xsi:type="dcterms:W3CDTF">2021-01-18T16:30:53Z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