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5" r:id="rId1"/>
  </p:sldMasterIdLst>
  <p:notesMasterIdLst>
    <p:notesMasterId r:id="rId20"/>
  </p:notesMasterIdLst>
  <p:sldIdLst>
    <p:sldId id="273" r:id="rId2"/>
    <p:sldId id="272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4" r:id="rId12"/>
    <p:sldId id="268" r:id="rId13"/>
    <p:sldId id="269" r:id="rId14"/>
    <p:sldId id="277" r:id="rId15"/>
    <p:sldId id="270" r:id="rId16"/>
    <p:sldId id="271" r:id="rId17"/>
    <p:sldId id="276" r:id="rId18"/>
    <p:sldId id="275" r:id="rId1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645" autoAdjust="0"/>
  </p:normalViewPr>
  <p:slideViewPr>
    <p:cSldViewPr>
      <p:cViewPr varScale="1">
        <p:scale>
          <a:sx n="97" d="100"/>
          <a:sy n="97" d="100"/>
        </p:scale>
        <p:origin x="104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7D4BF-8A0F-4496-A148-6ACC2A77351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43240-4BC8-4FC2-87E2-0B250349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8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Important – make conclusions based on the data of random samples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must understand what random samples 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To do so we must understand probabilities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4.We are able to simulate randomness for certain events using python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We will review how to simulate events using iterations and how to compute probabilities!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43240-4BC8-4FC2-87E2-0B2503495E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83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Lets look at an example</a:t>
            </a:r>
          </a:p>
          <a:p>
            <a:pPr marL="228600" indent="-228600">
              <a:buAutoNum type="arabicPeriod"/>
            </a:pPr>
            <a:r>
              <a:rPr lang="en-US" dirty="0"/>
              <a:t>Suppose you have the following three cards</a:t>
            </a:r>
          </a:p>
          <a:p>
            <a:pPr marL="228600" indent="-228600">
              <a:buAutoNum type="arabicPeriod"/>
            </a:pPr>
            <a:r>
              <a:rPr lang="en-US" dirty="0"/>
              <a:t>You shuffle them and draw 2 cards at </a:t>
            </a:r>
            <a:r>
              <a:rPr lang="en-US" dirty="0" err="1"/>
              <a:t>randm</a:t>
            </a:r>
            <a:r>
              <a:rPr lang="en-US" dirty="0"/>
              <a:t> without replacement </a:t>
            </a:r>
          </a:p>
          <a:p>
            <a:pPr marL="228600" indent="-228600">
              <a:buAutoNum type="arabicPeriod"/>
            </a:pPr>
            <a:r>
              <a:rPr lang="en-US" dirty="0"/>
              <a:t>What is the chance that you get a queen followed by  a king. </a:t>
            </a:r>
          </a:p>
          <a:p>
            <a:pPr marL="228600" indent="-228600">
              <a:buAutoNum type="arabicPeriod"/>
            </a:pPr>
            <a:r>
              <a:rPr lang="en-US" dirty="0"/>
              <a:t>There are two ways of thinking about this first list all </a:t>
            </a:r>
            <a:r>
              <a:rPr lang="en-US" dirty="0" err="1"/>
              <a:t>possile</a:t>
            </a:r>
            <a:r>
              <a:rPr lang="en-US" dirty="0"/>
              <a:t> outcomes and divide it into the desired out come</a:t>
            </a:r>
          </a:p>
          <a:p>
            <a:pPr marL="228600" indent="-228600">
              <a:buAutoNum type="arabicPeriod"/>
            </a:pPr>
            <a:r>
              <a:rPr lang="en-US" dirty="0"/>
              <a:t>Or treat it consecutive </a:t>
            </a:r>
            <a:r>
              <a:rPr lang="en-US" dirty="0" err="1"/>
              <a:t>eveents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43240-4BC8-4FC2-87E2-0B2503495E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6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king has a 1/3 chance of being chosen</a:t>
            </a:r>
          </a:p>
          <a:p>
            <a:pPr marL="228600" indent="-228600">
              <a:buAutoNum type="arabicPeriod"/>
            </a:pPr>
            <a:r>
              <a:rPr lang="en-US" dirty="0"/>
              <a:t>Then the deck has only two cards queen and jack therefore the queen has ½ chance of begin chosen</a:t>
            </a:r>
          </a:p>
          <a:p>
            <a:pPr marL="228600" indent="-228600">
              <a:buAutoNum type="arabicPeriod"/>
            </a:pPr>
            <a:r>
              <a:rPr lang="en-US" dirty="0"/>
              <a:t>To compute the overall probability we multiple them together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43240-4BC8-4FC2-87E2-0B2503495E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58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This is called the multiplication rule </a:t>
            </a:r>
          </a:p>
          <a:p>
            <a:pPr marL="228600" indent="-228600">
              <a:buAutoNum type="arabicPeriod"/>
            </a:pPr>
            <a:r>
              <a:rPr lang="en-US" dirty="0"/>
              <a:t> which is used when Event A happens then event B must happen</a:t>
            </a:r>
          </a:p>
          <a:p>
            <a:pPr marL="228600" indent="-228600">
              <a:buAutoNum type="arabicPeriod"/>
            </a:pPr>
            <a:r>
              <a:rPr lang="en-US" dirty="0"/>
              <a:t>This produces a fraction of a fraction</a:t>
            </a:r>
          </a:p>
          <a:p>
            <a:pPr marL="228600" indent="-228600">
              <a:buAutoNum type="arabicPeriod"/>
            </a:pPr>
            <a:r>
              <a:rPr lang="en-US" dirty="0" err="1"/>
              <a:t>Therefere</a:t>
            </a:r>
            <a:r>
              <a:rPr lang="en-US" dirty="0"/>
              <a:t> the event is less then either event </a:t>
            </a:r>
            <a:r>
              <a:rPr lang="en-US" dirty="0" err="1"/>
              <a:t>happnening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 more </a:t>
            </a:r>
            <a:r>
              <a:rPr lang="en-US" dirty="0" err="1"/>
              <a:t>coniditons</a:t>
            </a:r>
            <a:r>
              <a:rPr lang="en-US" dirty="0"/>
              <a:t> </a:t>
            </a:r>
            <a:r>
              <a:rPr lang="en-US" dirty="0" err="1"/>
              <a:t>tha</a:t>
            </a:r>
            <a:r>
              <a:rPr lang="en-US" dirty="0"/>
              <a:t> </a:t>
            </a:r>
            <a:r>
              <a:rPr lang="en-US" dirty="0" err="1"/>
              <a:t>tre</a:t>
            </a:r>
            <a:r>
              <a:rPr lang="en-US" dirty="0"/>
              <a:t> placed the less likely an event will occur</a:t>
            </a:r>
          </a:p>
          <a:p>
            <a:pPr marL="228600" indent="-228600">
              <a:buAutoNum type="arabicPeriod"/>
            </a:pPr>
            <a:r>
              <a:rPr lang="en-US" dirty="0"/>
              <a:t>Note that the order of the event matters B then A is different </a:t>
            </a:r>
            <a:r>
              <a:rPr lang="en-US" dirty="0" err="1"/>
              <a:t>evenT</a:t>
            </a:r>
            <a:r>
              <a:rPr lang="en-US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43240-4BC8-4FC2-87E2-0B2503495E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03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Suppose you have the following three cards</a:t>
            </a:r>
          </a:p>
          <a:p>
            <a:pPr marL="228600" indent="-228600">
              <a:buAutoNum type="arabicPeriod"/>
            </a:pPr>
            <a:r>
              <a:rPr lang="en-US" dirty="0"/>
              <a:t>You shuffle them and draw 2 cards at </a:t>
            </a:r>
            <a:r>
              <a:rPr lang="en-US" dirty="0" err="1"/>
              <a:t>randm</a:t>
            </a:r>
            <a:r>
              <a:rPr lang="en-US" dirty="0"/>
              <a:t> with replacement </a:t>
            </a:r>
          </a:p>
          <a:p>
            <a:pPr marL="228600" indent="-228600">
              <a:buAutoNum type="arabicPeriod"/>
            </a:pPr>
            <a:r>
              <a:rPr lang="en-US" dirty="0"/>
              <a:t>Meaning you put the cards back after you draw</a:t>
            </a:r>
          </a:p>
          <a:p>
            <a:pPr marL="228600" indent="-228600">
              <a:buAutoNum type="arabicPeriod"/>
            </a:pPr>
            <a:r>
              <a:rPr lang="en-US" dirty="0"/>
              <a:t>What is the chance of getting a king and a queen</a:t>
            </a:r>
          </a:p>
          <a:p>
            <a:pPr marL="0" indent="0">
              <a:buNone/>
            </a:pPr>
            <a:r>
              <a:rPr lang="en-US" dirty="0"/>
              <a:t>5. Note here order of cards do not matter</a:t>
            </a:r>
          </a:p>
          <a:p>
            <a:pPr marL="228600" indent="-228600"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43240-4BC8-4FC2-87E2-0B2503495E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38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Suppose you have the following three cards</a:t>
            </a:r>
          </a:p>
          <a:p>
            <a:pPr marL="228600" indent="-228600">
              <a:buAutoNum type="arabicPeriod"/>
            </a:pPr>
            <a:r>
              <a:rPr lang="en-US" dirty="0"/>
              <a:t>You shuffle them and draw 2 cards at </a:t>
            </a:r>
            <a:r>
              <a:rPr lang="en-US" dirty="0" err="1"/>
              <a:t>randm</a:t>
            </a:r>
            <a:r>
              <a:rPr lang="en-US" dirty="0"/>
              <a:t> with replacement </a:t>
            </a:r>
          </a:p>
          <a:p>
            <a:pPr marL="228600" indent="-228600">
              <a:buAutoNum type="arabicPeriod"/>
            </a:pPr>
            <a:r>
              <a:rPr lang="en-US" dirty="0"/>
              <a:t>Meaning you put the cards back after you draw</a:t>
            </a:r>
          </a:p>
          <a:p>
            <a:pPr marL="228600" indent="-228600">
              <a:buAutoNum type="arabicPeriod"/>
            </a:pPr>
            <a:r>
              <a:rPr lang="en-US" dirty="0"/>
              <a:t>What is the chance of getting a king and a queen</a:t>
            </a:r>
          </a:p>
          <a:p>
            <a:pPr marL="0" indent="0">
              <a:buNone/>
            </a:pPr>
            <a:r>
              <a:rPr lang="en-US" dirty="0"/>
              <a:t>5. Note here order of cards do not matter</a:t>
            </a:r>
          </a:p>
          <a:p>
            <a:pPr marL="228600" indent="-228600"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43240-4BC8-4FC2-87E2-0B2503495E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87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an event can happen in more than one ways, the chance that it happens is a sum of chances, and hence bigger than the chance of either of the individual ways.</a:t>
            </a:r>
          </a:p>
          <a:p>
            <a:pPr marL="228600" indent="-228600">
              <a:buAutoNum type="arabicPeriod"/>
            </a:pPr>
            <a:r>
              <a:rPr lang="en-US" dirty="0"/>
              <a:t>Therefore  it is greater than any of </a:t>
            </a:r>
            <a:r>
              <a:rPr lang="en-US" dirty="0" err="1"/>
              <a:t>theindiviual</a:t>
            </a:r>
            <a:r>
              <a:rPr lang="en-US" dirty="0"/>
              <a:t> ways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43240-4BC8-4FC2-87E2-0B2503495E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65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Suppose we flipped a coin 3 times and we wanted the probability that at least one lands on heads</a:t>
            </a:r>
          </a:p>
          <a:p>
            <a:pPr marL="228600" indent="-228600">
              <a:buAutoNum type="arabicPeriod"/>
            </a:pPr>
            <a:r>
              <a:rPr lang="en-US" dirty="0"/>
              <a:t>We can think about this in terms of a complement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43240-4BC8-4FC2-87E2-0B2503495E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97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1.We want any outcome except all tails</a:t>
            </a:r>
          </a:p>
          <a:p>
            <a:pPr marL="228600" indent="-228600">
              <a:buAutoNum type="arabicPeriod"/>
            </a:pPr>
            <a:r>
              <a:rPr lang="en-US" dirty="0"/>
              <a:t>The probability of tails is 1/2/12/12/</a:t>
            </a:r>
          </a:p>
          <a:p>
            <a:pPr marL="228600" indent="-228600">
              <a:buAutoNum type="arabicPeriod"/>
            </a:pPr>
            <a:r>
              <a:rPr lang="en-US" dirty="0"/>
              <a:t>At least one head is the complement of no heads or all tails </a:t>
            </a:r>
          </a:p>
          <a:p>
            <a:pPr marL="228600" indent="-228600">
              <a:buAutoNum type="arabicPeriod"/>
            </a:pPr>
            <a:r>
              <a:rPr lang="en-US" dirty="0"/>
              <a:t>Therefore the </a:t>
            </a:r>
            <a:r>
              <a:rPr lang="en-US" dirty="0" err="1"/>
              <a:t>complelemnt</a:t>
            </a:r>
            <a:r>
              <a:rPr lang="en-US" dirty="0"/>
              <a:t>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43240-4BC8-4FC2-87E2-0B2503495E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60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As we increase the number of tosses we increase our rate of </a:t>
            </a:r>
            <a:r>
              <a:rPr lang="en-US" dirty="0" err="1"/>
              <a:t>sucess</a:t>
            </a:r>
            <a:r>
              <a:rPr lang="en-US" dirty="0"/>
              <a:t>~!</a:t>
            </a:r>
          </a:p>
          <a:p>
            <a:pPr marL="228600" indent="-228600">
              <a:buAutoNum type="arabicPeriod"/>
            </a:pPr>
            <a:r>
              <a:rPr lang="en-US" dirty="0"/>
              <a:t>increasing the size of the random sample increases the chance that an individual is selected.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43240-4BC8-4FC2-87E2-0B2503495E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63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First lets review conditionals and for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43240-4BC8-4FC2-87E2-0B2503495E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62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In many events , actions and results depends on a specific set of conditions being satisfied</a:t>
            </a:r>
          </a:p>
          <a:p>
            <a:pPr marL="228600" indent="-228600">
              <a:buAutoNum type="arabicPeriod"/>
            </a:pPr>
            <a:r>
              <a:rPr lang="en-US" dirty="0"/>
              <a:t>For example, an individual makes money if the price of their stocks increase from there initial value </a:t>
            </a:r>
          </a:p>
          <a:p>
            <a:pPr marL="228600" indent="-228600">
              <a:buAutoNum type="arabicPeriod"/>
            </a:pPr>
            <a:r>
              <a:rPr lang="en-US" dirty="0"/>
              <a:t>We can translate this idea into coding using the </a:t>
            </a:r>
            <a:r>
              <a:rPr lang="en-US" dirty="0" err="1"/>
              <a:t>condtional</a:t>
            </a:r>
            <a:r>
              <a:rPr lang="en-US" dirty="0"/>
              <a:t> statements if, </a:t>
            </a:r>
            <a:r>
              <a:rPr lang="en-US" dirty="0" err="1"/>
              <a:t>elif</a:t>
            </a:r>
            <a:r>
              <a:rPr lang="en-US" dirty="0"/>
              <a:t>, or else ,for</a:t>
            </a:r>
          </a:p>
          <a:p>
            <a:pPr marL="228600" indent="-228600">
              <a:buAutoNum type="arabicPeriod"/>
            </a:pPr>
            <a:r>
              <a:rPr lang="en-US" dirty="0"/>
              <a:t>A </a:t>
            </a:r>
            <a:r>
              <a:rPr lang="en-US" i="1" dirty="0"/>
              <a:t>conditional statement</a:t>
            </a:r>
            <a:r>
              <a:rPr lang="en-US" dirty="0"/>
              <a:t> is a multi-line statement that allows Python to choose different alternatives based on the truth value of an expression.</a:t>
            </a:r>
          </a:p>
          <a:p>
            <a:pPr marL="228600" indent="-228600">
              <a:buAutoNum type="arabicPeriod"/>
            </a:pPr>
            <a:r>
              <a:rPr lang="en-US" dirty="0"/>
              <a:t>The purpose of a if statement is to produce a specific command if a condition is true.</a:t>
            </a:r>
          </a:p>
          <a:p>
            <a:pPr marL="228600" indent="-228600">
              <a:buAutoNum type="arabicPeriod"/>
            </a:pPr>
            <a:r>
              <a:rPr lang="en-US" dirty="0"/>
              <a:t>Again for example: if </a:t>
            </a:r>
            <a:r>
              <a:rPr lang="en-US" dirty="0" err="1"/>
              <a:t>somestarts</a:t>
            </a:r>
            <a:r>
              <a:rPr lang="en-US" dirty="0"/>
              <a:t> with initial money stocks and the stocks increase in value then we could use an if statement to calculate the increase of their net worth</a:t>
            </a:r>
          </a:p>
          <a:p>
            <a:pPr marL="228600" indent="-228600">
              <a:buAutoNum type="arabicPeriod"/>
            </a:pPr>
            <a:r>
              <a:rPr lang="en-US" dirty="0"/>
              <a:t>The </a:t>
            </a:r>
            <a:r>
              <a:rPr lang="en-US" dirty="0" err="1"/>
              <a:t>puporse</a:t>
            </a:r>
            <a:r>
              <a:rPr lang="en-US" dirty="0"/>
              <a:t> of a for statement is to repeat the same task until the condition is no longer true.</a:t>
            </a:r>
          </a:p>
          <a:p>
            <a:pPr marL="228600" indent="-228600">
              <a:buAutoNum type="arabicPeriod"/>
            </a:pPr>
            <a:r>
              <a:rPr lang="en-US" dirty="0"/>
              <a:t>For example, we could </a:t>
            </a:r>
            <a:r>
              <a:rPr lang="en-US" dirty="0" err="1"/>
              <a:t>reptivivel</a:t>
            </a:r>
            <a:r>
              <a:rPr lang="en-US" dirty="0"/>
              <a:t> adding value to someone worth if a stock continued to increase</a:t>
            </a:r>
          </a:p>
          <a:p>
            <a:pPr marL="228600" indent="-228600">
              <a:buAutoNum type="arabicPeriod"/>
            </a:pPr>
            <a:r>
              <a:rPr lang="en-US" dirty="0"/>
              <a:t>We also use for statements to simulate probability experiments 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43240-4BC8-4FC2-87E2-0B2503495E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92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</a:t>
            </a:r>
            <a:r>
              <a:rPr lang="en-US" dirty="0" err="1"/>
              <a:t>monty</a:t>
            </a:r>
            <a:r>
              <a:rPr lang="en-US" dirty="0"/>
              <a:t> hall problem has puzzled academic and </a:t>
            </a:r>
            <a:r>
              <a:rPr lang="en-US" dirty="0" err="1"/>
              <a:t>statiticacns</a:t>
            </a:r>
            <a:r>
              <a:rPr lang="en-US" dirty="0"/>
              <a:t> for 40 to 50 years.</a:t>
            </a:r>
          </a:p>
          <a:p>
            <a:pPr marL="228600" indent="-228600">
              <a:buAutoNum type="arabicPeriod"/>
            </a:pPr>
            <a:r>
              <a:rPr lang="en-US" dirty="0"/>
              <a:t>The setting of the problem is a game show where behind two doors is a goat and behind the third door is a prize like a car.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43240-4BC8-4FC2-87E2-0B2503495E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63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goal is to choose the door that contains the prize if you choose correctly</a:t>
            </a:r>
            <a:br>
              <a:rPr lang="en-US" dirty="0"/>
            </a:br>
            <a:r>
              <a:rPr lang="en-US" dirty="0"/>
              <a:t>then you get to keep it</a:t>
            </a:r>
          </a:p>
          <a:p>
            <a:pPr marL="228600" indent="-228600">
              <a:buAutoNum type="arabicPeriod"/>
            </a:pPr>
            <a:r>
              <a:rPr lang="en-US" dirty="0"/>
              <a:t>The game is as follows:</a:t>
            </a:r>
          </a:p>
          <a:p>
            <a:pPr marL="228600" indent="-228600">
              <a:buAutoNum type="arabicPeriod"/>
            </a:pPr>
            <a:r>
              <a:rPr lang="en-US" dirty="0"/>
              <a:t>The contest makes an initial choice but the door in not opened </a:t>
            </a:r>
          </a:p>
          <a:p>
            <a:pPr marL="228600" indent="-228600">
              <a:buAutoNum type="arabicPeriod"/>
            </a:pPr>
            <a:r>
              <a:rPr lang="en-US" dirty="0"/>
              <a:t>The host opens one of the other doors to reveal a goat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43240-4BC8-4FC2-87E2-0B2503495E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18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Therefore at least one of the remaining doors has a prize and the other one has a goat</a:t>
            </a:r>
          </a:p>
          <a:p>
            <a:pPr marL="228600" indent="-228600">
              <a:buAutoNum type="arabicPeriod"/>
            </a:pPr>
            <a:r>
              <a:rPr lang="en-US" dirty="0"/>
              <a:t>The contest now can choose to open the original door they picked or the remaining door.</a:t>
            </a:r>
          </a:p>
          <a:p>
            <a:pPr marL="228600" indent="-228600">
              <a:buAutoNum type="arabicPeriod"/>
            </a:pPr>
            <a:r>
              <a:rPr lang="en-US" dirty="0"/>
              <a:t>Which option will lead to a higher chance of winning? </a:t>
            </a:r>
          </a:p>
          <a:p>
            <a:pPr marL="228600" indent="-228600">
              <a:buAutoNum type="arabicPeriod"/>
            </a:pPr>
            <a:r>
              <a:rPr lang="en-US" dirty="0"/>
              <a:t>We optimally choice the door using probability!</a:t>
            </a:r>
          </a:p>
          <a:p>
            <a:pPr marL="228600" indent="-228600">
              <a:buAutoNum type="arabicPeriod"/>
            </a:pPr>
            <a:r>
              <a:rPr lang="en-US" dirty="0"/>
              <a:t>First – before we make any choice </a:t>
            </a:r>
            <a:r>
              <a:rPr lang="en-US" dirty="0" err="1"/>
              <a:t>initially,there</a:t>
            </a:r>
            <a:r>
              <a:rPr lang="en-US" dirty="0"/>
              <a:t> is a 1/3 chance of the prize being chosen out of the ‘universe’</a:t>
            </a:r>
          </a:p>
          <a:p>
            <a:pPr marL="228600" indent="-228600">
              <a:buAutoNum type="arabicPeriod"/>
            </a:pPr>
            <a:r>
              <a:rPr lang="en-US" dirty="0"/>
              <a:t>Then after the goat door is revealed, there leaves only two options in the universe</a:t>
            </a:r>
          </a:p>
          <a:p>
            <a:pPr marL="228600" indent="-228600">
              <a:buAutoNum type="arabicPeriod"/>
            </a:pPr>
            <a:r>
              <a:rPr lang="en-US" dirty="0" err="1"/>
              <a:t>Eitther</a:t>
            </a:r>
            <a:r>
              <a:rPr lang="en-US" dirty="0"/>
              <a:t> our original door which has a 1/3 chance of being correct or the complement </a:t>
            </a:r>
            <a:br>
              <a:rPr lang="en-US" dirty="0"/>
            </a:br>
            <a:r>
              <a:rPr lang="en-US" dirty="0"/>
              <a:t>choosing the other door</a:t>
            </a:r>
          </a:p>
          <a:p>
            <a:pPr marL="228600" indent="-228600">
              <a:buAutoNum type="arabicPeriod"/>
            </a:pPr>
            <a:r>
              <a:rPr lang="en-US" dirty="0"/>
              <a:t>To compute the complement we take the universe 1 – the probability of our choice and arrive at 2/3</a:t>
            </a:r>
          </a:p>
          <a:p>
            <a:pPr marL="228600" indent="-228600">
              <a:buAutoNum type="arabicPeriod"/>
            </a:pPr>
            <a:r>
              <a:rPr lang="en-US" dirty="0"/>
              <a:t>Therefore we should choice the other door! b/c it has a 2/3 chance of being correct!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43240-4BC8-4FC2-87E2-0B2503495E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64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In this course we will think of probabilities as relative frequencies</a:t>
            </a:r>
          </a:p>
          <a:p>
            <a:pPr marL="228600" indent="-228600">
              <a:buAutoNum type="arabicPeriod"/>
            </a:pPr>
            <a:r>
              <a:rPr lang="en-US" dirty="0"/>
              <a:t>We will now see the ways probabilities are calculated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43240-4BC8-4FC2-87E2-0B2503495E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25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By convention </a:t>
            </a:r>
            <a:r>
              <a:rPr lang="en-US" dirty="0" err="1"/>
              <a:t>probailites</a:t>
            </a:r>
            <a:r>
              <a:rPr lang="en-US" dirty="0"/>
              <a:t> are numbers between 0 and 1</a:t>
            </a:r>
          </a:p>
          <a:p>
            <a:pPr marL="228600" indent="-228600">
              <a:buAutoNum type="arabicPeriod"/>
            </a:pPr>
            <a:r>
              <a:rPr lang="en-US" dirty="0"/>
              <a:t>Events that do not occur are given 0 </a:t>
            </a:r>
          </a:p>
          <a:p>
            <a:pPr marL="228600" indent="-228600">
              <a:buAutoNum type="arabicPeriod"/>
            </a:pPr>
            <a:r>
              <a:rPr lang="en-US" dirty="0"/>
              <a:t>Events that will/do occur are given 1</a:t>
            </a:r>
          </a:p>
          <a:p>
            <a:pPr marL="228600" indent="-228600">
              <a:buAutoNum type="arabicPeriod"/>
            </a:pPr>
            <a:r>
              <a:rPr lang="en-US" dirty="0"/>
              <a:t>An example is events that happen half the time are given ½</a:t>
            </a:r>
          </a:p>
          <a:p>
            <a:pPr marL="228600" indent="-228600">
              <a:buAutoNum type="arabicPeriod"/>
            </a:pPr>
            <a:r>
              <a:rPr lang="en-US" dirty="0"/>
              <a:t>We will use standard notation – p(E)  </a:t>
            </a:r>
            <a:r>
              <a:rPr lang="en-US" dirty="0" err="1"/>
              <a:t>todenote</a:t>
            </a:r>
            <a:r>
              <a:rPr lang="en-US" dirty="0"/>
              <a:t> the probability that "event“ E happens,</a:t>
            </a:r>
          </a:p>
          <a:p>
            <a:pPr marL="228600" indent="-228600">
              <a:buAutoNum type="arabicPeriod"/>
            </a:pPr>
            <a:r>
              <a:rPr lang="en-US" dirty="0"/>
              <a:t>Given that we know the probability that event E occurs we can compute the probability that event E does not </a:t>
            </a:r>
            <a:r>
              <a:rPr lang="en-US" dirty="0" err="1"/>
              <a:t>occue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This is called the complement of </a:t>
            </a:r>
            <a:r>
              <a:rPr lang="en-US" dirty="0" err="1"/>
              <a:t>envent</a:t>
            </a:r>
            <a:r>
              <a:rPr lang="en-US" dirty="0"/>
              <a:t> </a:t>
            </a:r>
          </a:p>
          <a:p>
            <a:pPr marL="228600" indent="-228600">
              <a:buAutoNum type="arabicPeriod"/>
            </a:pPr>
            <a:r>
              <a:rPr lang="en-US" dirty="0"/>
              <a:t>To </a:t>
            </a:r>
            <a:r>
              <a:rPr lang="en-US" dirty="0" err="1"/>
              <a:t>compue</a:t>
            </a:r>
            <a:r>
              <a:rPr lang="en-US" dirty="0"/>
              <a:t> the complement we take 1 </a:t>
            </a:r>
            <a:r>
              <a:rPr lang="en-US" dirty="0" err="1"/>
              <a:t>miunes</a:t>
            </a:r>
            <a:r>
              <a:rPr lang="en-US" dirty="0"/>
              <a:t> the probability of event e </a:t>
            </a:r>
            <a:r>
              <a:rPr lang="en-US" dirty="0" err="1"/>
              <a:t>occuring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43240-4BC8-4FC2-87E2-0B2503495E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51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Provided that all outcomes are equally likely to occur we can compute the chance of event A occurring </a:t>
            </a:r>
          </a:p>
          <a:p>
            <a:pPr marL="228600" indent="-228600">
              <a:buAutoNum type="arabicPeriod"/>
            </a:pPr>
            <a:r>
              <a:rPr lang="en-US" dirty="0"/>
              <a:t>This is given by all possible ways event A can occur divided by the total number of outcomes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43240-4BC8-4FC2-87E2-0B2503495E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62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1846-FB3B-4C0E-A7BB-138BE55B7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6906B-E597-42DC-B9A6-D85C1793F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87208-B6FE-4FE1-BF75-23EBA6D4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72A20-663B-42D6-8D20-052CA8A5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64A46-6148-4335-9D65-F010338D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5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4BFB-B8AD-4E98-8647-5B3C0D88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BCBA9-3617-4E24-AB0A-4FEE63BA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D3898-3587-4C04-A751-5CEED4DF4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78236-FCD2-426F-A770-7BAAD69C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0DD79-2180-493E-BC95-85B4A382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6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602479-59E5-425D-B7E2-2C3250944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D76AE-52EC-4233-82D0-627B9A325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9BB2C-6303-4E7B-AC0A-30C17FB9B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CFEEF-CC23-4029-85BF-70A4E8893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DCBE0-D7EF-4035-B060-C9E9A0FDA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00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0225" y="212715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282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A65E9-32BC-4B76-A35D-2DDA811C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6B456-EA3E-4E71-B1EA-C31ACB00D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8D7E3-8B4A-4918-9878-761FC0E2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1E734-FC21-4CC5-B1B0-1ECB15A12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08007-4FEB-4F83-8869-A2FE3150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7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18B2-36A9-485C-886A-D44712B3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05ABB-B27F-4791-A12F-7317B1332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72AE2-AA20-45CB-AA8E-9235AC78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93704-A439-4A48-B605-014352B5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882F8-7A92-4785-9D96-638F64B9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2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C32E-8AA7-48ED-8062-015C0329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FCD13-14C3-4B2D-9CA7-A230B5C4A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34D5D-5CC0-45F3-9E5D-083EB25CA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431D8-1BAB-4A0D-8558-0541982F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B9F67-48B9-48A7-8879-95C4A606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3BE0F-7009-44F9-962C-5F61EC531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0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645D-AEEF-414C-B493-E88DAA91D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19005-7F4C-4244-96BC-65D07B29F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5564B-15DB-47F5-A9A3-A50EBE782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9F9D12-EF5A-461F-873B-DBC097650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5D39E-4AC4-4599-B412-AD74C0CE4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C9C158-76C9-4C93-B530-BBD723B4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A55FBA-03F8-4CC7-B438-580BA773E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5DBFA6-4460-4960-ACB6-01828473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8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6DE86-DFEE-4316-BCB8-E9E79EB9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4CC51-1D98-4DAA-8031-A8DE95AB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109AB-4B6E-46A1-99D3-35F0CCB2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E199E-031F-4799-AA5B-4527E5C4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8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0D302-6976-415E-B050-D3E4FE88F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D3F03-7628-4E2D-9BC5-9347CB71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88CB2-5B79-412A-AA3D-7131999A6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1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C224-E64E-4B3E-B98E-03CAA16E8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F6CBB-072F-402A-87AC-EB5514144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2D24C-1F77-4752-94C9-DF49AD7C6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D2292-CAC9-4313-86AB-46ADF1621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77BA0-F795-4B4D-88C1-4F3B4D53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AE64A-32EF-415B-8FEC-67597141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6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C6EA-43B0-4C08-97B3-7071981B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8DE23-432A-4A36-9B52-BF790BA04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4EFAC-CFFE-4C77-BDB1-F183EF0BA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988EC-E67F-4DE1-833D-0393A1E6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2BC55-8C03-4002-A14D-59C9DE21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CFAB2-3AA8-4939-83CA-223D0796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7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C07232-6AD0-4BD0-B232-0278ED24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04A04-A222-461F-81A4-88EE36FD4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5254B-0BBF-4333-BDD1-15AC36213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2817A-7222-4F58-9BB0-0C3A2BF48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48E31-6445-4F9C-BD2A-54D830796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7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808F2B-5824-4672-B1BC-226B874FDF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9643"/>
          <a:stretch/>
        </p:blipFill>
        <p:spPr>
          <a:xfrm>
            <a:off x="-2285" y="10"/>
            <a:ext cx="9143999" cy="51434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DB6ABA-FD5F-43E8-883A-BBF81976E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723900"/>
            <a:ext cx="7696200" cy="2673651"/>
          </a:xfrm>
        </p:spPr>
        <p:txBody>
          <a:bodyPr>
            <a:normAutofit/>
          </a:bodyPr>
          <a:lstStyle/>
          <a:p>
            <a:pPr algn="l"/>
            <a:r>
              <a:rPr lang="en-US" sz="86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Randomness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F954EA4-DECF-4F95-B97D-BF6F7F9BC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" y="3429001"/>
            <a:ext cx="7696200" cy="902246"/>
          </a:xfrm>
        </p:spPr>
        <p:txBody>
          <a:bodyPr>
            <a:normAutofit/>
          </a:bodyPr>
          <a:lstStyle/>
          <a:p>
            <a:pPr algn="l"/>
            <a:r>
              <a:rPr lang="en-US" sz="2400"/>
              <a:t>Conditionals, Iteration, and Simulations</a:t>
            </a:r>
          </a:p>
        </p:txBody>
      </p:sp>
    </p:spTree>
    <p:extLst>
      <p:ext uri="{BB962C8B-B14F-4D97-AF65-F5344CB8AC3E}">
        <p14:creationId xmlns:p14="http://schemas.microsoft.com/office/powerpoint/2010/main" val="2044444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39407"/>
            <a:ext cx="244348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Example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908290" cy="350672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208279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three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cards: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ace of hearts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,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king of diamonds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,  and </a:t>
            </a:r>
            <a:r>
              <a:rPr sz="2400" b="1" spc="-5" dirty="0">
                <a:solidFill>
                  <a:srgbClr val="069924"/>
                </a:solidFill>
                <a:latin typeface="Arial"/>
                <a:cs typeface="Arial"/>
              </a:rPr>
              <a:t>queen of</a:t>
            </a:r>
            <a:r>
              <a:rPr sz="2400" b="1" spc="-15" dirty="0">
                <a:solidFill>
                  <a:srgbClr val="06992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69924"/>
                </a:solidFill>
                <a:latin typeface="Arial"/>
                <a:cs typeface="Arial"/>
              </a:rPr>
              <a:t>spades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424815" marR="417195" indent="-412750">
              <a:lnSpc>
                <a:spcPts val="2850"/>
              </a:lnSpc>
              <a:spcBef>
                <a:spcPts val="9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I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shuffle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them and draw two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cards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at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random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without 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replacement.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4820D"/>
              </a:buClr>
              <a:buFont typeface="Arial"/>
              <a:buChar char="●"/>
            </a:pPr>
            <a:endParaRPr sz="3200" dirty="0">
              <a:latin typeface="Arial"/>
              <a:cs typeface="Arial"/>
            </a:endParaRPr>
          </a:p>
          <a:p>
            <a:pPr marL="424815" marR="5080" indent="-412750">
              <a:lnSpc>
                <a:spcPct val="100499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What is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chance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get the Queen followed by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 King?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 dirty="0">
              <a:latin typeface="Arial"/>
              <a:cs typeface="Arial"/>
            </a:endParaRPr>
          </a:p>
          <a:p>
            <a:pPr marR="210185" algn="ctr">
              <a:lnSpc>
                <a:spcPct val="100000"/>
              </a:lnSpc>
            </a:pP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39407"/>
            <a:ext cx="244348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Example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908290" cy="384528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208279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three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cards: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ace of hearts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,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king of diamonds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,  and </a:t>
            </a:r>
            <a:r>
              <a:rPr sz="2400" b="1" spc="-5" dirty="0">
                <a:solidFill>
                  <a:srgbClr val="069924"/>
                </a:solidFill>
                <a:latin typeface="Arial"/>
                <a:cs typeface="Arial"/>
              </a:rPr>
              <a:t>queen of</a:t>
            </a:r>
            <a:r>
              <a:rPr sz="2400" b="1" spc="-15" dirty="0">
                <a:solidFill>
                  <a:srgbClr val="06992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69924"/>
                </a:solidFill>
                <a:latin typeface="Arial"/>
                <a:cs typeface="Arial"/>
              </a:rPr>
              <a:t>spades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424815" marR="417195" indent="-412750">
              <a:lnSpc>
                <a:spcPts val="2850"/>
              </a:lnSpc>
              <a:spcBef>
                <a:spcPts val="9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I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shuffle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them and draw two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cards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at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random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without 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replacement.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4820D"/>
              </a:buClr>
              <a:buFont typeface="Arial"/>
              <a:buChar char="●"/>
            </a:pPr>
            <a:endParaRPr sz="3200" dirty="0">
              <a:latin typeface="Arial"/>
              <a:cs typeface="Arial"/>
            </a:endParaRPr>
          </a:p>
          <a:p>
            <a:pPr marL="424815" marR="5080" indent="-412750">
              <a:lnSpc>
                <a:spcPct val="100499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What is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chance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get the Queen followed by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 King?</a:t>
            </a:r>
            <a:endParaRPr sz="2600" dirty="0">
              <a:latin typeface="Arial"/>
              <a:cs typeface="Arial"/>
            </a:endParaRPr>
          </a:p>
          <a:p>
            <a:pPr marR="210185" algn="ctr"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P(Q) = Queen – 1/3 chance</a:t>
            </a:r>
          </a:p>
          <a:p>
            <a:pPr marR="210185" algn="ctr"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P(K) = King – 1/2 chance</a:t>
            </a:r>
          </a:p>
          <a:p>
            <a:pPr marR="210185" algn="ctr"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P(Q then K)= Queen then King – 1/3*1/2</a:t>
            </a:r>
          </a:p>
        </p:txBody>
      </p:sp>
    </p:spTree>
    <p:extLst>
      <p:ext uri="{BB962C8B-B14F-4D97-AF65-F5344CB8AC3E}">
        <p14:creationId xmlns:p14="http://schemas.microsoft.com/office/powerpoint/2010/main" val="354734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-14509"/>
            <a:ext cx="4088765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Multiplication</a:t>
            </a:r>
            <a:r>
              <a:rPr spc="-90" dirty="0"/>
              <a:t> </a:t>
            </a:r>
            <a:r>
              <a:rPr spc="-5" dirty="0"/>
              <a:t>Rule</a:t>
            </a:r>
            <a:r>
              <a:rPr lang="en-US" spc="-5" dirty="0"/>
              <a:t> (Order Matters)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8047990" cy="36241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Chance that two events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B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both</a:t>
            </a:r>
            <a:r>
              <a:rPr sz="2400" spc="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happen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P(A then B)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 P(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happens)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x P(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B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happens given that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has</a:t>
            </a:r>
            <a:r>
              <a:rPr sz="2400" spc="-7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happened)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 dirty="0">
              <a:latin typeface="Arial"/>
              <a:cs typeface="Arial"/>
            </a:endParaRPr>
          </a:p>
          <a:p>
            <a:pPr marL="469900" marR="695325" indent="-412750">
              <a:lnSpc>
                <a:spcPct val="100499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answer is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less than or equal to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each of the two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chances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being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multiplied</a:t>
            </a:r>
            <a:endParaRPr sz="2400" dirty="0">
              <a:latin typeface="Arial"/>
              <a:cs typeface="Arial"/>
            </a:endParaRPr>
          </a:p>
          <a:p>
            <a:pPr marL="469900" marR="247650" indent="-412750">
              <a:lnSpc>
                <a:spcPts val="2850"/>
              </a:lnSpc>
              <a:spcBef>
                <a:spcPts val="9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more conditions you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to 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satisfy,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less likely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you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are 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satisfy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them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all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39407"/>
            <a:ext cx="3881754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Another</a:t>
            </a:r>
            <a:r>
              <a:rPr spc="-90" dirty="0"/>
              <a:t> </a:t>
            </a:r>
            <a:r>
              <a:rPr lang="en-US" spc="-5" dirty="0"/>
              <a:t>Example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705090" cy="301428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three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cards: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ace of hearts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,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king of diamonds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,  and </a:t>
            </a:r>
            <a:r>
              <a:rPr sz="2400" b="1" spc="-5" dirty="0">
                <a:solidFill>
                  <a:srgbClr val="069924"/>
                </a:solidFill>
                <a:latin typeface="Arial"/>
                <a:cs typeface="Arial"/>
              </a:rPr>
              <a:t>queen of</a:t>
            </a:r>
            <a:r>
              <a:rPr sz="2400" b="1" spc="-15" dirty="0">
                <a:solidFill>
                  <a:srgbClr val="06992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69924"/>
                </a:solidFill>
                <a:latin typeface="Arial"/>
                <a:cs typeface="Arial"/>
              </a:rPr>
              <a:t>spades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424815" marR="213360" indent="-412750">
              <a:lnSpc>
                <a:spcPts val="2850"/>
              </a:lnSpc>
              <a:spcBef>
                <a:spcPts val="9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I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shuffle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them and draw two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cards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at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random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without 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replacement.</a:t>
            </a:r>
            <a:endParaRPr sz="3200" dirty="0">
              <a:latin typeface="Arial"/>
              <a:cs typeface="Arial"/>
            </a:endParaRPr>
          </a:p>
          <a:p>
            <a:pPr marL="424815" marR="353695" indent="-412750">
              <a:lnSpc>
                <a:spcPct val="100499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What is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chance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one of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cards I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draw is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King and the other is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Queen?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 dirty="0">
              <a:latin typeface="Arial"/>
              <a:cs typeface="Arial"/>
            </a:endParaRPr>
          </a:p>
          <a:p>
            <a:pPr marR="6985" algn="ctr">
              <a:lnSpc>
                <a:spcPct val="100000"/>
              </a:lnSpc>
            </a:pP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39407"/>
            <a:ext cx="3881754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Another</a:t>
            </a:r>
            <a:r>
              <a:rPr spc="-90" dirty="0"/>
              <a:t> </a:t>
            </a:r>
            <a:r>
              <a:rPr lang="en-US" spc="-5" dirty="0"/>
              <a:t>Example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705090" cy="412228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three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cards: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ace of hearts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,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king of diamonds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,  and </a:t>
            </a:r>
            <a:r>
              <a:rPr sz="2400" b="1" spc="-5" dirty="0">
                <a:solidFill>
                  <a:srgbClr val="069924"/>
                </a:solidFill>
                <a:latin typeface="Arial"/>
                <a:cs typeface="Arial"/>
              </a:rPr>
              <a:t>queen of</a:t>
            </a:r>
            <a:r>
              <a:rPr sz="2400" b="1" spc="-15" dirty="0">
                <a:solidFill>
                  <a:srgbClr val="06992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69924"/>
                </a:solidFill>
                <a:latin typeface="Arial"/>
                <a:cs typeface="Arial"/>
              </a:rPr>
              <a:t>spades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424815" marR="213360" indent="-412750">
              <a:lnSpc>
                <a:spcPts val="2850"/>
              </a:lnSpc>
              <a:spcBef>
                <a:spcPts val="9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I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shuffle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them and draw two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cards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at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random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without 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replacement.</a:t>
            </a:r>
            <a:endParaRPr sz="3200" dirty="0">
              <a:latin typeface="Arial"/>
              <a:cs typeface="Arial"/>
            </a:endParaRPr>
          </a:p>
          <a:p>
            <a:pPr marL="424815" marR="353695" indent="-412750">
              <a:lnSpc>
                <a:spcPct val="100499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What is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chance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one of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cards I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draw is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King and the other is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Queen?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 dirty="0">
              <a:latin typeface="Arial"/>
              <a:cs typeface="Arial"/>
            </a:endParaRPr>
          </a:p>
          <a:p>
            <a:pPr marR="210185" algn="ctr"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P(K) = King – 1/3 chance</a:t>
            </a:r>
          </a:p>
          <a:p>
            <a:pPr marR="210185" algn="ctr"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P(Q) = Queen – 1/3 chance</a:t>
            </a:r>
          </a:p>
          <a:p>
            <a:pPr marR="210185" algn="ctr"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P(KQ or QK)= </a:t>
            </a:r>
            <a:r>
              <a:rPr lang="en-US" sz="2400" dirty="0" err="1">
                <a:solidFill>
                  <a:srgbClr val="FF0000"/>
                </a:solidFill>
                <a:latin typeface="Arial"/>
                <a:cs typeface="Arial"/>
              </a:rPr>
              <a:t>KingQueen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 or </a:t>
            </a:r>
            <a:r>
              <a:rPr lang="en-US" sz="2400" dirty="0" err="1">
                <a:solidFill>
                  <a:srgbClr val="FF0000"/>
                </a:solidFill>
                <a:latin typeface="Arial"/>
                <a:cs typeface="Arial"/>
              </a:rPr>
              <a:t>QueenKing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 – 1/3+1/3</a:t>
            </a:r>
          </a:p>
          <a:p>
            <a:pPr marR="6985" algn="ctr">
              <a:lnSpc>
                <a:spcPct val="100000"/>
              </a:lnSpc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590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-268424"/>
            <a:ext cx="2995295" cy="15363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Addition</a:t>
            </a:r>
            <a:r>
              <a:rPr spc="-90" dirty="0"/>
              <a:t> </a:t>
            </a:r>
            <a:r>
              <a:rPr spc="-5" dirty="0"/>
              <a:t>Rule</a:t>
            </a:r>
            <a:r>
              <a:rPr lang="en-US" spc="-5" dirty="0"/>
              <a:t> (Order does not matter 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7545705" cy="2473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event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happen in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exactly one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two ways,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Arial"/>
              <a:cs typeface="Arial"/>
            </a:endParaRPr>
          </a:p>
          <a:p>
            <a:pPr marL="523875" algn="ctr">
              <a:lnSpc>
                <a:spcPct val="100000"/>
              </a:lnSpc>
              <a:tabLst>
                <a:tab pos="1302385" algn="l"/>
                <a:tab pos="1732914" algn="l"/>
                <a:tab pos="3420745" algn="l"/>
                <a:tab pos="3767454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P(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)	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	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P(first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way)	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+	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P(second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way)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>
              <a:latin typeface="Arial"/>
              <a:cs typeface="Arial"/>
            </a:endParaRPr>
          </a:p>
          <a:p>
            <a:pPr marL="469900" marR="5080" indent="-412750">
              <a:lnSpc>
                <a:spcPct val="100499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answer is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greater than or equal to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chance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 each individual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way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112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Complement: At </a:t>
            </a:r>
            <a:r>
              <a:rPr spc="-10" dirty="0"/>
              <a:t>Least One</a:t>
            </a:r>
            <a:r>
              <a:rPr spc="-215" dirty="0"/>
              <a:t> </a:t>
            </a:r>
            <a:r>
              <a:rPr spc="-5" dirty="0"/>
              <a:t>Head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51130" y="1093342"/>
            <a:ext cx="8041739" cy="13887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8309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48309" algn="l"/>
                <a:tab pos="448945" algn="l"/>
              </a:tabLst>
            </a:pPr>
            <a:r>
              <a:rPr spc="-5" dirty="0"/>
              <a:t>In </a:t>
            </a:r>
            <a:r>
              <a:rPr dirty="0"/>
              <a:t>3</a:t>
            </a:r>
            <a:r>
              <a:rPr spc="-15" dirty="0"/>
              <a:t> </a:t>
            </a:r>
            <a:r>
              <a:rPr spc="-5" dirty="0"/>
              <a:t>tosses:</a:t>
            </a:r>
          </a:p>
          <a:p>
            <a:pPr marL="23495" lvl="1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○"/>
            </a:pPr>
            <a:endParaRPr sz="3900" dirty="0"/>
          </a:p>
          <a:p>
            <a:pPr marL="23495" marR="5080" algn="r">
              <a:lnSpc>
                <a:spcPts val="2865"/>
              </a:lnSpc>
            </a:pPr>
            <a:endParaRPr dirty="0">
              <a:solidFill>
                <a:srgbClr val="3B7EA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112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Complement: At </a:t>
            </a:r>
            <a:r>
              <a:rPr spc="-10" dirty="0"/>
              <a:t>Least One</a:t>
            </a:r>
            <a:r>
              <a:rPr spc="-215" dirty="0"/>
              <a:t> </a:t>
            </a:r>
            <a:r>
              <a:rPr spc="-5" dirty="0"/>
              <a:t>Head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51130" y="1093342"/>
            <a:ext cx="8041739" cy="2607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8309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48309" algn="l"/>
                <a:tab pos="448945" algn="l"/>
              </a:tabLst>
            </a:pPr>
            <a:r>
              <a:rPr spc="-5" dirty="0"/>
              <a:t>In </a:t>
            </a:r>
            <a:r>
              <a:rPr dirty="0"/>
              <a:t>3</a:t>
            </a:r>
            <a:r>
              <a:rPr spc="-15" dirty="0"/>
              <a:t> </a:t>
            </a:r>
            <a:r>
              <a:rPr spc="-5" dirty="0"/>
              <a:t>tosses:</a:t>
            </a:r>
          </a:p>
          <a:p>
            <a:pPr marL="905510" lvl="1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905510" algn="l"/>
                <a:tab pos="906144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Any outcome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except</a:t>
            </a:r>
            <a:r>
              <a:rPr sz="2400" i="1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TTT</a:t>
            </a:r>
            <a:endParaRPr sz="2400" dirty="0">
              <a:latin typeface="Arial"/>
              <a:cs typeface="Arial"/>
            </a:endParaRPr>
          </a:p>
          <a:p>
            <a:pPr marL="905510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905510" algn="l"/>
                <a:tab pos="906144" algn="l"/>
                <a:tab pos="2035810" algn="l"/>
                <a:tab pos="2381885" algn="l"/>
                <a:tab pos="5073650" algn="l"/>
                <a:tab pos="5419725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P(TTT)	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	(1/2) x (1/2)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(1/2)	=	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1/8</a:t>
            </a:r>
            <a:endParaRPr sz="2400" dirty="0">
              <a:latin typeface="Arial"/>
              <a:cs typeface="Arial"/>
            </a:endParaRPr>
          </a:p>
          <a:p>
            <a:pPr marL="905510" lvl="1" indent="-412750">
              <a:lnSpc>
                <a:spcPts val="2865"/>
              </a:lnSpc>
              <a:buClr>
                <a:srgbClr val="C4820D"/>
              </a:buClr>
              <a:buChar char="○"/>
              <a:tabLst>
                <a:tab pos="905510" algn="l"/>
                <a:tab pos="906144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P(at least one head)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 1 -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P(TTT)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 1 - (1/8) =</a:t>
            </a:r>
            <a:r>
              <a:rPr sz="2400" spc="-1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87.5%</a:t>
            </a:r>
            <a:endParaRPr sz="2400" dirty="0">
              <a:latin typeface="Arial"/>
              <a:cs typeface="Arial"/>
            </a:endParaRPr>
          </a:p>
          <a:p>
            <a:pPr marL="23495" lvl="1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○"/>
            </a:pPr>
            <a:endParaRPr sz="3900" dirty="0"/>
          </a:p>
          <a:p>
            <a:pPr marL="23495" marR="5080" algn="r">
              <a:lnSpc>
                <a:spcPts val="2865"/>
              </a:lnSpc>
            </a:pPr>
            <a:endParaRPr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12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112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Complement: At </a:t>
            </a:r>
            <a:r>
              <a:rPr spc="-10" dirty="0"/>
              <a:t>Least One</a:t>
            </a:r>
            <a:r>
              <a:rPr spc="-215" dirty="0"/>
              <a:t> </a:t>
            </a:r>
            <a:r>
              <a:rPr spc="-5" dirty="0"/>
              <a:t>Head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51130" y="1093342"/>
            <a:ext cx="8041739" cy="33702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8309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48309" algn="l"/>
                <a:tab pos="448945" algn="l"/>
              </a:tabLst>
            </a:pPr>
            <a:r>
              <a:rPr spc="-5" dirty="0"/>
              <a:t>In </a:t>
            </a:r>
            <a:r>
              <a:rPr dirty="0"/>
              <a:t>3</a:t>
            </a:r>
            <a:r>
              <a:rPr spc="-15" dirty="0"/>
              <a:t> </a:t>
            </a:r>
            <a:r>
              <a:rPr spc="-5" dirty="0"/>
              <a:t>tosses:</a:t>
            </a:r>
          </a:p>
          <a:p>
            <a:pPr marL="905510" lvl="1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905510" algn="l"/>
                <a:tab pos="906144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Any outcome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except</a:t>
            </a:r>
            <a:r>
              <a:rPr sz="2400" i="1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TTT</a:t>
            </a:r>
            <a:endParaRPr sz="2400" dirty="0">
              <a:latin typeface="Arial"/>
              <a:cs typeface="Arial"/>
            </a:endParaRPr>
          </a:p>
          <a:p>
            <a:pPr marL="905510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905510" algn="l"/>
                <a:tab pos="906144" algn="l"/>
                <a:tab pos="2035810" algn="l"/>
                <a:tab pos="2381885" algn="l"/>
                <a:tab pos="5073650" algn="l"/>
                <a:tab pos="5419725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P(TTT)	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	(1/2) x (1/2)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(1/2)	=	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1/8</a:t>
            </a:r>
            <a:endParaRPr sz="2400" dirty="0">
              <a:latin typeface="Arial"/>
              <a:cs typeface="Arial"/>
            </a:endParaRPr>
          </a:p>
          <a:p>
            <a:pPr marL="905510" lvl="1" indent="-412750">
              <a:lnSpc>
                <a:spcPts val="2865"/>
              </a:lnSpc>
              <a:buClr>
                <a:srgbClr val="C4820D"/>
              </a:buClr>
              <a:buChar char="○"/>
              <a:tabLst>
                <a:tab pos="905510" algn="l"/>
                <a:tab pos="906144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P(at least one head)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 1 -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P(TTT)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 1 - (1/8) =</a:t>
            </a:r>
            <a:r>
              <a:rPr sz="2400" spc="-1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87.5%</a:t>
            </a:r>
            <a:endParaRPr sz="2400" dirty="0">
              <a:latin typeface="Arial"/>
              <a:cs typeface="Arial"/>
            </a:endParaRPr>
          </a:p>
          <a:p>
            <a:pPr marL="23495" lvl="1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○"/>
            </a:pPr>
            <a:endParaRPr sz="3900" dirty="0"/>
          </a:p>
          <a:p>
            <a:pPr marL="448309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448309" algn="l"/>
                <a:tab pos="448945" algn="l"/>
              </a:tabLst>
            </a:pPr>
            <a:r>
              <a:rPr spc="-5" dirty="0"/>
              <a:t>In 10</a:t>
            </a:r>
            <a:r>
              <a:rPr spc="-15" dirty="0"/>
              <a:t> </a:t>
            </a:r>
            <a:r>
              <a:rPr spc="-5" dirty="0"/>
              <a:t>tosses:</a:t>
            </a:r>
          </a:p>
          <a:p>
            <a:pPr marL="905510" lvl="1" indent="-412750">
              <a:lnSpc>
                <a:spcPts val="4290"/>
              </a:lnSpc>
              <a:buClr>
                <a:srgbClr val="C4820D"/>
              </a:buClr>
              <a:buChar char="○"/>
              <a:tabLst>
                <a:tab pos="905510" algn="l"/>
                <a:tab pos="906144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1 - (1/2)**10 </a:t>
            </a:r>
            <a:r>
              <a:rPr sz="3600" dirty="0">
                <a:solidFill>
                  <a:srgbClr val="3B3B3B"/>
                </a:solidFill>
                <a:latin typeface="MS PGothic"/>
                <a:cs typeface="MS PGothic"/>
              </a:rPr>
              <a:t>≅</a:t>
            </a:r>
            <a:r>
              <a:rPr sz="3600" spc="-450" dirty="0">
                <a:solidFill>
                  <a:srgbClr val="3B3B3B"/>
                </a:solidFill>
                <a:latin typeface="MS PGothic"/>
                <a:cs typeface="MS PGothic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99.9%</a:t>
            </a:r>
            <a:endParaRPr sz="2400" dirty="0">
              <a:latin typeface="Arial"/>
              <a:cs typeface="Arial"/>
            </a:endParaRPr>
          </a:p>
          <a:p>
            <a:pPr marL="23495" marR="5080" algn="r">
              <a:lnSpc>
                <a:spcPts val="2865"/>
              </a:lnSpc>
            </a:pPr>
            <a:endParaRPr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57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0889" y="2240540"/>
            <a:ext cx="4236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Control</a:t>
            </a:r>
            <a:r>
              <a:rPr spc="-90" dirty="0"/>
              <a:t> </a:t>
            </a:r>
            <a:r>
              <a:rPr spc="-5" dirty="0"/>
              <a:t>Statements</a:t>
            </a:r>
          </a:p>
        </p:txBody>
      </p:sp>
    </p:spTree>
    <p:extLst>
      <p:ext uri="{BB962C8B-B14F-4D97-AF65-F5344CB8AC3E}">
        <p14:creationId xmlns:p14="http://schemas.microsoft.com/office/powerpoint/2010/main" val="73996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034287"/>
            <a:ext cx="7596505" cy="3386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These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statements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control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sequence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z="24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computations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are performed 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program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90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keywords </a:t>
            </a:r>
            <a:r>
              <a:rPr sz="2400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sz="2400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,elif,else</a:t>
            </a:r>
            <a:r>
              <a:rPr sz="2400" b="1" spc="-7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2400" b="1" spc="-7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begin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control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statements</a:t>
            </a:r>
            <a:endParaRPr sz="2400" dirty="0">
              <a:latin typeface="Arial"/>
              <a:cs typeface="Arial"/>
            </a:endParaRPr>
          </a:p>
          <a:p>
            <a:pPr marL="469900" marR="103505" indent="-412750">
              <a:lnSpc>
                <a:spcPct val="114599"/>
              </a:lnSpc>
              <a:spcBef>
                <a:spcPts val="4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purpose of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2400" b="1" spc="-8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to define functions that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choose 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behavior based on their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arguments</a:t>
            </a:r>
            <a:endParaRPr sz="2400" dirty="0">
              <a:latin typeface="Arial"/>
              <a:cs typeface="Arial"/>
            </a:endParaRPr>
          </a:p>
          <a:p>
            <a:pPr marL="469900" marR="221615" indent="-412750">
              <a:lnSpc>
                <a:spcPct val="114599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purpose of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2400" b="1" spc="-8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to perform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computation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  every element 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list or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array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236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Control</a:t>
            </a:r>
            <a:r>
              <a:rPr spc="-90" dirty="0"/>
              <a:t> </a:t>
            </a:r>
            <a:r>
              <a:rPr spc="-5" dirty="0"/>
              <a:t>Statements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514" y="2240540"/>
            <a:ext cx="5226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 </a:t>
            </a:r>
            <a:r>
              <a:rPr spc="-5" dirty="0"/>
              <a:t>Monty Hall</a:t>
            </a:r>
            <a:r>
              <a:rPr spc="-85" dirty="0"/>
              <a:t> </a:t>
            </a:r>
            <a:r>
              <a:rPr spc="-5" dirty="0"/>
              <a:t>Problem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288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Monty Hall</a:t>
            </a:r>
            <a:r>
              <a:rPr spc="-90" dirty="0"/>
              <a:t> </a:t>
            </a:r>
            <a:r>
              <a:rPr spc="-5" dirty="0"/>
              <a:t>Problem</a:t>
            </a:r>
          </a:p>
        </p:txBody>
      </p:sp>
      <p:sp>
        <p:nvSpPr>
          <p:cNvPr id="5" name="object 5"/>
          <p:cNvSpPr/>
          <p:nvPr/>
        </p:nvSpPr>
        <p:spPr>
          <a:xfrm>
            <a:off x="2109969" y="1203131"/>
            <a:ext cx="5139768" cy="2796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3300" y="4393962"/>
            <a:ext cx="468312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https://probabilityandstats.files.wordpress.com/2017/05/monty-hall-pic-1.jpg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212715"/>
            <a:ext cx="3676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3B7EA1"/>
                </a:solidFill>
                <a:latin typeface="Arial"/>
                <a:cs typeface="Arial"/>
              </a:rPr>
              <a:t>The Final</a:t>
            </a:r>
            <a:r>
              <a:rPr sz="3600" b="1" spc="-8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Choice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77600" y="1105514"/>
            <a:ext cx="6039924" cy="3355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40675" y="4157333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300" y="4393962"/>
            <a:ext cx="30454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https://en.wikipedia.org/wiki/Monty_Hall_problem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8013" y="2240540"/>
            <a:ext cx="2383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Probability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1499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477759" cy="36857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Lowest </a:t>
            </a:r>
            <a:r>
              <a:rPr sz="2400" b="1" dirty="0">
                <a:solidFill>
                  <a:srgbClr val="3B3B3B"/>
                </a:solidFill>
                <a:latin typeface="Arial"/>
                <a:cs typeface="Arial"/>
              </a:rPr>
              <a:t>value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: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0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Chance of event that is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impossible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Highest value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: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1 (or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100%)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Chance of event that is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certain</a:t>
            </a: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265" indent="-457200">
              <a:lnSpc>
                <a:spcPts val="2865"/>
              </a:lnSpc>
              <a:buClr>
                <a:srgbClr val="C4820D"/>
              </a:buClr>
              <a:buFont typeface="Arial" panose="020B0604020202020204" pitchFamily="34" charset="0"/>
              <a:buChar char="•"/>
              <a:tabLst>
                <a:tab pos="882015" algn="l"/>
                <a:tab pos="882650" algn="l"/>
              </a:tabLst>
            </a:pPr>
            <a:r>
              <a:rPr lang="en-US" sz="3300" dirty="0">
                <a:latin typeface="Arial"/>
                <a:cs typeface="Arial"/>
              </a:rPr>
              <a:t>Notation- P(E)</a:t>
            </a:r>
          </a:p>
          <a:p>
            <a:pPr marL="424815" marR="5080" indent="-412750">
              <a:lnSpc>
                <a:spcPct val="100499"/>
              </a:lnSpc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Complement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: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P(~E) = 1-P(E)</a:t>
            </a:r>
            <a:b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</a:b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an event has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chance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70%, then the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chance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it doesn’t happen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35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100%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70%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30%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1 -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0.7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0.3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422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Equally Likely</a:t>
            </a:r>
            <a:r>
              <a:rPr spc="-90" dirty="0"/>
              <a:t> </a:t>
            </a:r>
            <a:r>
              <a:rPr spc="-5" dirty="0"/>
              <a:t>Outcomes</a:t>
            </a:r>
          </a:p>
        </p:txBody>
      </p:sp>
      <p:sp>
        <p:nvSpPr>
          <p:cNvPr id="3" name="object 3"/>
          <p:cNvSpPr/>
          <p:nvPr/>
        </p:nvSpPr>
        <p:spPr>
          <a:xfrm>
            <a:off x="1665222" y="2979724"/>
            <a:ext cx="6394450" cy="0"/>
          </a:xfrm>
          <a:custGeom>
            <a:avLst/>
            <a:gdLst/>
            <a:ahLst/>
            <a:cxnLst/>
            <a:rect l="l" t="t" r="r" b="b"/>
            <a:pathLst>
              <a:path w="6394450">
                <a:moveTo>
                  <a:pt x="0" y="0"/>
                </a:moveTo>
                <a:lnTo>
                  <a:pt x="6394399" y="0"/>
                </a:lnTo>
              </a:path>
            </a:pathLst>
          </a:custGeom>
          <a:ln w="26822">
            <a:solidFill>
              <a:srgbClr val="3A3A3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0225" y="1093342"/>
            <a:ext cx="8026400" cy="24676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Assuming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all outcomes are equally 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likely,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chance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an  event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400" spc="-27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>
              <a:latin typeface="Arial"/>
              <a:cs typeface="Arial"/>
            </a:endParaRPr>
          </a:p>
          <a:p>
            <a:pPr marL="252729" algn="ctr">
              <a:lnSpc>
                <a:spcPct val="100000"/>
              </a:lnSpc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number of outcomes that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make A</a:t>
            </a:r>
            <a:r>
              <a:rPr sz="2400" spc="-3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happen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78867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P(A)	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  <a:p>
            <a:pPr marL="330835" algn="ctr">
              <a:lnSpc>
                <a:spcPct val="100000"/>
              </a:lnSpc>
              <a:spcBef>
                <a:spcPts val="49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total number of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outcomes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</TotalTime>
  <Words>1794</Words>
  <Application>Microsoft Office PowerPoint</Application>
  <PresentationFormat>On-screen Show (16:9)</PresentationFormat>
  <Paragraphs>178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MS PGothic</vt:lpstr>
      <vt:lpstr>Arial</vt:lpstr>
      <vt:lpstr>Calibri</vt:lpstr>
      <vt:lpstr>Calibri Light</vt:lpstr>
      <vt:lpstr>Courier New</vt:lpstr>
      <vt:lpstr>Office Theme</vt:lpstr>
      <vt:lpstr>Randomness</vt:lpstr>
      <vt:lpstr>Control Statements</vt:lpstr>
      <vt:lpstr>Control Statements</vt:lpstr>
      <vt:lpstr>The Monty Hall Problem</vt:lpstr>
      <vt:lpstr>Monty Hall Problem</vt:lpstr>
      <vt:lpstr>PowerPoint Presentation</vt:lpstr>
      <vt:lpstr>Probability</vt:lpstr>
      <vt:lpstr>Basics</vt:lpstr>
      <vt:lpstr>Equally Likely Outcomes</vt:lpstr>
      <vt:lpstr>Example</vt:lpstr>
      <vt:lpstr>Example</vt:lpstr>
      <vt:lpstr>Multiplication Rule (Order Matters)</vt:lpstr>
      <vt:lpstr>Another Example</vt:lpstr>
      <vt:lpstr>Another Example</vt:lpstr>
      <vt:lpstr>Addition Rule (Order does not matter )</vt:lpstr>
      <vt:lpstr>Complement: At Least One Head</vt:lpstr>
      <vt:lpstr>Complement: At Least One Head</vt:lpstr>
      <vt:lpstr>Complement: At Least One Head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Statements</dc:title>
  <dc:creator>Abra</dc:creator>
  <cp:lastModifiedBy>John Bergschneider</cp:lastModifiedBy>
  <cp:revision>17</cp:revision>
  <dcterms:created xsi:type="dcterms:W3CDTF">2021-01-18T16:06:39Z</dcterms:created>
  <dcterms:modified xsi:type="dcterms:W3CDTF">2021-03-02T02:14:41Z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