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2" r:id="rId1"/>
  </p:sldMasterIdLst>
  <p:notesMasterIdLst>
    <p:notesMasterId r:id="rId24"/>
  </p:notesMasterIdLst>
  <p:sldIdLst>
    <p:sldId id="280" r:id="rId2"/>
    <p:sldId id="259" r:id="rId3"/>
    <p:sldId id="260" r:id="rId4"/>
    <p:sldId id="261" r:id="rId5"/>
    <p:sldId id="262" r:id="rId6"/>
    <p:sldId id="281" r:id="rId7"/>
    <p:sldId id="282" r:id="rId8"/>
    <p:sldId id="263" r:id="rId9"/>
    <p:sldId id="264" r:id="rId10"/>
    <p:sldId id="285" r:id="rId11"/>
    <p:sldId id="283" r:id="rId12"/>
    <p:sldId id="286" r:id="rId13"/>
    <p:sldId id="266" r:id="rId14"/>
    <p:sldId id="267" r:id="rId15"/>
    <p:sldId id="269" r:id="rId16"/>
    <p:sldId id="270" r:id="rId17"/>
    <p:sldId id="271" r:id="rId18"/>
    <p:sldId id="273" r:id="rId19"/>
    <p:sldId id="275" r:id="rId20"/>
    <p:sldId id="276" r:id="rId21"/>
    <p:sldId id="277" r:id="rId22"/>
    <p:sldId id="278" r:id="rId2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032" autoAdjust="0"/>
  </p:normalViewPr>
  <p:slideViewPr>
    <p:cSldViewPr>
      <p:cViewPr varScale="1">
        <p:scale>
          <a:sx n="87" d="100"/>
          <a:sy n="87" d="100"/>
        </p:scale>
        <p:origin x="133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C2F30AE6-E67D-4A11-B800-76178C784A4A}" type="datetimeFigureOut">
              <a:rPr lang="en-US" smtClean="0"/>
              <a:t>3/8/2021</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3EE61EAF-97C3-430D-9712-5370F1FED935}" type="slidenum">
              <a:rPr lang="en-US" smtClean="0"/>
              <a:t>‹#›</a:t>
            </a:fld>
            <a:endParaRPr lang="en-US"/>
          </a:p>
        </p:txBody>
      </p:sp>
    </p:spTree>
    <p:extLst>
      <p:ext uri="{BB962C8B-B14F-4D97-AF65-F5344CB8AC3E}">
        <p14:creationId xmlns:p14="http://schemas.microsoft.com/office/powerpoint/2010/main" val="144121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 make conclusions based on the data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more data we have  the more accurate our conclusions can be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But we may not always have all the data needed to make an accurate prediction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Or </a:t>
            </a:r>
            <a:r>
              <a:rPr lang="en-US" dirty="0" err="1"/>
              <a:t>sometimwe</a:t>
            </a:r>
            <a:r>
              <a:rPr lang="en-US" dirty="0"/>
              <a:t> have too much data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However we can look at special class smaller sets of data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  These smaller sets either </a:t>
            </a: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resemble the distribution of the larger set. Or can estimate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a:t>
            </a:r>
            <a:r>
              <a:rPr lang="en-US" sz="1800" b="1"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distrubtion</a:t>
            </a: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of the larger set called population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8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We can then make predictions on our smaller sets..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8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These smaller sets that we are interested in are random samples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8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As we look at more random samples we can also measure how accurate our </a:t>
            </a:r>
            <a:r>
              <a:rPr lang="en-US" sz="1800" b="1"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predicitons</a:t>
            </a:r>
            <a:r>
              <a:rPr lang="en-US" sz="18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8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The main topic of today are</a:t>
            </a:r>
            <a:br>
              <a:rPr lang="en-US" sz="18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br>
            <a:r>
              <a:rPr lang="en-US" sz="18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 Understanding what a random sample 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b. why we use random samples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p:txBody>
      </p:sp>
      <p:sp>
        <p:nvSpPr>
          <p:cNvPr id="4" name="Slide Number Placeholder 3"/>
          <p:cNvSpPr>
            <a:spLocks noGrp="1"/>
          </p:cNvSpPr>
          <p:nvPr>
            <p:ph type="sldNum" sz="quarter" idx="5"/>
          </p:nvPr>
        </p:nvSpPr>
        <p:spPr/>
        <p:txBody>
          <a:bodyPr/>
          <a:lstStyle/>
          <a:p>
            <a:fld id="{3EE61EAF-97C3-430D-9712-5370F1FED935}" type="slidenum">
              <a:rPr lang="en-US" smtClean="0"/>
              <a:t>1</a:t>
            </a:fld>
            <a:endParaRPr lang="en-US"/>
          </a:p>
        </p:txBody>
      </p:sp>
    </p:spTree>
    <p:extLst>
      <p:ext uri="{BB962C8B-B14F-4D97-AF65-F5344CB8AC3E}">
        <p14:creationId xmlns:p14="http://schemas.microsoft.com/office/powerpoint/2010/main" val="3352460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thing to take away is that: the empirical histogram of a large random sample is likely to resemble the histogram of the population.</a:t>
            </a:r>
          </a:p>
          <a:p>
            <a:pPr marL="228600" indent="-228600">
              <a:buAutoNum type="arabicPeriod"/>
            </a:pPr>
            <a:endParaRPr lang="en-US" dirty="0"/>
          </a:p>
          <a:p>
            <a:pPr marL="228600" indent="-228600">
              <a:buAutoNum type="arabicPeriod"/>
            </a:pPr>
            <a:r>
              <a:rPr lang="en-US" dirty="0"/>
              <a:t>Now that we know we can work with random samples and find them we want to make conclusions on them so that we can predict what will happen to the entire population</a:t>
            </a:r>
          </a:p>
          <a:p>
            <a:pPr marL="228600" indent="-228600">
              <a:buAutoNum type="arabicPeriod"/>
            </a:pPr>
            <a:endParaRPr lang="en-US" dirty="0"/>
          </a:p>
          <a:p>
            <a:pPr marL="228600" indent="-228600">
              <a:buAutoNum type="arabicPeriod"/>
            </a:pPr>
            <a:r>
              <a:rPr lang="en-US" dirty="0"/>
              <a:t>Making conclusions on random samples is called statistical inference </a:t>
            </a:r>
          </a:p>
          <a:p>
            <a:pPr marL="228600" indent="-228600">
              <a:buAutoNum type="arabicPeriod"/>
            </a:pPr>
            <a:endParaRPr lang="en-US" dirty="0"/>
          </a:p>
          <a:p>
            <a:pPr marL="228600" indent="-228600">
              <a:buAutoNum type="arabicPeriod"/>
            </a:pPr>
            <a:r>
              <a:rPr lang="en-US" dirty="0"/>
              <a:t>For example: Suppose we wanted to find the median departure delay on a flight. </a:t>
            </a:r>
          </a:p>
          <a:p>
            <a:pPr marL="228600" indent="-228600">
              <a:buAutoNum type="arabicPeriod"/>
            </a:pPr>
            <a:endParaRPr lang="en-US" dirty="0"/>
          </a:p>
          <a:p>
            <a:pPr marL="228600" indent="-228600">
              <a:buAutoNum type="arabicPeriod"/>
            </a:pPr>
            <a:r>
              <a:rPr lang="en-US" dirty="0"/>
              <a:t>We would find a large random sample find the median</a:t>
            </a:r>
          </a:p>
          <a:p>
            <a:pPr marL="228600" indent="-228600">
              <a:buAutoNum type="arabicPeriod"/>
            </a:pPr>
            <a:endParaRPr lang="en-US" dirty="0"/>
          </a:p>
          <a:p>
            <a:pPr marL="228600" indent="-228600">
              <a:buAutoNum type="arabicPeriod"/>
            </a:pPr>
            <a:r>
              <a:rPr lang="en-US" dirty="0"/>
              <a:t>Then this would allow us to estimate the median of the entire population! </a:t>
            </a:r>
          </a:p>
        </p:txBody>
      </p:sp>
      <p:sp>
        <p:nvSpPr>
          <p:cNvPr id="4" name="Slide Number Placeholder 3"/>
          <p:cNvSpPr>
            <a:spLocks noGrp="1"/>
          </p:cNvSpPr>
          <p:nvPr>
            <p:ph type="sldNum" sz="quarter" idx="5"/>
          </p:nvPr>
        </p:nvSpPr>
        <p:spPr/>
        <p:txBody>
          <a:bodyPr/>
          <a:lstStyle/>
          <a:p>
            <a:fld id="{3EE61EAF-97C3-430D-9712-5370F1FED935}" type="slidenum">
              <a:rPr lang="en-US" smtClean="0"/>
              <a:t>20</a:t>
            </a:fld>
            <a:endParaRPr lang="en-US"/>
          </a:p>
        </p:txBody>
      </p:sp>
    </p:spTree>
    <p:extLst>
      <p:ext uri="{BB962C8B-B14F-4D97-AF65-F5344CB8AC3E}">
        <p14:creationId xmlns:p14="http://schemas.microsoft.com/office/powerpoint/2010/main" val="1445576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Numerical quantities associated with a population are called </a:t>
            </a:r>
            <a:r>
              <a:rPr lang="en-US" i="1" dirty="0"/>
              <a:t>parameters</a:t>
            </a:r>
          </a:p>
          <a:p>
            <a:pPr marL="228600" indent="-228600">
              <a:buAutoNum type="arabicPeriod"/>
            </a:pPr>
            <a:r>
              <a:rPr lang="en-US" i="1" dirty="0"/>
              <a:t>A number </a:t>
            </a:r>
            <a:r>
              <a:rPr lang="en-US" i="1" dirty="0" err="1"/>
              <a:t>calaculted</a:t>
            </a:r>
            <a:r>
              <a:rPr lang="en-US" i="1" dirty="0"/>
              <a:t> from a sample is called a </a:t>
            </a:r>
            <a:r>
              <a:rPr lang="en-US" i="1" dirty="0" err="1"/>
              <a:t>statistc</a:t>
            </a:r>
            <a:r>
              <a:rPr lang="en-US" i="1" dirty="0"/>
              <a:t> </a:t>
            </a:r>
          </a:p>
          <a:p>
            <a:pPr marL="228600" indent="-228600">
              <a:buAutoNum type="arabicPeriod"/>
            </a:pPr>
            <a:r>
              <a:rPr lang="en-US" i="1" dirty="0"/>
              <a:t>We use statistics to estimate parameters</a:t>
            </a:r>
          </a:p>
          <a:p>
            <a:pPr marL="228600" indent="-228600">
              <a:buAutoNum type="arabicPeriod"/>
            </a:pPr>
            <a:r>
              <a:rPr lang="en-US" i="1" dirty="0"/>
              <a:t>For example </a:t>
            </a:r>
            <a:endParaRPr lang="en-US" dirty="0"/>
          </a:p>
        </p:txBody>
      </p:sp>
      <p:sp>
        <p:nvSpPr>
          <p:cNvPr id="4" name="Slide Number Placeholder 3"/>
          <p:cNvSpPr>
            <a:spLocks noGrp="1"/>
          </p:cNvSpPr>
          <p:nvPr>
            <p:ph type="sldNum" sz="quarter" idx="5"/>
          </p:nvPr>
        </p:nvSpPr>
        <p:spPr/>
        <p:txBody>
          <a:bodyPr/>
          <a:lstStyle/>
          <a:p>
            <a:fld id="{3EE61EAF-97C3-430D-9712-5370F1FED935}" type="slidenum">
              <a:rPr lang="en-US" smtClean="0"/>
              <a:t>21</a:t>
            </a:fld>
            <a:endParaRPr lang="en-US"/>
          </a:p>
        </p:txBody>
      </p:sp>
    </p:spTree>
    <p:extLst>
      <p:ext uri="{BB962C8B-B14F-4D97-AF65-F5344CB8AC3E}">
        <p14:creationId xmlns:p14="http://schemas.microsoft.com/office/powerpoint/2010/main" val="2880452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Values of statistics vary because random samples vary</a:t>
            </a:r>
          </a:p>
          <a:p>
            <a:pPr marL="228600" indent="-228600">
              <a:buAutoNum type="arabicPeriod"/>
            </a:pPr>
            <a:r>
              <a:rPr lang="en-US" dirty="0"/>
              <a:t>This means that if we want a good estimation we should look at possible values of </a:t>
            </a:r>
          </a:p>
          <a:p>
            <a:pPr marL="0" indent="0">
              <a:buNone/>
            </a:pPr>
            <a:r>
              <a:rPr lang="en-US" dirty="0" err="1"/>
              <a:t>statsitic</a:t>
            </a:r>
            <a:endParaRPr lang="en-US" dirty="0"/>
          </a:p>
          <a:p>
            <a:pPr marL="228600" indent="-228600">
              <a:buAutoNum type="arabicPeriod"/>
            </a:pPr>
            <a:r>
              <a:rPr lang="en-US" dirty="0"/>
              <a:t>all possible values of a statistics and their probabilities are called the prob </a:t>
            </a:r>
            <a:r>
              <a:rPr lang="en-US" dirty="0" err="1"/>
              <a:t>distiubtion</a:t>
            </a:r>
            <a:r>
              <a:rPr lang="en-US" dirty="0"/>
              <a:t> of the statistic</a:t>
            </a:r>
          </a:p>
          <a:p>
            <a:pPr marL="228600" indent="-228600">
              <a:buAutoNum type="arabicPeriod"/>
            </a:pPr>
            <a:r>
              <a:rPr lang="en-US" dirty="0"/>
              <a:t>We could then make a good estimate of what our parameter should be by looking at which statistics occur the most </a:t>
            </a:r>
          </a:p>
          <a:p>
            <a:pPr marL="228600" indent="-228600">
              <a:buAutoNum type="arabicPeriod"/>
            </a:pPr>
            <a:r>
              <a:rPr lang="en-US" dirty="0"/>
              <a:t>However this is difficult to </a:t>
            </a:r>
            <a:r>
              <a:rPr lang="en-US" dirty="0" err="1"/>
              <a:t>calcalute</a:t>
            </a:r>
            <a:r>
              <a:rPr lang="en-US" dirty="0"/>
              <a:t> in general because the data grows </a:t>
            </a:r>
            <a:r>
              <a:rPr lang="en-US" dirty="0" err="1"/>
              <a:t>exponenentally</a:t>
            </a:r>
            <a:endParaRPr lang="en-US" dirty="0"/>
          </a:p>
          <a:p>
            <a:pPr marL="228600" indent="-228600">
              <a:buAutoNum type="arabicPeriod"/>
            </a:pPr>
            <a:r>
              <a:rPr lang="en-US" dirty="0"/>
              <a:t>So we would like to use simulations to give an estimation of </a:t>
            </a:r>
            <a:r>
              <a:rPr lang="en-US" dirty="0" err="1"/>
              <a:t>athe</a:t>
            </a:r>
            <a:r>
              <a:rPr lang="en-US" dirty="0"/>
              <a:t> </a:t>
            </a:r>
            <a:r>
              <a:rPr lang="en-US" dirty="0" err="1"/>
              <a:t>probabilirt</a:t>
            </a:r>
            <a:r>
              <a:rPr lang="en-US" dirty="0"/>
              <a:t> </a:t>
            </a:r>
          </a:p>
          <a:p>
            <a:pPr marL="228600" indent="-228600">
              <a:buAutoNum type="arabicPeriod"/>
            </a:pPr>
            <a:r>
              <a:rPr lang="en-US" dirty="0" err="1"/>
              <a:t>distrubtion</a:t>
            </a:r>
            <a:endParaRPr lang="en-US" dirty="0"/>
          </a:p>
        </p:txBody>
      </p:sp>
      <p:sp>
        <p:nvSpPr>
          <p:cNvPr id="4" name="Slide Number Placeholder 3"/>
          <p:cNvSpPr>
            <a:spLocks noGrp="1"/>
          </p:cNvSpPr>
          <p:nvPr>
            <p:ph type="sldNum" sz="quarter" idx="5"/>
          </p:nvPr>
        </p:nvSpPr>
        <p:spPr/>
        <p:txBody>
          <a:bodyPr/>
          <a:lstStyle/>
          <a:p>
            <a:fld id="{3EE61EAF-97C3-430D-9712-5370F1FED935}" type="slidenum">
              <a:rPr lang="en-US" smtClean="0"/>
              <a:t>22</a:t>
            </a:fld>
            <a:endParaRPr lang="en-US"/>
          </a:p>
        </p:txBody>
      </p:sp>
    </p:spTree>
    <p:extLst>
      <p:ext uri="{BB962C8B-B14F-4D97-AF65-F5344CB8AC3E}">
        <p14:creationId xmlns:p14="http://schemas.microsoft.com/office/powerpoint/2010/main" val="997406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review probability from last time </a:t>
            </a:r>
          </a:p>
        </p:txBody>
      </p:sp>
      <p:sp>
        <p:nvSpPr>
          <p:cNvPr id="4" name="Slide Number Placeholder 3"/>
          <p:cNvSpPr>
            <a:spLocks noGrp="1"/>
          </p:cNvSpPr>
          <p:nvPr>
            <p:ph type="sldNum" sz="quarter" idx="5"/>
          </p:nvPr>
        </p:nvSpPr>
        <p:spPr/>
        <p:txBody>
          <a:bodyPr/>
          <a:lstStyle/>
          <a:p>
            <a:fld id="{3EE61EAF-97C3-430D-9712-5370F1FED935}" type="slidenum">
              <a:rPr lang="en-US" smtClean="0"/>
              <a:t>2</a:t>
            </a:fld>
            <a:endParaRPr lang="en-US"/>
          </a:p>
        </p:txBody>
      </p:sp>
    </p:spTree>
    <p:extLst>
      <p:ext uri="{BB962C8B-B14F-4D97-AF65-F5344CB8AC3E}">
        <p14:creationId xmlns:p14="http://schemas.microsoft.com/office/powerpoint/2010/main" val="3875613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will define sampling!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2. A sample is a set of data</a:t>
            </a:r>
          </a:p>
          <a:p>
            <a:endParaRPr lang="en-US" dirty="0"/>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We will refer to A </a:t>
            </a:r>
            <a:r>
              <a:rPr lang="en-US" i="1" dirty="0"/>
              <a:t>population</a:t>
            </a:r>
            <a:r>
              <a:rPr lang="en-US" dirty="0"/>
              <a:t> as the set of all elements from whom a sample will be drawn.</a:t>
            </a:r>
          </a:p>
        </p:txBody>
      </p:sp>
      <p:sp>
        <p:nvSpPr>
          <p:cNvPr id="4" name="Slide Number Placeholder 3"/>
          <p:cNvSpPr>
            <a:spLocks noGrp="1"/>
          </p:cNvSpPr>
          <p:nvPr>
            <p:ph type="sldNum" sz="quarter" idx="5"/>
          </p:nvPr>
        </p:nvSpPr>
        <p:spPr/>
        <p:txBody>
          <a:bodyPr/>
          <a:lstStyle/>
          <a:p>
            <a:fld id="{3EE61EAF-97C3-430D-9712-5370F1FED935}" type="slidenum">
              <a:rPr lang="en-US" smtClean="0"/>
              <a:t>13</a:t>
            </a:fld>
            <a:endParaRPr lang="en-US"/>
          </a:p>
        </p:txBody>
      </p:sp>
    </p:spTree>
    <p:extLst>
      <p:ext uri="{BB962C8B-B14F-4D97-AF65-F5344CB8AC3E}">
        <p14:creationId xmlns:p14="http://schemas.microsoft.com/office/powerpoint/2010/main" val="1302468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There are two main types of sampling </a:t>
            </a:r>
          </a:p>
          <a:p>
            <a:pPr marL="228600" indent="-228600">
              <a:buAutoNum type="arabicPeriod"/>
            </a:pPr>
            <a:r>
              <a:rPr lang="en-US" dirty="0"/>
              <a:t>Deterministic and random </a:t>
            </a:r>
          </a:p>
          <a:p>
            <a:pPr marL="228600" indent="-228600">
              <a:buAutoNum type="arabicPeriod"/>
            </a:pPr>
            <a:r>
              <a:rPr lang="en-US" dirty="0"/>
              <a:t>A deterministic is a sample where the elements of a set are chosen by you. </a:t>
            </a:r>
          </a:p>
          <a:p>
            <a:pPr marL="228600" indent="-228600">
              <a:buAutoNum type="arabicPeriod"/>
            </a:pPr>
            <a:r>
              <a:rPr lang="en-US" dirty="0"/>
              <a:t>For example,  lets say we are studying the </a:t>
            </a:r>
            <a:r>
              <a:rPr lang="en-US" dirty="0" err="1"/>
              <a:t>nfl</a:t>
            </a:r>
            <a:r>
              <a:rPr lang="en-US" dirty="0"/>
              <a:t> draft picks from 2020</a:t>
            </a:r>
          </a:p>
          <a:p>
            <a:pPr marL="228600" indent="-228600">
              <a:buAutoNum type="arabicPeriod"/>
            </a:pPr>
            <a:r>
              <a:rPr lang="en-US" dirty="0"/>
              <a:t>a deterministic sample would be everyone chosen in the first round!</a:t>
            </a:r>
          </a:p>
          <a:p>
            <a:pPr marL="228600" indent="-228600">
              <a:buAutoNum type="arabicPeriod"/>
            </a:pPr>
            <a:endParaRPr lang="en-US" dirty="0"/>
          </a:p>
          <a:p>
            <a:pPr marL="228600" indent="-228600">
              <a:buAutoNum type="arabicPeriod"/>
            </a:pPr>
            <a:r>
              <a:rPr lang="en-US" dirty="0"/>
              <a:t>On the other hand a random sample is a probability sample.</a:t>
            </a:r>
          </a:p>
          <a:p>
            <a:pPr marL="228600" indent="-228600">
              <a:buAutoNum type="arabicPeriod"/>
            </a:pPr>
            <a:r>
              <a:rPr lang="en-US" dirty="0"/>
              <a:t>A </a:t>
            </a:r>
            <a:r>
              <a:rPr lang="en-US" i="1" dirty="0" err="1"/>
              <a:t>ranom</a:t>
            </a:r>
            <a:r>
              <a:rPr lang="en-US" i="1" dirty="0"/>
              <a:t> sample</a:t>
            </a:r>
            <a:r>
              <a:rPr lang="en-US" dirty="0"/>
              <a:t> is a sample where we can compute the chance with which any subset of elements will enter the sample.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 lets say we are studying the </a:t>
            </a:r>
            <a:r>
              <a:rPr lang="en-US" dirty="0" err="1"/>
              <a:t>nfl</a:t>
            </a:r>
            <a:r>
              <a:rPr lang="en-US" dirty="0"/>
              <a:t> draft picks from 2020 , then a probability sample would be  10 players drafted in any round.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Its also possible that not all </a:t>
            </a:r>
            <a:r>
              <a:rPr lang="en-US" dirty="0" err="1"/>
              <a:t>indivials</a:t>
            </a:r>
            <a:r>
              <a:rPr lang="en-US" dirty="0"/>
              <a:t> have a an equal chance to be chosen because of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sample or study!</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3EE61EAF-97C3-430D-9712-5370F1FED935}" type="slidenum">
              <a:rPr lang="en-US" smtClean="0"/>
              <a:t>14</a:t>
            </a:fld>
            <a:endParaRPr lang="en-US"/>
          </a:p>
        </p:txBody>
      </p:sp>
    </p:spTree>
    <p:extLst>
      <p:ext uri="{BB962C8B-B14F-4D97-AF65-F5344CB8AC3E}">
        <p14:creationId xmlns:p14="http://schemas.microsoft.com/office/powerpoint/2010/main" val="4053903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1.Recall that distributions  measure what data appears and how often that data appears</a:t>
            </a:r>
          </a:p>
          <a:p>
            <a:r>
              <a:rPr lang="en-US" dirty="0"/>
              <a:t>2. We will now discuss </a:t>
            </a:r>
            <a:r>
              <a:rPr lang="en-US" dirty="0" err="1"/>
              <a:t>e,pirical</a:t>
            </a:r>
            <a:r>
              <a:rPr lang="en-US" dirty="0"/>
              <a:t> distributions  and </a:t>
            </a:r>
            <a:r>
              <a:rPr lang="en-US" dirty="0" err="1"/>
              <a:t>dprobability</a:t>
            </a:r>
            <a:r>
              <a:rPr lang="en-US" dirty="0"/>
              <a:t> </a:t>
            </a:r>
            <a:r>
              <a:rPr lang="en-US" dirty="0" err="1"/>
              <a:t>distriubtions</a:t>
            </a:r>
            <a:r>
              <a:rPr lang="en-US" dirty="0"/>
              <a:t> </a:t>
            </a:r>
          </a:p>
          <a:p>
            <a:r>
              <a:rPr lang="en-US" dirty="0"/>
              <a:t>3. </a:t>
            </a:r>
          </a:p>
        </p:txBody>
      </p:sp>
      <p:sp>
        <p:nvSpPr>
          <p:cNvPr id="4" name="Slide Number Placeholder 3"/>
          <p:cNvSpPr>
            <a:spLocks noGrp="1"/>
          </p:cNvSpPr>
          <p:nvPr>
            <p:ph type="sldNum" sz="quarter" idx="5"/>
          </p:nvPr>
        </p:nvSpPr>
        <p:spPr/>
        <p:txBody>
          <a:bodyPr/>
          <a:lstStyle/>
          <a:p>
            <a:fld id="{3EE61EAF-97C3-430D-9712-5370F1FED935}" type="slidenum">
              <a:rPr lang="en-US" smtClean="0"/>
              <a:t>15</a:t>
            </a:fld>
            <a:endParaRPr lang="en-US"/>
          </a:p>
        </p:txBody>
      </p:sp>
    </p:spTree>
    <p:extLst>
      <p:ext uri="{BB962C8B-B14F-4D97-AF65-F5344CB8AC3E}">
        <p14:creationId xmlns:p14="http://schemas.microsoft.com/office/powerpoint/2010/main" val="502565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 </a:t>
            </a:r>
            <a:r>
              <a:rPr lang="en-US" i="1" dirty="0"/>
              <a:t>probability sample</a:t>
            </a:r>
            <a:r>
              <a:rPr lang="en-US" dirty="0"/>
              <a:t> is a sample where we can compute the chance with which any subset of elements will enter the sample.</a:t>
            </a:r>
          </a:p>
          <a:p>
            <a:r>
              <a:rPr lang="en-US" dirty="0"/>
              <a:t> </a:t>
            </a:r>
          </a:p>
          <a:p>
            <a:r>
              <a:rPr lang="en-US" dirty="0"/>
              <a:t>2. Therefore </a:t>
            </a:r>
            <a:r>
              <a:rPr lang="en-US" dirty="0" err="1"/>
              <a:t>theortically</a:t>
            </a:r>
            <a:r>
              <a:rPr lang="en-US" dirty="0"/>
              <a:t> we could compute the probability of drawing any possible subset </a:t>
            </a:r>
          </a:p>
          <a:p>
            <a:endParaRPr lang="en-US" dirty="0"/>
          </a:p>
          <a:p>
            <a:r>
              <a:rPr lang="en-US" dirty="0"/>
              <a:t>3. For example </a:t>
            </a:r>
            <a:r>
              <a:rPr lang="en-US" dirty="0" err="1"/>
              <a:t>theortically</a:t>
            </a:r>
            <a:r>
              <a:rPr lang="en-US" dirty="0"/>
              <a:t> if we were picking 10 players from random out of the </a:t>
            </a:r>
            <a:r>
              <a:rPr lang="en-US" dirty="0" err="1"/>
              <a:t>nfl</a:t>
            </a:r>
            <a:r>
              <a:rPr lang="en-US" dirty="0"/>
              <a:t> draft we could compute the probability of randomly picking only players from the 1</a:t>
            </a:r>
            <a:r>
              <a:rPr lang="en-US" baseline="30000" dirty="0"/>
              <a:t>st</a:t>
            </a:r>
            <a:r>
              <a:rPr lang="en-US" dirty="0"/>
              <a:t> round or only players from the 5</a:t>
            </a:r>
            <a:r>
              <a:rPr lang="en-US" baseline="30000" dirty="0"/>
              <a:t>th</a:t>
            </a:r>
            <a:r>
              <a:rPr lang="en-US" dirty="0"/>
              <a:t> round. We could do this for any set of players.</a:t>
            </a:r>
          </a:p>
          <a:p>
            <a:endParaRPr lang="en-US" dirty="0"/>
          </a:p>
          <a:p>
            <a:r>
              <a:rPr lang="en-US" dirty="0"/>
              <a:t>2. To visual a </a:t>
            </a:r>
            <a:r>
              <a:rPr lang="en-US" dirty="0" err="1"/>
              <a:t>probility</a:t>
            </a:r>
            <a:r>
              <a:rPr lang="en-US" dirty="0"/>
              <a:t> sample we use a probability </a:t>
            </a:r>
            <a:r>
              <a:rPr lang="en-US" dirty="0" err="1"/>
              <a:t>distrubtion</a:t>
            </a:r>
            <a:endParaRPr lang="en-US" dirty="0"/>
          </a:p>
          <a:p>
            <a:pPr marL="171450" indent="-171450">
              <a:buFontTx/>
              <a:buChar char="-"/>
            </a:pPr>
            <a:r>
              <a:rPr lang="en-US" dirty="0"/>
              <a:t>This contains all possible values of the measured quantity and the </a:t>
            </a:r>
            <a:r>
              <a:rPr lang="en-US" dirty="0" err="1"/>
              <a:t>probablty</a:t>
            </a:r>
            <a:r>
              <a:rPr lang="en-US" dirty="0"/>
              <a:t> of each </a:t>
            </a:r>
          </a:p>
          <a:p>
            <a:pPr marL="171450" indent="-171450">
              <a:buFontTx/>
              <a:buChar char="-"/>
            </a:pPr>
            <a:endParaRPr lang="en-US" dirty="0"/>
          </a:p>
          <a:p>
            <a:r>
              <a:rPr lang="en-US" dirty="0"/>
              <a:t>3. An example of a probability distribution is number that a dice lands on. There are 6 possibilities each of which has a 1/6 chance of being landed on </a:t>
            </a:r>
          </a:p>
          <a:p>
            <a:endParaRPr lang="en-US" dirty="0"/>
          </a:p>
          <a:p>
            <a:r>
              <a:rPr lang="en-US" dirty="0"/>
              <a:t>4. For more complicated </a:t>
            </a:r>
            <a:r>
              <a:rPr lang="en-US" dirty="0" err="1"/>
              <a:t>sysyems</a:t>
            </a:r>
            <a:r>
              <a:rPr lang="en-US" dirty="0"/>
              <a:t> We could compute each  would take to long of a time</a:t>
            </a:r>
          </a:p>
          <a:p>
            <a:r>
              <a:rPr lang="en-US" dirty="0" err="1"/>
              <a:t>Intstaf</a:t>
            </a:r>
            <a:r>
              <a:rPr lang="en-US" dirty="0"/>
              <a:t> we use simulation and random sampling!</a:t>
            </a:r>
          </a:p>
          <a:p>
            <a:endParaRPr lang="en-US" dirty="0"/>
          </a:p>
        </p:txBody>
      </p:sp>
      <p:sp>
        <p:nvSpPr>
          <p:cNvPr id="4" name="Slide Number Placeholder 3"/>
          <p:cNvSpPr>
            <a:spLocks noGrp="1"/>
          </p:cNvSpPr>
          <p:nvPr>
            <p:ph type="sldNum" sz="quarter" idx="5"/>
          </p:nvPr>
        </p:nvSpPr>
        <p:spPr/>
        <p:txBody>
          <a:bodyPr/>
          <a:lstStyle/>
          <a:p>
            <a:fld id="{3EE61EAF-97C3-430D-9712-5370F1FED935}" type="slidenum">
              <a:rPr lang="en-US" smtClean="0"/>
              <a:t>16</a:t>
            </a:fld>
            <a:endParaRPr lang="en-US"/>
          </a:p>
        </p:txBody>
      </p:sp>
    </p:spTree>
    <p:extLst>
      <p:ext uri="{BB962C8B-B14F-4D97-AF65-F5344CB8AC3E}">
        <p14:creationId xmlns:p14="http://schemas.microsoft.com/office/powerpoint/2010/main" val="3644898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To use simulation to compute estimate a probability </a:t>
            </a:r>
            <a:r>
              <a:rPr lang="en-US" dirty="0" err="1"/>
              <a:t>distrubtion</a:t>
            </a:r>
            <a:r>
              <a:rPr lang="en-US" dirty="0"/>
              <a:t> we look at </a:t>
            </a:r>
          </a:p>
          <a:p>
            <a:pPr marL="228600" indent="-228600">
              <a:buAutoNum type="arabicPeriod"/>
            </a:pPr>
            <a:r>
              <a:rPr lang="en-US" dirty="0" err="1"/>
              <a:t>Empicrial</a:t>
            </a:r>
            <a:r>
              <a:rPr lang="en-US" dirty="0"/>
              <a:t> data</a:t>
            </a:r>
          </a:p>
          <a:p>
            <a:r>
              <a:rPr lang="en-US" i="1" dirty="0"/>
              <a:t>Empirical means based on observations..</a:t>
            </a:r>
          </a:p>
          <a:p>
            <a:r>
              <a:rPr lang="en-US" i="1" dirty="0"/>
              <a:t>2. An example of </a:t>
            </a:r>
            <a:r>
              <a:rPr lang="en-US" i="1" dirty="0" err="1"/>
              <a:t>empirica</a:t>
            </a:r>
            <a:r>
              <a:rPr lang="en-US" i="1" dirty="0"/>
              <a:t>; data </a:t>
            </a:r>
            <a:r>
              <a:rPr lang="en-US" i="1" dirty="0" err="1"/>
              <a:t>ois</a:t>
            </a:r>
            <a:r>
              <a:rPr lang="en-US" i="1" dirty="0"/>
              <a:t>  if we flip a coin a 100 times then the results are </a:t>
            </a:r>
            <a:r>
              <a:rPr lang="en-US" i="1" dirty="0" err="1"/>
              <a:t>empircall</a:t>
            </a:r>
            <a:r>
              <a:rPr lang="en-US" dirty="0"/>
              <a:t>.</a:t>
            </a:r>
          </a:p>
          <a:p>
            <a:r>
              <a:rPr lang="en-US" dirty="0"/>
              <a:t>3. </a:t>
            </a:r>
            <a:r>
              <a:rPr lang="en-US" i="1" dirty="0"/>
              <a:t>Empirical distributions </a:t>
            </a:r>
            <a:r>
              <a:rPr lang="en-US" dirty="0"/>
              <a:t>are distributions of observed data.  </a:t>
            </a:r>
          </a:p>
          <a:p>
            <a:r>
              <a:rPr lang="en-US" dirty="0"/>
              <a:t>4 We saw an example of an empirical </a:t>
            </a:r>
            <a:r>
              <a:rPr lang="en-US" dirty="0" err="1"/>
              <a:t>distrubtion</a:t>
            </a:r>
            <a:r>
              <a:rPr lang="en-US" dirty="0"/>
              <a:t> last time . if we flip a coin 100 times </a:t>
            </a:r>
            <a:r>
              <a:rPr lang="en-US" dirty="0" err="1"/>
              <a:t>andrun</a:t>
            </a:r>
            <a:r>
              <a:rPr lang="en-US" dirty="0"/>
              <a:t> this </a:t>
            </a:r>
            <a:r>
              <a:rPr lang="en-US" dirty="0" err="1"/>
              <a:t>expreminet</a:t>
            </a:r>
            <a:r>
              <a:rPr lang="en-US" dirty="0"/>
              <a:t> 100000 times: we could look at how often the experiment has heads appearing 50 times. We saw </a:t>
            </a:r>
            <a:r>
              <a:rPr lang="en-US" dirty="0" err="1"/>
              <a:t>distrubtions</a:t>
            </a:r>
            <a:r>
              <a:rPr lang="en-US" dirty="0"/>
              <a:t> like this on Monday</a:t>
            </a:r>
          </a:p>
          <a:p>
            <a:r>
              <a:rPr lang="en-US" dirty="0"/>
              <a:t>5. Lets look at another example </a:t>
            </a:r>
          </a:p>
        </p:txBody>
      </p:sp>
      <p:sp>
        <p:nvSpPr>
          <p:cNvPr id="4" name="Slide Number Placeholder 3"/>
          <p:cNvSpPr>
            <a:spLocks noGrp="1"/>
          </p:cNvSpPr>
          <p:nvPr>
            <p:ph type="sldNum" sz="quarter" idx="5"/>
          </p:nvPr>
        </p:nvSpPr>
        <p:spPr/>
        <p:txBody>
          <a:bodyPr/>
          <a:lstStyle/>
          <a:p>
            <a:fld id="{3EE61EAF-97C3-430D-9712-5370F1FED935}" type="slidenum">
              <a:rPr lang="en-US" smtClean="0"/>
              <a:t>17</a:t>
            </a:fld>
            <a:endParaRPr lang="en-US"/>
          </a:p>
        </p:txBody>
      </p:sp>
    </p:spTree>
    <p:extLst>
      <p:ext uri="{BB962C8B-B14F-4D97-AF65-F5344CB8AC3E}">
        <p14:creationId xmlns:p14="http://schemas.microsoft.com/office/powerpoint/2010/main" val="466103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To estimate the </a:t>
            </a:r>
            <a:r>
              <a:rPr lang="en-US" dirty="0" err="1"/>
              <a:t>theortical</a:t>
            </a:r>
            <a:r>
              <a:rPr lang="en-US" dirty="0"/>
              <a:t> probability distribution we have two options</a:t>
            </a:r>
          </a:p>
          <a:p>
            <a:pPr marL="228600" indent="-228600">
              <a:buAutoNum type="arabicPeriod"/>
            </a:pPr>
            <a:r>
              <a:rPr lang="en-US" dirty="0"/>
              <a:t>The law of averages and the large sample sets</a:t>
            </a:r>
          </a:p>
          <a:p>
            <a:pPr marL="228600" indent="-228600">
              <a:buAutoNum type="arabicPeriod"/>
            </a:pPr>
            <a:endParaRPr lang="en-US" dirty="0"/>
          </a:p>
          <a:p>
            <a:pPr marL="228600" indent="-228600">
              <a:buAutoNum type="arabicPeriod"/>
            </a:pPr>
            <a:r>
              <a:rPr lang="en-US" dirty="0"/>
              <a:t> The law of averages </a:t>
            </a:r>
            <a:r>
              <a:rPr lang="en-US" dirty="0" err="1"/>
              <a:t>staest</a:t>
            </a:r>
            <a:r>
              <a:rPr lang="en-US" dirty="0"/>
              <a:t> that if we repeat an </a:t>
            </a:r>
            <a:r>
              <a:rPr lang="en-US" dirty="0" err="1"/>
              <a:t>experminent</a:t>
            </a:r>
            <a:r>
              <a:rPr lang="en-US" dirty="0"/>
              <a:t> many times</a:t>
            </a:r>
          </a:p>
          <a:p>
            <a:pPr marL="228600" indent="-228600">
              <a:buAutoNum type="arabicPeriod"/>
            </a:pPr>
            <a:r>
              <a:rPr lang="en-US" dirty="0"/>
              <a:t># then the proportion of times that an event occurs</a:t>
            </a:r>
          </a:p>
          <a:p>
            <a:pPr marL="228600" indent="-228600">
              <a:buAutoNum type="arabicPeriod"/>
            </a:pPr>
            <a:r>
              <a:rPr lang="en-US" dirty="0"/>
              <a:t>#gets closer to the theoretical probability of the event</a:t>
            </a:r>
          </a:p>
          <a:p>
            <a:pPr marL="228600" indent="-228600">
              <a:buAutoNum type="arabicPeriod"/>
            </a:pPr>
            <a:endParaRPr lang="en-US" dirty="0"/>
          </a:p>
          <a:p>
            <a:pPr marL="228600" indent="-228600">
              <a:buAutoNum type="arabicPeriod"/>
            </a:pPr>
            <a:r>
              <a:rPr lang="en-US" dirty="0"/>
              <a:t>On the other hand the larger the random sample the closer the </a:t>
            </a:r>
            <a:r>
              <a:rPr lang="en-US" dirty="0" err="1"/>
              <a:t>empical</a:t>
            </a:r>
            <a:r>
              <a:rPr lang="en-US" dirty="0"/>
              <a:t> </a:t>
            </a:r>
            <a:r>
              <a:rPr lang="en-US" dirty="0" err="1"/>
              <a:t>disctubtion</a:t>
            </a:r>
            <a:r>
              <a:rPr lang="en-US" dirty="0"/>
              <a:t> is to the population </a:t>
            </a:r>
            <a:r>
              <a:rPr lang="en-US" dirty="0" err="1"/>
              <a:t>distriubtion</a:t>
            </a:r>
            <a:endParaRPr lang="en-US" dirty="0"/>
          </a:p>
        </p:txBody>
      </p:sp>
      <p:sp>
        <p:nvSpPr>
          <p:cNvPr id="4" name="Slide Number Placeholder 3"/>
          <p:cNvSpPr>
            <a:spLocks noGrp="1"/>
          </p:cNvSpPr>
          <p:nvPr>
            <p:ph type="sldNum" sz="quarter" idx="5"/>
          </p:nvPr>
        </p:nvSpPr>
        <p:spPr/>
        <p:txBody>
          <a:bodyPr/>
          <a:lstStyle/>
          <a:p>
            <a:fld id="{3EE61EAF-97C3-430D-9712-5370F1FED935}" type="slidenum">
              <a:rPr lang="en-US" smtClean="0"/>
              <a:t>18</a:t>
            </a:fld>
            <a:endParaRPr lang="en-US"/>
          </a:p>
        </p:txBody>
      </p:sp>
    </p:spTree>
    <p:extLst>
      <p:ext uri="{BB962C8B-B14F-4D97-AF65-F5344CB8AC3E}">
        <p14:creationId xmlns:p14="http://schemas.microsoft.com/office/powerpoint/2010/main" val="110834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Last time we looked at how to find random samples given a data set</a:t>
            </a:r>
          </a:p>
          <a:p>
            <a:pPr marL="228600" indent="-228600">
              <a:buAutoNum type="arabicPeriod"/>
            </a:pPr>
            <a:endParaRPr lang="en-US" dirty="0"/>
          </a:p>
          <a:p>
            <a:r>
              <a:rPr lang="en-US" dirty="0"/>
              <a:t>2. and we saw the more samples that we took the closer our random sample is likely to resemble the population from which it is drawn,</a:t>
            </a:r>
          </a:p>
          <a:p>
            <a:endParaRPr lang="en-US" dirty="0"/>
          </a:p>
          <a:p>
            <a:r>
              <a:rPr lang="en-US" dirty="0"/>
              <a:t>3. This was called the law of averages</a:t>
            </a:r>
          </a:p>
          <a:p>
            <a:endParaRPr lang="en-US" dirty="0"/>
          </a:p>
          <a:p>
            <a:r>
              <a:rPr lang="en-US" dirty="0"/>
              <a:t>3. To confirm this we simulated rolling a dice and the more times we rolled it the closer the empirical probability of leading on a face got to 1/6</a:t>
            </a:r>
          </a:p>
        </p:txBody>
      </p:sp>
      <p:sp>
        <p:nvSpPr>
          <p:cNvPr id="4" name="Slide Number Placeholder 3"/>
          <p:cNvSpPr>
            <a:spLocks noGrp="1"/>
          </p:cNvSpPr>
          <p:nvPr>
            <p:ph type="sldNum" sz="quarter" idx="5"/>
          </p:nvPr>
        </p:nvSpPr>
        <p:spPr/>
        <p:txBody>
          <a:bodyPr/>
          <a:lstStyle/>
          <a:p>
            <a:fld id="{3EE61EAF-97C3-430D-9712-5370F1FED935}" type="slidenum">
              <a:rPr lang="en-US" smtClean="0"/>
              <a:t>19</a:t>
            </a:fld>
            <a:endParaRPr lang="en-US"/>
          </a:p>
        </p:txBody>
      </p:sp>
    </p:spTree>
    <p:extLst>
      <p:ext uri="{BB962C8B-B14F-4D97-AF65-F5344CB8AC3E}">
        <p14:creationId xmlns:p14="http://schemas.microsoft.com/office/powerpoint/2010/main" val="994415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200E-F239-4CF8-A448-C05401F0AE3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65435F9-4E62-449F-977F-0D0243F86D4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0DE8B5E-7434-428D-9DA1-6F1F35CC8CA3}"/>
              </a:ext>
            </a:extLst>
          </p:cNvPr>
          <p:cNvSpPr>
            <a:spLocks noGrp="1"/>
          </p:cNvSpPr>
          <p:nvPr>
            <p:ph type="dt" sz="half" idx="10"/>
          </p:nvPr>
        </p:nvSpPr>
        <p:spPr/>
        <p:txBody>
          <a:bodyPr/>
          <a:lstStyle/>
          <a:p>
            <a:fld id="{1D8BD707-D9CF-40AE-B4C6-C98DA3205C09}" type="datetimeFigureOut">
              <a:rPr lang="en-US" smtClean="0"/>
              <a:t>3/8/2021</a:t>
            </a:fld>
            <a:endParaRPr lang="en-US"/>
          </a:p>
        </p:txBody>
      </p:sp>
      <p:sp>
        <p:nvSpPr>
          <p:cNvPr id="5" name="Footer Placeholder 4">
            <a:extLst>
              <a:ext uri="{FF2B5EF4-FFF2-40B4-BE49-F238E27FC236}">
                <a16:creationId xmlns:a16="http://schemas.microsoft.com/office/drawing/2014/main" id="{3EBF6227-2F2A-4325-B02D-99B031DF1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620D1-EE26-481E-9228-DEF82C52C4B8}"/>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19366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FE4B-CC41-4F32-91DB-2A3E30A188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9CB3DE-FD6D-4DBF-8012-3CE350322F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9C6FF-7723-4CA6-ADAF-06C56998CAE4}"/>
              </a:ext>
            </a:extLst>
          </p:cNvPr>
          <p:cNvSpPr>
            <a:spLocks noGrp="1"/>
          </p:cNvSpPr>
          <p:nvPr>
            <p:ph type="dt" sz="half" idx="10"/>
          </p:nvPr>
        </p:nvSpPr>
        <p:spPr/>
        <p:txBody>
          <a:bodyPr/>
          <a:lstStyle/>
          <a:p>
            <a:fld id="{1D8BD707-D9CF-40AE-B4C6-C98DA3205C09}" type="datetimeFigureOut">
              <a:rPr lang="en-US" smtClean="0"/>
              <a:t>3/8/2021</a:t>
            </a:fld>
            <a:endParaRPr lang="en-US"/>
          </a:p>
        </p:txBody>
      </p:sp>
      <p:sp>
        <p:nvSpPr>
          <p:cNvPr id="5" name="Footer Placeholder 4">
            <a:extLst>
              <a:ext uri="{FF2B5EF4-FFF2-40B4-BE49-F238E27FC236}">
                <a16:creationId xmlns:a16="http://schemas.microsoft.com/office/drawing/2014/main" id="{2BB0C4E4-BF2A-4947-A21A-53F420191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F059D-2B07-4314-9CB9-596395C584D5}"/>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0690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09E5AA-1752-4326-8CB2-F59957690741}"/>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D779EE-11F3-47C3-9C02-625BEFA0FBBB}"/>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E50726-3043-4226-B422-C92E1C4279AC}"/>
              </a:ext>
            </a:extLst>
          </p:cNvPr>
          <p:cNvSpPr>
            <a:spLocks noGrp="1"/>
          </p:cNvSpPr>
          <p:nvPr>
            <p:ph type="dt" sz="half" idx="10"/>
          </p:nvPr>
        </p:nvSpPr>
        <p:spPr/>
        <p:txBody>
          <a:bodyPr/>
          <a:lstStyle/>
          <a:p>
            <a:fld id="{1D8BD707-D9CF-40AE-B4C6-C98DA3205C09}" type="datetimeFigureOut">
              <a:rPr lang="en-US" smtClean="0"/>
              <a:t>3/8/2021</a:t>
            </a:fld>
            <a:endParaRPr lang="en-US"/>
          </a:p>
        </p:txBody>
      </p:sp>
      <p:sp>
        <p:nvSpPr>
          <p:cNvPr id="5" name="Footer Placeholder 4">
            <a:extLst>
              <a:ext uri="{FF2B5EF4-FFF2-40B4-BE49-F238E27FC236}">
                <a16:creationId xmlns:a16="http://schemas.microsoft.com/office/drawing/2014/main" id="{86E52D88-001E-45C0-8A13-9F982E8CF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8ABB7-393F-4CD2-A04A-60973C93E8C7}"/>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94901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25304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F0F0-01F6-4F96-80EF-90D51E0190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4C966F-C907-4BEF-B34D-A3E45E4B3F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59AFAF-B0A5-40F0-AA73-9F52AA03A49A}"/>
              </a:ext>
            </a:extLst>
          </p:cNvPr>
          <p:cNvSpPr>
            <a:spLocks noGrp="1"/>
          </p:cNvSpPr>
          <p:nvPr>
            <p:ph type="dt" sz="half" idx="10"/>
          </p:nvPr>
        </p:nvSpPr>
        <p:spPr/>
        <p:txBody>
          <a:bodyPr/>
          <a:lstStyle/>
          <a:p>
            <a:fld id="{1D8BD707-D9CF-40AE-B4C6-C98DA3205C09}" type="datetimeFigureOut">
              <a:rPr lang="en-US" smtClean="0"/>
              <a:t>3/8/2021</a:t>
            </a:fld>
            <a:endParaRPr lang="en-US"/>
          </a:p>
        </p:txBody>
      </p:sp>
      <p:sp>
        <p:nvSpPr>
          <p:cNvPr id="5" name="Footer Placeholder 4">
            <a:extLst>
              <a:ext uri="{FF2B5EF4-FFF2-40B4-BE49-F238E27FC236}">
                <a16:creationId xmlns:a16="http://schemas.microsoft.com/office/drawing/2014/main" id="{DB30D297-D8D3-4DBF-AC2A-DAC489F94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47D94-383F-4833-BC02-71A156DEAEB8}"/>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752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4D910-BDAC-4AD5-9C94-29AF92C81C87}"/>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5A26BEE-83F0-4D26-87A1-C9528E68F8D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9288F2-1329-4BBE-94FC-9E37229CEBDC}"/>
              </a:ext>
            </a:extLst>
          </p:cNvPr>
          <p:cNvSpPr>
            <a:spLocks noGrp="1"/>
          </p:cNvSpPr>
          <p:nvPr>
            <p:ph type="dt" sz="half" idx="10"/>
          </p:nvPr>
        </p:nvSpPr>
        <p:spPr/>
        <p:txBody>
          <a:bodyPr/>
          <a:lstStyle/>
          <a:p>
            <a:fld id="{1D8BD707-D9CF-40AE-B4C6-C98DA3205C09}" type="datetimeFigureOut">
              <a:rPr lang="en-US" smtClean="0"/>
              <a:t>3/8/2021</a:t>
            </a:fld>
            <a:endParaRPr lang="en-US"/>
          </a:p>
        </p:txBody>
      </p:sp>
      <p:sp>
        <p:nvSpPr>
          <p:cNvPr id="5" name="Footer Placeholder 4">
            <a:extLst>
              <a:ext uri="{FF2B5EF4-FFF2-40B4-BE49-F238E27FC236}">
                <a16:creationId xmlns:a16="http://schemas.microsoft.com/office/drawing/2014/main" id="{AC473C1E-DD0C-4978-AB27-9A6D44AF8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8F5538-ACFB-44DD-9224-57F24EE11E3F}"/>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4831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1846-8675-48BB-BBAB-955BA370CD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D6CCC4-3107-47EE-8284-4F8BE8B74BE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159F67-F429-4765-948E-82FB191DEDC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EAAC77-F133-4EA7-8A3D-D798696CF013}"/>
              </a:ext>
            </a:extLst>
          </p:cNvPr>
          <p:cNvSpPr>
            <a:spLocks noGrp="1"/>
          </p:cNvSpPr>
          <p:nvPr>
            <p:ph type="dt" sz="half" idx="10"/>
          </p:nvPr>
        </p:nvSpPr>
        <p:spPr/>
        <p:txBody>
          <a:bodyPr/>
          <a:lstStyle/>
          <a:p>
            <a:fld id="{1D8BD707-D9CF-40AE-B4C6-C98DA3205C09}" type="datetimeFigureOut">
              <a:rPr lang="en-US" smtClean="0"/>
              <a:t>3/8/2021</a:t>
            </a:fld>
            <a:endParaRPr lang="en-US"/>
          </a:p>
        </p:txBody>
      </p:sp>
      <p:sp>
        <p:nvSpPr>
          <p:cNvPr id="6" name="Footer Placeholder 5">
            <a:extLst>
              <a:ext uri="{FF2B5EF4-FFF2-40B4-BE49-F238E27FC236}">
                <a16:creationId xmlns:a16="http://schemas.microsoft.com/office/drawing/2014/main" id="{688210DB-83E0-4538-9E57-7DF7D1677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657088-FDCA-47A9-A8D6-F4456D506F04}"/>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5784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1A03-B5EB-4376-A700-7F209A03AE8F}"/>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792C48-3253-4CFE-9A85-506FEE402AC7}"/>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AA17B1B-E6D7-43CE-A4EB-A378DDE20DAF}"/>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A58E01-2167-4927-B724-A2A5CF8463B4}"/>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98676A6-182E-455B-A2ED-DD6C7A7442F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359A05-D489-4DDD-9A1B-4FD310B83B57}"/>
              </a:ext>
            </a:extLst>
          </p:cNvPr>
          <p:cNvSpPr>
            <a:spLocks noGrp="1"/>
          </p:cNvSpPr>
          <p:nvPr>
            <p:ph type="dt" sz="half" idx="10"/>
          </p:nvPr>
        </p:nvSpPr>
        <p:spPr/>
        <p:txBody>
          <a:bodyPr/>
          <a:lstStyle/>
          <a:p>
            <a:fld id="{1D8BD707-D9CF-40AE-B4C6-C98DA3205C09}" type="datetimeFigureOut">
              <a:rPr lang="en-US" smtClean="0"/>
              <a:t>3/8/2021</a:t>
            </a:fld>
            <a:endParaRPr lang="en-US"/>
          </a:p>
        </p:txBody>
      </p:sp>
      <p:sp>
        <p:nvSpPr>
          <p:cNvPr id="8" name="Footer Placeholder 7">
            <a:extLst>
              <a:ext uri="{FF2B5EF4-FFF2-40B4-BE49-F238E27FC236}">
                <a16:creationId xmlns:a16="http://schemas.microsoft.com/office/drawing/2014/main" id="{DB7CEB18-A528-4254-A050-FE5B1121AC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672498-B67A-4183-B8A7-54B98FAB8843}"/>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2696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9BDE-1F74-40E7-8AAA-1DE41D7AFE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E50203-F977-482D-B43B-B0AA00AF8AD0}"/>
              </a:ext>
            </a:extLst>
          </p:cNvPr>
          <p:cNvSpPr>
            <a:spLocks noGrp="1"/>
          </p:cNvSpPr>
          <p:nvPr>
            <p:ph type="dt" sz="half" idx="10"/>
          </p:nvPr>
        </p:nvSpPr>
        <p:spPr/>
        <p:txBody>
          <a:bodyPr/>
          <a:lstStyle/>
          <a:p>
            <a:fld id="{1D8BD707-D9CF-40AE-B4C6-C98DA3205C09}" type="datetimeFigureOut">
              <a:rPr lang="en-US" smtClean="0"/>
              <a:t>3/8/2021</a:t>
            </a:fld>
            <a:endParaRPr lang="en-US"/>
          </a:p>
        </p:txBody>
      </p:sp>
      <p:sp>
        <p:nvSpPr>
          <p:cNvPr id="4" name="Footer Placeholder 3">
            <a:extLst>
              <a:ext uri="{FF2B5EF4-FFF2-40B4-BE49-F238E27FC236}">
                <a16:creationId xmlns:a16="http://schemas.microsoft.com/office/drawing/2014/main" id="{D48D5FFC-38DA-456F-98AA-3E3264D463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2284FA-54EC-4DB5-888C-7F4C375C02BC}"/>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7233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17F225-FC4F-4DDD-9A5A-4ACBC045E48C}"/>
              </a:ext>
            </a:extLst>
          </p:cNvPr>
          <p:cNvSpPr>
            <a:spLocks noGrp="1"/>
          </p:cNvSpPr>
          <p:nvPr>
            <p:ph type="dt" sz="half" idx="10"/>
          </p:nvPr>
        </p:nvSpPr>
        <p:spPr/>
        <p:txBody>
          <a:bodyPr/>
          <a:lstStyle/>
          <a:p>
            <a:fld id="{1D8BD707-D9CF-40AE-B4C6-C98DA3205C09}" type="datetimeFigureOut">
              <a:rPr lang="en-US" smtClean="0"/>
              <a:t>3/8/2021</a:t>
            </a:fld>
            <a:endParaRPr lang="en-US"/>
          </a:p>
        </p:txBody>
      </p:sp>
      <p:sp>
        <p:nvSpPr>
          <p:cNvPr id="3" name="Footer Placeholder 2">
            <a:extLst>
              <a:ext uri="{FF2B5EF4-FFF2-40B4-BE49-F238E27FC236}">
                <a16:creationId xmlns:a16="http://schemas.microsoft.com/office/drawing/2014/main" id="{787C877C-4751-4BAA-96CE-4C28C70646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AA98E9-0724-4C36-B365-9E0703C5C1BA}"/>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49647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A696-1424-4426-94A1-5FF28F9670F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D7E5131-41B7-4139-A2A9-3A0FCC002579}"/>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845084-1616-4A16-B57A-354EAE530CD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D816BAB-EFCA-419F-BA24-C5242EA1730A}"/>
              </a:ext>
            </a:extLst>
          </p:cNvPr>
          <p:cNvSpPr>
            <a:spLocks noGrp="1"/>
          </p:cNvSpPr>
          <p:nvPr>
            <p:ph type="dt" sz="half" idx="10"/>
          </p:nvPr>
        </p:nvSpPr>
        <p:spPr/>
        <p:txBody>
          <a:bodyPr/>
          <a:lstStyle/>
          <a:p>
            <a:fld id="{1D8BD707-D9CF-40AE-B4C6-C98DA3205C09}" type="datetimeFigureOut">
              <a:rPr lang="en-US" smtClean="0"/>
              <a:t>3/8/2021</a:t>
            </a:fld>
            <a:endParaRPr lang="en-US"/>
          </a:p>
        </p:txBody>
      </p:sp>
      <p:sp>
        <p:nvSpPr>
          <p:cNvPr id="6" name="Footer Placeholder 5">
            <a:extLst>
              <a:ext uri="{FF2B5EF4-FFF2-40B4-BE49-F238E27FC236}">
                <a16:creationId xmlns:a16="http://schemas.microsoft.com/office/drawing/2014/main" id="{31FA8675-E425-4742-AAD3-A08746192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193A8-E121-41BF-84FB-EDA970E3E1BA}"/>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64056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742D-EFFF-4203-94A6-CF874D993E5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D598D96-8E8A-4FFD-A792-616AB4C4BB3F}"/>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34B3813-C9CF-47EB-81A0-CAC87D3EF86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4E03A38-9693-4460-8353-2E007F43C411}"/>
              </a:ext>
            </a:extLst>
          </p:cNvPr>
          <p:cNvSpPr>
            <a:spLocks noGrp="1"/>
          </p:cNvSpPr>
          <p:nvPr>
            <p:ph type="dt" sz="half" idx="10"/>
          </p:nvPr>
        </p:nvSpPr>
        <p:spPr/>
        <p:txBody>
          <a:bodyPr/>
          <a:lstStyle/>
          <a:p>
            <a:fld id="{1D8BD707-D9CF-40AE-B4C6-C98DA3205C09}" type="datetimeFigureOut">
              <a:rPr lang="en-US" smtClean="0"/>
              <a:t>3/8/2021</a:t>
            </a:fld>
            <a:endParaRPr lang="en-US"/>
          </a:p>
        </p:txBody>
      </p:sp>
      <p:sp>
        <p:nvSpPr>
          <p:cNvPr id="6" name="Footer Placeholder 5">
            <a:extLst>
              <a:ext uri="{FF2B5EF4-FFF2-40B4-BE49-F238E27FC236}">
                <a16:creationId xmlns:a16="http://schemas.microsoft.com/office/drawing/2014/main" id="{2F0DA608-7F66-421B-8010-CA3DF6ED1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4BA297-1BC1-4C22-BAFC-389323679CAC}"/>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23678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6697C1-3E5D-4CE4-9627-5DBB3C6305BC}"/>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C161DC-9C20-4808-AE3B-1A095133E7B0}"/>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FF609-DE4D-4B7C-95A6-DD62B902F3A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3/8/2021</a:t>
            </a:fld>
            <a:endParaRPr lang="en-US"/>
          </a:p>
        </p:txBody>
      </p:sp>
      <p:sp>
        <p:nvSpPr>
          <p:cNvPr id="5" name="Footer Placeholder 4">
            <a:extLst>
              <a:ext uri="{FF2B5EF4-FFF2-40B4-BE49-F238E27FC236}">
                <a16:creationId xmlns:a16="http://schemas.microsoft.com/office/drawing/2014/main" id="{62C1B338-1836-4B84-8680-570929C15E9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B20025-0E4E-4F9F-9B8A-8534DAFA2DBE}"/>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53390180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74449B7-ACCD-41F0-A6D1-CFC6C130A563}"/>
              </a:ext>
            </a:extLst>
          </p:cNvPr>
          <p:cNvSpPr>
            <a:spLocks noGrp="1"/>
          </p:cNvSpPr>
          <p:nvPr>
            <p:ph type="ctrTitle"/>
          </p:nvPr>
        </p:nvSpPr>
        <p:spPr>
          <a:xfrm>
            <a:off x="2044709" y="1306002"/>
            <a:ext cx="5054352" cy="1790939"/>
          </a:xfrm>
        </p:spPr>
        <p:txBody>
          <a:bodyPr vert="horz" lIns="91440" tIns="45720" rIns="91440" bIns="45720" rtlCol="0" anchor="b">
            <a:normAutofit/>
          </a:bodyPr>
          <a:lstStyle/>
          <a:p>
            <a:pPr algn="ctr" defTabSz="914400"/>
            <a:r>
              <a:rPr lang="en-US" sz="3900" kern="1200" dirty="0">
                <a:solidFill>
                  <a:schemeClr val="tx2"/>
                </a:solidFill>
                <a:latin typeface="+mj-lt"/>
                <a:ea typeface="+mj-ea"/>
                <a:cs typeface="+mj-cs"/>
              </a:rPr>
              <a:t>Sampling </a:t>
            </a:r>
          </a:p>
        </p:txBody>
      </p:sp>
      <p:sp>
        <p:nvSpPr>
          <p:cNvPr id="3" name="Subtitle 2">
            <a:extLst>
              <a:ext uri="{FF2B5EF4-FFF2-40B4-BE49-F238E27FC236}">
                <a16:creationId xmlns:a16="http://schemas.microsoft.com/office/drawing/2014/main" id="{D66EB228-9503-4D7B-8B6C-1CD29C02C66D}"/>
              </a:ext>
            </a:extLst>
          </p:cNvPr>
          <p:cNvSpPr>
            <a:spLocks noGrp="1"/>
          </p:cNvSpPr>
          <p:nvPr>
            <p:ph type="subTitle" idx="4"/>
          </p:nvPr>
        </p:nvSpPr>
        <p:spPr>
          <a:xfrm>
            <a:off x="2044128" y="3150391"/>
            <a:ext cx="5055514" cy="511559"/>
          </a:xfrm>
        </p:spPr>
        <p:txBody>
          <a:bodyPr vert="horz" lIns="91440" tIns="45720" rIns="91440" bIns="45720" rtlCol="0">
            <a:normAutofit/>
          </a:bodyPr>
          <a:lstStyle/>
          <a:p>
            <a:pPr marL="0" indent="0" algn="ctr" defTabSz="914400">
              <a:spcBef>
                <a:spcPts val="1000"/>
              </a:spcBef>
              <a:buNone/>
            </a:pPr>
            <a:endParaRPr lang="en-US" sz="2400" kern="1200" dirty="0">
              <a:solidFill>
                <a:schemeClr val="tx2"/>
              </a:solidFill>
              <a:latin typeface="+mn-lt"/>
              <a:ea typeface="+mn-ea"/>
              <a:cs typeface="+mn-cs"/>
            </a:endParaRPr>
          </a:p>
          <a:p>
            <a:pPr marL="0" indent="0" algn="ctr" defTabSz="914400">
              <a:spcBef>
                <a:spcPts val="1000"/>
              </a:spcBef>
              <a:buNone/>
            </a:pPr>
            <a:endParaRPr lang="en-US" sz="2400" dirty="0">
              <a:solidFill>
                <a:schemeClr val="tx2"/>
              </a:solidFill>
            </a:endParaRPr>
          </a:p>
          <a:p>
            <a:pPr marL="0" indent="0" algn="ctr" defTabSz="914400">
              <a:spcBef>
                <a:spcPts val="1000"/>
              </a:spcBef>
              <a:buNone/>
            </a:pPr>
            <a:endParaRPr lang="en-US" sz="2400" kern="1200" dirty="0">
              <a:solidFill>
                <a:schemeClr val="tx2"/>
              </a:solidFill>
              <a:latin typeface="+mn-lt"/>
              <a:ea typeface="+mn-ea"/>
              <a:cs typeface="+mn-cs"/>
            </a:endParaRPr>
          </a:p>
          <a:p>
            <a:pPr marL="0" indent="0" algn="ctr" defTabSz="914400">
              <a:spcBef>
                <a:spcPts val="1000"/>
              </a:spcBef>
              <a:buNone/>
            </a:pPr>
            <a:endParaRPr lang="en-US" sz="2400" kern="1200" dirty="0">
              <a:solidFill>
                <a:schemeClr val="tx2"/>
              </a:solidFill>
              <a:latin typeface="+mn-lt"/>
              <a:ea typeface="+mn-ea"/>
              <a:cs typeface="+mn-cs"/>
            </a:endParaRPr>
          </a:p>
        </p:txBody>
      </p:sp>
      <p:grpSp>
        <p:nvGrpSpPr>
          <p:cNvPr id="12" name="Group 11">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28" y="0"/>
            <a:ext cx="3872286" cy="2364763"/>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14">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6946798" y="2946297"/>
            <a:ext cx="2356800" cy="2037604"/>
            <a:chOff x="-305" y="-4155"/>
            <a:chExt cx="2514948" cy="2174333"/>
          </a:xfrm>
        </p:grpSpPr>
        <p:sp>
          <p:nvSpPr>
            <p:cNvPr id="19" name="Freeform: Shape 18">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19">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20">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9" name="Freeform: Shape 21">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30205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568190" cy="574040"/>
          </a:xfrm>
          <a:prstGeom prst="rect">
            <a:avLst/>
          </a:prstGeom>
        </p:spPr>
        <p:txBody>
          <a:bodyPr vert="horz" wrap="square" lIns="0" tIns="12700" rIns="0" bIns="0" rtlCol="0">
            <a:spAutoFit/>
          </a:bodyPr>
          <a:lstStyle/>
          <a:p>
            <a:pPr marL="12700">
              <a:lnSpc>
                <a:spcPct val="100000"/>
              </a:lnSpc>
              <a:spcBef>
                <a:spcPts val="100"/>
              </a:spcBef>
            </a:pPr>
            <a:r>
              <a:rPr spc="-5" dirty="0"/>
              <a:t>Discussion</a:t>
            </a:r>
            <a:r>
              <a:rPr spc="-90" dirty="0"/>
              <a:t> </a:t>
            </a:r>
            <a:r>
              <a:rPr spc="-5" dirty="0"/>
              <a:t>Question</a:t>
            </a:r>
          </a:p>
        </p:txBody>
      </p:sp>
      <p:sp>
        <p:nvSpPr>
          <p:cNvPr id="3" name="object 3"/>
          <p:cNvSpPr txBox="1"/>
          <p:nvPr/>
        </p:nvSpPr>
        <p:spPr>
          <a:xfrm>
            <a:off x="530225" y="1030477"/>
            <a:ext cx="7452359" cy="2154308"/>
          </a:xfrm>
          <a:prstGeom prst="rect">
            <a:avLst/>
          </a:prstGeom>
        </p:spPr>
        <p:txBody>
          <a:bodyPr vert="horz" wrap="square" lIns="0" tIns="12700" rIns="0" bIns="0" rtlCol="0">
            <a:spAutoFit/>
          </a:bodyPr>
          <a:lstStyle/>
          <a:p>
            <a:pPr marL="12700" marR="5080">
              <a:lnSpc>
                <a:spcPct val="117200"/>
              </a:lnSpc>
              <a:spcBef>
                <a:spcPts val="100"/>
              </a:spcBef>
            </a:pPr>
            <a:r>
              <a:rPr sz="2400" dirty="0">
                <a:solidFill>
                  <a:srgbClr val="3B3B3B"/>
                </a:solidFill>
                <a:latin typeface="Arial"/>
                <a:cs typeface="Arial"/>
              </a:rPr>
              <a:t>A </a:t>
            </a:r>
            <a:r>
              <a:rPr sz="2400" spc="-5" dirty="0">
                <a:solidFill>
                  <a:srgbClr val="3B3B3B"/>
                </a:solidFill>
                <a:latin typeface="Arial"/>
                <a:cs typeface="Arial"/>
              </a:rPr>
              <a:t>population has 100 people, including Rick and </a:t>
            </a:r>
            <a:r>
              <a:rPr sz="2400" spc="-30" dirty="0">
                <a:solidFill>
                  <a:srgbClr val="3B3B3B"/>
                </a:solidFill>
                <a:latin typeface="Arial"/>
                <a:cs typeface="Arial"/>
              </a:rPr>
              <a:t>Morty.  </a:t>
            </a:r>
            <a:r>
              <a:rPr sz="2400" spc="-25" dirty="0">
                <a:solidFill>
                  <a:srgbClr val="3B3B3B"/>
                </a:solidFill>
                <a:latin typeface="Arial"/>
                <a:cs typeface="Arial"/>
              </a:rPr>
              <a:t>We </a:t>
            </a:r>
            <a:r>
              <a:rPr sz="2400" dirty="0">
                <a:solidFill>
                  <a:srgbClr val="3B3B3B"/>
                </a:solidFill>
                <a:latin typeface="Arial"/>
                <a:cs typeface="Arial"/>
              </a:rPr>
              <a:t>sample </a:t>
            </a:r>
            <a:r>
              <a:rPr sz="2400" spc="-5" dirty="0">
                <a:solidFill>
                  <a:srgbClr val="3B3B3B"/>
                </a:solidFill>
                <a:latin typeface="Arial"/>
                <a:cs typeface="Arial"/>
              </a:rPr>
              <a:t>two people at </a:t>
            </a:r>
            <a:r>
              <a:rPr sz="2400" dirty="0">
                <a:solidFill>
                  <a:srgbClr val="3B3B3B"/>
                </a:solidFill>
                <a:latin typeface="Arial"/>
                <a:cs typeface="Arial"/>
              </a:rPr>
              <a:t>random </a:t>
            </a:r>
            <a:r>
              <a:rPr sz="2400" spc="-5" dirty="0">
                <a:solidFill>
                  <a:srgbClr val="3B3B3B"/>
                </a:solidFill>
                <a:latin typeface="Arial"/>
                <a:cs typeface="Arial"/>
              </a:rPr>
              <a:t>without</a:t>
            </a:r>
            <a:r>
              <a:rPr sz="2400" spc="-80" dirty="0">
                <a:solidFill>
                  <a:srgbClr val="3B3B3B"/>
                </a:solidFill>
                <a:latin typeface="Arial"/>
                <a:cs typeface="Arial"/>
              </a:rPr>
              <a:t> </a:t>
            </a:r>
            <a:r>
              <a:rPr sz="2400" dirty="0">
                <a:solidFill>
                  <a:srgbClr val="3B3B3B"/>
                </a:solidFill>
                <a:latin typeface="Arial"/>
                <a:cs typeface="Arial"/>
              </a:rPr>
              <a:t>replacement.</a:t>
            </a:r>
            <a:endParaRPr sz="2400" dirty="0">
              <a:latin typeface="Arial"/>
              <a:cs typeface="Arial"/>
            </a:endParaRPr>
          </a:p>
          <a:p>
            <a:pPr marL="469900" indent="-457200">
              <a:lnSpc>
                <a:spcPct val="100000"/>
              </a:lnSpc>
              <a:spcBef>
                <a:spcPts val="2145"/>
              </a:spcBef>
              <a:buClr>
                <a:srgbClr val="3B3B3B"/>
              </a:buClr>
              <a:buAutoNum type="alphaLcParenBoth"/>
              <a:tabLst>
                <a:tab pos="469900" algn="l"/>
              </a:tabLst>
            </a:pPr>
            <a:r>
              <a:rPr sz="2400" spc="-5" dirty="0">
                <a:solidFill>
                  <a:srgbClr val="0000FF"/>
                </a:solidFill>
                <a:latin typeface="Arial"/>
                <a:cs typeface="Arial"/>
              </a:rPr>
              <a:t>P(both Rick and </a:t>
            </a:r>
            <a:r>
              <a:rPr sz="2400" dirty="0">
                <a:solidFill>
                  <a:srgbClr val="0000FF"/>
                </a:solidFill>
                <a:latin typeface="Arial"/>
                <a:cs typeface="Arial"/>
              </a:rPr>
              <a:t>Morty </a:t>
            </a:r>
            <a:r>
              <a:rPr sz="2400" spc="-5" dirty="0">
                <a:solidFill>
                  <a:srgbClr val="0000FF"/>
                </a:solidFill>
                <a:latin typeface="Arial"/>
                <a:cs typeface="Arial"/>
              </a:rPr>
              <a:t>are in the</a:t>
            </a:r>
            <a:r>
              <a:rPr sz="2400" spc="-45" dirty="0">
                <a:solidFill>
                  <a:srgbClr val="0000FF"/>
                </a:solidFill>
                <a:latin typeface="Arial"/>
                <a:cs typeface="Arial"/>
              </a:rPr>
              <a:t> </a:t>
            </a:r>
            <a:r>
              <a:rPr sz="2400" dirty="0">
                <a:solidFill>
                  <a:srgbClr val="0000FF"/>
                </a:solidFill>
                <a:latin typeface="Arial"/>
                <a:cs typeface="Arial"/>
              </a:rPr>
              <a:t>sample)</a:t>
            </a:r>
            <a:endParaRPr sz="2400" dirty="0">
              <a:latin typeface="Arial"/>
              <a:cs typeface="Arial"/>
            </a:endParaRPr>
          </a:p>
          <a:p>
            <a:pPr marL="469900" indent="-457200">
              <a:lnSpc>
                <a:spcPct val="100000"/>
              </a:lnSpc>
              <a:spcBef>
                <a:spcPts val="2145"/>
              </a:spcBef>
              <a:buClr>
                <a:srgbClr val="3B3B3B"/>
              </a:buClr>
              <a:buAutoNum type="alphaLcParenBoth" startAt="2"/>
              <a:tabLst>
                <a:tab pos="469900" algn="l"/>
              </a:tabLst>
            </a:pPr>
            <a:r>
              <a:rPr sz="2400" spc="-5" dirty="0">
                <a:solidFill>
                  <a:srgbClr val="0000FF"/>
                </a:solidFill>
                <a:latin typeface="Arial"/>
                <a:cs typeface="Arial"/>
              </a:rPr>
              <a:t>P(neither Rick nor </a:t>
            </a:r>
            <a:r>
              <a:rPr sz="2400" dirty="0">
                <a:solidFill>
                  <a:srgbClr val="0000FF"/>
                </a:solidFill>
                <a:latin typeface="Arial"/>
                <a:cs typeface="Arial"/>
              </a:rPr>
              <a:t>Morty </a:t>
            </a:r>
            <a:r>
              <a:rPr sz="2400" spc="-5" dirty="0">
                <a:solidFill>
                  <a:srgbClr val="0000FF"/>
                </a:solidFill>
                <a:latin typeface="Arial"/>
                <a:cs typeface="Arial"/>
              </a:rPr>
              <a:t>is in the</a:t>
            </a:r>
            <a:r>
              <a:rPr sz="2400" spc="-45" dirty="0">
                <a:solidFill>
                  <a:srgbClr val="0000FF"/>
                </a:solidFill>
                <a:latin typeface="Arial"/>
                <a:cs typeface="Arial"/>
              </a:rPr>
              <a:t> </a:t>
            </a:r>
            <a:r>
              <a:rPr sz="2400" dirty="0">
                <a:solidFill>
                  <a:srgbClr val="0000FF"/>
                </a:solidFill>
                <a:latin typeface="Arial"/>
                <a:cs typeface="Arial"/>
              </a:rPr>
              <a:t>sample)</a:t>
            </a:r>
            <a:endParaRPr sz="2400" dirty="0">
              <a:latin typeface="Arial"/>
              <a:cs typeface="Arial"/>
            </a:endParaRPr>
          </a:p>
        </p:txBody>
      </p:sp>
    </p:spTree>
    <p:extLst>
      <p:ext uri="{BB962C8B-B14F-4D97-AF65-F5344CB8AC3E}">
        <p14:creationId xmlns:p14="http://schemas.microsoft.com/office/powerpoint/2010/main" val="89768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568190" cy="574040"/>
          </a:xfrm>
          <a:prstGeom prst="rect">
            <a:avLst/>
          </a:prstGeom>
        </p:spPr>
        <p:txBody>
          <a:bodyPr vert="horz" wrap="square" lIns="0" tIns="12700" rIns="0" bIns="0" rtlCol="0">
            <a:spAutoFit/>
          </a:bodyPr>
          <a:lstStyle/>
          <a:p>
            <a:pPr marL="12700">
              <a:lnSpc>
                <a:spcPct val="100000"/>
              </a:lnSpc>
              <a:spcBef>
                <a:spcPts val="100"/>
              </a:spcBef>
            </a:pPr>
            <a:r>
              <a:rPr spc="-5" dirty="0"/>
              <a:t>Discussion</a:t>
            </a:r>
            <a:r>
              <a:rPr spc="-90" dirty="0"/>
              <a:t> </a:t>
            </a:r>
            <a:r>
              <a:rPr spc="-5" dirty="0"/>
              <a:t>Question</a:t>
            </a:r>
          </a:p>
        </p:txBody>
      </p:sp>
      <p:sp>
        <p:nvSpPr>
          <p:cNvPr id="3" name="object 3"/>
          <p:cNvSpPr txBox="1"/>
          <p:nvPr/>
        </p:nvSpPr>
        <p:spPr>
          <a:xfrm>
            <a:off x="530225" y="1030477"/>
            <a:ext cx="7452359" cy="3021212"/>
          </a:xfrm>
          <a:prstGeom prst="rect">
            <a:avLst/>
          </a:prstGeom>
        </p:spPr>
        <p:txBody>
          <a:bodyPr vert="horz" wrap="square" lIns="0" tIns="12700" rIns="0" bIns="0" rtlCol="0">
            <a:spAutoFit/>
          </a:bodyPr>
          <a:lstStyle/>
          <a:p>
            <a:pPr marL="12700" marR="5080">
              <a:lnSpc>
                <a:spcPct val="117200"/>
              </a:lnSpc>
              <a:spcBef>
                <a:spcPts val="100"/>
              </a:spcBef>
            </a:pPr>
            <a:r>
              <a:rPr sz="2400" dirty="0">
                <a:solidFill>
                  <a:srgbClr val="3B3B3B"/>
                </a:solidFill>
                <a:latin typeface="Arial"/>
                <a:cs typeface="Arial"/>
              </a:rPr>
              <a:t>A </a:t>
            </a:r>
            <a:r>
              <a:rPr sz="2400" spc="-5" dirty="0">
                <a:solidFill>
                  <a:srgbClr val="3B3B3B"/>
                </a:solidFill>
                <a:latin typeface="Arial"/>
                <a:cs typeface="Arial"/>
              </a:rPr>
              <a:t>population has 100 people, including Rick and </a:t>
            </a:r>
            <a:r>
              <a:rPr sz="2400" spc="-30" dirty="0">
                <a:solidFill>
                  <a:srgbClr val="3B3B3B"/>
                </a:solidFill>
                <a:latin typeface="Arial"/>
                <a:cs typeface="Arial"/>
              </a:rPr>
              <a:t>Morty.  </a:t>
            </a:r>
            <a:r>
              <a:rPr sz="2400" spc="-25" dirty="0">
                <a:solidFill>
                  <a:srgbClr val="3B3B3B"/>
                </a:solidFill>
                <a:latin typeface="Arial"/>
                <a:cs typeface="Arial"/>
              </a:rPr>
              <a:t>We </a:t>
            </a:r>
            <a:r>
              <a:rPr sz="2400" dirty="0">
                <a:solidFill>
                  <a:srgbClr val="3B3B3B"/>
                </a:solidFill>
                <a:latin typeface="Arial"/>
                <a:cs typeface="Arial"/>
              </a:rPr>
              <a:t>sample </a:t>
            </a:r>
            <a:r>
              <a:rPr sz="2400" spc="-5" dirty="0">
                <a:solidFill>
                  <a:srgbClr val="3B3B3B"/>
                </a:solidFill>
                <a:latin typeface="Arial"/>
                <a:cs typeface="Arial"/>
              </a:rPr>
              <a:t>two people at </a:t>
            </a:r>
            <a:r>
              <a:rPr sz="2400" dirty="0">
                <a:solidFill>
                  <a:srgbClr val="3B3B3B"/>
                </a:solidFill>
                <a:latin typeface="Arial"/>
                <a:cs typeface="Arial"/>
              </a:rPr>
              <a:t>random </a:t>
            </a:r>
            <a:r>
              <a:rPr sz="2400" spc="-5" dirty="0">
                <a:solidFill>
                  <a:srgbClr val="3B3B3B"/>
                </a:solidFill>
                <a:latin typeface="Arial"/>
                <a:cs typeface="Arial"/>
              </a:rPr>
              <a:t>without</a:t>
            </a:r>
            <a:r>
              <a:rPr sz="2400" spc="-80" dirty="0">
                <a:solidFill>
                  <a:srgbClr val="3B3B3B"/>
                </a:solidFill>
                <a:latin typeface="Arial"/>
                <a:cs typeface="Arial"/>
              </a:rPr>
              <a:t> </a:t>
            </a:r>
            <a:r>
              <a:rPr sz="2400" dirty="0">
                <a:solidFill>
                  <a:srgbClr val="3B3B3B"/>
                </a:solidFill>
                <a:latin typeface="Arial"/>
                <a:cs typeface="Arial"/>
              </a:rPr>
              <a:t>replacement.</a:t>
            </a:r>
            <a:endParaRPr sz="2400" dirty="0">
              <a:latin typeface="Arial"/>
              <a:cs typeface="Arial"/>
            </a:endParaRPr>
          </a:p>
          <a:p>
            <a:pPr marL="469900" indent="-457200">
              <a:lnSpc>
                <a:spcPct val="100000"/>
              </a:lnSpc>
              <a:spcBef>
                <a:spcPts val="2145"/>
              </a:spcBef>
              <a:buClr>
                <a:srgbClr val="3B3B3B"/>
              </a:buClr>
              <a:buAutoNum type="alphaLcParenBoth"/>
              <a:tabLst>
                <a:tab pos="469900" algn="l"/>
              </a:tabLst>
            </a:pPr>
            <a:r>
              <a:rPr sz="2400" spc="-5" dirty="0">
                <a:solidFill>
                  <a:srgbClr val="0000FF"/>
                </a:solidFill>
                <a:latin typeface="Arial"/>
                <a:cs typeface="Arial"/>
              </a:rPr>
              <a:t>P(both Rick and </a:t>
            </a:r>
            <a:r>
              <a:rPr sz="2400" dirty="0">
                <a:solidFill>
                  <a:srgbClr val="0000FF"/>
                </a:solidFill>
                <a:latin typeface="Arial"/>
                <a:cs typeface="Arial"/>
              </a:rPr>
              <a:t>Morty </a:t>
            </a:r>
            <a:r>
              <a:rPr sz="2400" spc="-5" dirty="0">
                <a:solidFill>
                  <a:srgbClr val="0000FF"/>
                </a:solidFill>
                <a:latin typeface="Arial"/>
                <a:cs typeface="Arial"/>
              </a:rPr>
              <a:t>are in the</a:t>
            </a:r>
            <a:r>
              <a:rPr sz="2400" spc="-45" dirty="0">
                <a:solidFill>
                  <a:srgbClr val="0000FF"/>
                </a:solidFill>
                <a:latin typeface="Arial"/>
                <a:cs typeface="Arial"/>
              </a:rPr>
              <a:t> </a:t>
            </a:r>
            <a:r>
              <a:rPr sz="2400" dirty="0">
                <a:solidFill>
                  <a:srgbClr val="0000FF"/>
                </a:solidFill>
                <a:latin typeface="Arial"/>
                <a:cs typeface="Arial"/>
              </a:rPr>
              <a:t>sample)</a:t>
            </a:r>
            <a:endParaRPr sz="2400" dirty="0">
              <a:latin typeface="Arial"/>
              <a:cs typeface="Arial"/>
            </a:endParaRPr>
          </a:p>
          <a:p>
            <a:pPr marL="12700">
              <a:lnSpc>
                <a:spcPct val="100000"/>
              </a:lnSpc>
              <a:spcBef>
                <a:spcPts val="495"/>
              </a:spcBef>
            </a:pPr>
            <a:r>
              <a:rPr sz="2400" dirty="0">
                <a:solidFill>
                  <a:srgbClr val="3B3B3B"/>
                </a:solidFill>
                <a:latin typeface="Arial"/>
                <a:cs typeface="Arial"/>
              </a:rPr>
              <a:t>= </a:t>
            </a:r>
            <a:r>
              <a:rPr sz="2400" spc="-5" dirty="0">
                <a:solidFill>
                  <a:srgbClr val="3B3B3B"/>
                </a:solidFill>
                <a:latin typeface="Arial"/>
                <a:cs typeface="Arial"/>
              </a:rPr>
              <a:t>P(first Rick, then </a:t>
            </a:r>
            <a:r>
              <a:rPr sz="2400" dirty="0">
                <a:solidFill>
                  <a:srgbClr val="3B3B3B"/>
                </a:solidFill>
                <a:latin typeface="Arial"/>
                <a:cs typeface="Arial"/>
              </a:rPr>
              <a:t>Morty) + </a:t>
            </a:r>
            <a:r>
              <a:rPr sz="2400" spc="-5" dirty="0">
                <a:solidFill>
                  <a:srgbClr val="3B3B3B"/>
                </a:solidFill>
                <a:latin typeface="Arial"/>
                <a:cs typeface="Arial"/>
              </a:rPr>
              <a:t>P(first </a:t>
            </a:r>
            <a:r>
              <a:rPr sz="2400" spc="-30" dirty="0">
                <a:solidFill>
                  <a:srgbClr val="3B3B3B"/>
                </a:solidFill>
                <a:latin typeface="Arial"/>
                <a:cs typeface="Arial"/>
              </a:rPr>
              <a:t>Morty, </a:t>
            </a:r>
            <a:r>
              <a:rPr sz="2400" spc="-5" dirty="0">
                <a:solidFill>
                  <a:srgbClr val="3B3B3B"/>
                </a:solidFill>
                <a:latin typeface="Arial"/>
                <a:cs typeface="Arial"/>
              </a:rPr>
              <a:t>then</a:t>
            </a:r>
            <a:r>
              <a:rPr sz="2400" spc="-105" dirty="0">
                <a:solidFill>
                  <a:srgbClr val="3B3B3B"/>
                </a:solidFill>
                <a:latin typeface="Arial"/>
                <a:cs typeface="Arial"/>
              </a:rPr>
              <a:t> </a:t>
            </a:r>
            <a:r>
              <a:rPr sz="2400" spc="-5" dirty="0">
                <a:solidFill>
                  <a:srgbClr val="3B3B3B"/>
                </a:solidFill>
                <a:latin typeface="Arial"/>
                <a:cs typeface="Arial"/>
              </a:rPr>
              <a:t>Rick)</a:t>
            </a:r>
            <a:endParaRPr sz="2400" dirty="0">
              <a:latin typeface="Arial"/>
              <a:cs typeface="Arial"/>
            </a:endParaRPr>
          </a:p>
          <a:p>
            <a:pPr marL="12700">
              <a:lnSpc>
                <a:spcPct val="100000"/>
              </a:lnSpc>
              <a:spcBef>
                <a:spcPts val="495"/>
              </a:spcBef>
              <a:tabLst>
                <a:tab pos="2576830" algn="l"/>
                <a:tab pos="3007360" algn="l"/>
                <a:tab pos="5647690" algn="l"/>
                <a:tab pos="5993765" algn="l"/>
              </a:tabLst>
            </a:pPr>
            <a:r>
              <a:rPr sz="2400" dirty="0">
                <a:solidFill>
                  <a:srgbClr val="3B3B3B"/>
                </a:solidFill>
                <a:latin typeface="Arial"/>
                <a:cs typeface="Arial"/>
              </a:rPr>
              <a:t>= </a:t>
            </a:r>
            <a:r>
              <a:rPr sz="2400" dirty="0">
                <a:solidFill>
                  <a:srgbClr val="3B3B3B"/>
                </a:solidFill>
                <a:highlight>
                  <a:srgbClr val="FFFF00"/>
                </a:highlight>
                <a:latin typeface="Arial"/>
                <a:cs typeface="Arial"/>
              </a:rPr>
              <a:t>(1/100)</a:t>
            </a:r>
            <a:r>
              <a:rPr sz="2400" spc="-15" dirty="0">
                <a:solidFill>
                  <a:srgbClr val="3B3B3B"/>
                </a:solidFill>
                <a:highlight>
                  <a:srgbClr val="FFFF00"/>
                </a:highlight>
                <a:latin typeface="Arial"/>
                <a:cs typeface="Arial"/>
              </a:rPr>
              <a:t> </a:t>
            </a:r>
            <a:r>
              <a:rPr sz="2400" dirty="0">
                <a:solidFill>
                  <a:srgbClr val="3B3B3B"/>
                </a:solidFill>
                <a:highlight>
                  <a:srgbClr val="FFFF00"/>
                </a:highlight>
                <a:latin typeface="Arial"/>
                <a:cs typeface="Arial"/>
              </a:rPr>
              <a:t>*</a:t>
            </a:r>
            <a:r>
              <a:rPr sz="2400" spc="-5" dirty="0">
                <a:solidFill>
                  <a:srgbClr val="3B3B3B"/>
                </a:solidFill>
                <a:highlight>
                  <a:srgbClr val="FFFF00"/>
                </a:highlight>
                <a:latin typeface="Arial"/>
                <a:cs typeface="Arial"/>
              </a:rPr>
              <a:t> </a:t>
            </a:r>
            <a:r>
              <a:rPr sz="2400" dirty="0">
                <a:solidFill>
                  <a:srgbClr val="3B3B3B"/>
                </a:solidFill>
                <a:highlight>
                  <a:srgbClr val="FFFF00"/>
                </a:highlight>
                <a:latin typeface="Arial"/>
                <a:cs typeface="Arial"/>
              </a:rPr>
              <a:t>(1/99)</a:t>
            </a:r>
            <a:r>
              <a:rPr sz="2400" dirty="0">
                <a:solidFill>
                  <a:srgbClr val="3B3B3B"/>
                </a:solidFill>
                <a:latin typeface="Arial"/>
                <a:cs typeface="Arial"/>
              </a:rPr>
              <a:t>	+	</a:t>
            </a:r>
            <a:r>
              <a:rPr sz="2400" dirty="0">
                <a:solidFill>
                  <a:srgbClr val="3B3B3B"/>
                </a:solidFill>
                <a:highlight>
                  <a:srgbClr val="FFFF00"/>
                </a:highlight>
                <a:latin typeface="Arial"/>
                <a:cs typeface="Arial"/>
              </a:rPr>
              <a:t>(1/100)</a:t>
            </a:r>
            <a:r>
              <a:rPr sz="2400" spc="-5" dirty="0">
                <a:solidFill>
                  <a:srgbClr val="3B3B3B"/>
                </a:solidFill>
                <a:highlight>
                  <a:srgbClr val="FFFF00"/>
                </a:highlight>
                <a:latin typeface="Arial"/>
                <a:cs typeface="Arial"/>
              </a:rPr>
              <a:t> </a:t>
            </a:r>
            <a:r>
              <a:rPr sz="2400" dirty="0">
                <a:solidFill>
                  <a:srgbClr val="3B3B3B"/>
                </a:solidFill>
                <a:highlight>
                  <a:srgbClr val="FFFF00"/>
                </a:highlight>
                <a:latin typeface="Arial"/>
                <a:cs typeface="Arial"/>
              </a:rPr>
              <a:t>*</a:t>
            </a:r>
            <a:r>
              <a:rPr sz="2400" spc="-5" dirty="0">
                <a:solidFill>
                  <a:srgbClr val="3B3B3B"/>
                </a:solidFill>
                <a:highlight>
                  <a:srgbClr val="FFFF00"/>
                </a:highlight>
                <a:latin typeface="Arial"/>
                <a:cs typeface="Arial"/>
              </a:rPr>
              <a:t> </a:t>
            </a:r>
            <a:r>
              <a:rPr sz="2400" dirty="0">
                <a:solidFill>
                  <a:srgbClr val="3B3B3B"/>
                </a:solidFill>
                <a:highlight>
                  <a:srgbClr val="FFFF00"/>
                </a:highlight>
                <a:latin typeface="Arial"/>
                <a:cs typeface="Arial"/>
              </a:rPr>
              <a:t>(1/99)</a:t>
            </a:r>
            <a:r>
              <a:rPr sz="2400" dirty="0">
                <a:solidFill>
                  <a:srgbClr val="3B3B3B"/>
                </a:solidFill>
                <a:latin typeface="Arial"/>
                <a:cs typeface="Arial"/>
              </a:rPr>
              <a:t>	=	</a:t>
            </a:r>
            <a:r>
              <a:rPr sz="2400" spc="-5" dirty="0">
                <a:solidFill>
                  <a:srgbClr val="3B3B3B"/>
                </a:solidFill>
                <a:latin typeface="Arial"/>
                <a:cs typeface="Arial"/>
              </a:rPr>
              <a:t>0.0002</a:t>
            </a:r>
            <a:endParaRPr sz="2400" dirty="0">
              <a:latin typeface="Arial"/>
              <a:cs typeface="Arial"/>
            </a:endParaRPr>
          </a:p>
          <a:p>
            <a:pPr marL="469900" indent="-457200">
              <a:lnSpc>
                <a:spcPct val="100000"/>
              </a:lnSpc>
              <a:spcBef>
                <a:spcPts val="2145"/>
              </a:spcBef>
              <a:buClr>
                <a:srgbClr val="3B3B3B"/>
              </a:buClr>
              <a:buAutoNum type="alphaLcParenBoth" startAt="2"/>
              <a:tabLst>
                <a:tab pos="469900" algn="l"/>
              </a:tabLst>
            </a:pPr>
            <a:r>
              <a:rPr sz="2400" spc="-5" dirty="0">
                <a:solidFill>
                  <a:srgbClr val="0000FF"/>
                </a:solidFill>
                <a:latin typeface="Arial"/>
                <a:cs typeface="Arial"/>
              </a:rPr>
              <a:t>P(neither Rick nor </a:t>
            </a:r>
            <a:r>
              <a:rPr sz="2400" dirty="0">
                <a:solidFill>
                  <a:srgbClr val="0000FF"/>
                </a:solidFill>
                <a:latin typeface="Arial"/>
                <a:cs typeface="Arial"/>
              </a:rPr>
              <a:t>Morty </a:t>
            </a:r>
            <a:r>
              <a:rPr sz="2400" spc="-5" dirty="0">
                <a:solidFill>
                  <a:srgbClr val="0000FF"/>
                </a:solidFill>
                <a:latin typeface="Arial"/>
                <a:cs typeface="Arial"/>
              </a:rPr>
              <a:t>is in the</a:t>
            </a:r>
            <a:r>
              <a:rPr sz="2400" spc="-45" dirty="0">
                <a:solidFill>
                  <a:srgbClr val="0000FF"/>
                </a:solidFill>
                <a:latin typeface="Arial"/>
                <a:cs typeface="Arial"/>
              </a:rPr>
              <a:t> </a:t>
            </a:r>
            <a:r>
              <a:rPr sz="2400" dirty="0">
                <a:solidFill>
                  <a:srgbClr val="0000FF"/>
                </a:solidFill>
                <a:latin typeface="Arial"/>
                <a:cs typeface="Arial"/>
              </a:rPr>
              <a:t>sample)</a:t>
            </a:r>
            <a:endParaRPr sz="2400" dirty="0">
              <a:latin typeface="Arial"/>
              <a:cs typeface="Arial"/>
            </a:endParaRPr>
          </a:p>
        </p:txBody>
      </p:sp>
    </p:spTree>
    <p:extLst>
      <p:ext uri="{BB962C8B-B14F-4D97-AF65-F5344CB8AC3E}">
        <p14:creationId xmlns:p14="http://schemas.microsoft.com/office/powerpoint/2010/main" val="14461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568190" cy="574040"/>
          </a:xfrm>
          <a:prstGeom prst="rect">
            <a:avLst/>
          </a:prstGeom>
        </p:spPr>
        <p:txBody>
          <a:bodyPr vert="horz" wrap="square" lIns="0" tIns="12700" rIns="0" bIns="0" rtlCol="0">
            <a:spAutoFit/>
          </a:bodyPr>
          <a:lstStyle/>
          <a:p>
            <a:pPr marL="12700">
              <a:lnSpc>
                <a:spcPct val="100000"/>
              </a:lnSpc>
              <a:spcBef>
                <a:spcPts val="100"/>
              </a:spcBef>
            </a:pPr>
            <a:r>
              <a:rPr spc="-5" dirty="0"/>
              <a:t>Discussion</a:t>
            </a:r>
            <a:r>
              <a:rPr spc="-90" dirty="0"/>
              <a:t> </a:t>
            </a:r>
            <a:r>
              <a:rPr spc="-5" dirty="0"/>
              <a:t>Question</a:t>
            </a:r>
          </a:p>
        </p:txBody>
      </p:sp>
      <p:sp>
        <p:nvSpPr>
          <p:cNvPr id="3" name="object 3"/>
          <p:cNvSpPr txBox="1"/>
          <p:nvPr/>
        </p:nvSpPr>
        <p:spPr>
          <a:xfrm>
            <a:off x="530225" y="1030477"/>
            <a:ext cx="7452359" cy="3444875"/>
          </a:xfrm>
          <a:prstGeom prst="rect">
            <a:avLst/>
          </a:prstGeom>
        </p:spPr>
        <p:txBody>
          <a:bodyPr vert="horz" wrap="square" lIns="0" tIns="12700" rIns="0" bIns="0" rtlCol="0">
            <a:spAutoFit/>
          </a:bodyPr>
          <a:lstStyle/>
          <a:p>
            <a:pPr marL="12700" marR="5080">
              <a:lnSpc>
                <a:spcPct val="117200"/>
              </a:lnSpc>
              <a:spcBef>
                <a:spcPts val="100"/>
              </a:spcBef>
            </a:pPr>
            <a:r>
              <a:rPr sz="2400" dirty="0">
                <a:solidFill>
                  <a:srgbClr val="3B3B3B"/>
                </a:solidFill>
                <a:latin typeface="Arial"/>
                <a:cs typeface="Arial"/>
              </a:rPr>
              <a:t>A </a:t>
            </a:r>
            <a:r>
              <a:rPr sz="2400" spc="-5" dirty="0">
                <a:solidFill>
                  <a:srgbClr val="3B3B3B"/>
                </a:solidFill>
                <a:latin typeface="Arial"/>
                <a:cs typeface="Arial"/>
              </a:rPr>
              <a:t>population has 100 people, including Rick and </a:t>
            </a:r>
            <a:r>
              <a:rPr sz="2400" spc="-30" dirty="0">
                <a:solidFill>
                  <a:srgbClr val="3B3B3B"/>
                </a:solidFill>
                <a:latin typeface="Arial"/>
                <a:cs typeface="Arial"/>
              </a:rPr>
              <a:t>Morty.  </a:t>
            </a:r>
            <a:r>
              <a:rPr sz="2400" spc="-25" dirty="0">
                <a:solidFill>
                  <a:srgbClr val="3B3B3B"/>
                </a:solidFill>
                <a:latin typeface="Arial"/>
                <a:cs typeface="Arial"/>
              </a:rPr>
              <a:t>We </a:t>
            </a:r>
            <a:r>
              <a:rPr sz="2400" dirty="0">
                <a:solidFill>
                  <a:srgbClr val="3B3B3B"/>
                </a:solidFill>
                <a:latin typeface="Arial"/>
                <a:cs typeface="Arial"/>
              </a:rPr>
              <a:t>sample </a:t>
            </a:r>
            <a:r>
              <a:rPr sz="2400" spc="-5" dirty="0">
                <a:solidFill>
                  <a:srgbClr val="3B3B3B"/>
                </a:solidFill>
                <a:latin typeface="Arial"/>
                <a:cs typeface="Arial"/>
              </a:rPr>
              <a:t>two people at </a:t>
            </a:r>
            <a:r>
              <a:rPr sz="2400" dirty="0">
                <a:solidFill>
                  <a:srgbClr val="3B3B3B"/>
                </a:solidFill>
                <a:latin typeface="Arial"/>
                <a:cs typeface="Arial"/>
              </a:rPr>
              <a:t>random </a:t>
            </a:r>
            <a:r>
              <a:rPr sz="2400" spc="-5" dirty="0">
                <a:solidFill>
                  <a:srgbClr val="3B3B3B"/>
                </a:solidFill>
                <a:latin typeface="Arial"/>
                <a:cs typeface="Arial"/>
              </a:rPr>
              <a:t>without</a:t>
            </a:r>
            <a:r>
              <a:rPr sz="2400" spc="-80" dirty="0">
                <a:solidFill>
                  <a:srgbClr val="3B3B3B"/>
                </a:solidFill>
                <a:latin typeface="Arial"/>
                <a:cs typeface="Arial"/>
              </a:rPr>
              <a:t> </a:t>
            </a:r>
            <a:r>
              <a:rPr sz="2400" dirty="0">
                <a:solidFill>
                  <a:srgbClr val="3B3B3B"/>
                </a:solidFill>
                <a:latin typeface="Arial"/>
                <a:cs typeface="Arial"/>
              </a:rPr>
              <a:t>replacement.</a:t>
            </a:r>
            <a:endParaRPr sz="2400" dirty="0">
              <a:latin typeface="Arial"/>
              <a:cs typeface="Arial"/>
            </a:endParaRPr>
          </a:p>
          <a:p>
            <a:pPr marL="469900" indent="-457200">
              <a:lnSpc>
                <a:spcPct val="100000"/>
              </a:lnSpc>
              <a:spcBef>
                <a:spcPts val="2145"/>
              </a:spcBef>
              <a:buClr>
                <a:srgbClr val="3B3B3B"/>
              </a:buClr>
              <a:buAutoNum type="alphaLcParenBoth"/>
              <a:tabLst>
                <a:tab pos="469900" algn="l"/>
              </a:tabLst>
            </a:pPr>
            <a:r>
              <a:rPr sz="2400" spc="-5" dirty="0">
                <a:solidFill>
                  <a:srgbClr val="0000FF"/>
                </a:solidFill>
                <a:latin typeface="Arial"/>
                <a:cs typeface="Arial"/>
              </a:rPr>
              <a:t>P(both Rick and </a:t>
            </a:r>
            <a:r>
              <a:rPr sz="2400" dirty="0">
                <a:solidFill>
                  <a:srgbClr val="0000FF"/>
                </a:solidFill>
                <a:latin typeface="Arial"/>
                <a:cs typeface="Arial"/>
              </a:rPr>
              <a:t>Morty </a:t>
            </a:r>
            <a:r>
              <a:rPr sz="2400" spc="-5" dirty="0">
                <a:solidFill>
                  <a:srgbClr val="0000FF"/>
                </a:solidFill>
                <a:latin typeface="Arial"/>
                <a:cs typeface="Arial"/>
              </a:rPr>
              <a:t>are in the</a:t>
            </a:r>
            <a:r>
              <a:rPr sz="2400" spc="-45" dirty="0">
                <a:solidFill>
                  <a:srgbClr val="0000FF"/>
                </a:solidFill>
                <a:latin typeface="Arial"/>
                <a:cs typeface="Arial"/>
              </a:rPr>
              <a:t> </a:t>
            </a:r>
            <a:r>
              <a:rPr sz="2400" dirty="0">
                <a:solidFill>
                  <a:srgbClr val="0000FF"/>
                </a:solidFill>
                <a:latin typeface="Arial"/>
                <a:cs typeface="Arial"/>
              </a:rPr>
              <a:t>sample)</a:t>
            </a:r>
            <a:endParaRPr sz="2400" dirty="0">
              <a:latin typeface="Arial"/>
              <a:cs typeface="Arial"/>
            </a:endParaRPr>
          </a:p>
          <a:p>
            <a:pPr marL="12700">
              <a:lnSpc>
                <a:spcPct val="100000"/>
              </a:lnSpc>
              <a:spcBef>
                <a:spcPts val="495"/>
              </a:spcBef>
            </a:pPr>
            <a:r>
              <a:rPr sz="2400" dirty="0">
                <a:solidFill>
                  <a:srgbClr val="3B3B3B"/>
                </a:solidFill>
                <a:latin typeface="Arial"/>
                <a:cs typeface="Arial"/>
              </a:rPr>
              <a:t>= </a:t>
            </a:r>
            <a:r>
              <a:rPr sz="2400" spc="-5" dirty="0">
                <a:solidFill>
                  <a:srgbClr val="3B3B3B"/>
                </a:solidFill>
                <a:latin typeface="Arial"/>
                <a:cs typeface="Arial"/>
              </a:rPr>
              <a:t>P(first Rick, then </a:t>
            </a:r>
            <a:r>
              <a:rPr sz="2400" dirty="0">
                <a:solidFill>
                  <a:srgbClr val="3B3B3B"/>
                </a:solidFill>
                <a:latin typeface="Arial"/>
                <a:cs typeface="Arial"/>
              </a:rPr>
              <a:t>Morty) + </a:t>
            </a:r>
            <a:r>
              <a:rPr sz="2400" spc="-5" dirty="0">
                <a:solidFill>
                  <a:srgbClr val="3B3B3B"/>
                </a:solidFill>
                <a:latin typeface="Arial"/>
                <a:cs typeface="Arial"/>
              </a:rPr>
              <a:t>P(first </a:t>
            </a:r>
            <a:r>
              <a:rPr sz="2400" spc="-30" dirty="0">
                <a:solidFill>
                  <a:srgbClr val="3B3B3B"/>
                </a:solidFill>
                <a:latin typeface="Arial"/>
                <a:cs typeface="Arial"/>
              </a:rPr>
              <a:t>Morty, </a:t>
            </a:r>
            <a:r>
              <a:rPr sz="2400" spc="-5" dirty="0">
                <a:solidFill>
                  <a:srgbClr val="3B3B3B"/>
                </a:solidFill>
                <a:latin typeface="Arial"/>
                <a:cs typeface="Arial"/>
              </a:rPr>
              <a:t>then</a:t>
            </a:r>
            <a:r>
              <a:rPr sz="2400" spc="-105" dirty="0">
                <a:solidFill>
                  <a:srgbClr val="3B3B3B"/>
                </a:solidFill>
                <a:latin typeface="Arial"/>
                <a:cs typeface="Arial"/>
              </a:rPr>
              <a:t> </a:t>
            </a:r>
            <a:r>
              <a:rPr sz="2400" spc="-5" dirty="0">
                <a:solidFill>
                  <a:srgbClr val="3B3B3B"/>
                </a:solidFill>
                <a:latin typeface="Arial"/>
                <a:cs typeface="Arial"/>
              </a:rPr>
              <a:t>Rick)</a:t>
            </a:r>
            <a:endParaRPr sz="2400" dirty="0">
              <a:latin typeface="Arial"/>
              <a:cs typeface="Arial"/>
            </a:endParaRPr>
          </a:p>
          <a:p>
            <a:pPr marL="12700">
              <a:lnSpc>
                <a:spcPct val="100000"/>
              </a:lnSpc>
              <a:spcBef>
                <a:spcPts val="495"/>
              </a:spcBef>
              <a:tabLst>
                <a:tab pos="2576830" algn="l"/>
                <a:tab pos="3007360" algn="l"/>
                <a:tab pos="5647690" algn="l"/>
                <a:tab pos="5993765" algn="l"/>
              </a:tabLst>
            </a:pPr>
            <a:r>
              <a:rPr sz="2400" dirty="0">
                <a:solidFill>
                  <a:srgbClr val="3B3B3B"/>
                </a:solidFill>
                <a:latin typeface="Arial"/>
                <a:cs typeface="Arial"/>
              </a:rPr>
              <a:t>= (1/100)</a:t>
            </a:r>
            <a:r>
              <a:rPr sz="2400" spc="-15" dirty="0">
                <a:solidFill>
                  <a:srgbClr val="3B3B3B"/>
                </a:solidFill>
                <a:latin typeface="Arial"/>
                <a:cs typeface="Arial"/>
              </a:rPr>
              <a:t> </a:t>
            </a:r>
            <a:r>
              <a:rPr sz="2400" dirty="0">
                <a:solidFill>
                  <a:srgbClr val="3B3B3B"/>
                </a:solidFill>
                <a:latin typeface="Arial"/>
                <a:cs typeface="Arial"/>
              </a:rPr>
              <a:t>*</a:t>
            </a:r>
            <a:r>
              <a:rPr sz="2400" spc="-5" dirty="0">
                <a:solidFill>
                  <a:srgbClr val="3B3B3B"/>
                </a:solidFill>
                <a:latin typeface="Arial"/>
                <a:cs typeface="Arial"/>
              </a:rPr>
              <a:t> </a:t>
            </a:r>
            <a:r>
              <a:rPr sz="2400" dirty="0">
                <a:solidFill>
                  <a:srgbClr val="3B3B3B"/>
                </a:solidFill>
                <a:latin typeface="Arial"/>
                <a:cs typeface="Arial"/>
              </a:rPr>
              <a:t>(1/99)	+	(1/100)</a:t>
            </a:r>
            <a:r>
              <a:rPr sz="2400" spc="-5" dirty="0">
                <a:solidFill>
                  <a:srgbClr val="3B3B3B"/>
                </a:solidFill>
                <a:latin typeface="Arial"/>
                <a:cs typeface="Arial"/>
              </a:rPr>
              <a:t> </a:t>
            </a:r>
            <a:r>
              <a:rPr sz="2400" dirty="0">
                <a:solidFill>
                  <a:srgbClr val="3B3B3B"/>
                </a:solidFill>
                <a:latin typeface="Arial"/>
                <a:cs typeface="Arial"/>
              </a:rPr>
              <a:t>*</a:t>
            </a:r>
            <a:r>
              <a:rPr sz="2400" spc="-5" dirty="0">
                <a:solidFill>
                  <a:srgbClr val="3B3B3B"/>
                </a:solidFill>
                <a:latin typeface="Arial"/>
                <a:cs typeface="Arial"/>
              </a:rPr>
              <a:t> </a:t>
            </a:r>
            <a:r>
              <a:rPr sz="2400" dirty="0">
                <a:solidFill>
                  <a:srgbClr val="3B3B3B"/>
                </a:solidFill>
                <a:latin typeface="Arial"/>
                <a:cs typeface="Arial"/>
              </a:rPr>
              <a:t>(1/99)	=	</a:t>
            </a:r>
            <a:r>
              <a:rPr sz="2400" spc="-5" dirty="0">
                <a:solidFill>
                  <a:srgbClr val="3B3B3B"/>
                </a:solidFill>
                <a:latin typeface="Arial"/>
                <a:cs typeface="Arial"/>
              </a:rPr>
              <a:t>0.0002</a:t>
            </a:r>
            <a:endParaRPr sz="2400" dirty="0">
              <a:latin typeface="Arial"/>
              <a:cs typeface="Arial"/>
            </a:endParaRPr>
          </a:p>
          <a:p>
            <a:pPr marL="469900" indent="-457200">
              <a:lnSpc>
                <a:spcPct val="100000"/>
              </a:lnSpc>
              <a:spcBef>
                <a:spcPts val="2145"/>
              </a:spcBef>
              <a:buClr>
                <a:srgbClr val="3B3B3B"/>
              </a:buClr>
              <a:buAutoNum type="alphaLcParenBoth" startAt="2"/>
              <a:tabLst>
                <a:tab pos="469900" algn="l"/>
              </a:tabLst>
            </a:pPr>
            <a:r>
              <a:rPr sz="2400" spc="-5" dirty="0">
                <a:solidFill>
                  <a:srgbClr val="0000FF"/>
                </a:solidFill>
                <a:latin typeface="Arial"/>
                <a:cs typeface="Arial"/>
              </a:rPr>
              <a:t>P(neither Rick nor </a:t>
            </a:r>
            <a:r>
              <a:rPr sz="2400" dirty="0">
                <a:solidFill>
                  <a:srgbClr val="0000FF"/>
                </a:solidFill>
                <a:latin typeface="Arial"/>
                <a:cs typeface="Arial"/>
              </a:rPr>
              <a:t>Morty </a:t>
            </a:r>
            <a:r>
              <a:rPr sz="2400" spc="-5" dirty="0">
                <a:solidFill>
                  <a:srgbClr val="0000FF"/>
                </a:solidFill>
                <a:latin typeface="Arial"/>
                <a:cs typeface="Arial"/>
              </a:rPr>
              <a:t>is in the</a:t>
            </a:r>
            <a:r>
              <a:rPr sz="2400" spc="-45" dirty="0">
                <a:solidFill>
                  <a:srgbClr val="0000FF"/>
                </a:solidFill>
                <a:latin typeface="Arial"/>
                <a:cs typeface="Arial"/>
              </a:rPr>
              <a:t> </a:t>
            </a:r>
            <a:r>
              <a:rPr sz="2400" dirty="0">
                <a:solidFill>
                  <a:srgbClr val="0000FF"/>
                </a:solidFill>
                <a:latin typeface="Arial"/>
                <a:cs typeface="Arial"/>
              </a:rPr>
              <a:t>sample)</a:t>
            </a:r>
            <a:endParaRPr sz="2400" dirty="0">
              <a:latin typeface="Arial"/>
              <a:cs typeface="Arial"/>
            </a:endParaRPr>
          </a:p>
          <a:p>
            <a:pPr marL="12700">
              <a:lnSpc>
                <a:spcPct val="100000"/>
              </a:lnSpc>
              <a:spcBef>
                <a:spcPts val="495"/>
              </a:spcBef>
              <a:tabLst>
                <a:tab pos="5701665" algn="l"/>
                <a:tab pos="6048375" algn="l"/>
              </a:tabLst>
            </a:pPr>
            <a:r>
              <a:rPr sz="2400" dirty="0">
                <a:solidFill>
                  <a:srgbClr val="3B3B3B"/>
                </a:solidFill>
                <a:latin typeface="Arial"/>
                <a:cs typeface="Arial"/>
              </a:rPr>
              <a:t>= (98/100)</a:t>
            </a:r>
            <a:r>
              <a:rPr sz="2400" spc="-15" dirty="0">
                <a:solidFill>
                  <a:srgbClr val="3B3B3B"/>
                </a:solidFill>
                <a:latin typeface="Arial"/>
                <a:cs typeface="Arial"/>
              </a:rPr>
              <a:t> </a:t>
            </a:r>
            <a:r>
              <a:rPr sz="2400" dirty="0">
                <a:solidFill>
                  <a:srgbClr val="3B3B3B"/>
                </a:solidFill>
                <a:latin typeface="Arial"/>
                <a:cs typeface="Arial"/>
              </a:rPr>
              <a:t>*</a:t>
            </a:r>
            <a:r>
              <a:rPr sz="2400" spc="-5" dirty="0">
                <a:solidFill>
                  <a:srgbClr val="3B3B3B"/>
                </a:solidFill>
                <a:latin typeface="Arial"/>
                <a:cs typeface="Arial"/>
              </a:rPr>
              <a:t> </a:t>
            </a:r>
            <a:r>
              <a:rPr sz="2400" dirty="0">
                <a:solidFill>
                  <a:srgbClr val="3B3B3B"/>
                </a:solidFill>
                <a:latin typeface="Arial"/>
                <a:cs typeface="Arial"/>
              </a:rPr>
              <a:t>(97/99)	=	</a:t>
            </a:r>
            <a:r>
              <a:rPr sz="2400" spc="-5" dirty="0">
                <a:solidFill>
                  <a:srgbClr val="3B3B3B"/>
                </a:solidFill>
                <a:latin typeface="Arial"/>
                <a:cs typeface="Arial"/>
              </a:rPr>
              <a:t>0.9602</a:t>
            </a:r>
            <a:endParaRPr sz="2400" dirty="0">
              <a:latin typeface="Arial"/>
              <a:cs typeface="Arial"/>
            </a:endParaRPr>
          </a:p>
        </p:txBody>
      </p:sp>
    </p:spTree>
    <p:extLst>
      <p:ext uri="{BB962C8B-B14F-4D97-AF65-F5344CB8AC3E}">
        <p14:creationId xmlns:p14="http://schemas.microsoft.com/office/powerpoint/2010/main" val="292218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0488" y="2240540"/>
            <a:ext cx="2079625" cy="574040"/>
          </a:xfrm>
          <a:prstGeom prst="rect">
            <a:avLst/>
          </a:prstGeom>
        </p:spPr>
        <p:txBody>
          <a:bodyPr vert="horz" wrap="square" lIns="0" tIns="12700" rIns="0" bIns="0" rtlCol="0">
            <a:spAutoFit/>
          </a:bodyPr>
          <a:lstStyle/>
          <a:p>
            <a:pPr marL="12700">
              <a:lnSpc>
                <a:spcPct val="100000"/>
              </a:lnSpc>
              <a:spcBef>
                <a:spcPts val="100"/>
              </a:spcBef>
            </a:pPr>
            <a:r>
              <a:rPr spc="-5" dirty="0"/>
              <a:t>Sampling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3857625" cy="574040"/>
          </a:xfrm>
          <a:prstGeom prst="rect">
            <a:avLst/>
          </a:prstGeom>
        </p:spPr>
        <p:txBody>
          <a:bodyPr vert="horz" wrap="square" lIns="0" tIns="12700" rIns="0" bIns="0" rtlCol="0">
            <a:spAutoFit/>
          </a:bodyPr>
          <a:lstStyle/>
          <a:p>
            <a:pPr marL="12700">
              <a:lnSpc>
                <a:spcPct val="100000"/>
              </a:lnSpc>
              <a:spcBef>
                <a:spcPts val="100"/>
              </a:spcBef>
            </a:pPr>
            <a:r>
              <a:rPr spc="-5" dirty="0"/>
              <a:t>Random</a:t>
            </a:r>
            <a:r>
              <a:rPr spc="-90" dirty="0"/>
              <a:t> </a:t>
            </a:r>
            <a:r>
              <a:rPr spc="-5" dirty="0"/>
              <a:t>Samples</a:t>
            </a:r>
          </a:p>
        </p:txBody>
      </p:sp>
      <p:sp>
        <p:nvSpPr>
          <p:cNvPr id="3" name="object 3"/>
          <p:cNvSpPr txBox="1">
            <a:spLocks noGrp="1"/>
          </p:cNvSpPr>
          <p:nvPr>
            <p:ph idx="1"/>
          </p:nvPr>
        </p:nvSpPr>
        <p:spPr>
          <a:xfrm>
            <a:off x="574724" y="1093342"/>
            <a:ext cx="7767955" cy="3867725"/>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pc="-5" dirty="0"/>
              <a:t>Deterministic</a:t>
            </a:r>
            <a:r>
              <a:rPr spc="-10" dirty="0"/>
              <a:t> </a:t>
            </a:r>
            <a:r>
              <a:rPr dirty="0"/>
              <a:t>sample:</a:t>
            </a:r>
          </a:p>
          <a:p>
            <a:pPr marL="882015" lvl="1" indent="-412750">
              <a:lnSpc>
                <a:spcPct val="100000"/>
              </a:lnSpc>
              <a:spcBef>
                <a:spcPts val="15"/>
              </a:spcBef>
              <a:buClr>
                <a:srgbClr val="C4820D"/>
              </a:buClr>
              <a:buChar char="○"/>
              <a:tabLst>
                <a:tab pos="882015" algn="l"/>
                <a:tab pos="882650" algn="l"/>
              </a:tabLst>
            </a:pPr>
            <a:r>
              <a:rPr sz="2400" spc="-5" dirty="0">
                <a:solidFill>
                  <a:srgbClr val="3B3B3B"/>
                </a:solidFill>
                <a:latin typeface="Arial"/>
                <a:cs typeface="Arial"/>
              </a:rPr>
              <a:t>Sampling </a:t>
            </a:r>
            <a:r>
              <a:rPr sz="2400" dirty="0">
                <a:solidFill>
                  <a:srgbClr val="3B3B3B"/>
                </a:solidFill>
                <a:latin typeface="Arial"/>
                <a:cs typeface="Arial"/>
              </a:rPr>
              <a:t>scheme </a:t>
            </a:r>
            <a:r>
              <a:rPr sz="2400" spc="-5" dirty="0">
                <a:solidFill>
                  <a:srgbClr val="3B3B3B"/>
                </a:solidFill>
                <a:latin typeface="Arial"/>
                <a:cs typeface="Arial"/>
              </a:rPr>
              <a:t>doesn’t involve</a:t>
            </a:r>
            <a:r>
              <a:rPr sz="2400" spc="-35" dirty="0">
                <a:solidFill>
                  <a:srgbClr val="3B3B3B"/>
                </a:solidFill>
                <a:latin typeface="Arial"/>
                <a:cs typeface="Arial"/>
              </a:rPr>
              <a:t> </a:t>
            </a:r>
            <a:r>
              <a:rPr sz="2400" dirty="0">
                <a:solidFill>
                  <a:srgbClr val="3B3B3B"/>
                </a:solidFill>
                <a:latin typeface="Arial"/>
                <a:cs typeface="Arial"/>
              </a:rPr>
              <a:t>chance</a:t>
            </a:r>
            <a:endParaRPr sz="2400" dirty="0">
              <a:latin typeface="Arial"/>
              <a:cs typeface="Arial"/>
            </a:endParaRPr>
          </a:p>
          <a:p>
            <a:pPr lvl="1">
              <a:lnSpc>
                <a:spcPct val="100000"/>
              </a:lnSpc>
              <a:spcBef>
                <a:spcPts val="30"/>
              </a:spcBef>
              <a:buClr>
                <a:srgbClr val="C4820D"/>
              </a:buClr>
              <a:buFont typeface="Arial"/>
              <a:buChar char="○"/>
            </a:pPr>
            <a:endParaRPr sz="3300" dirty="0"/>
          </a:p>
          <a:p>
            <a:pPr marL="424815" indent="-412750">
              <a:lnSpc>
                <a:spcPct val="100000"/>
              </a:lnSpc>
              <a:buClr>
                <a:srgbClr val="C4820D"/>
              </a:buClr>
              <a:buChar char="●"/>
              <a:tabLst>
                <a:tab pos="424815" algn="l"/>
                <a:tab pos="425450" algn="l"/>
              </a:tabLst>
            </a:pPr>
            <a:r>
              <a:rPr spc="-5" dirty="0"/>
              <a:t>Random</a:t>
            </a:r>
            <a:r>
              <a:rPr spc="-10" dirty="0"/>
              <a:t> </a:t>
            </a:r>
            <a:r>
              <a:rPr dirty="0"/>
              <a:t>sample:</a:t>
            </a:r>
          </a:p>
          <a:p>
            <a:pPr marL="882015" marR="5080" lvl="1" indent="-412750">
              <a:lnSpc>
                <a:spcPts val="2850"/>
              </a:lnSpc>
              <a:spcBef>
                <a:spcPts val="135"/>
              </a:spcBef>
              <a:buClr>
                <a:srgbClr val="C4820D"/>
              </a:buClr>
              <a:buChar char="○"/>
              <a:tabLst>
                <a:tab pos="882015" algn="l"/>
                <a:tab pos="882650" algn="l"/>
              </a:tabLst>
            </a:pPr>
            <a:r>
              <a:rPr sz="2400" spc="-5" dirty="0">
                <a:solidFill>
                  <a:srgbClr val="3B3B3B"/>
                </a:solidFill>
                <a:latin typeface="Arial"/>
                <a:cs typeface="Arial"/>
              </a:rPr>
              <a:t>Before the </a:t>
            </a:r>
            <a:r>
              <a:rPr sz="2400" dirty="0">
                <a:solidFill>
                  <a:srgbClr val="3B3B3B"/>
                </a:solidFill>
                <a:latin typeface="Arial"/>
                <a:cs typeface="Arial"/>
              </a:rPr>
              <a:t>sample </a:t>
            </a:r>
            <a:r>
              <a:rPr sz="2400" spc="-5" dirty="0">
                <a:solidFill>
                  <a:srgbClr val="3B3B3B"/>
                </a:solidFill>
                <a:latin typeface="Arial"/>
                <a:cs typeface="Arial"/>
              </a:rPr>
              <a:t>is drawn, </a:t>
            </a:r>
            <a:r>
              <a:rPr sz="2400" dirty="0">
                <a:solidFill>
                  <a:srgbClr val="3B3B3B"/>
                </a:solidFill>
                <a:latin typeface="Arial"/>
                <a:cs typeface="Arial"/>
              </a:rPr>
              <a:t>you </a:t>
            </a:r>
            <a:r>
              <a:rPr sz="2400" spc="-5" dirty="0">
                <a:solidFill>
                  <a:srgbClr val="3B3B3B"/>
                </a:solidFill>
                <a:latin typeface="Arial"/>
                <a:cs typeface="Arial"/>
              </a:rPr>
              <a:t>have to </a:t>
            </a:r>
            <a:r>
              <a:rPr sz="2400" dirty="0">
                <a:solidFill>
                  <a:srgbClr val="3B3B3B"/>
                </a:solidFill>
                <a:latin typeface="Arial"/>
                <a:cs typeface="Arial"/>
              </a:rPr>
              <a:t>know </a:t>
            </a:r>
            <a:r>
              <a:rPr sz="2400" spc="-5" dirty="0">
                <a:solidFill>
                  <a:srgbClr val="3B3B3B"/>
                </a:solidFill>
                <a:latin typeface="Arial"/>
                <a:cs typeface="Arial"/>
              </a:rPr>
              <a:t>the  </a:t>
            </a:r>
            <a:r>
              <a:rPr sz="2400" dirty="0">
                <a:solidFill>
                  <a:srgbClr val="3B3B3B"/>
                </a:solidFill>
                <a:latin typeface="Arial"/>
                <a:cs typeface="Arial"/>
              </a:rPr>
              <a:t>selection </a:t>
            </a:r>
            <a:r>
              <a:rPr sz="2400" spc="-5" dirty="0">
                <a:solidFill>
                  <a:srgbClr val="3B3B3B"/>
                </a:solidFill>
                <a:latin typeface="Arial"/>
                <a:cs typeface="Arial"/>
              </a:rPr>
              <a:t>probability of every group of people in the  population</a:t>
            </a:r>
            <a:endParaRPr sz="2400" dirty="0">
              <a:latin typeface="Arial"/>
              <a:cs typeface="Arial"/>
            </a:endParaRPr>
          </a:p>
          <a:p>
            <a:pPr marL="882015" lvl="1" indent="-412750">
              <a:lnSpc>
                <a:spcPts val="2760"/>
              </a:lnSpc>
              <a:buClr>
                <a:srgbClr val="C4820D"/>
              </a:buClr>
              <a:buFontTx/>
              <a:buChar char="○"/>
              <a:tabLst>
                <a:tab pos="882015" algn="l"/>
                <a:tab pos="882650" algn="l"/>
              </a:tabLst>
            </a:pPr>
            <a:r>
              <a:rPr sz="2400" spc="-5" dirty="0">
                <a:solidFill>
                  <a:srgbClr val="3B3B3B"/>
                </a:solidFill>
                <a:latin typeface="Arial"/>
                <a:cs typeface="Arial"/>
              </a:rPr>
              <a:t>NOTE: Not all individuals </a:t>
            </a:r>
            <a:r>
              <a:rPr sz="2400" dirty="0">
                <a:solidFill>
                  <a:srgbClr val="3B3B3B"/>
                </a:solidFill>
                <a:latin typeface="Arial"/>
                <a:cs typeface="Arial"/>
              </a:rPr>
              <a:t>/ </a:t>
            </a:r>
            <a:r>
              <a:rPr sz="2400" spc="-5" dirty="0">
                <a:solidFill>
                  <a:srgbClr val="3B3B3B"/>
                </a:solidFill>
                <a:latin typeface="Arial"/>
                <a:cs typeface="Arial"/>
              </a:rPr>
              <a:t>groups have to</a:t>
            </a:r>
            <a:r>
              <a:rPr sz="2400" spc="-60" dirty="0">
                <a:solidFill>
                  <a:srgbClr val="3B3B3B"/>
                </a:solidFill>
                <a:latin typeface="Arial"/>
                <a:cs typeface="Arial"/>
              </a:rPr>
              <a:t> </a:t>
            </a:r>
            <a:r>
              <a:rPr sz="2400" spc="-5" dirty="0">
                <a:solidFill>
                  <a:srgbClr val="3B3B3B"/>
                </a:solidFill>
                <a:latin typeface="Arial"/>
                <a:cs typeface="Arial"/>
              </a:rPr>
              <a:t>have</a:t>
            </a:r>
            <a:r>
              <a:rPr lang="en-US" sz="2400" spc="-5" dirty="0">
                <a:solidFill>
                  <a:srgbClr val="3B3B3B"/>
                </a:solidFill>
                <a:latin typeface="Arial"/>
                <a:cs typeface="Arial"/>
              </a:rPr>
              <a:t> equal </a:t>
            </a:r>
            <a:r>
              <a:rPr lang="en-US" sz="2400" dirty="0">
                <a:solidFill>
                  <a:srgbClr val="3B3B3B"/>
                </a:solidFill>
                <a:latin typeface="Arial"/>
                <a:cs typeface="Arial"/>
              </a:rPr>
              <a:t>chance </a:t>
            </a:r>
            <a:r>
              <a:rPr lang="en-US" sz="2400" spc="-5" dirty="0">
                <a:solidFill>
                  <a:srgbClr val="3B3B3B"/>
                </a:solidFill>
                <a:latin typeface="Arial"/>
                <a:cs typeface="Arial"/>
              </a:rPr>
              <a:t>of being</a:t>
            </a:r>
            <a:r>
              <a:rPr lang="en-US" sz="2400" spc="-95" dirty="0">
                <a:solidFill>
                  <a:srgbClr val="3B3B3B"/>
                </a:solidFill>
                <a:latin typeface="Arial"/>
                <a:cs typeface="Arial"/>
              </a:rPr>
              <a:t> </a:t>
            </a:r>
            <a:r>
              <a:rPr lang="en-US" sz="2400" dirty="0">
                <a:solidFill>
                  <a:srgbClr val="3B3B3B"/>
                </a:solidFill>
                <a:latin typeface="Arial"/>
                <a:cs typeface="Arial"/>
              </a:rPr>
              <a:t>selected</a:t>
            </a:r>
            <a:endParaRPr lang="en-US" sz="2400" dirty="0">
              <a:latin typeface="Arial"/>
              <a:cs typeface="Arial"/>
            </a:endParaRPr>
          </a:p>
          <a:p>
            <a:pPr marL="882015" lvl="1" indent="-412750">
              <a:lnSpc>
                <a:spcPts val="2760"/>
              </a:lnSpc>
              <a:buClr>
                <a:srgbClr val="C4820D"/>
              </a:buClr>
              <a:buChar char="○"/>
              <a:tabLst>
                <a:tab pos="882015" algn="l"/>
                <a:tab pos="882650" algn="l"/>
              </a:tabLst>
            </a:pPr>
            <a:endParaRPr sz="2400" dirty="0">
              <a:latin typeface="Arial"/>
              <a:cs typeface="Arial"/>
            </a:endParaRPr>
          </a:p>
        </p:txBody>
      </p:sp>
      <p:sp>
        <p:nvSpPr>
          <p:cNvPr id="5" name="object 5"/>
          <p:cNvSpPr txBox="1"/>
          <p:nvPr/>
        </p:nvSpPr>
        <p:spPr>
          <a:xfrm>
            <a:off x="7105225" y="4334733"/>
            <a:ext cx="104203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7EA1"/>
                </a:solidFill>
                <a:latin typeface="Arial"/>
                <a:cs typeface="Arial"/>
              </a:rPr>
              <a:t>(Demo)</a:t>
            </a:r>
            <a:endParaRPr sz="240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9637" y="2240540"/>
            <a:ext cx="2844165" cy="574040"/>
          </a:xfrm>
          <a:prstGeom prst="rect">
            <a:avLst/>
          </a:prstGeom>
        </p:spPr>
        <p:txBody>
          <a:bodyPr vert="horz" wrap="square" lIns="0" tIns="12700" rIns="0" bIns="0" rtlCol="0">
            <a:spAutoFit/>
          </a:bodyPr>
          <a:lstStyle/>
          <a:p>
            <a:pPr marL="12700">
              <a:lnSpc>
                <a:spcPct val="100000"/>
              </a:lnSpc>
              <a:spcBef>
                <a:spcPts val="100"/>
              </a:spcBef>
            </a:pPr>
            <a:r>
              <a:rPr spc="-5" dirty="0"/>
              <a:t>Distributions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5069205" cy="574040"/>
          </a:xfrm>
          <a:prstGeom prst="rect">
            <a:avLst/>
          </a:prstGeom>
        </p:spPr>
        <p:txBody>
          <a:bodyPr vert="horz" wrap="square" lIns="0" tIns="12700" rIns="0" bIns="0" rtlCol="0">
            <a:spAutoFit/>
          </a:bodyPr>
          <a:lstStyle/>
          <a:p>
            <a:pPr marL="12700">
              <a:lnSpc>
                <a:spcPct val="100000"/>
              </a:lnSpc>
              <a:spcBef>
                <a:spcPts val="100"/>
              </a:spcBef>
            </a:pPr>
            <a:r>
              <a:rPr spc="-10" dirty="0"/>
              <a:t>Probability</a:t>
            </a:r>
            <a:r>
              <a:rPr spc="-95" dirty="0"/>
              <a:t> </a:t>
            </a:r>
            <a:r>
              <a:rPr spc="-5" dirty="0"/>
              <a:t>Distribution</a:t>
            </a:r>
          </a:p>
        </p:txBody>
      </p:sp>
      <p:sp>
        <p:nvSpPr>
          <p:cNvPr id="3" name="object 3"/>
          <p:cNvSpPr txBox="1"/>
          <p:nvPr/>
        </p:nvSpPr>
        <p:spPr>
          <a:xfrm>
            <a:off x="574724" y="878077"/>
            <a:ext cx="7901305" cy="3797963"/>
          </a:xfrm>
          <a:prstGeom prst="rect">
            <a:avLst/>
          </a:prstGeom>
        </p:spPr>
        <p:txBody>
          <a:bodyPr vert="horz" wrap="square" lIns="0" tIns="227965" rIns="0" bIns="0" rtlCol="0">
            <a:spAutoFit/>
          </a:bodyPr>
          <a:lstStyle/>
          <a:p>
            <a:pPr marL="424815" indent="-412750">
              <a:lnSpc>
                <a:spcPct val="100000"/>
              </a:lnSpc>
              <a:spcBef>
                <a:spcPts val="1795"/>
              </a:spcBef>
              <a:buClr>
                <a:srgbClr val="C4820D"/>
              </a:buClr>
              <a:buChar char="●"/>
              <a:tabLst>
                <a:tab pos="424815" algn="l"/>
                <a:tab pos="425450" algn="l"/>
              </a:tabLst>
            </a:pPr>
            <a:r>
              <a:rPr sz="2400" spc="-5" dirty="0">
                <a:solidFill>
                  <a:srgbClr val="3B3B3B"/>
                </a:solidFill>
                <a:latin typeface="Arial"/>
                <a:cs typeface="Arial"/>
              </a:rPr>
              <a:t>Random quantity with </a:t>
            </a:r>
            <a:r>
              <a:rPr sz="2400" dirty="0">
                <a:solidFill>
                  <a:srgbClr val="3B3B3B"/>
                </a:solidFill>
                <a:latin typeface="Arial"/>
                <a:cs typeface="Arial"/>
              </a:rPr>
              <a:t>various </a:t>
            </a:r>
            <a:r>
              <a:rPr sz="2400" spc="-5" dirty="0">
                <a:solidFill>
                  <a:srgbClr val="3B3B3B"/>
                </a:solidFill>
                <a:latin typeface="Arial"/>
                <a:cs typeface="Arial"/>
              </a:rPr>
              <a:t>possible</a:t>
            </a:r>
            <a:r>
              <a:rPr sz="2400" spc="-30" dirty="0">
                <a:solidFill>
                  <a:srgbClr val="3B3B3B"/>
                </a:solidFill>
                <a:latin typeface="Arial"/>
                <a:cs typeface="Arial"/>
              </a:rPr>
              <a:t> </a:t>
            </a:r>
            <a:r>
              <a:rPr sz="2400" dirty="0">
                <a:solidFill>
                  <a:srgbClr val="3B3B3B"/>
                </a:solidFill>
                <a:latin typeface="Arial"/>
                <a:cs typeface="Arial"/>
              </a:rPr>
              <a:t>values</a:t>
            </a:r>
            <a:endParaRPr sz="2400" dirty="0">
              <a:latin typeface="Arial"/>
              <a:cs typeface="Arial"/>
            </a:endParaRPr>
          </a:p>
          <a:p>
            <a:pPr marL="424815" indent="-412750">
              <a:lnSpc>
                <a:spcPct val="100000"/>
              </a:lnSpc>
              <a:spcBef>
                <a:spcPts val="1695"/>
              </a:spcBef>
              <a:buClr>
                <a:srgbClr val="C4820D"/>
              </a:buClr>
              <a:buChar char="●"/>
              <a:tabLst>
                <a:tab pos="424815" algn="l"/>
                <a:tab pos="425450" algn="l"/>
              </a:tabLst>
            </a:pPr>
            <a:r>
              <a:rPr sz="2400" dirty="0">
                <a:solidFill>
                  <a:srgbClr val="3B3B3B"/>
                </a:solidFill>
                <a:latin typeface="Arial"/>
                <a:cs typeface="Arial"/>
              </a:rPr>
              <a:t>“Probability</a:t>
            </a:r>
            <a:r>
              <a:rPr sz="2400" spc="-10" dirty="0">
                <a:solidFill>
                  <a:srgbClr val="3B3B3B"/>
                </a:solidFill>
                <a:latin typeface="Arial"/>
                <a:cs typeface="Arial"/>
              </a:rPr>
              <a:t> </a:t>
            </a:r>
            <a:r>
              <a:rPr sz="2400" spc="-5" dirty="0">
                <a:solidFill>
                  <a:srgbClr val="3B3B3B"/>
                </a:solidFill>
                <a:latin typeface="Arial"/>
                <a:cs typeface="Arial"/>
              </a:rPr>
              <a:t>distribution”:</a:t>
            </a:r>
            <a:endParaRPr sz="2400" dirty="0">
              <a:latin typeface="Arial"/>
              <a:cs typeface="Arial"/>
            </a:endParaRPr>
          </a:p>
          <a:p>
            <a:pPr marL="882015" lvl="1" indent="-412750">
              <a:lnSpc>
                <a:spcPts val="2865"/>
              </a:lnSpc>
              <a:spcBef>
                <a:spcPts val="15"/>
              </a:spcBef>
              <a:buClr>
                <a:srgbClr val="C4820D"/>
              </a:buClr>
              <a:buChar char="○"/>
              <a:tabLst>
                <a:tab pos="882015" algn="l"/>
                <a:tab pos="882650" algn="l"/>
              </a:tabLst>
            </a:pPr>
            <a:r>
              <a:rPr sz="2400" spc="-5" dirty="0">
                <a:solidFill>
                  <a:srgbClr val="3B3B3B"/>
                </a:solidFill>
                <a:latin typeface="Arial"/>
                <a:cs typeface="Arial"/>
              </a:rPr>
              <a:t>All the possible </a:t>
            </a:r>
            <a:r>
              <a:rPr sz="2400" dirty="0">
                <a:solidFill>
                  <a:srgbClr val="3B3B3B"/>
                </a:solidFill>
                <a:latin typeface="Arial"/>
                <a:cs typeface="Arial"/>
              </a:rPr>
              <a:t>values </a:t>
            </a:r>
            <a:r>
              <a:rPr sz="2400" spc="-5" dirty="0">
                <a:solidFill>
                  <a:srgbClr val="3B3B3B"/>
                </a:solidFill>
                <a:latin typeface="Arial"/>
                <a:cs typeface="Arial"/>
              </a:rPr>
              <a:t>of the</a:t>
            </a:r>
            <a:r>
              <a:rPr sz="2400" spc="-40" dirty="0">
                <a:solidFill>
                  <a:srgbClr val="3B3B3B"/>
                </a:solidFill>
                <a:latin typeface="Arial"/>
                <a:cs typeface="Arial"/>
              </a:rPr>
              <a:t> </a:t>
            </a:r>
            <a:r>
              <a:rPr sz="2400" spc="-5" dirty="0">
                <a:solidFill>
                  <a:srgbClr val="3B3B3B"/>
                </a:solidFill>
                <a:latin typeface="Arial"/>
                <a:cs typeface="Arial"/>
              </a:rPr>
              <a:t>quantity</a:t>
            </a:r>
            <a:endParaRPr sz="2400" dirty="0">
              <a:latin typeface="Arial"/>
              <a:cs typeface="Arial"/>
            </a:endParaRPr>
          </a:p>
          <a:p>
            <a:pPr marL="882015" lvl="1" indent="-412750">
              <a:lnSpc>
                <a:spcPts val="2865"/>
              </a:lnSpc>
              <a:buClr>
                <a:srgbClr val="C4820D"/>
              </a:buClr>
              <a:buChar char="○"/>
              <a:tabLst>
                <a:tab pos="882015" algn="l"/>
                <a:tab pos="882650" algn="l"/>
              </a:tabLst>
            </a:pPr>
            <a:r>
              <a:rPr sz="2400" spc="-5" dirty="0">
                <a:solidFill>
                  <a:srgbClr val="3B3B3B"/>
                </a:solidFill>
                <a:latin typeface="Arial"/>
                <a:cs typeface="Arial"/>
              </a:rPr>
              <a:t>The probability of each of those</a:t>
            </a:r>
            <a:r>
              <a:rPr sz="2400" spc="-35" dirty="0">
                <a:solidFill>
                  <a:srgbClr val="3B3B3B"/>
                </a:solidFill>
                <a:latin typeface="Arial"/>
                <a:cs typeface="Arial"/>
              </a:rPr>
              <a:t> </a:t>
            </a:r>
            <a:r>
              <a:rPr sz="2400" dirty="0">
                <a:solidFill>
                  <a:srgbClr val="3B3B3B"/>
                </a:solidFill>
                <a:latin typeface="Arial"/>
                <a:cs typeface="Arial"/>
              </a:rPr>
              <a:t>values</a:t>
            </a:r>
            <a:endParaRPr sz="2400" dirty="0">
              <a:latin typeface="Arial"/>
              <a:cs typeface="Arial"/>
            </a:endParaRPr>
          </a:p>
          <a:p>
            <a:pPr marL="424815" marR="5080" indent="-412750">
              <a:lnSpc>
                <a:spcPct val="100499"/>
              </a:lnSpc>
              <a:spcBef>
                <a:spcPts val="1635"/>
              </a:spcBef>
              <a:buClr>
                <a:srgbClr val="C4820D"/>
              </a:buClr>
              <a:buChar char="●"/>
              <a:tabLst>
                <a:tab pos="424815" algn="l"/>
                <a:tab pos="425450" algn="l"/>
              </a:tabLst>
            </a:pPr>
            <a:r>
              <a:rPr sz="2400" spc="-5" dirty="0">
                <a:solidFill>
                  <a:srgbClr val="3B3B3B"/>
                </a:solidFill>
                <a:latin typeface="Arial"/>
                <a:cs typeface="Arial"/>
              </a:rPr>
              <a:t>If </a:t>
            </a:r>
            <a:r>
              <a:rPr sz="2400" dirty="0">
                <a:solidFill>
                  <a:srgbClr val="3B3B3B"/>
                </a:solidFill>
                <a:latin typeface="Arial"/>
                <a:cs typeface="Arial"/>
              </a:rPr>
              <a:t>you can </a:t>
            </a:r>
            <a:r>
              <a:rPr sz="2400" spc="-5" dirty="0">
                <a:solidFill>
                  <a:srgbClr val="3B3B3B"/>
                </a:solidFill>
                <a:latin typeface="Arial"/>
                <a:cs typeface="Arial"/>
              </a:rPr>
              <a:t>do the </a:t>
            </a:r>
            <a:r>
              <a:rPr sz="2400" dirty="0">
                <a:solidFill>
                  <a:srgbClr val="3B3B3B"/>
                </a:solidFill>
                <a:latin typeface="Arial"/>
                <a:cs typeface="Arial"/>
              </a:rPr>
              <a:t>math, you can </a:t>
            </a:r>
            <a:r>
              <a:rPr sz="2400" spc="-5" dirty="0">
                <a:solidFill>
                  <a:srgbClr val="3B3B3B"/>
                </a:solidFill>
                <a:latin typeface="Arial"/>
                <a:cs typeface="Arial"/>
              </a:rPr>
              <a:t>work out the probability  distribution without ever </a:t>
            </a:r>
            <a:r>
              <a:rPr sz="2400" dirty="0">
                <a:solidFill>
                  <a:srgbClr val="3B3B3B"/>
                </a:solidFill>
                <a:latin typeface="Arial"/>
                <a:cs typeface="Arial"/>
              </a:rPr>
              <a:t>simulating</a:t>
            </a:r>
            <a:r>
              <a:rPr sz="2400" spc="-15" dirty="0">
                <a:solidFill>
                  <a:srgbClr val="3B3B3B"/>
                </a:solidFill>
                <a:latin typeface="Arial"/>
                <a:cs typeface="Arial"/>
              </a:rPr>
              <a:t> </a:t>
            </a:r>
            <a:r>
              <a:rPr sz="2400" spc="-5" dirty="0">
                <a:solidFill>
                  <a:srgbClr val="3B3B3B"/>
                </a:solidFill>
                <a:latin typeface="Arial"/>
                <a:cs typeface="Arial"/>
              </a:rPr>
              <a:t>it</a:t>
            </a:r>
            <a:endParaRPr lang="en-US" sz="2400" spc="-5" dirty="0">
              <a:solidFill>
                <a:srgbClr val="3B3B3B"/>
              </a:solidFill>
              <a:latin typeface="Arial"/>
              <a:cs typeface="Arial"/>
            </a:endParaRPr>
          </a:p>
          <a:p>
            <a:pPr marL="424815" marR="5080" indent="-412750">
              <a:lnSpc>
                <a:spcPct val="100499"/>
              </a:lnSpc>
              <a:spcBef>
                <a:spcPts val="1635"/>
              </a:spcBef>
              <a:buClr>
                <a:srgbClr val="C4820D"/>
              </a:buClr>
              <a:buChar char="●"/>
              <a:tabLst>
                <a:tab pos="424815" algn="l"/>
                <a:tab pos="425450" algn="l"/>
              </a:tabLst>
            </a:pPr>
            <a:endParaRPr sz="2400" dirty="0">
              <a:latin typeface="Arial"/>
              <a:cs typeface="Arial"/>
            </a:endParaRPr>
          </a:p>
          <a:p>
            <a:pPr marL="424815" indent="-412750">
              <a:lnSpc>
                <a:spcPts val="2850"/>
              </a:lnSpc>
              <a:buClr>
                <a:srgbClr val="C4820D"/>
              </a:buClr>
              <a:buChar char="●"/>
              <a:tabLst>
                <a:tab pos="424815" algn="l"/>
                <a:tab pos="425450" algn="l"/>
              </a:tabLst>
            </a:pPr>
            <a:r>
              <a:rPr sz="2400" spc="-5" dirty="0">
                <a:solidFill>
                  <a:srgbClr val="3B3B3B"/>
                </a:solidFill>
                <a:latin typeface="Arial"/>
                <a:cs typeface="Arial"/>
              </a:rPr>
              <a:t>But... </a:t>
            </a:r>
            <a:r>
              <a:rPr sz="2400" dirty="0">
                <a:solidFill>
                  <a:srgbClr val="3B3B3B"/>
                </a:solidFill>
                <a:latin typeface="Arial"/>
                <a:cs typeface="Arial"/>
              </a:rPr>
              <a:t>simulation </a:t>
            </a:r>
            <a:r>
              <a:rPr sz="2400" spc="-5" dirty="0">
                <a:solidFill>
                  <a:srgbClr val="3B3B3B"/>
                </a:solidFill>
                <a:latin typeface="Arial"/>
                <a:cs typeface="Arial"/>
              </a:rPr>
              <a:t>is often</a:t>
            </a:r>
            <a:r>
              <a:rPr sz="2400" spc="-25" dirty="0">
                <a:solidFill>
                  <a:srgbClr val="3B3B3B"/>
                </a:solidFill>
                <a:latin typeface="Arial"/>
                <a:cs typeface="Arial"/>
              </a:rPr>
              <a:t> </a:t>
            </a:r>
            <a:r>
              <a:rPr sz="2400" spc="-5" dirty="0">
                <a:solidFill>
                  <a:srgbClr val="3B3B3B"/>
                </a:solidFill>
                <a:latin typeface="Arial"/>
                <a:cs typeface="Arial"/>
              </a:rPr>
              <a:t>easier!</a:t>
            </a:r>
            <a:endParaRPr sz="24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766310" cy="574040"/>
          </a:xfrm>
          <a:prstGeom prst="rect">
            <a:avLst/>
          </a:prstGeom>
        </p:spPr>
        <p:txBody>
          <a:bodyPr vert="horz" wrap="square" lIns="0" tIns="12700" rIns="0" bIns="0" rtlCol="0">
            <a:spAutoFit/>
          </a:bodyPr>
          <a:lstStyle/>
          <a:p>
            <a:pPr marL="12700">
              <a:lnSpc>
                <a:spcPct val="100000"/>
              </a:lnSpc>
              <a:spcBef>
                <a:spcPts val="100"/>
              </a:spcBef>
            </a:pPr>
            <a:r>
              <a:rPr spc="-10" dirty="0"/>
              <a:t>Empirical</a:t>
            </a:r>
            <a:r>
              <a:rPr spc="-95" dirty="0"/>
              <a:t> </a:t>
            </a:r>
            <a:r>
              <a:rPr spc="-5" dirty="0"/>
              <a:t>Distribution</a:t>
            </a:r>
          </a:p>
        </p:txBody>
      </p:sp>
      <p:sp>
        <p:nvSpPr>
          <p:cNvPr id="3" name="object 3"/>
          <p:cNvSpPr txBox="1"/>
          <p:nvPr/>
        </p:nvSpPr>
        <p:spPr>
          <a:xfrm>
            <a:off x="574724" y="878077"/>
            <a:ext cx="7914640" cy="3562350"/>
          </a:xfrm>
          <a:prstGeom prst="rect">
            <a:avLst/>
          </a:prstGeom>
        </p:spPr>
        <p:txBody>
          <a:bodyPr vert="horz" wrap="square" lIns="0" tIns="227965" rIns="0" bIns="0" rtlCol="0">
            <a:spAutoFit/>
          </a:bodyPr>
          <a:lstStyle/>
          <a:p>
            <a:pPr marL="424815" indent="-412750">
              <a:lnSpc>
                <a:spcPct val="100000"/>
              </a:lnSpc>
              <a:spcBef>
                <a:spcPts val="1795"/>
              </a:spcBef>
              <a:buClr>
                <a:srgbClr val="C4820D"/>
              </a:buClr>
              <a:buChar char="●"/>
              <a:tabLst>
                <a:tab pos="424815" algn="l"/>
                <a:tab pos="425450" algn="l"/>
              </a:tabLst>
            </a:pPr>
            <a:r>
              <a:rPr sz="2400" dirty="0">
                <a:solidFill>
                  <a:srgbClr val="3B3B3B"/>
                </a:solidFill>
                <a:latin typeface="Arial"/>
                <a:cs typeface="Arial"/>
              </a:rPr>
              <a:t>“Empirical”: </a:t>
            </a:r>
            <a:r>
              <a:rPr sz="2400" spc="-5" dirty="0">
                <a:solidFill>
                  <a:srgbClr val="3B3B3B"/>
                </a:solidFill>
                <a:latin typeface="Arial"/>
                <a:cs typeface="Arial"/>
              </a:rPr>
              <a:t>based on</a:t>
            </a:r>
            <a:r>
              <a:rPr sz="2400" spc="-20" dirty="0">
                <a:solidFill>
                  <a:srgbClr val="3B3B3B"/>
                </a:solidFill>
                <a:latin typeface="Arial"/>
                <a:cs typeface="Arial"/>
              </a:rPr>
              <a:t> </a:t>
            </a:r>
            <a:r>
              <a:rPr sz="2400" spc="-5" dirty="0">
                <a:solidFill>
                  <a:srgbClr val="3B3B3B"/>
                </a:solidFill>
                <a:latin typeface="Arial"/>
                <a:cs typeface="Arial"/>
              </a:rPr>
              <a:t>observations</a:t>
            </a:r>
            <a:endParaRPr sz="2400" dirty="0">
              <a:latin typeface="Arial"/>
              <a:cs typeface="Arial"/>
            </a:endParaRPr>
          </a:p>
          <a:p>
            <a:pPr marL="424815" indent="-412750">
              <a:lnSpc>
                <a:spcPct val="100000"/>
              </a:lnSpc>
              <a:spcBef>
                <a:spcPts val="1695"/>
              </a:spcBef>
              <a:buClr>
                <a:srgbClr val="C4820D"/>
              </a:buClr>
              <a:buChar char="●"/>
              <a:tabLst>
                <a:tab pos="424815" algn="l"/>
                <a:tab pos="425450" algn="l"/>
              </a:tabLst>
            </a:pPr>
            <a:r>
              <a:rPr sz="2400" spc="-5" dirty="0">
                <a:solidFill>
                  <a:srgbClr val="3B3B3B"/>
                </a:solidFill>
                <a:latin typeface="Arial"/>
                <a:cs typeface="Arial"/>
              </a:rPr>
              <a:t>Observations </a:t>
            </a:r>
            <a:r>
              <a:rPr sz="2400" dirty="0">
                <a:solidFill>
                  <a:srgbClr val="3B3B3B"/>
                </a:solidFill>
                <a:latin typeface="Arial"/>
                <a:cs typeface="Arial"/>
              </a:rPr>
              <a:t>can </a:t>
            </a:r>
            <a:r>
              <a:rPr sz="2400" spc="-5" dirty="0">
                <a:solidFill>
                  <a:srgbClr val="3B3B3B"/>
                </a:solidFill>
                <a:latin typeface="Arial"/>
                <a:cs typeface="Arial"/>
              </a:rPr>
              <a:t>be from </a:t>
            </a:r>
            <a:r>
              <a:rPr sz="2400" dirty="0">
                <a:solidFill>
                  <a:srgbClr val="3B3B3B"/>
                </a:solidFill>
                <a:latin typeface="Arial"/>
                <a:cs typeface="Arial"/>
              </a:rPr>
              <a:t>repetitions </a:t>
            </a:r>
            <a:r>
              <a:rPr sz="2400" spc="-5" dirty="0">
                <a:solidFill>
                  <a:srgbClr val="3B3B3B"/>
                </a:solidFill>
                <a:latin typeface="Arial"/>
                <a:cs typeface="Arial"/>
              </a:rPr>
              <a:t>of an</a:t>
            </a:r>
            <a:r>
              <a:rPr sz="2400" spc="-85" dirty="0">
                <a:solidFill>
                  <a:srgbClr val="3B3B3B"/>
                </a:solidFill>
                <a:latin typeface="Arial"/>
                <a:cs typeface="Arial"/>
              </a:rPr>
              <a:t> </a:t>
            </a:r>
            <a:r>
              <a:rPr sz="2400" spc="-5" dirty="0">
                <a:solidFill>
                  <a:srgbClr val="3B3B3B"/>
                </a:solidFill>
                <a:latin typeface="Arial"/>
                <a:cs typeface="Arial"/>
              </a:rPr>
              <a:t>experiment</a:t>
            </a:r>
            <a:endParaRPr sz="2400" dirty="0">
              <a:latin typeface="Arial"/>
              <a:cs typeface="Arial"/>
            </a:endParaRPr>
          </a:p>
          <a:p>
            <a:pPr marL="424815" indent="-412750">
              <a:lnSpc>
                <a:spcPct val="100000"/>
              </a:lnSpc>
              <a:spcBef>
                <a:spcPts val="1695"/>
              </a:spcBef>
              <a:buClr>
                <a:srgbClr val="C4820D"/>
              </a:buClr>
              <a:buChar char="●"/>
              <a:tabLst>
                <a:tab pos="424815" algn="l"/>
                <a:tab pos="425450" algn="l"/>
              </a:tabLst>
            </a:pPr>
            <a:r>
              <a:rPr sz="2400" dirty="0">
                <a:solidFill>
                  <a:srgbClr val="3B3B3B"/>
                </a:solidFill>
                <a:latin typeface="Arial"/>
                <a:cs typeface="Arial"/>
              </a:rPr>
              <a:t>“Empirical</a:t>
            </a:r>
            <a:r>
              <a:rPr sz="2400" spc="-10" dirty="0">
                <a:solidFill>
                  <a:srgbClr val="3B3B3B"/>
                </a:solidFill>
                <a:latin typeface="Arial"/>
                <a:cs typeface="Arial"/>
              </a:rPr>
              <a:t> </a:t>
            </a:r>
            <a:r>
              <a:rPr sz="2400" spc="-5" dirty="0">
                <a:solidFill>
                  <a:srgbClr val="3B3B3B"/>
                </a:solidFill>
                <a:latin typeface="Arial"/>
                <a:cs typeface="Arial"/>
              </a:rPr>
              <a:t>Distribution”</a:t>
            </a:r>
            <a:endParaRPr sz="2400" dirty="0">
              <a:latin typeface="Arial"/>
              <a:cs typeface="Arial"/>
            </a:endParaRPr>
          </a:p>
          <a:p>
            <a:pPr marL="882015" lvl="1" indent="-412750">
              <a:lnSpc>
                <a:spcPts val="2865"/>
              </a:lnSpc>
              <a:spcBef>
                <a:spcPts val="15"/>
              </a:spcBef>
              <a:buClr>
                <a:srgbClr val="C4820D"/>
              </a:buClr>
              <a:buChar char="○"/>
              <a:tabLst>
                <a:tab pos="882015" algn="l"/>
                <a:tab pos="882650" algn="l"/>
              </a:tabLst>
            </a:pPr>
            <a:r>
              <a:rPr sz="2400" spc="-5" dirty="0">
                <a:solidFill>
                  <a:srgbClr val="3B3B3B"/>
                </a:solidFill>
                <a:latin typeface="Arial"/>
                <a:cs typeface="Arial"/>
              </a:rPr>
              <a:t>All observed</a:t>
            </a:r>
            <a:r>
              <a:rPr sz="2400" spc="-15" dirty="0">
                <a:solidFill>
                  <a:srgbClr val="3B3B3B"/>
                </a:solidFill>
                <a:latin typeface="Arial"/>
                <a:cs typeface="Arial"/>
              </a:rPr>
              <a:t> </a:t>
            </a:r>
            <a:r>
              <a:rPr sz="2400" dirty="0">
                <a:solidFill>
                  <a:srgbClr val="3B3B3B"/>
                </a:solidFill>
                <a:latin typeface="Arial"/>
                <a:cs typeface="Arial"/>
              </a:rPr>
              <a:t>values</a:t>
            </a:r>
            <a:endParaRPr sz="2400" dirty="0">
              <a:latin typeface="Arial"/>
              <a:cs typeface="Arial"/>
            </a:endParaRPr>
          </a:p>
          <a:p>
            <a:pPr marL="882015" lvl="1" indent="-412750">
              <a:lnSpc>
                <a:spcPts val="2865"/>
              </a:lnSpc>
              <a:buClr>
                <a:srgbClr val="C4820D"/>
              </a:buClr>
              <a:buChar char="○"/>
              <a:tabLst>
                <a:tab pos="882015" algn="l"/>
                <a:tab pos="882650" algn="l"/>
              </a:tabLst>
            </a:pPr>
            <a:r>
              <a:rPr sz="2400" spc="-5" dirty="0">
                <a:solidFill>
                  <a:srgbClr val="3B3B3B"/>
                </a:solidFill>
                <a:latin typeface="Arial"/>
                <a:cs typeface="Arial"/>
              </a:rPr>
              <a:t>The proportion of times each </a:t>
            </a:r>
            <a:r>
              <a:rPr sz="2400" dirty="0">
                <a:solidFill>
                  <a:srgbClr val="3B3B3B"/>
                </a:solidFill>
                <a:latin typeface="Arial"/>
                <a:cs typeface="Arial"/>
              </a:rPr>
              <a:t>value</a:t>
            </a:r>
            <a:r>
              <a:rPr sz="2400" spc="-40" dirty="0">
                <a:solidFill>
                  <a:srgbClr val="3B3B3B"/>
                </a:solidFill>
                <a:latin typeface="Arial"/>
                <a:cs typeface="Arial"/>
              </a:rPr>
              <a:t> </a:t>
            </a:r>
            <a:r>
              <a:rPr sz="2400" spc="-5" dirty="0">
                <a:solidFill>
                  <a:srgbClr val="3B3B3B"/>
                </a:solidFill>
                <a:latin typeface="Arial"/>
                <a:cs typeface="Arial"/>
              </a:rPr>
              <a:t>appears</a:t>
            </a:r>
            <a:endParaRPr sz="2400" dirty="0">
              <a:latin typeface="Arial"/>
              <a:cs typeface="Arial"/>
            </a:endParaRPr>
          </a:p>
          <a:p>
            <a:pPr>
              <a:lnSpc>
                <a:spcPct val="100000"/>
              </a:lnSpc>
            </a:pPr>
            <a:endParaRPr sz="2700" dirty="0">
              <a:latin typeface="Arial"/>
              <a:cs typeface="Arial"/>
            </a:endParaRPr>
          </a:p>
          <a:p>
            <a:pPr marR="5080" algn="r">
              <a:lnSpc>
                <a:spcPct val="100000"/>
              </a:lnSpc>
              <a:spcBef>
                <a:spcPts val="2390"/>
              </a:spcBef>
            </a:pPr>
            <a:r>
              <a:rPr sz="2400" dirty="0">
                <a:solidFill>
                  <a:srgbClr val="3B7EA1"/>
                </a:solidFill>
                <a:latin typeface="Arial"/>
                <a:cs typeface="Arial"/>
              </a:rPr>
              <a:t>(Demo)</a:t>
            </a:r>
            <a:endParaRPr sz="24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200" y="311010"/>
            <a:ext cx="7436484" cy="482600"/>
          </a:xfrm>
          <a:prstGeom prst="rect">
            <a:avLst/>
          </a:prstGeom>
        </p:spPr>
        <p:txBody>
          <a:bodyPr vert="horz" wrap="square" lIns="0" tIns="12700" rIns="0" bIns="0" rtlCol="0">
            <a:spAutoFit/>
          </a:bodyPr>
          <a:lstStyle/>
          <a:p>
            <a:pPr marL="12700">
              <a:lnSpc>
                <a:spcPct val="100000"/>
              </a:lnSpc>
              <a:spcBef>
                <a:spcPts val="100"/>
              </a:spcBef>
            </a:pPr>
            <a:r>
              <a:rPr sz="3000" spc="-5" dirty="0"/>
              <a:t>Law of </a:t>
            </a:r>
            <a:r>
              <a:rPr sz="3000" spc="-20" dirty="0"/>
              <a:t>Averages </a:t>
            </a:r>
            <a:r>
              <a:rPr sz="3000" dirty="0"/>
              <a:t>/ </a:t>
            </a:r>
            <a:r>
              <a:rPr lang="en-US" sz="3000" spc="-5" dirty="0"/>
              <a:t>Large Sample Sets</a:t>
            </a:r>
            <a:endParaRPr sz="3000" dirty="0"/>
          </a:p>
        </p:txBody>
      </p:sp>
      <p:sp>
        <p:nvSpPr>
          <p:cNvPr id="3" name="object 3"/>
          <p:cNvSpPr txBox="1"/>
          <p:nvPr/>
        </p:nvSpPr>
        <p:spPr>
          <a:xfrm>
            <a:off x="608012" y="1047750"/>
            <a:ext cx="7927975" cy="3602076"/>
          </a:xfrm>
          <a:prstGeom prst="rect">
            <a:avLst/>
          </a:prstGeom>
        </p:spPr>
        <p:txBody>
          <a:bodyPr vert="horz" wrap="square" lIns="0" tIns="12700" rIns="0" bIns="0" rtlCol="0">
            <a:spAutoFit/>
          </a:bodyPr>
          <a:lstStyle/>
          <a:p>
            <a:pPr marL="12700" marR="1379220">
              <a:lnSpc>
                <a:spcPct val="117200"/>
              </a:lnSpc>
              <a:spcBef>
                <a:spcPts val="100"/>
              </a:spcBef>
            </a:pPr>
            <a:r>
              <a:rPr sz="2400" spc="-5" dirty="0">
                <a:solidFill>
                  <a:srgbClr val="3B3B3B"/>
                </a:solidFill>
                <a:latin typeface="Arial"/>
                <a:cs typeface="Arial"/>
              </a:rPr>
              <a:t>If </a:t>
            </a:r>
            <a:r>
              <a:rPr sz="2400" dirty="0">
                <a:solidFill>
                  <a:srgbClr val="3B3B3B"/>
                </a:solidFill>
                <a:latin typeface="Arial"/>
                <a:cs typeface="Arial"/>
              </a:rPr>
              <a:t>a chance </a:t>
            </a:r>
            <a:r>
              <a:rPr sz="2400" spc="-5" dirty="0">
                <a:solidFill>
                  <a:srgbClr val="3B3B3B"/>
                </a:solidFill>
                <a:latin typeface="Arial"/>
                <a:cs typeface="Arial"/>
              </a:rPr>
              <a:t>experiment is </a:t>
            </a:r>
            <a:r>
              <a:rPr sz="2400" dirty="0">
                <a:solidFill>
                  <a:srgbClr val="3B3B3B"/>
                </a:solidFill>
                <a:latin typeface="Arial"/>
                <a:cs typeface="Arial"/>
              </a:rPr>
              <a:t>repeated many </a:t>
            </a:r>
            <a:r>
              <a:rPr sz="2400" spc="-5" dirty="0">
                <a:solidFill>
                  <a:srgbClr val="3B3B3B"/>
                </a:solidFill>
                <a:latin typeface="Arial"/>
                <a:cs typeface="Arial"/>
              </a:rPr>
              <a:t>times,  independently and under the </a:t>
            </a:r>
            <a:r>
              <a:rPr sz="2400" dirty="0">
                <a:solidFill>
                  <a:srgbClr val="3B3B3B"/>
                </a:solidFill>
                <a:latin typeface="Arial"/>
                <a:cs typeface="Arial"/>
              </a:rPr>
              <a:t>same conditions,  </a:t>
            </a:r>
            <a:r>
              <a:rPr sz="2400" spc="-5" dirty="0">
                <a:solidFill>
                  <a:srgbClr val="3B3B3B"/>
                </a:solidFill>
                <a:latin typeface="Arial"/>
                <a:cs typeface="Arial"/>
              </a:rPr>
              <a:t>then the proportion of times that an event</a:t>
            </a:r>
            <a:r>
              <a:rPr sz="2400" spc="-85" dirty="0">
                <a:solidFill>
                  <a:srgbClr val="3B3B3B"/>
                </a:solidFill>
                <a:latin typeface="Arial"/>
                <a:cs typeface="Arial"/>
              </a:rPr>
              <a:t> </a:t>
            </a:r>
            <a:r>
              <a:rPr sz="2400" spc="-5" dirty="0">
                <a:solidFill>
                  <a:srgbClr val="3B3B3B"/>
                </a:solidFill>
                <a:latin typeface="Arial"/>
                <a:cs typeface="Arial"/>
              </a:rPr>
              <a:t>occurs</a:t>
            </a:r>
            <a:endParaRPr sz="2400" dirty="0">
              <a:latin typeface="Arial"/>
              <a:cs typeface="Arial"/>
            </a:endParaRPr>
          </a:p>
          <a:p>
            <a:pPr marL="12700">
              <a:lnSpc>
                <a:spcPct val="100000"/>
              </a:lnSpc>
              <a:spcBef>
                <a:spcPts val="495"/>
              </a:spcBef>
            </a:pPr>
            <a:r>
              <a:rPr sz="2400" spc="-5" dirty="0">
                <a:solidFill>
                  <a:srgbClr val="3B3B3B"/>
                </a:solidFill>
                <a:latin typeface="Arial"/>
                <a:cs typeface="Arial"/>
              </a:rPr>
              <a:t>gets </a:t>
            </a:r>
            <a:r>
              <a:rPr sz="2400" dirty="0">
                <a:solidFill>
                  <a:srgbClr val="3B3B3B"/>
                </a:solidFill>
                <a:latin typeface="Arial"/>
                <a:cs typeface="Arial"/>
              </a:rPr>
              <a:t>closer </a:t>
            </a:r>
            <a:r>
              <a:rPr sz="2400" spc="-5" dirty="0">
                <a:solidFill>
                  <a:srgbClr val="3B3B3B"/>
                </a:solidFill>
                <a:latin typeface="Arial"/>
                <a:cs typeface="Arial"/>
              </a:rPr>
              <a:t>to the theoretical probability of the</a:t>
            </a:r>
            <a:r>
              <a:rPr sz="2400" spc="-60" dirty="0">
                <a:solidFill>
                  <a:srgbClr val="3B3B3B"/>
                </a:solidFill>
                <a:latin typeface="Arial"/>
                <a:cs typeface="Arial"/>
              </a:rPr>
              <a:t> </a:t>
            </a:r>
            <a:r>
              <a:rPr sz="2400" spc="-5" dirty="0">
                <a:solidFill>
                  <a:srgbClr val="3B3B3B"/>
                </a:solidFill>
                <a:latin typeface="Arial"/>
                <a:cs typeface="Arial"/>
              </a:rPr>
              <a:t>event</a:t>
            </a:r>
            <a:endParaRPr sz="2400" dirty="0">
              <a:latin typeface="Arial"/>
              <a:cs typeface="Arial"/>
            </a:endParaRPr>
          </a:p>
          <a:p>
            <a:pPr marL="12700" marR="5080">
              <a:lnSpc>
                <a:spcPct val="100499"/>
              </a:lnSpc>
            </a:pPr>
            <a:endParaRPr lang="en-US" sz="2400" spc="-5" dirty="0">
              <a:solidFill>
                <a:srgbClr val="3B3B3B"/>
              </a:solidFill>
              <a:latin typeface="Arial"/>
              <a:cs typeface="Arial"/>
            </a:endParaRPr>
          </a:p>
          <a:p>
            <a:pPr marL="12700">
              <a:lnSpc>
                <a:spcPct val="100000"/>
              </a:lnSpc>
              <a:spcBef>
                <a:spcPts val="100"/>
              </a:spcBef>
            </a:pPr>
            <a:r>
              <a:rPr lang="en-US" sz="2400" spc="-5" dirty="0">
                <a:solidFill>
                  <a:srgbClr val="3B3B3B"/>
                </a:solidFill>
                <a:latin typeface="Arial"/>
                <a:cs typeface="Arial"/>
              </a:rPr>
              <a:t>If the </a:t>
            </a:r>
            <a:r>
              <a:rPr lang="en-US" sz="2400" dirty="0">
                <a:solidFill>
                  <a:srgbClr val="3B3B3B"/>
                </a:solidFill>
                <a:latin typeface="Arial"/>
                <a:cs typeface="Arial"/>
              </a:rPr>
              <a:t>sample size </a:t>
            </a:r>
            <a:r>
              <a:rPr lang="en-US" sz="2400" spc="-5" dirty="0">
                <a:solidFill>
                  <a:srgbClr val="3B3B3B"/>
                </a:solidFill>
                <a:latin typeface="Arial"/>
                <a:cs typeface="Arial"/>
              </a:rPr>
              <a:t>is</a:t>
            </a:r>
            <a:r>
              <a:rPr lang="en-US" sz="2400" spc="-35" dirty="0">
                <a:solidFill>
                  <a:srgbClr val="3B3B3B"/>
                </a:solidFill>
                <a:latin typeface="Arial"/>
                <a:cs typeface="Arial"/>
              </a:rPr>
              <a:t> </a:t>
            </a:r>
            <a:r>
              <a:rPr lang="en-US" sz="2400" spc="-5" dirty="0">
                <a:solidFill>
                  <a:srgbClr val="3B3B3B"/>
                </a:solidFill>
                <a:latin typeface="Arial"/>
                <a:cs typeface="Arial"/>
              </a:rPr>
              <a:t>large, then the empirical distribution of </a:t>
            </a:r>
            <a:r>
              <a:rPr lang="en-US" sz="2400" dirty="0">
                <a:solidFill>
                  <a:srgbClr val="3B3B3B"/>
                </a:solidFill>
                <a:latin typeface="Arial"/>
                <a:cs typeface="Arial"/>
              </a:rPr>
              <a:t>a </a:t>
            </a:r>
            <a:r>
              <a:rPr lang="en-US" sz="2400" spc="-5" dirty="0">
                <a:solidFill>
                  <a:srgbClr val="3B3B3B"/>
                </a:solidFill>
                <a:latin typeface="Arial"/>
                <a:cs typeface="Arial"/>
              </a:rPr>
              <a:t>uniform </a:t>
            </a:r>
            <a:r>
              <a:rPr lang="en-US" sz="2400" dirty="0">
                <a:solidFill>
                  <a:srgbClr val="3B3B3B"/>
                </a:solidFill>
                <a:latin typeface="Arial"/>
                <a:cs typeface="Arial"/>
              </a:rPr>
              <a:t>random sample  resembles </a:t>
            </a:r>
            <a:r>
              <a:rPr lang="en-US" sz="2400" spc="-5" dirty="0">
                <a:solidFill>
                  <a:srgbClr val="3B3B3B"/>
                </a:solidFill>
                <a:latin typeface="Arial"/>
                <a:cs typeface="Arial"/>
              </a:rPr>
              <a:t>the distribution of the</a:t>
            </a:r>
            <a:r>
              <a:rPr lang="en-US" sz="2400" spc="-35" dirty="0">
                <a:solidFill>
                  <a:srgbClr val="3B3B3B"/>
                </a:solidFill>
                <a:latin typeface="Arial"/>
                <a:cs typeface="Arial"/>
              </a:rPr>
              <a:t> </a:t>
            </a:r>
            <a:r>
              <a:rPr lang="en-US" sz="2400" spc="-5" dirty="0">
                <a:solidFill>
                  <a:srgbClr val="3B3B3B"/>
                </a:solidFill>
                <a:latin typeface="Arial"/>
                <a:cs typeface="Arial"/>
              </a:rPr>
              <a:t>population with high</a:t>
            </a:r>
            <a:r>
              <a:rPr lang="en-US" sz="2400" spc="-10" dirty="0">
                <a:solidFill>
                  <a:srgbClr val="3B3B3B"/>
                </a:solidFill>
                <a:latin typeface="Arial"/>
                <a:cs typeface="Arial"/>
              </a:rPr>
              <a:t> </a:t>
            </a:r>
            <a:r>
              <a:rPr lang="en-US" sz="2400" spc="-5" dirty="0">
                <a:solidFill>
                  <a:srgbClr val="3B3B3B"/>
                </a:solidFill>
                <a:latin typeface="Arial"/>
                <a:cs typeface="Arial"/>
              </a:rPr>
              <a:t>probability</a:t>
            </a:r>
            <a:endParaRPr lang="en-US" sz="2400" dirty="0">
              <a:latin typeface="Arial"/>
              <a:cs typeface="Arial"/>
            </a:endParaRPr>
          </a:p>
          <a:p>
            <a:pPr marL="12700" marR="5080">
              <a:lnSpc>
                <a:spcPct val="100499"/>
              </a:lnSpc>
            </a:pPr>
            <a:endParaRPr sz="240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9897" y="2240540"/>
            <a:ext cx="2240280" cy="574040"/>
          </a:xfrm>
          <a:prstGeom prst="rect">
            <a:avLst/>
          </a:prstGeom>
        </p:spPr>
        <p:txBody>
          <a:bodyPr vert="horz" wrap="square" lIns="0" tIns="12700" rIns="0" bIns="0" rtlCol="0">
            <a:spAutoFit/>
          </a:bodyPr>
          <a:lstStyle/>
          <a:p>
            <a:pPr marL="12700">
              <a:lnSpc>
                <a:spcPct val="100000"/>
              </a:lnSpc>
              <a:spcBef>
                <a:spcPts val="100"/>
              </a:spcBef>
            </a:pPr>
            <a:r>
              <a:rPr dirty="0"/>
              <a:t>A</a:t>
            </a:r>
            <a:r>
              <a:rPr spc="-229" dirty="0"/>
              <a:t> </a:t>
            </a:r>
            <a:r>
              <a:rPr spc="-5" dirty="0"/>
              <a:t>Statistic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6679" y="2240540"/>
            <a:ext cx="4079875" cy="574040"/>
          </a:xfrm>
          <a:prstGeom prst="rect">
            <a:avLst/>
          </a:prstGeom>
        </p:spPr>
        <p:txBody>
          <a:bodyPr vert="horz" wrap="square" lIns="0" tIns="12700" rIns="0" bIns="0" rtlCol="0">
            <a:spAutoFit/>
          </a:bodyPr>
          <a:lstStyle/>
          <a:p>
            <a:pPr marL="12700">
              <a:lnSpc>
                <a:spcPct val="100000"/>
              </a:lnSpc>
              <a:spcBef>
                <a:spcPts val="100"/>
              </a:spcBef>
            </a:pPr>
            <a:r>
              <a:rPr spc="-10" dirty="0"/>
              <a:t>Probability</a:t>
            </a:r>
            <a:r>
              <a:rPr spc="-95" dirty="0"/>
              <a:t> </a:t>
            </a:r>
            <a:r>
              <a:rPr spc="-5" dirty="0"/>
              <a:t>Review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4724" y="2116633"/>
            <a:ext cx="1776730" cy="391160"/>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a:buChar char="●"/>
              <a:tabLst>
                <a:tab pos="424815" algn="l"/>
                <a:tab pos="425450" algn="l"/>
              </a:tabLst>
            </a:pPr>
            <a:r>
              <a:rPr sz="2400" b="1" spc="-5" dirty="0">
                <a:latin typeface="Arial"/>
                <a:cs typeface="Arial"/>
              </a:rPr>
              <a:t>Example</a:t>
            </a:r>
            <a:r>
              <a:rPr sz="2400" spc="-5" dirty="0">
                <a:latin typeface="Arial"/>
                <a:cs typeface="Arial"/>
              </a:rPr>
              <a:t>:</a:t>
            </a:r>
            <a:endParaRPr sz="2400">
              <a:latin typeface="Arial"/>
              <a:cs typeface="Arial"/>
            </a:endParaRPr>
          </a:p>
        </p:txBody>
      </p:sp>
      <p:sp>
        <p:nvSpPr>
          <p:cNvPr id="3" name="object 3"/>
          <p:cNvSpPr txBox="1">
            <a:spLocks noGrp="1"/>
          </p:cNvSpPr>
          <p:nvPr>
            <p:ph type="title"/>
          </p:nvPr>
        </p:nvSpPr>
        <p:spPr>
          <a:xfrm>
            <a:off x="530225" y="212715"/>
            <a:ext cx="2054860" cy="574040"/>
          </a:xfrm>
          <a:prstGeom prst="rect">
            <a:avLst/>
          </a:prstGeom>
        </p:spPr>
        <p:txBody>
          <a:bodyPr vert="horz" wrap="square" lIns="0" tIns="12700" rIns="0" bIns="0" rtlCol="0">
            <a:spAutoFit/>
          </a:bodyPr>
          <a:lstStyle/>
          <a:p>
            <a:pPr marL="12700">
              <a:lnSpc>
                <a:spcPct val="100000"/>
              </a:lnSpc>
              <a:spcBef>
                <a:spcPts val="100"/>
              </a:spcBef>
            </a:pPr>
            <a:r>
              <a:rPr spc="-5" dirty="0"/>
              <a:t>Inference</a:t>
            </a:r>
          </a:p>
        </p:txBody>
      </p:sp>
      <p:sp>
        <p:nvSpPr>
          <p:cNvPr id="4" name="object 4"/>
          <p:cNvSpPr txBox="1"/>
          <p:nvPr/>
        </p:nvSpPr>
        <p:spPr>
          <a:xfrm>
            <a:off x="574724" y="1030477"/>
            <a:ext cx="7771765" cy="882650"/>
          </a:xfrm>
          <a:prstGeom prst="rect">
            <a:avLst/>
          </a:prstGeom>
        </p:spPr>
        <p:txBody>
          <a:bodyPr vert="horz" wrap="square" lIns="0" tIns="75565" rIns="0" bIns="0" rtlCol="0">
            <a:spAutoFit/>
          </a:bodyPr>
          <a:lstStyle/>
          <a:p>
            <a:pPr marL="424815" indent="-412750">
              <a:lnSpc>
                <a:spcPct val="100000"/>
              </a:lnSpc>
              <a:spcBef>
                <a:spcPts val="595"/>
              </a:spcBef>
              <a:buClr>
                <a:srgbClr val="C4820D"/>
              </a:buClr>
              <a:buChar char="●"/>
              <a:tabLst>
                <a:tab pos="424815" algn="l"/>
                <a:tab pos="425450" algn="l"/>
              </a:tabLst>
            </a:pPr>
            <a:r>
              <a:rPr sz="2400" b="1" spc="-5" dirty="0">
                <a:solidFill>
                  <a:srgbClr val="3B3B3B"/>
                </a:solidFill>
                <a:latin typeface="Arial"/>
                <a:cs typeface="Arial"/>
              </a:rPr>
              <a:t>Statistical</a:t>
            </a:r>
            <a:r>
              <a:rPr sz="2400" b="1" spc="-15" dirty="0">
                <a:solidFill>
                  <a:srgbClr val="3B3B3B"/>
                </a:solidFill>
                <a:latin typeface="Arial"/>
                <a:cs typeface="Arial"/>
              </a:rPr>
              <a:t> </a:t>
            </a:r>
            <a:r>
              <a:rPr sz="2400" b="1" spc="-5" dirty="0">
                <a:solidFill>
                  <a:srgbClr val="3B3B3B"/>
                </a:solidFill>
                <a:latin typeface="Arial"/>
                <a:cs typeface="Arial"/>
              </a:rPr>
              <a:t>Inference:</a:t>
            </a:r>
            <a:endParaRPr sz="2400">
              <a:latin typeface="Arial"/>
              <a:cs typeface="Arial"/>
            </a:endParaRPr>
          </a:p>
          <a:p>
            <a:pPr marL="424815">
              <a:lnSpc>
                <a:spcPct val="100000"/>
              </a:lnSpc>
              <a:spcBef>
                <a:spcPts val="495"/>
              </a:spcBef>
            </a:pPr>
            <a:r>
              <a:rPr sz="2400" dirty="0">
                <a:latin typeface="Arial"/>
                <a:cs typeface="Arial"/>
              </a:rPr>
              <a:t>Making conclusions </a:t>
            </a:r>
            <a:r>
              <a:rPr sz="2400" spc="-5" dirty="0">
                <a:latin typeface="Arial"/>
                <a:cs typeface="Arial"/>
              </a:rPr>
              <a:t>based on data in </a:t>
            </a:r>
            <a:r>
              <a:rPr sz="2400" dirty="0">
                <a:latin typeface="Arial"/>
                <a:cs typeface="Arial"/>
              </a:rPr>
              <a:t>random</a:t>
            </a:r>
            <a:r>
              <a:rPr sz="2400" spc="-95" dirty="0">
                <a:latin typeface="Arial"/>
                <a:cs typeface="Arial"/>
              </a:rPr>
              <a:t> </a:t>
            </a:r>
            <a:r>
              <a:rPr sz="2400" dirty="0">
                <a:latin typeface="Arial"/>
                <a:cs typeface="Arial"/>
              </a:rPr>
              <a:t>samples</a:t>
            </a:r>
            <a:endParaRPr sz="2400">
              <a:latin typeface="Arial"/>
              <a:cs typeface="Arial"/>
            </a:endParaRPr>
          </a:p>
        </p:txBody>
      </p:sp>
      <p:grpSp>
        <p:nvGrpSpPr>
          <p:cNvPr id="9" name="object 9"/>
          <p:cNvGrpSpPr/>
          <p:nvPr/>
        </p:nvGrpSpPr>
        <p:grpSpPr>
          <a:xfrm>
            <a:off x="1736887" y="3094437"/>
            <a:ext cx="4629785" cy="770255"/>
            <a:chOff x="1736887" y="3094437"/>
            <a:chExt cx="4629785" cy="770255"/>
          </a:xfrm>
        </p:grpSpPr>
        <p:sp>
          <p:nvSpPr>
            <p:cNvPr id="10" name="object 10"/>
            <p:cNvSpPr/>
            <p:nvPr/>
          </p:nvSpPr>
          <p:spPr>
            <a:xfrm>
              <a:off x="1741650" y="3099199"/>
              <a:ext cx="4620260" cy="760730"/>
            </a:xfrm>
            <a:custGeom>
              <a:avLst/>
              <a:gdLst/>
              <a:ahLst/>
              <a:cxnLst/>
              <a:rect l="l" t="t" r="r" b="b"/>
              <a:pathLst>
                <a:path w="4620260" h="760729">
                  <a:moveTo>
                    <a:pt x="4507349" y="675899"/>
                  </a:moveTo>
                  <a:lnTo>
                    <a:pt x="112649" y="675899"/>
                  </a:lnTo>
                  <a:lnTo>
                    <a:pt x="68801" y="667047"/>
                  </a:lnTo>
                  <a:lnTo>
                    <a:pt x="32994" y="642905"/>
                  </a:lnTo>
                  <a:lnTo>
                    <a:pt x="8852" y="607098"/>
                  </a:lnTo>
                  <a:lnTo>
                    <a:pt x="0" y="563249"/>
                  </a:lnTo>
                  <a:lnTo>
                    <a:pt x="0" y="112649"/>
                  </a:lnTo>
                  <a:lnTo>
                    <a:pt x="8852" y="68801"/>
                  </a:lnTo>
                  <a:lnTo>
                    <a:pt x="32994" y="32994"/>
                  </a:lnTo>
                  <a:lnTo>
                    <a:pt x="68801" y="8852"/>
                  </a:lnTo>
                  <a:lnTo>
                    <a:pt x="112649" y="0"/>
                  </a:lnTo>
                  <a:lnTo>
                    <a:pt x="4507349" y="0"/>
                  </a:lnTo>
                  <a:lnTo>
                    <a:pt x="4550459" y="8574"/>
                  </a:lnTo>
                  <a:lnTo>
                    <a:pt x="4587005" y="32994"/>
                  </a:lnTo>
                  <a:lnTo>
                    <a:pt x="4611425" y="69540"/>
                  </a:lnTo>
                  <a:lnTo>
                    <a:pt x="4619999" y="112649"/>
                  </a:lnTo>
                  <a:lnTo>
                    <a:pt x="4619999" y="563249"/>
                  </a:lnTo>
                  <a:lnTo>
                    <a:pt x="4611147" y="607098"/>
                  </a:lnTo>
                  <a:lnTo>
                    <a:pt x="4587005" y="642905"/>
                  </a:lnTo>
                  <a:lnTo>
                    <a:pt x="4551198" y="667047"/>
                  </a:lnTo>
                  <a:lnTo>
                    <a:pt x="4507349" y="675899"/>
                  </a:lnTo>
                  <a:close/>
                </a:path>
                <a:path w="4620260" h="760729">
                  <a:moveTo>
                    <a:pt x="1347515" y="760387"/>
                  </a:moveTo>
                  <a:lnTo>
                    <a:pt x="769999" y="675899"/>
                  </a:lnTo>
                  <a:lnTo>
                    <a:pt x="1924999" y="675899"/>
                  </a:lnTo>
                  <a:lnTo>
                    <a:pt x="1347515" y="760387"/>
                  </a:lnTo>
                  <a:close/>
                </a:path>
              </a:pathLst>
            </a:custGeom>
            <a:solidFill>
              <a:srgbClr val="C9DAF7"/>
            </a:solidFill>
          </p:spPr>
          <p:txBody>
            <a:bodyPr wrap="square" lIns="0" tIns="0" rIns="0" bIns="0" rtlCol="0"/>
            <a:lstStyle/>
            <a:p>
              <a:endParaRPr/>
            </a:p>
          </p:txBody>
        </p:sp>
        <p:sp>
          <p:nvSpPr>
            <p:cNvPr id="11" name="object 11"/>
            <p:cNvSpPr/>
            <p:nvPr/>
          </p:nvSpPr>
          <p:spPr>
            <a:xfrm>
              <a:off x="1741650" y="3099199"/>
              <a:ext cx="4620260" cy="760730"/>
            </a:xfrm>
            <a:custGeom>
              <a:avLst/>
              <a:gdLst/>
              <a:ahLst/>
              <a:cxnLst/>
              <a:rect l="l" t="t" r="r" b="b"/>
              <a:pathLst>
                <a:path w="4620260" h="760729">
                  <a:moveTo>
                    <a:pt x="0" y="112649"/>
                  </a:moveTo>
                  <a:lnTo>
                    <a:pt x="8852" y="68801"/>
                  </a:lnTo>
                  <a:lnTo>
                    <a:pt x="32994" y="32994"/>
                  </a:lnTo>
                  <a:lnTo>
                    <a:pt x="68801" y="8852"/>
                  </a:lnTo>
                  <a:lnTo>
                    <a:pt x="112649" y="0"/>
                  </a:lnTo>
                  <a:lnTo>
                    <a:pt x="769999" y="0"/>
                  </a:lnTo>
                  <a:lnTo>
                    <a:pt x="1924999" y="0"/>
                  </a:lnTo>
                  <a:lnTo>
                    <a:pt x="4507349" y="0"/>
                  </a:lnTo>
                  <a:lnTo>
                    <a:pt x="4529429" y="2184"/>
                  </a:lnTo>
                  <a:lnTo>
                    <a:pt x="4569848" y="18926"/>
                  </a:lnTo>
                  <a:lnTo>
                    <a:pt x="4601073" y="50151"/>
                  </a:lnTo>
                  <a:lnTo>
                    <a:pt x="4617815" y="90570"/>
                  </a:lnTo>
                  <a:lnTo>
                    <a:pt x="4619999" y="112649"/>
                  </a:lnTo>
                  <a:lnTo>
                    <a:pt x="4619999" y="394274"/>
                  </a:lnTo>
                  <a:lnTo>
                    <a:pt x="4619999" y="563249"/>
                  </a:lnTo>
                  <a:lnTo>
                    <a:pt x="4611147" y="607098"/>
                  </a:lnTo>
                  <a:lnTo>
                    <a:pt x="4587005" y="642905"/>
                  </a:lnTo>
                  <a:lnTo>
                    <a:pt x="4551198" y="667047"/>
                  </a:lnTo>
                  <a:lnTo>
                    <a:pt x="4507349" y="675899"/>
                  </a:lnTo>
                  <a:lnTo>
                    <a:pt x="1924999" y="675899"/>
                  </a:lnTo>
                  <a:lnTo>
                    <a:pt x="1347515" y="760387"/>
                  </a:lnTo>
                  <a:lnTo>
                    <a:pt x="769999" y="675899"/>
                  </a:lnTo>
                  <a:lnTo>
                    <a:pt x="112649" y="675899"/>
                  </a:lnTo>
                  <a:lnTo>
                    <a:pt x="68801" y="667047"/>
                  </a:lnTo>
                  <a:lnTo>
                    <a:pt x="32994" y="642905"/>
                  </a:lnTo>
                  <a:lnTo>
                    <a:pt x="8852" y="607098"/>
                  </a:lnTo>
                  <a:lnTo>
                    <a:pt x="0" y="563249"/>
                  </a:lnTo>
                  <a:lnTo>
                    <a:pt x="0" y="394274"/>
                  </a:lnTo>
                  <a:lnTo>
                    <a:pt x="0" y="112649"/>
                  </a:lnTo>
                  <a:close/>
                </a:path>
              </a:pathLst>
            </a:custGeom>
            <a:ln w="9524">
              <a:solidFill>
                <a:srgbClr val="3B7EA1"/>
              </a:solidFill>
            </a:ln>
          </p:spPr>
          <p:txBody>
            <a:bodyPr wrap="square" lIns="0" tIns="0" rIns="0" bIns="0" rtlCol="0"/>
            <a:lstStyle/>
            <a:p>
              <a:endParaRPr/>
            </a:p>
          </p:txBody>
        </p:sp>
      </p:grpSp>
      <p:sp>
        <p:nvSpPr>
          <p:cNvPr id="12" name="object 12"/>
          <p:cNvSpPr txBox="1"/>
          <p:nvPr/>
        </p:nvSpPr>
        <p:spPr>
          <a:xfrm>
            <a:off x="987425" y="2535733"/>
            <a:ext cx="7489190" cy="170815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Use the data to guess the </a:t>
            </a:r>
            <a:r>
              <a:rPr sz="2400" dirty="0">
                <a:latin typeface="Arial"/>
                <a:cs typeface="Arial"/>
              </a:rPr>
              <a:t>value </a:t>
            </a:r>
            <a:r>
              <a:rPr sz="2400" spc="-5" dirty="0">
                <a:latin typeface="Arial"/>
                <a:cs typeface="Arial"/>
              </a:rPr>
              <a:t>of an unknown</a:t>
            </a:r>
            <a:r>
              <a:rPr sz="2400" spc="-80" dirty="0">
                <a:latin typeface="Arial"/>
                <a:cs typeface="Arial"/>
              </a:rPr>
              <a:t> </a:t>
            </a:r>
            <a:r>
              <a:rPr sz="2400" spc="-5" dirty="0">
                <a:latin typeface="Arial"/>
                <a:cs typeface="Arial"/>
              </a:rPr>
              <a:t>number</a:t>
            </a:r>
            <a:endParaRPr sz="2400">
              <a:latin typeface="Arial"/>
              <a:cs typeface="Arial"/>
            </a:endParaRPr>
          </a:p>
          <a:p>
            <a:pPr marL="12700" marR="1507490" indent="907415">
              <a:lnSpc>
                <a:spcPct val="169700"/>
              </a:lnSpc>
              <a:spcBef>
                <a:spcPts val="590"/>
              </a:spcBef>
            </a:pPr>
            <a:r>
              <a:rPr sz="2400" spc="-5" dirty="0">
                <a:latin typeface="Arial"/>
                <a:cs typeface="Arial"/>
              </a:rPr>
              <a:t>depends on the </a:t>
            </a:r>
            <a:r>
              <a:rPr sz="2400" dirty="0">
                <a:latin typeface="Arial"/>
                <a:cs typeface="Arial"/>
              </a:rPr>
              <a:t>random sample  </a:t>
            </a:r>
            <a:r>
              <a:rPr sz="2400" spc="-5" dirty="0">
                <a:solidFill>
                  <a:srgbClr val="3B3B3B"/>
                </a:solidFill>
                <a:latin typeface="Arial"/>
                <a:cs typeface="Arial"/>
              </a:rPr>
              <a:t>Create an </a:t>
            </a:r>
            <a:r>
              <a:rPr sz="2400" b="1" spc="-5" dirty="0">
                <a:solidFill>
                  <a:srgbClr val="3B3B3B"/>
                </a:solidFill>
                <a:latin typeface="Arial"/>
                <a:cs typeface="Arial"/>
              </a:rPr>
              <a:t>estimate </a:t>
            </a:r>
            <a:r>
              <a:rPr sz="2400" spc="-5" dirty="0">
                <a:solidFill>
                  <a:srgbClr val="3B3B3B"/>
                </a:solidFill>
                <a:latin typeface="Arial"/>
                <a:cs typeface="Arial"/>
              </a:rPr>
              <a:t>of the unknown</a:t>
            </a:r>
            <a:r>
              <a:rPr sz="2400" spc="-65" dirty="0">
                <a:solidFill>
                  <a:srgbClr val="3B3B3B"/>
                </a:solidFill>
                <a:latin typeface="Arial"/>
                <a:cs typeface="Arial"/>
              </a:rPr>
              <a:t> </a:t>
            </a:r>
            <a:r>
              <a:rPr sz="2400" spc="-5" dirty="0">
                <a:solidFill>
                  <a:srgbClr val="3B3B3B"/>
                </a:solidFill>
                <a:latin typeface="Arial"/>
                <a:cs typeface="Arial"/>
              </a:rPr>
              <a:t>quantity</a:t>
            </a:r>
            <a:endParaRPr sz="24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2734310" cy="574040"/>
          </a:xfrm>
          <a:prstGeom prst="rect">
            <a:avLst/>
          </a:prstGeom>
        </p:spPr>
        <p:txBody>
          <a:bodyPr vert="horz" wrap="square" lIns="0" tIns="12700" rIns="0" bIns="0" rtlCol="0">
            <a:spAutoFit/>
          </a:bodyPr>
          <a:lstStyle/>
          <a:p>
            <a:pPr marL="12700">
              <a:lnSpc>
                <a:spcPct val="100000"/>
              </a:lnSpc>
              <a:spcBef>
                <a:spcPts val="100"/>
              </a:spcBef>
            </a:pPr>
            <a:r>
              <a:rPr spc="-30" dirty="0"/>
              <a:t>Terminology</a:t>
            </a:r>
          </a:p>
        </p:txBody>
      </p:sp>
      <p:sp>
        <p:nvSpPr>
          <p:cNvPr id="3" name="object 3"/>
          <p:cNvSpPr txBox="1"/>
          <p:nvPr/>
        </p:nvSpPr>
        <p:spPr>
          <a:xfrm>
            <a:off x="530225" y="1093342"/>
            <a:ext cx="7275830" cy="3421379"/>
          </a:xfrm>
          <a:prstGeom prst="rect">
            <a:avLst/>
          </a:prstGeom>
        </p:spPr>
        <p:txBody>
          <a:bodyPr vert="horz" wrap="square" lIns="0" tIns="12700" rIns="0" bIns="0" rtlCol="0">
            <a:spAutoFit/>
          </a:bodyPr>
          <a:lstStyle/>
          <a:p>
            <a:pPr marL="469900" indent="-412750">
              <a:lnSpc>
                <a:spcPct val="100000"/>
              </a:lnSpc>
              <a:spcBef>
                <a:spcPts val="100"/>
              </a:spcBef>
              <a:buClr>
                <a:srgbClr val="C4820D"/>
              </a:buClr>
              <a:buChar char="●"/>
              <a:tabLst>
                <a:tab pos="469265" algn="l"/>
                <a:tab pos="469900" algn="l"/>
              </a:tabLst>
            </a:pPr>
            <a:r>
              <a:rPr sz="2400" b="1" spc="-5" dirty="0">
                <a:solidFill>
                  <a:srgbClr val="3B3B3B"/>
                </a:solidFill>
                <a:latin typeface="Arial"/>
                <a:cs typeface="Arial"/>
              </a:rPr>
              <a:t>Parameter</a:t>
            </a:r>
            <a:endParaRPr sz="2400">
              <a:latin typeface="Arial"/>
              <a:cs typeface="Arial"/>
            </a:endParaRPr>
          </a:p>
          <a:p>
            <a:pPr marL="927100" lvl="1" indent="-412750">
              <a:lnSpc>
                <a:spcPts val="2865"/>
              </a:lnSpc>
              <a:spcBef>
                <a:spcPts val="15"/>
              </a:spcBef>
              <a:buClr>
                <a:srgbClr val="C4820D"/>
              </a:buClr>
              <a:buChar char="○"/>
              <a:tabLst>
                <a:tab pos="926465" algn="l"/>
                <a:tab pos="927100" algn="l"/>
              </a:tabLst>
            </a:pPr>
            <a:r>
              <a:rPr sz="2400" dirty="0">
                <a:solidFill>
                  <a:srgbClr val="3B3B3B"/>
                </a:solidFill>
                <a:latin typeface="Arial"/>
                <a:cs typeface="Arial"/>
              </a:rPr>
              <a:t>A </a:t>
            </a:r>
            <a:r>
              <a:rPr sz="2400" spc="-5" dirty="0">
                <a:solidFill>
                  <a:srgbClr val="3B3B3B"/>
                </a:solidFill>
                <a:latin typeface="Arial"/>
                <a:cs typeface="Arial"/>
              </a:rPr>
              <a:t>number associated with the</a:t>
            </a:r>
            <a:r>
              <a:rPr sz="2400" spc="-175" dirty="0">
                <a:solidFill>
                  <a:srgbClr val="3B3B3B"/>
                </a:solidFill>
                <a:latin typeface="Arial"/>
                <a:cs typeface="Arial"/>
              </a:rPr>
              <a:t> </a:t>
            </a:r>
            <a:r>
              <a:rPr sz="2400" spc="-5" dirty="0">
                <a:solidFill>
                  <a:srgbClr val="3B3B3B"/>
                </a:solidFill>
                <a:latin typeface="Arial"/>
                <a:cs typeface="Arial"/>
              </a:rPr>
              <a:t>population</a:t>
            </a:r>
            <a:endParaRPr sz="2400">
              <a:latin typeface="Arial"/>
              <a:cs typeface="Arial"/>
            </a:endParaRPr>
          </a:p>
          <a:p>
            <a:pPr marL="469900" indent="-412750">
              <a:lnSpc>
                <a:spcPts val="2850"/>
              </a:lnSpc>
              <a:buClr>
                <a:srgbClr val="C4820D"/>
              </a:buClr>
              <a:buChar char="●"/>
              <a:tabLst>
                <a:tab pos="469265" algn="l"/>
                <a:tab pos="469900" algn="l"/>
              </a:tabLst>
            </a:pPr>
            <a:r>
              <a:rPr sz="2400" b="1" spc="-5" dirty="0">
                <a:solidFill>
                  <a:srgbClr val="3B3B3B"/>
                </a:solidFill>
                <a:latin typeface="Arial"/>
                <a:cs typeface="Arial"/>
              </a:rPr>
              <a:t>Statistic</a:t>
            </a:r>
            <a:endParaRPr sz="2400">
              <a:latin typeface="Arial"/>
              <a:cs typeface="Arial"/>
            </a:endParaRPr>
          </a:p>
          <a:p>
            <a:pPr marL="927100" lvl="1" indent="-412750">
              <a:lnSpc>
                <a:spcPts val="2865"/>
              </a:lnSpc>
              <a:buClr>
                <a:srgbClr val="C4820D"/>
              </a:buClr>
              <a:buChar char="○"/>
              <a:tabLst>
                <a:tab pos="926465" algn="l"/>
                <a:tab pos="927100" algn="l"/>
              </a:tabLst>
            </a:pPr>
            <a:r>
              <a:rPr sz="2400" dirty="0">
                <a:solidFill>
                  <a:srgbClr val="3B3B3B"/>
                </a:solidFill>
                <a:latin typeface="Arial"/>
                <a:cs typeface="Arial"/>
              </a:rPr>
              <a:t>A </a:t>
            </a:r>
            <a:r>
              <a:rPr sz="2400" spc="-5" dirty="0">
                <a:solidFill>
                  <a:srgbClr val="3B3B3B"/>
                </a:solidFill>
                <a:latin typeface="Arial"/>
                <a:cs typeface="Arial"/>
              </a:rPr>
              <a:t>number </a:t>
            </a:r>
            <a:r>
              <a:rPr sz="2400" dirty="0">
                <a:solidFill>
                  <a:srgbClr val="3B3B3B"/>
                </a:solidFill>
                <a:latin typeface="Arial"/>
                <a:cs typeface="Arial"/>
              </a:rPr>
              <a:t>calculated </a:t>
            </a:r>
            <a:r>
              <a:rPr sz="2400" spc="-5" dirty="0">
                <a:solidFill>
                  <a:srgbClr val="3B3B3B"/>
                </a:solidFill>
                <a:latin typeface="Arial"/>
                <a:cs typeface="Arial"/>
              </a:rPr>
              <a:t>from the</a:t>
            </a:r>
            <a:r>
              <a:rPr sz="2400" spc="-180" dirty="0">
                <a:solidFill>
                  <a:srgbClr val="3B3B3B"/>
                </a:solidFill>
                <a:latin typeface="Arial"/>
                <a:cs typeface="Arial"/>
              </a:rPr>
              <a:t> </a:t>
            </a:r>
            <a:r>
              <a:rPr sz="2400" dirty="0">
                <a:solidFill>
                  <a:srgbClr val="3B3B3B"/>
                </a:solidFill>
                <a:latin typeface="Arial"/>
                <a:cs typeface="Arial"/>
              </a:rPr>
              <a:t>sample</a:t>
            </a:r>
            <a:endParaRPr sz="2400">
              <a:latin typeface="Arial"/>
              <a:cs typeface="Arial"/>
            </a:endParaRPr>
          </a:p>
          <a:p>
            <a:pPr>
              <a:lnSpc>
                <a:spcPct val="100000"/>
              </a:lnSpc>
              <a:spcBef>
                <a:spcPts val="30"/>
              </a:spcBef>
            </a:pPr>
            <a:endParaRPr sz="3300">
              <a:latin typeface="Arial"/>
              <a:cs typeface="Arial"/>
            </a:endParaRPr>
          </a:p>
          <a:p>
            <a:pPr marL="12700">
              <a:lnSpc>
                <a:spcPct val="100000"/>
              </a:lnSpc>
            </a:pPr>
            <a:r>
              <a:rPr sz="2400" dirty="0">
                <a:solidFill>
                  <a:srgbClr val="3B3B3B"/>
                </a:solidFill>
                <a:latin typeface="Arial"/>
                <a:cs typeface="Arial"/>
              </a:rPr>
              <a:t>A statistic can </a:t>
            </a:r>
            <a:r>
              <a:rPr sz="2400" spc="-5" dirty="0">
                <a:solidFill>
                  <a:srgbClr val="3B3B3B"/>
                </a:solidFill>
                <a:latin typeface="Arial"/>
                <a:cs typeface="Arial"/>
              </a:rPr>
              <a:t>be used as an </a:t>
            </a:r>
            <a:r>
              <a:rPr sz="2400" b="1" spc="-5" dirty="0">
                <a:solidFill>
                  <a:srgbClr val="3B3B3B"/>
                </a:solidFill>
                <a:latin typeface="Arial"/>
                <a:cs typeface="Arial"/>
              </a:rPr>
              <a:t>estimate </a:t>
            </a:r>
            <a:r>
              <a:rPr sz="2400" spc="-5" dirty="0">
                <a:solidFill>
                  <a:srgbClr val="3B3B3B"/>
                </a:solidFill>
                <a:latin typeface="Arial"/>
                <a:cs typeface="Arial"/>
              </a:rPr>
              <a:t>of </a:t>
            </a:r>
            <a:r>
              <a:rPr sz="2400" dirty="0">
                <a:solidFill>
                  <a:srgbClr val="3B3B3B"/>
                </a:solidFill>
                <a:latin typeface="Arial"/>
                <a:cs typeface="Arial"/>
              </a:rPr>
              <a:t>a</a:t>
            </a:r>
            <a:r>
              <a:rPr sz="2400" spc="-195" dirty="0">
                <a:solidFill>
                  <a:srgbClr val="3B3B3B"/>
                </a:solidFill>
                <a:latin typeface="Arial"/>
                <a:cs typeface="Arial"/>
              </a:rPr>
              <a:t> </a:t>
            </a:r>
            <a:r>
              <a:rPr sz="2400" spc="-5" dirty="0">
                <a:solidFill>
                  <a:srgbClr val="3B3B3B"/>
                </a:solidFill>
                <a:latin typeface="Arial"/>
                <a:cs typeface="Arial"/>
              </a:rPr>
              <a:t>parameter</a:t>
            </a:r>
            <a:endParaRPr sz="2400">
              <a:latin typeface="Arial"/>
              <a:cs typeface="Arial"/>
            </a:endParaRPr>
          </a:p>
          <a:p>
            <a:pPr>
              <a:lnSpc>
                <a:spcPct val="100000"/>
              </a:lnSpc>
            </a:pPr>
            <a:endParaRPr sz="2700">
              <a:latin typeface="Arial"/>
              <a:cs typeface="Arial"/>
            </a:endParaRPr>
          </a:p>
          <a:p>
            <a:pPr>
              <a:lnSpc>
                <a:spcPct val="100000"/>
              </a:lnSpc>
              <a:spcBef>
                <a:spcPts val="45"/>
              </a:spcBef>
            </a:pPr>
            <a:endParaRPr sz="2200">
              <a:latin typeface="Arial"/>
              <a:cs typeface="Arial"/>
            </a:endParaRPr>
          </a:p>
          <a:p>
            <a:pPr marL="807720" algn="ctr">
              <a:lnSpc>
                <a:spcPct val="100000"/>
              </a:lnSpc>
            </a:pPr>
            <a:r>
              <a:rPr sz="2400" dirty="0">
                <a:solidFill>
                  <a:srgbClr val="3B7EA1"/>
                </a:solidFill>
                <a:latin typeface="Arial"/>
                <a:cs typeface="Arial"/>
              </a:rPr>
              <a:t>(Demo)</a:t>
            </a:r>
            <a:endParaRPr sz="24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7907020" cy="574040"/>
          </a:xfrm>
          <a:prstGeom prst="rect">
            <a:avLst/>
          </a:prstGeom>
        </p:spPr>
        <p:txBody>
          <a:bodyPr vert="horz" wrap="square" lIns="0" tIns="12700" rIns="0" bIns="0" rtlCol="0">
            <a:spAutoFit/>
          </a:bodyPr>
          <a:lstStyle/>
          <a:p>
            <a:pPr marL="12700">
              <a:lnSpc>
                <a:spcPct val="100000"/>
              </a:lnSpc>
              <a:spcBef>
                <a:spcPts val="100"/>
              </a:spcBef>
            </a:pPr>
            <a:r>
              <a:rPr spc="-10" dirty="0"/>
              <a:t>Probability </a:t>
            </a:r>
            <a:r>
              <a:rPr spc="-5" dirty="0"/>
              <a:t>Distribution of </a:t>
            </a:r>
            <a:r>
              <a:rPr dirty="0"/>
              <a:t>a</a:t>
            </a:r>
            <a:r>
              <a:rPr spc="-100" dirty="0"/>
              <a:t> </a:t>
            </a:r>
            <a:r>
              <a:rPr spc="-5" dirty="0"/>
              <a:t>Statistic</a:t>
            </a:r>
          </a:p>
        </p:txBody>
      </p:sp>
      <p:sp>
        <p:nvSpPr>
          <p:cNvPr id="3" name="object 3"/>
          <p:cNvSpPr txBox="1"/>
          <p:nvPr/>
        </p:nvSpPr>
        <p:spPr>
          <a:xfrm>
            <a:off x="574724" y="1093342"/>
            <a:ext cx="7933690" cy="3706271"/>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35" dirty="0">
                <a:solidFill>
                  <a:srgbClr val="3B3B3B"/>
                </a:solidFill>
                <a:latin typeface="Arial"/>
                <a:cs typeface="Arial"/>
              </a:rPr>
              <a:t>Values </a:t>
            </a:r>
            <a:r>
              <a:rPr sz="2400" spc="-5" dirty="0">
                <a:solidFill>
                  <a:srgbClr val="3B3B3B"/>
                </a:solidFill>
                <a:latin typeface="Arial"/>
                <a:cs typeface="Arial"/>
              </a:rPr>
              <a:t>of </a:t>
            </a:r>
            <a:r>
              <a:rPr sz="2400" dirty="0">
                <a:solidFill>
                  <a:srgbClr val="3B3B3B"/>
                </a:solidFill>
                <a:latin typeface="Arial"/>
                <a:cs typeface="Arial"/>
              </a:rPr>
              <a:t>a statistic vary </a:t>
            </a:r>
            <a:r>
              <a:rPr sz="2400" spc="-5" dirty="0">
                <a:solidFill>
                  <a:srgbClr val="3B3B3B"/>
                </a:solidFill>
                <a:latin typeface="Arial"/>
                <a:cs typeface="Arial"/>
              </a:rPr>
              <a:t>because </a:t>
            </a:r>
            <a:r>
              <a:rPr sz="2400" dirty="0">
                <a:solidFill>
                  <a:srgbClr val="3B3B3B"/>
                </a:solidFill>
                <a:latin typeface="Arial"/>
                <a:cs typeface="Arial"/>
              </a:rPr>
              <a:t>random samples</a:t>
            </a:r>
            <a:r>
              <a:rPr sz="2400" spc="-75" dirty="0">
                <a:solidFill>
                  <a:srgbClr val="3B3B3B"/>
                </a:solidFill>
                <a:latin typeface="Arial"/>
                <a:cs typeface="Arial"/>
              </a:rPr>
              <a:t> </a:t>
            </a:r>
            <a:r>
              <a:rPr sz="2400" dirty="0">
                <a:solidFill>
                  <a:srgbClr val="3B3B3B"/>
                </a:solidFill>
                <a:latin typeface="Arial"/>
                <a:cs typeface="Arial"/>
              </a:rPr>
              <a:t>vary</a:t>
            </a:r>
            <a:endParaRPr sz="2400" dirty="0">
              <a:latin typeface="Arial"/>
              <a:cs typeface="Arial"/>
            </a:endParaRPr>
          </a:p>
          <a:p>
            <a:pPr marL="424815" marR="34925" indent="-412750">
              <a:lnSpc>
                <a:spcPts val="2850"/>
              </a:lnSpc>
              <a:spcBef>
                <a:spcPts val="135"/>
              </a:spcBef>
              <a:buClr>
                <a:srgbClr val="C4820D"/>
              </a:buClr>
              <a:buChar char="●"/>
              <a:tabLst>
                <a:tab pos="424815" algn="l"/>
                <a:tab pos="425450" algn="l"/>
              </a:tabLst>
            </a:pPr>
            <a:r>
              <a:rPr sz="2400" dirty="0">
                <a:solidFill>
                  <a:srgbClr val="3B3B3B"/>
                </a:solidFill>
                <a:latin typeface="Arial"/>
                <a:cs typeface="Arial"/>
              </a:rPr>
              <a:t>“Sampling </a:t>
            </a:r>
            <a:r>
              <a:rPr sz="2400" spc="-5" dirty="0">
                <a:solidFill>
                  <a:srgbClr val="3B3B3B"/>
                </a:solidFill>
                <a:latin typeface="Arial"/>
                <a:cs typeface="Arial"/>
              </a:rPr>
              <a:t>distribution” or </a:t>
            </a:r>
            <a:r>
              <a:rPr sz="2400" dirty="0">
                <a:solidFill>
                  <a:srgbClr val="3B3B3B"/>
                </a:solidFill>
                <a:latin typeface="Arial"/>
                <a:cs typeface="Arial"/>
              </a:rPr>
              <a:t>“probability </a:t>
            </a:r>
            <a:r>
              <a:rPr sz="2400" spc="-5" dirty="0">
                <a:solidFill>
                  <a:srgbClr val="3B3B3B"/>
                </a:solidFill>
                <a:latin typeface="Arial"/>
                <a:cs typeface="Arial"/>
              </a:rPr>
              <a:t>distribution” of the  </a:t>
            </a:r>
            <a:r>
              <a:rPr sz="2400" dirty="0">
                <a:solidFill>
                  <a:srgbClr val="3B3B3B"/>
                </a:solidFill>
                <a:latin typeface="Arial"/>
                <a:cs typeface="Arial"/>
              </a:rPr>
              <a:t>statistic:</a:t>
            </a:r>
            <a:endParaRPr sz="2400" dirty="0">
              <a:latin typeface="Arial"/>
              <a:cs typeface="Arial"/>
            </a:endParaRPr>
          </a:p>
          <a:p>
            <a:pPr marL="882015" lvl="1" indent="-412750">
              <a:lnSpc>
                <a:spcPts val="2745"/>
              </a:lnSpc>
              <a:buClr>
                <a:srgbClr val="C4820D"/>
              </a:buClr>
              <a:buChar char="○"/>
              <a:tabLst>
                <a:tab pos="882015" algn="l"/>
                <a:tab pos="882650" algn="l"/>
              </a:tabLst>
            </a:pPr>
            <a:r>
              <a:rPr sz="2400" spc="-5" dirty="0">
                <a:solidFill>
                  <a:srgbClr val="3B3B3B"/>
                </a:solidFill>
                <a:latin typeface="Arial"/>
                <a:cs typeface="Arial"/>
              </a:rPr>
              <a:t>All possible </a:t>
            </a:r>
            <a:r>
              <a:rPr sz="2400" dirty="0">
                <a:solidFill>
                  <a:srgbClr val="3B3B3B"/>
                </a:solidFill>
                <a:latin typeface="Arial"/>
                <a:cs typeface="Arial"/>
              </a:rPr>
              <a:t>values </a:t>
            </a:r>
            <a:r>
              <a:rPr sz="2400" spc="-5" dirty="0">
                <a:solidFill>
                  <a:srgbClr val="3B3B3B"/>
                </a:solidFill>
                <a:latin typeface="Arial"/>
                <a:cs typeface="Arial"/>
              </a:rPr>
              <a:t>of the</a:t>
            </a:r>
            <a:r>
              <a:rPr sz="2400" spc="-35" dirty="0">
                <a:solidFill>
                  <a:srgbClr val="3B3B3B"/>
                </a:solidFill>
                <a:latin typeface="Arial"/>
                <a:cs typeface="Arial"/>
              </a:rPr>
              <a:t> </a:t>
            </a:r>
            <a:r>
              <a:rPr sz="2400" dirty="0">
                <a:solidFill>
                  <a:srgbClr val="3B3B3B"/>
                </a:solidFill>
                <a:latin typeface="Arial"/>
                <a:cs typeface="Arial"/>
              </a:rPr>
              <a:t>statistic,</a:t>
            </a:r>
            <a:endParaRPr sz="2400" dirty="0">
              <a:latin typeface="Arial"/>
              <a:cs typeface="Arial"/>
            </a:endParaRPr>
          </a:p>
          <a:p>
            <a:pPr marL="882015" lvl="1" indent="-412750">
              <a:lnSpc>
                <a:spcPts val="2850"/>
              </a:lnSpc>
              <a:buClr>
                <a:srgbClr val="C4820D"/>
              </a:buClr>
              <a:buChar char="○"/>
              <a:tabLst>
                <a:tab pos="882015" algn="l"/>
                <a:tab pos="882650" algn="l"/>
              </a:tabLst>
            </a:pPr>
            <a:r>
              <a:rPr sz="2400" spc="-5" dirty="0">
                <a:solidFill>
                  <a:srgbClr val="3B3B3B"/>
                </a:solidFill>
                <a:latin typeface="Arial"/>
                <a:cs typeface="Arial"/>
              </a:rPr>
              <a:t>and all the </a:t>
            </a:r>
            <a:r>
              <a:rPr sz="2400" dirty="0">
                <a:solidFill>
                  <a:srgbClr val="3B3B3B"/>
                </a:solidFill>
                <a:latin typeface="Arial"/>
                <a:cs typeface="Arial"/>
              </a:rPr>
              <a:t>corresponding</a:t>
            </a:r>
            <a:r>
              <a:rPr sz="2400" spc="-25" dirty="0">
                <a:solidFill>
                  <a:srgbClr val="3B3B3B"/>
                </a:solidFill>
                <a:latin typeface="Arial"/>
                <a:cs typeface="Arial"/>
              </a:rPr>
              <a:t> </a:t>
            </a:r>
            <a:r>
              <a:rPr sz="2400" spc="-5" dirty="0">
                <a:solidFill>
                  <a:srgbClr val="3B3B3B"/>
                </a:solidFill>
                <a:latin typeface="Arial"/>
                <a:cs typeface="Arial"/>
              </a:rPr>
              <a:t>probabilities</a:t>
            </a:r>
            <a:endParaRPr lang="en-US" sz="2400" spc="-5" dirty="0">
              <a:solidFill>
                <a:srgbClr val="3B3B3B"/>
              </a:solidFill>
              <a:latin typeface="Arial"/>
              <a:cs typeface="Arial"/>
            </a:endParaRPr>
          </a:p>
          <a:p>
            <a:pPr marL="882015" lvl="1" indent="-412750">
              <a:lnSpc>
                <a:spcPts val="2850"/>
              </a:lnSpc>
              <a:buClr>
                <a:srgbClr val="C4820D"/>
              </a:buClr>
              <a:buChar char="○"/>
              <a:tabLst>
                <a:tab pos="882015" algn="l"/>
                <a:tab pos="882650" algn="l"/>
              </a:tabLst>
            </a:pPr>
            <a:endParaRPr sz="2400" dirty="0">
              <a:latin typeface="Arial"/>
              <a:cs typeface="Arial"/>
            </a:endParaRPr>
          </a:p>
          <a:p>
            <a:pPr marL="424815" indent="-412750">
              <a:lnSpc>
                <a:spcPts val="2850"/>
              </a:lnSpc>
              <a:buClr>
                <a:srgbClr val="C4820D"/>
              </a:buClr>
              <a:buChar char="●"/>
              <a:tabLst>
                <a:tab pos="424815" algn="l"/>
                <a:tab pos="425450" algn="l"/>
              </a:tabLst>
            </a:pPr>
            <a:r>
              <a:rPr sz="2400" spc="-5" dirty="0">
                <a:solidFill>
                  <a:srgbClr val="3B3B3B"/>
                </a:solidFill>
                <a:latin typeface="Arial"/>
                <a:cs typeface="Arial"/>
              </a:rPr>
              <a:t>Can be hard to</a:t>
            </a:r>
            <a:r>
              <a:rPr sz="2400" spc="-20" dirty="0">
                <a:solidFill>
                  <a:srgbClr val="3B3B3B"/>
                </a:solidFill>
                <a:latin typeface="Arial"/>
                <a:cs typeface="Arial"/>
              </a:rPr>
              <a:t> </a:t>
            </a:r>
            <a:r>
              <a:rPr sz="2400" dirty="0">
                <a:solidFill>
                  <a:srgbClr val="3B3B3B"/>
                </a:solidFill>
                <a:latin typeface="Arial"/>
                <a:cs typeface="Arial"/>
              </a:rPr>
              <a:t>calculate</a:t>
            </a:r>
            <a:endParaRPr sz="2400" dirty="0">
              <a:latin typeface="Arial"/>
              <a:cs typeface="Arial"/>
            </a:endParaRPr>
          </a:p>
          <a:p>
            <a:pPr marL="882015" lvl="1" indent="-412750">
              <a:lnSpc>
                <a:spcPts val="2850"/>
              </a:lnSpc>
              <a:buClr>
                <a:srgbClr val="C4820D"/>
              </a:buClr>
              <a:buChar char="○"/>
              <a:tabLst>
                <a:tab pos="882015" algn="l"/>
                <a:tab pos="882650" algn="l"/>
              </a:tabLst>
            </a:pPr>
            <a:r>
              <a:rPr sz="2400" spc="-5" dirty="0">
                <a:solidFill>
                  <a:srgbClr val="3B3B3B"/>
                </a:solidFill>
                <a:latin typeface="Arial"/>
                <a:cs typeface="Arial"/>
              </a:rPr>
              <a:t>Either have to do the</a:t>
            </a:r>
            <a:r>
              <a:rPr sz="2400" spc="-30" dirty="0">
                <a:solidFill>
                  <a:srgbClr val="3B3B3B"/>
                </a:solidFill>
                <a:latin typeface="Arial"/>
                <a:cs typeface="Arial"/>
              </a:rPr>
              <a:t> </a:t>
            </a:r>
            <a:r>
              <a:rPr sz="2400" dirty="0">
                <a:solidFill>
                  <a:srgbClr val="3B3B3B"/>
                </a:solidFill>
                <a:latin typeface="Arial"/>
                <a:cs typeface="Arial"/>
              </a:rPr>
              <a:t>math</a:t>
            </a:r>
            <a:endParaRPr sz="2400" dirty="0">
              <a:latin typeface="Arial"/>
              <a:cs typeface="Arial"/>
            </a:endParaRPr>
          </a:p>
          <a:p>
            <a:pPr marL="882015" marR="932815" lvl="1" indent="-412750">
              <a:lnSpc>
                <a:spcPts val="2850"/>
              </a:lnSpc>
              <a:spcBef>
                <a:spcPts val="105"/>
              </a:spcBef>
              <a:buClr>
                <a:srgbClr val="C4820D"/>
              </a:buClr>
              <a:buChar char="○"/>
              <a:tabLst>
                <a:tab pos="882015" algn="l"/>
                <a:tab pos="882650" algn="l"/>
              </a:tabLst>
            </a:pPr>
            <a:r>
              <a:rPr sz="2400" spc="-5" dirty="0">
                <a:solidFill>
                  <a:srgbClr val="3B3B3B"/>
                </a:solidFill>
                <a:latin typeface="Arial"/>
                <a:cs typeface="Arial"/>
              </a:rPr>
              <a:t>Or have to generate all possible </a:t>
            </a:r>
            <a:r>
              <a:rPr sz="2400" dirty="0">
                <a:solidFill>
                  <a:srgbClr val="3B3B3B"/>
                </a:solidFill>
                <a:latin typeface="Arial"/>
                <a:cs typeface="Arial"/>
              </a:rPr>
              <a:t>samples </a:t>
            </a:r>
            <a:r>
              <a:rPr sz="2400" spc="-5" dirty="0">
                <a:solidFill>
                  <a:srgbClr val="3B3B3B"/>
                </a:solidFill>
                <a:latin typeface="Arial"/>
                <a:cs typeface="Arial"/>
              </a:rPr>
              <a:t>and  </a:t>
            </a:r>
            <a:r>
              <a:rPr sz="2400" dirty="0">
                <a:solidFill>
                  <a:srgbClr val="3B3B3B"/>
                </a:solidFill>
                <a:latin typeface="Arial"/>
                <a:cs typeface="Arial"/>
              </a:rPr>
              <a:t>calculate </a:t>
            </a:r>
            <a:r>
              <a:rPr sz="2400" spc="-5" dirty="0">
                <a:solidFill>
                  <a:srgbClr val="3B3B3B"/>
                </a:solidFill>
                <a:latin typeface="Arial"/>
                <a:cs typeface="Arial"/>
              </a:rPr>
              <a:t>the </a:t>
            </a:r>
            <a:r>
              <a:rPr sz="2400" dirty="0">
                <a:solidFill>
                  <a:srgbClr val="3B3B3B"/>
                </a:solidFill>
                <a:latin typeface="Arial"/>
                <a:cs typeface="Arial"/>
              </a:rPr>
              <a:t>statistic </a:t>
            </a:r>
            <a:r>
              <a:rPr sz="2400" spc="-5" dirty="0">
                <a:solidFill>
                  <a:srgbClr val="3B3B3B"/>
                </a:solidFill>
                <a:latin typeface="Arial"/>
                <a:cs typeface="Arial"/>
              </a:rPr>
              <a:t>based on each</a:t>
            </a:r>
            <a:r>
              <a:rPr sz="2400" spc="-85" dirty="0">
                <a:solidFill>
                  <a:srgbClr val="3B3B3B"/>
                </a:solidFill>
                <a:latin typeface="Arial"/>
                <a:cs typeface="Arial"/>
              </a:rPr>
              <a:t> </a:t>
            </a:r>
            <a:r>
              <a:rPr sz="2400" dirty="0">
                <a:solidFill>
                  <a:srgbClr val="3B3B3B"/>
                </a:solidFill>
                <a:latin typeface="Arial"/>
                <a:cs typeface="Arial"/>
              </a:rPr>
              <a:t>sample</a:t>
            </a:r>
            <a:endParaRPr sz="24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5422900" cy="574040"/>
          </a:xfrm>
          <a:prstGeom prst="rect">
            <a:avLst/>
          </a:prstGeom>
        </p:spPr>
        <p:txBody>
          <a:bodyPr vert="horz" wrap="square" lIns="0" tIns="12700" rIns="0" bIns="0" rtlCol="0">
            <a:spAutoFit/>
          </a:bodyPr>
          <a:lstStyle/>
          <a:p>
            <a:pPr marL="12700">
              <a:lnSpc>
                <a:spcPct val="100000"/>
              </a:lnSpc>
              <a:spcBef>
                <a:spcPts val="100"/>
              </a:spcBef>
            </a:pPr>
            <a:r>
              <a:rPr spc="-10" dirty="0"/>
              <a:t>Equally Likely</a:t>
            </a:r>
            <a:r>
              <a:rPr spc="-90" dirty="0"/>
              <a:t> </a:t>
            </a:r>
            <a:r>
              <a:rPr spc="-5" dirty="0"/>
              <a:t>Outcomes</a:t>
            </a:r>
          </a:p>
        </p:txBody>
      </p:sp>
      <p:sp>
        <p:nvSpPr>
          <p:cNvPr id="3" name="object 3"/>
          <p:cNvSpPr/>
          <p:nvPr/>
        </p:nvSpPr>
        <p:spPr>
          <a:xfrm>
            <a:off x="1665222" y="2979724"/>
            <a:ext cx="6394450" cy="0"/>
          </a:xfrm>
          <a:custGeom>
            <a:avLst/>
            <a:gdLst/>
            <a:ahLst/>
            <a:cxnLst/>
            <a:rect l="l" t="t" r="r" b="b"/>
            <a:pathLst>
              <a:path w="6394450">
                <a:moveTo>
                  <a:pt x="0" y="0"/>
                </a:moveTo>
                <a:lnTo>
                  <a:pt x="6394399" y="0"/>
                </a:lnTo>
              </a:path>
            </a:pathLst>
          </a:custGeom>
          <a:ln w="26822">
            <a:solidFill>
              <a:srgbClr val="3A3A3A"/>
            </a:solidFill>
            <a:prstDash val="dash"/>
          </a:ln>
        </p:spPr>
        <p:txBody>
          <a:bodyPr wrap="square" lIns="0" tIns="0" rIns="0" bIns="0" rtlCol="0"/>
          <a:lstStyle/>
          <a:p>
            <a:endParaRPr/>
          </a:p>
        </p:txBody>
      </p:sp>
      <p:sp>
        <p:nvSpPr>
          <p:cNvPr id="4" name="object 4"/>
          <p:cNvSpPr txBox="1"/>
          <p:nvPr/>
        </p:nvSpPr>
        <p:spPr>
          <a:xfrm>
            <a:off x="530225" y="1093342"/>
            <a:ext cx="7886700" cy="2467610"/>
          </a:xfrm>
          <a:prstGeom prst="rect">
            <a:avLst/>
          </a:prstGeom>
        </p:spPr>
        <p:txBody>
          <a:bodyPr vert="horz" wrap="square" lIns="0" tIns="10795" rIns="0" bIns="0" rtlCol="0">
            <a:spAutoFit/>
          </a:bodyPr>
          <a:lstStyle/>
          <a:p>
            <a:pPr marL="12700" marR="5080">
              <a:lnSpc>
                <a:spcPct val="100499"/>
              </a:lnSpc>
              <a:spcBef>
                <a:spcPts val="85"/>
              </a:spcBef>
            </a:pPr>
            <a:r>
              <a:rPr sz="2400" spc="-5" dirty="0">
                <a:solidFill>
                  <a:srgbClr val="3B3B3B"/>
                </a:solidFill>
                <a:latin typeface="Arial"/>
                <a:cs typeface="Arial"/>
              </a:rPr>
              <a:t>Assuming all outcomes are equally </a:t>
            </a:r>
            <a:r>
              <a:rPr sz="2400" spc="-30" dirty="0">
                <a:solidFill>
                  <a:srgbClr val="3B3B3B"/>
                </a:solidFill>
                <a:latin typeface="Arial"/>
                <a:cs typeface="Arial"/>
              </a:rPr>
              <a:t>likely, </a:t>
            </a:r>
            <a:r>
              <a:rPr sz="2400" spc="-5" dirty="0">
                <a:solidFill>
                  <a:srgbClr val="3B3B3B"/>
                </a:solidFill>
                <a:latin typeface="Arial"/>
                <a:cs typeface="Arial"/>
              </a:rPr>
              <a:t>the </a:t>
            </a:r>
            <a:r>
              <a:rPr sz="2400" dirty="0">
                <a:solidFill>
                  <a:srgbClr val="3B3B3B"/>
                </a:solidFill>
                <a:latin typeface="Arial"/>
                <a:cs typeface="Arial"/>
              </a:rPr>
              <a:t>chance </a:t>
            </a:r>
            <a:r>
              <a:rPr sz="2400" spc="-5" dirty="0">
                <a:solidFill>
                  <a:srgbClr val="3B3B3B"/>
                </a:solidFill>
                <a:latin typeface="Arial"/>
                <a:cs typeface="Arial"/>
              </a:rPr>
              <a:t>of an  event </a:t>
            </a:r>
            <a:r>
              <a:rPr sz="2400" dirty="0">
                <a:solidFill>
                  <a:srgbClr val="3B3B3B"/>
                </a:solidFill>
                <a:latin typeface="Arial"/>
                <a:cs typeface="Arial"/>
              </a:rPr>
              <a:t>A</a:t>
            </a:r>
            <a:r>
              <a:rPr sz="2400" spc="-275" dirty="0">
                <a:solidFill>
                  <a:srgbClr val="3B3B3B"/>
                </a:solidFill>
                <a:latin typeface="Arial"/>
                <a:cs typeface="Arial"/>
              </a:rPr>
              <a:t> </a:t>
            </a:r>
            <a:r>
              <a:rPr sz="2400" spc="-5" dirty="0">
                <a:solidFill>
                  <a:srgbClr val="3B3B3B"/>
                </a:solidFill>
                <a:latin typeface="Arial"/>
                <a:cs typeface="Arial"/>
              </a:rPr>
              <a:t>is:</a:t>
            </a:r>
            <a:endParaRPr sz="2400">
              <a:latin typeface="Arial"/>
              <a:cs typeface="Arial"/>
            </a:endParaRPr>
          </a:p>
          <a:p>
            <a:pPr>
              <a:lnSpc>
                <a:spcPct val="100000"/>
              </a:lnSpc>
              <a:spcBef>
                <a:spcPts val="30"/>
              </a:spcBef>
            </a:pPr>
            <a:endParaRPr sz="3300">
              <a:latin typeface="Arial"/>
              <a:cs typeface="Arial"/>
            </a:endParaRPr>
          </a:p>
          <a:p>
            <a:pPr marL="392430" algn="ctr">
              <a:lnSpc>
                <a:spcPct val="100000"/>
              </a:lnSpc>
            </a:pPr>
            <a:r>
              <a:rPr sz="2400" spc="-5" dirty="0">
                <a:solidFill>
                  <a:srgbClr val="3B3B3B"/>
                </a:solidFill>
                <a:latin typeface="Arial"/>
                <a:cs typeface="Arial"/>
              </a:rPr>
              <a:t>number of outcomes that </a:t>
            </a:r>
            <a:r>
              <a:rPr sz="2400" dirty="0">
                <a:solidFill>
                  <a:srgbClr val="3B3B3B"/>
                </a:solidFill>
                <a:latin typeface="Arial"/>
                <a:cs typeface="Arial"/>
              </a:rPr>
              <a:t>make A</a:t>
            </a:r>
            <a:r>
              <a:rPr sz="2400" spc="-310" dirty="0">
                <a:solidFill>
                  <a:srgbClr val="3B3B3B"/>
                </a:solidFill>
                <a:latin typeface="Arial"/>
                <a:cs typeface="Arial"/>
              </a:rPr>
              <a:t> </a:t>
            </a:r>
            <a:r>
              <a:rPr sz="2400" spc="-5" dirty="0">
                <a:solidFill>
                  <a:srgbClr val="3B3B3B"/>
                </a:solidFill>
                <a:latin typeface="Arial"/>
                <a:cs typeface="Arial"/>
              </a:rPr>
              <a:t>happen</a:t>
            </a:r>
            <a:endParaRPr sz="2400">
              <a:latin typeface="Arial"/>
              <a:cs typeface="Arial"/>
            </a:endParaRPr>
          </a:p>
          <a:p>
            <a:pPr marL="12700">
              <a:lnSpc>
                <a:spcPct val="100000"/>
              </a:lnSpc>
              <a:spcBef>
                <a:spcPts val="495"/>
              </a:spcBef>
              <a:tabLst>
                <a:tab pos="788670" algn="l"/>
              </a:tabLst>
            </a:pPr>
            <a:r>
              <a:rPr sz="2400" spc="-5" dirty="0">
                <a:solidFill>
                  <a:srgbClr val="3B3B3B"/>
                </a:solidFill>
                <a:latin typeface="Arial"/>
                <a:cs typeface="Arial"/>
              </a:rPr>
              <a:t>P(A)	</a:t>
            </a:r>
            <a:r>
              <a:rPr sz="2400" dirty="0">
                <a:solidFill>
                  <a:srgbClr val="3B3B3B"/>
                </a:solidFill>
                <a:latin typeface="Arial"/>
                <a:cs typeface="Arial"/>
              </a:rPr>
              <a:t>=</a:t>
            </a:r>
            <a:endParaRPr sz="2400">
              <a:latin typeface="Arial"/>
              <a:cs typeface="Arial"/>
            </a:endParaRPr>
          </a:p>
          <a:p>
            <a:pPr marL="470534" algn="ctr">
              <a:lnSpc>
                <a:spcPct val="100000"/>
              </a:lnSpc>
              <a:spcBef>
                <a:spcPts val="495"/>
              </a:spcBef>
            </a:pPr>
            <a:r>
              <a:rPr sz="2400" spc="-5" dirty="0">
                <a:solidFill>
                  <a:srgbClr val="3B3B3B"/>
                </a:solidFill>
                <a:latin typeface="Arial"/>
                <a:cs typeface="Arial"/>
              </a:rPr>
              <a:t>total number of</a:t>
            </a:r>
            <a:r>
              <a:rPr sz="2400" spc="-20" dirty="0">
                <a:solidFill>
                  <a:srgbClr val="3B3B3B"/>
                </a:solidFill>
                <a:latin typeface="Arial"/>
                <a:cs typeface="Arial"/>
              </a:rPr>
              <a:t> </a:t>
            </a:r>
            <a:r>
              <a:rPr sz="2400" spc="-5" dirty="0">
                <a:solidFill>
                  <a:srgbClr val="3B3B3B"/>
                </a:solidFill>
                <a:latin typeface="Arial"/>
                <a:cs typeface="Arial"/>
              </a:rPr>
              <a:t>outcomes</a:t>
            </a:r>
            <a:endParaRPr sz="24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088765" cy="574040"/>
          </a:xfrm>
          <a:prstGeom prst="rect">
            <a:avLst/>
          </a:prstGeom>
        </p:spPr>
        <p:txBody>
          <a:bodyPr vert="horz" wrap="square" lIns="0" tIns="12700" rIns="0" bIns="0" rtlCol="0">
            <a:spAutoFit/>
          </a:bodyPr>
          <a:lstStyle/>
          <a:p>
            <a:pPr marL="12700">
              <a:lnSpc>
                <a:spcPct val="100000"/>
              </a:lnSpc>
              <a:spcBef>
                <a:spcPts val="100"/>
              </a:spcBef>
            </a:pPr>
            <a:r>
              <a:rPr spc="-5" dirty="0"/>
              <a:t>Multiplication</a:t>
            </a:r>
            <a:r>
              <a:rPr spc="-90" dirty="0"/>
              <a:t> </a:t>
            </a:r>
            <a:r>
              <a:rPr spc="-5" dirty="0"/>
              <a:t>Rule</a:t>
            </a:r>
          </a:p>
        </p:txBody>
      </p:sp>
      <p:sp>
        <p:nvSpPr>
          <p:cNvPr id="3" name="object 3"/>
          <p:cNvSpPr txBox="1"/>
          <p:nvPr/>
        </p:nvSpPr>
        <p:spPr>
          <a:xfrm>
            <a:off x="530225" y="1093342"/>
            <a:ext cx="8047990" cy="325486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3B3B3B"/>
                </a:solidFill>
                <a:latin typeface="Arial"/>
                <a:cs typeface="Arial"/>
              </a:rPr>
              <a:t>Chance that  </a:t>
            </a:r>
            <a:r>
              <a:rPr sz="2400" i="1" dirty="0">
                <a:solidFill>
                  <a:srgbClr val="3B3B3B"/>
                </a:solidFill>
                <a:latin typeface="Arial"/>
                <a:cs typeface="Arial"/>
              </a:rPr>
              <a:t>A </a:t>
            </a:r>
            <a:r>
              <a:rPr lang="en-US" sz="2400" i="1" spc="-5" dirty="0">
                <a:solidFill>
                  <a:srgbClr val="3B3B3B"/>
                </a:solidFill>
                <a:latin typeface="Arial"/>
                <a:cs typeface="Arial"/>
              </a:rPr>
              <a:t>then</a:t>
            </a:r>
            <a:r>
              <a:rPr sz="2400" spc="-5" dirty="0">
                <a:solidFill>
                  <a:srgbClr val="3B3B3B"/>
                </a:solidFill>
                <a:latin typeface="Arial"/>
                <a:cs typeface="Arial"/>
              </a:rPr>
              <a:t> </a:t>
            </a:r>
            <a:r>
              <a:rPr sz="2400" i="1" dirty="0">
                <a:solidFill>
                  <a:srgbClr val="3B3B3B"/>
                </a:solidFill>
                <a:latin typeface="Arial"/>
                <a:cs typeface="Arial"/>
              </a:rPr>
              <a:t>B </a:t>
            </a:r>
            <a:r>
              <a:rPr sz="2400" spc="-5" dirty="0">
                <a:solidFill>
                  <a:srgbClr val="3B3B3B"/>
                </a:solidFill>
                <a:latin typeface="Arial"/>
                <a:cs typeface="Arial"/>
              </a:rPr>
              <a:t>happen</a:t>
            </a:r>
            <a:r>
              <a:rPr lang="en-US" sz="2400" spc="-5" dirty="0">
                <a:solidFill>
                  <a:srgbClr val="3B3B3B"/>
                </a:solidFill>
                <a:latin typeface="Arial"/>
                <a:cs typeface="Arial"/>
              </a:rPr>
              <a:t>s</a:t>
            </a:r>
            <a:endParaRPr sz="2400" dirty="0">
              <a:latin typeface="Arial"/>
              <a:cs typeface="Arial"/>
            </a:endParaRPr>
          </a:p>
          <a:p>
            <a:pPr>
              <a:lnSpc>
                <a:spcPct val="100000"/>
              </a:lnSpc>
              <a:spcBef>
                <a:spcPts val="15"/>
              </a:spcBef>
            </a:pPr>
            <a:endParaRPr sz="3350" dirty="0">
              <a:latin typeface="Arial"/>
              <a:cs typeface="Arial"/>
            </a:endParaRPr>
          </a:p>
          <a:p>
            <a:pPr marL="12700">
              <a:lnSpc>
                <a:spcPct val="100000"/>
              </a:lnSpc>
            </a:pPr>
            <a:r>
              <a:rPr sz="2400" dirty="0">
                <a:solidFill>
                  <a:srgbClr val="3B3B3B"/>
                </a:solidFill>
                <a:latin typeface="Arial"/>
                <a:cs typeface="Arial"/>
              </a:rPr>
              <a:t>= P(</a:t>
            </a:r>
            <a:r>
              <a:rPr sz="2400" i="1" dirty="0">
                <a:solidFill>
                  <a:srgbClr val="3B3B3B"/>
                </a:solidFill>
                <a:latin typeface="Arial"/>
                <a:cs typeface="Arial"/>
              </a:rPr>
              <a:t>A </a:t>
            </a:r>
            <a:r>
              <a:rPr sz="2400" spc="-5" dirty="0">
                <a:solidFill>
                  <a:srgbClr val="3B3B3B"/>
                </a:solidFill>
                <a:latin typeface="Arial"/>
                <a:cs typeface="Arial"/>
              </a:rPr>
              <a:t>happens) </a:t>
            </a:r>
            <a:r>
              <a:rPr sz="2400" dirty="0">
                <a:solidFill>
                  <a:srgbClr val="3B3B3B"/>
                </a:solidFill>
                <a:latin typeface="Arial"/>
                <a:cs typeface="Arial"/>
              </a:rPr>
              <a:t>x P(</a:t>
            </a:r>
            <a:r>
              <a:rPr sz="2400" i="1" dirty="0">
                <a:solidFill>
                  <a:srgbClr val="3B3B3B"/>
                </a:solidFill>
                <a:latin typeface="Arial"/>
                <a:cs typeface="Arial"/>
              </a:rPr>
              <a:t>B </a:t>
            </a:r>
            <a:r>
              <a:rPr sz="2400" spc="-5" dirty="0">
                <a:solidFill>
                  <a:srgbClr val="3B3B3B"/>
                </a:solidFill>
                <a:latin typeface="Arial"/>
                <a:cs typeface="Arial"/>
              </a:rPr>
              <a:t>happens given that </a:t>
            </a:r>
            <a:r>
              <a:rPr sz="2400" i="1" dirty="0">
                <a:solidFill>
                  <a:srgbClr val="3B3B3B"/>
                </a:solidFill>
                <a:latin typeface="Arial"/>
                <a:cs typeface="Arial"/>
              </a:rPr>
              <a:t>A </a:t>
            </a:r>
            <a:r>
              <a:rPr sz="2400" spc="-5" dirty="0">
                <a:solidFill>
                  <a:srgbClr val="3B3B3B"/>
                </a:solidFill>
                <a:latin typeface="Arial"/>
                <a:cs typeface="Arial"/>
              </a:rPr>
              <a:t>has</a:t>
            </a:r>
            <a:r>
              <a:rPr sz="2400" spc="-75" dirty="0">
                <a:solidFill>
                  <a:srgbClr val="3B3B3B"/>
                </a:solidFill>
                <a:latin typeface="Arial"/>
                <a:cs typeface="Arial"/>
              </a:rPr>
              <a:t> </a:t>
            </a:r>
            <a:r>
              <a:rPr sz="2400" spc="-5" dirty="0">
                <a:solidFill>
                  <a:srgbClr val="3B3B3B"/>
                </a:solidFill>
                <a:latin typeface="Arial"/>
                <a:cs typeface="Arial"/>
              </a:rPr>
              <a:t>happened)</a:t>
            </a:r>
            <a:endParaRPr sz="2400" dirty="0">
              <a:latin typeface="Arial"/>
              <a:cs typeface="Arial"/>
            </a:endParaRPr>
          </a:p>
          <a:p>
            <a:pPr>
              <a:lnSpc>
                <a:spcPct val="100000"/>
              </a:lnSpc>
              <a:spcBef>
                <a:spcPts val="5"/>
              </a:spcBef>
            </a:pPr>
            <a:endParaRPr sz="3350" dirty="0">
              <a:latin typeface="Arial"/>
              <a:cs typeface="Arial"/>
            </a:endParaRPr>
          </a:p>
          <a:p>
            <a:pPr marL="469900" marR="695325" indent="-412750">
              <a:lnSpc>
                <a:spcPct val="100499"/>
              </a:lnSpc>
              <a:buClr>
                <a:srgbClr val="C4820D"/>
              </a:buClr>
              <a:buChar char="●"/>
              <a:tabLst>
                <a:tab pos="469265" algn="l"/>
                <a:tab pos="469900" algn="l"/>
              </a:tabLst>
            </a:pPr>
            <a:r>
              <a:rPr sz="2400" spc="-5" dirty="0">
                <a:solidFill>
                  <a:srgbClr val="3B3B3B"/>
                </a:solidFill>
                <a:latin typeface="Arial"/>
                <a:cs typeface="Arial"/>
              </a:rPr>
              <a:t>The answer is </a:t>
            </a:r>
            <a:r>
              <a:rPr sz="2400" i="1" spc="-5" dirty="0">
                <a:solidFill>
                  <a:srgbClr val="3B3B3B"/>
                </a:solidFill>
                <a:latin typeface="Arial"/>
                <a:cs typeface="Arial"/>
              </a:rPr>
              <a:t>less than or equal to </a:t>
            </a:r>
            <a:r>
              <a:rPr sz="2400" spc="-5" dirty="0">
                <a:solidFill>
                  <a:srgbClr val="3B3B3B"/>
                </a:solidFill>
                <a:latin typeface="Arial"/>
                <a:cs typeface="Arial"/>
              </a:rPr>
              <a:t>each of the two  </a:t>
            </a:r>
            <a:r>
              <a:rPr sz="2400" dirty="0">
                <a:solidFill>
                  <a:srgbClr val="3B3B3B"/>
                </a:solidFill>
                <a:latin typeface="Arial"/>
                <a:cs typeface="Arial"/>
              </a:rPr>
              <a:t>chances </a:t>
            </a:r>
            <a:r>
              <a:rPr sz="2400" spc="-5" dirty="0">
                <a:solidFill>
                  <a:srgbClr val="3B3B3B"/>
                </a:solidFill>
                <a:latin typeface="Arial"/>
                <a:cs typeface="Arial"/>
              </a:rPr>
              <a:t>being</a:t>
            </a:r>
            <a:r>
              <a:rPr sz="2400" spc="-15" dirty="0">
                <a:solidFill>
                  <a:srgbClr val="3B3B3B"/>
                </a:solidFill>
                <a:latin typeface="Arial"/>
                <a:cs typeface="Arial"/>
              </a:rPr>
              <a:t> </a:t>
            </a:r>
            <a:r>
              <a:rPr sz="2400" dirty="0">
                <a:solidFill>
                  <a:srgbClr val="3B3B3B"/>
                </a:solidFill>
                <a:latin typeface="Arial"/>
                <a:cs typeface="Arial"/>
              </a:rPr>
              <a:t>multiplied</a:t>
            </a:r>
            <a:endParaRPr sz="2400" dirty="0">
              <a:latin typeface="Arial"/>
              <a:cs typeface="Arial"/>
            </a:endParaRPr>
          </a:p>
          <a:p>
            <a:pPr marL="469900" marR="247650" indent="-412750">
              <a:lnSpc>
                <a:spcPts val="2850"/>
              </a:lnSpc>
              <a:spcBef>
                <a:spcPts val="90"/>
              </a:spcBef>
              <a:buClr>
                <a:srgbClr val="C4820D"/>
              </a:buClr>
              <a:buChar char="●"/>
              <a:tabLst>
                <a:tab pos="469265" algn="l"/>
                <a:tab pos="469900" algn="l"/>
              </a:tabLst>
            </a:pPr>
            <a:r>
              <a:rPr sz="2400" spc="-5" dirty="0">
                <a:solidFill>
                  <a:srgbClr val="3B3B3B"/>
                </a:solidFill>
                <a:latin typeface="Arial"/>
                <a:cs typeface="Arial"/>
              </a:rPr>
              <a:t>The </a:t>
            </a:r>
            <a:r>
              <a:rPr sz="2400" dirty="0">
                <a:solidFill>
                  <a:srgbClr val="3B3B3B"/>
                </a:solidFill>
                <a:latin typeface="Arial"/>
                <a:cs typeface="Arial"/>
              </a:rPr>
              <a:t>more conditions you </a:t>
            </a:r>
            <a:r>
              <a:rPr sz="2400" spc="-5" dirty="0">
                <a:solidFill>
                  <a:srgbClr val="3B3B3B"/>
                </a:solidFill>
                <a:latin typeface="Arial"/>
                <a:cs typeface="Arial"/>
              </a:rPr>
              <a:t>have to </a:t>
            </a:r>
            <a:r>
              <a:rPr sz="2400" spc="-25" dirty="0">
                <a:solidFill>
                  <a:srgbClr val="3B3B3B"/>
                </a:solidFill>
                <a:latin typeface="Arial"/>
                <a:cs typeface="Arial"/>
              </a:rPr>
              <a:t>satisfy, </a:t>
            </a:r>
            <a:r>
              <a:rPr sz="2400" spc="-5" dirty="0">
                <a:solidFill>
                  <a:srgbClr val="3B3B3B"/>
                </a:solidFill>
                <a:latin typeface="Arial"/>
                <a:cs typeface="Arial"/>
              </a:rPr>
              <a:t>the less likely  </a:t>
            </a:r>
            <a:r>
              <a:rPr sz="2400" dirty="0">
                <a:solidFill>
                  <a:srgbClr val="3B3B3B"/>
                </a:solidFill>
                <a:latin typeface="Arial"/>
                <a:cs typeface="Arial"/>
              </a:rPr>
              <a:t>you </a:t>
            </a:r>
            <a:r>
              <a:rPr sz="2400" spc="-5" dirty="0">
                <a:solidFill>
                  <a:srgbClr val="3B3B3B"/>
                </a:solidFill>
                <a:latin typeface="Arial"/>
                <a:cs typeface="Arial"/>
              </a:rPr>
              <a:t>are to </a:t>
            </a:r>
            <a:r>
              <a:rPr sz="2400" dirty="0">
                <a:solidFill>
                  <a:srgbClr val="3B3B3B"/>
                </a:solidFill>
                <a:latin typeface="Arial"/>
                <a:cs typeface="Arial"/>
              </a:rPr>
              <a:t>satisfy </a:t>
            </a:r>
            <a:r>
              <a:rPr sz="2400" spc="-5" dirty="0">
                <a:solidFill>
                  <a:srgbClr val="3B3B3B"/>
                </a:solidFill>
                <a:latin typeface="Arial"/>
                <a:cs typeface="Arial"/>
              </a:rPr>
              <a:t>them</a:t>
            </a:r>
            <a:r>
              <a:rPr sz="2400" spc="-35" dirty="0">
                <a:solidFill>
                  <a:srgbClr val="3B3B3B"/>
                </a:solidFill>
                <a:latin typeface="Arial"/>
                <a:cs typeface="Arial"/>
              </a:rPr>
              <a:t> </a:t>
            </a:r>
            <a:r>
              <a:rPr sz="2400" spc="-5" dirty="0">
                <a:solidFill>
                  <a:srgbClr val="3B3B3B"/>
                </a:solidFill>
                <a:latin typeface="Arial"/>
                <a:cs typeface="Arial"/>
              </a:rPr>
              <a:t>all</a:t>
            </a:r>
            <a:endParaRPr sz="24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3881754" cy="574040"/>
          </a:xfrm>
          <a:prstGeom prst="rect">
            <a:avLst/>
          </a:prstGeom>
        </p:spPr>
        <p:txBody>
          <a:bodyPr vert="horz" wrap="square" lIns="0" tIns="12700" rIns="0" bIns="0" rtlCol="0">
            <a:spAutoFit/>
          </a:bodyPr>
          <a:lstStyle/>
          <a:p>
            <a:pPr marL="12700">
              <a:lnSpc>
                <a:spcPct val="100000"/>
              </a:lnSpc>
              <a:spcBef>
                <a:spcPts val="100"/>
              </a:spcBef>
            </a:pPr>
            <a:r>
              <a:rPr spc="-5" dirty="0"/>
              <a:t>Another</a:t>
            </a:r>
            <a:r>
              <a:rPr spc="-90" dirty="0"/>
              <a:t> </a:t>
            </a:r>
            <a:r>
              <a:rPr spc="-5" dirty="0"/>
              <a:t>Question</a:t>
            </a:r>
          </a:p>
        </p:txBody>
      </p:sp>
      <p:sp>
        <p:nvSpPr>
          <p:cNvPr id="3" name="object 3"/>
          <p:cNvSpPr txBox="1"/>
          <p:nvPr/>
        </p:nvSpPr>
        <p:spPr>
          <a:xfrm>
            <a:off x="574724" y="1093342"/>
            <a:ext cx="7705090" cy="3129703"/>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Char char="●"/>
              <a:tabLst>
                <a:tab pos="424815" algn="l"/>
                <a:tab pos="425450" algn="l"/>
              </a:tabLst>
            </a:pPr>
            <a:r>
              <a:rPr sz="2400" dirty="0">
                <a:solidFill>
                  <a:srgbClr val="3B3B3B"/>
                </a:solidFill>
                <a:latin typeface="Arial"/>
                <a:cs typeface="Arial"/>
              </a:rPr>
              <a:t>I </a:t>
            </a:r>
            <a:r>
              <a:rPr sz="2400" spc="-5" dirty="0">
                <a:solidFill>
                  <a:srgbClr val="3B3B3B"/>
                </a:solidFill>
                <a:latin typeface="Arial"/>
                <a:cs typeface="Arial"/>
              </a:rPr>
              <a:t>have three </a:t>
            </a:r>
            <a:r>
              <a:rPr sz="2400" dirty="0">
                <a:solidFill>
                  <a:srgbClr val="3B3B3B"/>
                </a:solidFill>
                <a:latin typeface="Arial"/>
                <a:cs typeface="Arial"/>
              </a:rPr>
              <a:t>cards: </a:t>
            </a:r>
            <a:r>
              <a:rPr sz="2400" b="1" spc="-5" dirty="0">
                <a:solidFill>
                  <a:srgbClr val="FF0000"/>
                </a:solidFill>
                <a:latin typeface="Arial"/>
                <a:cs typeface="Arial"/>
              </a:rPr>
              <a:t>ace of hearts</a:t>
            </a:r>
            <a:r>
              <a:rPr sz="2400" spc="-5" dirty="0">
                <a:solidFill>
                  <a:srgbClr val="3B3B3B"/>
                </a:solidFill>
                <a:latin typeface="Arial"/>
                <a:cs typeface="Arial"/>
              </a:rPr>
              <a:t>, </a:t>
            </a:r>
            <a:r>
              <a:rPr sz="2400" b="1" spc="-5" dirty="0">
                <a:solidFill>
                  <a:srgbClr val="0000FF"/>
                </a:solidFill>
                <a:latin typeface="Arial"/>
                <a:cs typeface="Arial"/>
              </a:rPr>
              <a:t>king of diamonds</a:t>
            </a:r>
            <a:r>
              <a:rPr sz="2400" spc="-5" dirty="0">
                <a:solidFill>
                  <a:srgbClr val="3B3B3B"/>
                </a:solidFill>
                <a:latin typeface="Arial"/>
                <a:cs typeface="Arial"/>
              </a:rPr>
              <a:t>,  and </a:t>
            </a:r>
            <a:r>
              <a:rPr sz="2400" b="1" spc="-5" dirty="0">
                <a:solidFill>
                  <a:srgbClr val="069924"/>
                </a:solidFill>
                <a:latin typeface="Arial"/>
                <a:cs typeface="Arial"/>
              </a:rPr>
              <a:t>queen of</a:t>
            </a:r>
            <a:r>
              <a:rPr sz="2400" b="1" spc="-15" dirty="0">
                <a:solidFill>
                  <a:srgbClr val="069924"/>
                </a:solidFill>
                <a:latin typeface="Arial"/>
                <a:cs typeface="Arial"/>
              </a:rPr>
              <a:t> </a:t>
            </a:r>
            <a:r>
              <a:rPr sz="2400" b="1" dirty="0">
                <a:solidFill>
                  <a:srgbClr val="069924"/>
                </a:solidFill>
                <a:latin typeface="Arial"/>
                <a:cs typeface="Arial"/>
              </a:rPr>
              <a:t>spades</a:t>
            </a:r>
            <a:r>
              <a:rPr sz="2400" dirty="0">
                <a:solidFill>
                  <a:srgbClr val="3B3B3B"/>
                </a:solidFill>
                <a:latin typeface="Arial"/>
                <a:cs typeface="Arial"/>
              </a:rPr>
              <a:t>.</a:t>
            </a:r>
            <a:endParaRPr sz="2400" dirty="0">
              <a:latin typeface="Arial"/>
              <a:cs typeface="Arial"/>
            </a:endParaRPr>
          </a:p>
          <a:p>
            <a:pPr marL="424815" marR="213360" indent="-412750">
              <a:lnSpc>
                <a:spcPts val="2850"/>
              </a:lnSpc>
              <a:spcBef>
                <a:spcPts val="90"/>
              </a:spcBef>
              <a:buClr>
                <a:srgbClr val="C4820D"/>
              </a:buClr>
              <a:buChar char="●"/>
              <a:tabLst>
                <a:tab pos="424815" algn="l"/>
                <a:tab pos="425450" algn="l"/>
              </a:tabLst>
            </a:pPr>
            <a:r>
              <a:rPr sz="2400" dirty="0">
                <a:solidFill>
                  <a:srgbClr val="3B3B3B"/>
                </a:solidFill>
                <a:latin typeface="Arial"/>
                <a:cs typeface="Arial"/>
              </a:rPr>
              <a:t>I </a:t>
            </a:r>
            <a:r>
              <a:rPr sz="2400" spc="-10" dirty="0">
                <a:solidFill>
                  <a:srgbClr val="3B3B3B"/>
                </a:solidFill>
                <a:latin typeface="Arial"/>
                <a:cs typeface="Arial"/>
              </a:rPr>
              <a:t>shuffle </a:t>
            </a:r>
            <a:r>
              <a:rPr sz="2400" spc="-5" dirty="0">
                <a:solidFill>
                  <a:srgbClr val="3B3B3B"/>
                </a:solidFill>
                <a:latin typeface="Arial"/>
                <a:cs typeface="Arial"/>
              </a:rPr>
              <a:t>them and draw two </a:t>
            </a:r>
            <a:r>
              <a:rPr sz="2400" dirty="0">
                <a:solidFill>
                  <a:srgbClr val="3B3B3B"/>
                </a:solidFill>
                <a:latin typeface="Arial"/>
                <a:cs typeface="Arial"/>
              </a:rPr>
              <a:t>cards </a:t>
            </a:r>
            <a:r>
              <a:rPr sz="2400" i="1" spc="-5" dirty="0">
                <a:solidFill>
                  <a:srgbClr val="3B3B3B"/>
                </a:solidFill>
                <a:latin typeface="Arial"/>
                <a:cs typeface="Arial"/>
              </a:rPr>
              <a:t>at </a:t>
            </a:r>
            <a:r>
              <a:rPr sz="2400" i="1" dirty="0">
                <a:solidFill>
                  <a:srgbClr val="3B3B3B"/>
                </a:solidFill>
                <a:latin typeface="Arial"/>
                <a:cs typeface="Arial"/>
              </a:rPr>
              <a:t>random </a:t>
            </a:r>
            <a:r>
              <a:rPr sz="2400" i="1" spc="-5" dirty="0">
                <a:solidFill>
                  <a:srgbClr val="3B3B3B"/>
                </a:solidFill>
                <a:latin typeface="Arial"/>
                <a:cs typeface="Arial"/>
              </a:rPr>
              <a:t>without  </a:t>
            </a:r>
            <a:r>
              <a:rPr sz="2400" i="1" dirty="0">
                <a:solidFill>
                  <a:srgbClr val="3B3B3B"/>
                </a:solidFill>
                <a:latin typeface="Arial"/>
                <a:cs typeface="Arial"/>
              </a:rPr>
              <a:t>replacement.</a:t>
            </a:r>
            <a:endParaRPr sz="2400" dirty="0">
              <a:latin typeface="Arial"/>
              <a:cs typeface="Arial"/>
            </a:endParaRPr>
          </a:p>
          <a:p>
            <a:pPr>
              <a:lnSpc>
                <a:spcPct val="100000"/>
              </a:lnSpc>
              <a:spcBef>
                <a:spcPts val="40"/>
              </a:spcBef>
              <a:buClr>
                <a:srgbClr val="C4820D"/>
              </a:buClr>
              <a:buFont typeface="Arial"/>
              <a:buChar char="●"/>
            </a:pPr>
            <a:endParaRPr sz="3200" dirty="0">
              <a:latin typeface="Arial"/>
              <a:cs typeface="Arial"/>
            </a:endParaRPr>
          </a:p>
          <a:p>
            <a:pPr marL="424815" marR="353695" indent="-412750">
              <a:lnSpc>
                <a:spcPct val="100499"/>
              </a:lnSpc>
              <a:buClr>
                <a:srgbClr val="C4820D"/>
              </a:buClr>
              <a:buChar char="●"/>
              <a:tabLst>
                <a:tab pos="424815" algn="l"/>
                <a:tab pos="425450" algn="l"/>
              </a:tabLst>
            </a:pPr>
            <a:r>
              <a:rPr sz="2400" spc="-5" dirty="0">
                <a:solidFill>
                  <a:srgbClr val="3B3B3B"/>
                </a:solidFill>
                <a:latin typeface="Arial"/>
                <a:cs typeface="Arial"/>
              </a:rPr>
              <a:t>What is the </a:t>
            </a:r>
            <a:r>
              <a:rPr sz="2400" dirty="0">
                <a:solidFill>
                  <a:srgbClr val="3B3B3B"/>
                </a:solidFill>
                <a:latin typeface="Arial"/>
                <a:cs typeface="Arial"/>
              </a:rPr>
              <a:t>chance </a:t>
            </a:r>
            <a:r>
              <a:rPr sz="2400" spc="-5" dirty="0">
                <a:solidFill>
                  <a:srgbClr val="3B3B3B"/>
                </a:solidFill>
                <a:latin typeface="Arial"/>
                <a:cs typeface="Arial"/>
              </a:rPr>
              <a:t>that one of the </a:t>
            </a:r>
            <a:r>
              <a:rPr sz="2400" dirty="0">
                <a:solidFill>
                  <a:srgbClr val="3B3B3B"/>
                </a:solidFill>
                <a:latin typeface="Arial"/>
                <a:cs typeface="Arial"/>
              </a:rPr>
              <a:t>cards I </a:t>
            </a:r>
            <a:r>
              <a:rPr sz="2400" spc="-5" dirty="0">
                <a:solidFill>
                  <a:srgbClr val="3B3B3B"/>
                </a:solidFill>
                <a:latin typeface="Arial"/>
                <a:cs typeface="Arial"/>
              </a:rPr>
              <a:t>draw is</a:t>
            </a:r>
            <a:r>
              <a:rPr sz="2400" spc="-100" dirty="0">
                <a:solidFill>
                  <a:srgbClr val="3B3B3B"/>
                </a:solidFill>
                <a:latin typeface="Arial"/>
                <a:cs typeface="Arial"/>
              </a:rPr>
              <a:t> </a:t>
            </a:r>
            <a:r>
              <a:rPr sz="2400" dirty="0">
                <a:solidFill>
                  <a:srgbClr val="3B3B3B"/>
                </a:solidFill>
                <a:latin typeface="Arial"/>
                <a:cs typeface="Arial"/>
              </a:rPr>
              <a:t>a  </a:t>
            </a:r>
            <a:r>
              <a:rPr sz="2400" spc="-5" dirty="0">
                <a:solidFill>
                  <a:srgbClr val="3B3B3B"/>
                </a:solidFill>
                <a:latin typeface="Arial"/>
                <a:cs typeface="Arial"/>
              </a:rPr>
              <a:t>King and the other is</a:t>
            </a:r>
            <a:r>
              <a:rPr sz="2400" spc="-25" dirty="0">
                <a:solidFill>
                  <a:srgbClr val="3B3B3B"/>
                </a:solidFill>
                <a:latin typeface="Arial"/>
                <a:cs typeface="Arial"/>
              </a:rPr>
              <a:t> </a:t>
            </a:r>
            <a:r>
              <a:rPr sz="2400" spc="-5" dirty="0">
                <a:solidFill>
                  <a:srgbClr val="3B3B3B"/>
                </a:solidFill>
                <a:latin typeface="Arial"/>
                <a:cs typeface="Arial"/>
              </a:rPr>
              <a:t>Queen?</a:t>
            </a:r>
            <a:endParaRPr sz="2400" dirty="0">
              <a:latin typeface="Arial"/>
              <a:cs typeface="Arial"/>
            </a:endParaRPr>
          </a:p>
          <a:p>
            <a:pPr>
              <a:lnSpc>
                <a:spcPct val="100000"/>
              </a:lnSpc>
              <a:spcBef>
                <a:spcPts val="25"/>
              </a:spcBef>
            </a:pPr>
            <a:endParaRPr sz="255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3881754" cy="574040"/>
          </a:xfrm>
          <a:prstGeom prst="rect">
            <a:avLst/>
          </a:prstGeom>
        </p:spPr>
        <p:txBody>
          <a:bodyPr vert="horz" wrap="square" lIns="0" tIns="12700" rIns="0" bIns="0" rtlCol="0">
            <a:spAutoFit/>
          </a:bodyPr>
          <a:lstStyle/>
          <a:p>
            <a:pPr marL="12700">
              <a:lnSpc>
                <a:spcPct val="100000"/>
              </a:lnSpc>
              <a:spcBef>
                <a:spcPts val="100"/>
              </a:spcBef>
            </a:pPr>
            <a:r>
              <a:rPr spc="-5" dirty="0"/>
              <a:t>Another</a:t>
            </a:r>
            <a:r>
              <a:rPr spc="-90" dirty="0"/>
              <a:t> </a:t>
            </a:r>
            <a:r>
              <a:rPr spc="-5" dirty="0"/>
              <a:t>Question</a:t>
            </a:r>
          </a:p>
        </p:txBody>
      </p:sp>
      <p:sp>
        <p:nvSpPr>
          <p:cNvPr id="3" name="object 3"/>
          <p:cNvSpPr txBox="1"/>
          <p:nvPr/>
        </p:nvSpPr>
        <p:spPr>
          <a:xfrm>
            <a:off x="574724" y="1093342"/>
            <a:ext cx="7705090" cy="3352165"/>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Char char="●"/>
              <a:tabLst>
                <a:tab pos="424815" algn="l"/>
                <a:tab pos="425450" algn="l"/>
              </a:tabLst>
            </a:pPr>
            <a:r>
              <a:rPr sz="2400" dirty="0">
                <a:solidFill>
                  <a:srgbClr val="3B3B3B"/>
                </a:solidFill>
                <a:latin typeface="Arial"/>
                <a:cs typeface="Arial"/>
              </a:rPr>
              <a:t>I </a:t>
            </a:r>
            <a:r>
              <a:rPr sz="2400" spc="-5" dirty="0">
                <a:solidFill>
                  <a:srgbClr val="3B3B3B"/>
                </a:solidFill>
                <a:latin typeface="Arial"/>
                <a:cs typeface="Arial"/>
              </a:rPr>
              <a:t>have three </a:t>
            </a:r>
            <a:r>
              <a:rPr sz="2400" dirty="0">
                <a:solidFill>
                  <a:srgbClr val="3B3B3B"/>
                </a:solidFill>
                <a:latin typeface="Arial"/>
                <a:cs typeface="Arial"/>
              </a:rPr>
              <a:t>cards: </a:t>
            </a:r>
            <a:r>
              <a:rPr sz="2400" b="1" spc="-5" dirty="0">
                <a:solidFill>
                  <a:srgbClr val="FF0000"/>
                </a:solidFill>
                <a:latin typeface="Arial"/>
                <a:cs typeface="Arial"/>
              </a:rPr>
              <a:t>ace of hearts</a:t>
            </a:r>
            <a:r>
              <a:rPr sz="2400" spc="-5" dirty="0">
                <a:solidFill>
                  <a:srgbClr val="3B3B3B"/>
                </a:solidFill>
                <a:latin typeface="Arial"/>
                <a:cs typeface="Arial"/>
              </a:rPr>
              <a:t>, </a:t>
            </a:r>
            <a:r>
              <a:rPr sz="2400" b="1" spc="-5" dirty="0">
                <a:solidFill>
                  <a:srgbClr val="0000FF"/>
                </a:solidFill>
                <a:latin typeface="Arial"/>
                <a:cs typeface="Arial"/>
              </a:rPr>
              <a:t>king of diamonds</a:t>
            </a:r>
            <a:r>
              <a:rPr sz="2400" spc="-5" dirty="0">
                <a:solidFill>
                  <a:srgbClr val="3B3B3B"/>
                </a:solidFill>
                <a:latin typeface="Arial"/>
                <a:cs typeface="Arial"/>
              </a:rPr>
              <a:t>,  and </a:t>
            </a:r>
            <a:r>
              <a:rPr sz="2400" b="1" spc="-5" dirty="0">
                <a:solidFill>
                  <a:srgbClr val="069924"/>
                </a:solidFill>
                <a:latin typeface="Arial"/>
                <a:cs typeface="Arial"/>
              </a:rPr>
              <a:t>queen of</a:t>
            </a:r>
            <a:r>
              <a:rPr sz="2400" b="1" spc="-15" dirty="0">
                <a:solidFill>
                  <a:srgbClr val="069924"/>
                </a:solidFill>
                <a:latin typeface="Arial"/>
                <a:cs typeface="Arial"/>
              </a:rPr>
              <a:t> </a:t>
            </a:r>
            <a:r>
              <a:rPr sz="2400" b="1" dirty="0">
                <a:solidFill>
                  <a:srgbClr val="069924"/>
                </a:solidFill>
                <a:latin typeface="Arial"/>
                <a:cs typeface="Arial"/>
              </a:rPr>
              <a:t>spades</a:t>
            </a:r>
            <a:r>
              <a:rPr sz="2400" dirty="0">
                <a:solidFill>
                  <a:srgbClr val="3B3B3B"/>
                </a:solidFill>
                <a:latin typeface="Arial"/>
                <a:cs typeface="Arial"/>
              </a:rPr>
              <a:t>.</a:t>
            </a:r>
            <a:endParaRPr sz="2400" dirty="0">
              <a:latin typeface="Arial"/>
              <a:cs typeface="Arial"/>
            </a:endParaRPr>
          </a:p>
          <a:p>
            <a:pPr marL="424815" marR="213360" indent="-412750">
              <a:lnSpc>
                <a:spcPts val="2850"/>
              </a:lnSpc>
              <a:spcBef>
                <a:spcPts val="90"/>
              </a:spcBef>
              <a:buClr>
                <a:srgbClr val="C4820D"/>
              </a:buClr>
              <a:buChar char="●"/>
              <a:tabLst>
                <a:tab pos="424815" algn="l"/>
                <a:tab pos="425450" algn="l"/>
              </a:tabLst>
            </a:pPr>
            <a:r>
              <a:rPr sz="2400" dirty="0">
                <a:solidFill>
                  <a:srgbClr val="3B3B3B"/>
                </a:solidFill>
                <a:latin typeface="Arial"/>
                <a:cs typeface="Arial"/>
              </a:rPr>
              <a:t>I </a:t>
            </a:r>
            <a:r>
              <a:rPr sz="2400" spc="-10" dirty="0">
                <a:solidFill>
                  <a:srgbClr val="3B3B3B"/>
                </a:solidFill>
                <a:latin typeface="Arial"/>
                <a:cs typeface="Arial"/>
              </a:rPr>
              <a:t>shuffle </a:t>
            </a:r>
            <a:r>
              <a:rPr sz="2400" spc="-5" dirty="0">
                <a:solidFill>
                  <a:srgbClr val="3B3B3B"/>
                </a:solidFill>
                <a:latin typeface="Arial"/>
                <a:cs typeface="Arial"/>
              </a:rPr>
              <a:t>them and draw two </a:t>
            </a:r>
            <a:r>
              <a:rPr sz="2400" dirty="0">
                <a:solidFill>
                  <a:srgbClr val="3B3B3B"/>
                </a:solidFill>
                <a:latin typeface="Arial"/>
                <a:cs typeface="Arial"/>
              </a:rPr>
              <a:t>cards </a:t>
            </a:r>
            <a:r>
              <a:rPr sz="2400" i="1" spc="-5" dirty="0">
                <a:solidFill>
                  <a:srgbClr val="3B3B3B"/>
                </a:solidFill>
                <a:latin typeface="Arial"/>
                <a:cs typeface="Arial"/>
              </a:rPr>
              <a:t>at </a:t>
            </a:r>
            <a:r>
              <a:rPr sz="2400" i="1" dirty="0">
                <a:solidFill>
                  <a:srgbClr val="3B3B3B"/>
                </a:solidFill>
                <a:latin typeface="Arial"/>
                <a:cs typeface="Arial"/>
              </a:rPr>
              <a:t>random </a:t>
            </a:r>
            <a:r>
              <a:rPr sz="2400" i="1" spc="-5" dirty="0">
                <a:solidFill>
                  <a:srgbClr val="3B3B3B"/>
                </a:solidFill>
                <a:latin typeface="Arial"/>
                <a:cs typeface="Arial"/>
              </a:rPr>
              <a:t>without  </a:t>
            </a:r>
            <a:r>
              <a:rPr sz="2400" i="1" dirty="0">
                <a:solidFill>
                  <a:srgbClr val="3B3B3B"/>
                </a:solidFill>
                <a:latin typeface="Arial"/>
                <a:cs typeface="Arial"/>
              </a:rPr>
              <a:t>replacement.</a:t>
            </a:r>
            <a:endParaRPr sz="2400" dirty="0">
              <a:latin typeface="Arial"/>
              <a:cs typeface="Arial"/>
            </a:endParaRPr>
          </a:p>
          <a:p>
            <a:pPr>
              <a:lnSpc>
                <a:spcPct val="100000"/>
              </a:lnSpc>
              <a:spcBef>
                <a:spcPts val="40"/>
              </a:spcBef>
              <a:buClr>
                <a:srgbClr val="C4820D"/>
              </a:buClr>
              <a:buFont typeface="Arial"/>
              <a:buChar char="●"/>
            </a:pPr>
            <a:endParaRPr sz="3200" dirty="0">
              <a:latin typeface="Arial"/>
              <a:cs typeface="Arial"/>
            </a:endParaRPr>
          </a:p>
          <a:p>
            <a:pPr marL="424815" marR="353695" indent="-412750">
              <a:lnSpc>
                <a:spcPct val="100499"/>
              </a:lnSpc>
              <a:buClr>
                <a:srgbClr val="C4820D"/>
              </a:buClr>
              <a:buChar char="●"/>
              <a:tabLst>
                <a:tab pos="424815" algn="l"/>
                <a:tab pos="425450" algn="l"/>
              </a:tabLst>
            </a:pPr>
            <a:r>
              <a:rPr sz="2400" spc="-5" dirty="0">
                <a:solidFill>
                  <a:srgbClr val="3B3B3B"/>
                </a:solidFill>
                <a:latin typeface="Arial"/>
                <a:cs typeface="Arial"/>
              </a:rPr>
              <a:t>What is the </a:t>
            </a:r>
            <a:r>
              <a:rPr sz="2400" dirty="0">
                <a:solidFill>
                  <a:srgbClr val="3B3B3B"/>
                </a:solidFill>
                <a:latin typeface="Arial"/>
                <a:cs typeface="Arial"/>
              </a:rPr>
              <a:t>chance </a:t>
            </a:r>
            <a:r>
              <a:rPr sz="2400" spc="-5" dirty="0">
                <a:solidFill>
                  <a:srgbClr val="3B3B3B"/>
                </a:solidFill>
                <a:latin typeface="Arial"/>
                <a:cs typeface="Arial"/>
              </a:rPr>
              <a:t>that one of the </a:t>
            </a:r>
            <a:r>
              <a:rPr sz="2400" dirty="0">
                <a:solidFill>
                  <a:srgbClr val="3B3B3B"/>
                </a:solidFill>
                <a:latin typeface="Arial"/>
                <a:cs typeface="Arial"/>
              </a:rPr>
              <a:t>cards I </a:t>
            </a:r>
            <a:r>
              <a:rPr sz="2400" spc="-5" dirty="0">
                <a:solidFill>
                  <a:srgbClr val="3B3B3B"/>
                </a:solidFill>
                <a:latin typeface="Arial"/>
                <a:cs typeface="Arial"/>
              </a:rPr>
              <a:t>draw is</a:t>
            </a:r>
            <a:r>
              <a:rPr sz="2400" spc="-100" dirty="0">
                <a:solidFill>
                  <a:srgbClr val="3B3B3B"/>
                </a:solidFill>
                <a:latin typeface="Arial"/>
                <a:cs typeface="Arial"/>
              </a:rPr>
              <a:t> </a:t>
            </a:r>
            <a:r>
              <a:rPr sz="2400" dirty="0">
                <a:solidFill>
                  <a:srgbClr val="3B3B3B"/>
                </a:solidFill>
                <a:latin typeface="Arial"/>
                <a:cs typeface="Arial"/>
              </a:rPr>
              <a:t>a  </a:t>
            </a:r>
            <a:r>
              <a:rPr sz="2400" spc="-5" dirty="0">
                <a:solidFill>
                  <a:srgbClr val="3B3B3B"/>
                </a:solidFill>
                <a:latin typeface="Arial"/>
                <a:cs typeface="Arial"/>
              </a:rPr>
              <a:t>King and the other is</a:t>
            </a:r>
            <a:r>
              <a:rPr sz="2400" spc="-25" dirty="0">
                <a:solidFill>
                  <a:srgbClr val="3B3B3B"/>
                </a:solidFill>
                <a:latin typeface="Arial"/>
                <a:cs typeface="Arial"/>
              </a:rPr>
              <a:t> </a:t>
            </a:r>
            <a:r>
              <a:rPr sz="2400" spc="-5" dirty="0">
                <a:solidFill>
                  <a:srgbClr val="3B3B3B"/>
                </a:solidFill>
                <a:latin typeface="Arial"/>
                <a:cs typeface="Arial"/>
              </a:rPr>
              <a:t>Queen?</a:t>
            </a:r>
            <a:endParaRPr sz="2400" dirty="0">
              <a:latin typeface="Arial"/>
              <a:cs typeface="Arial"/>
            </a:endParaRPr>
          </a:p>
          <a:p>
            <a:pPr>
              <a:lnSpc>
                <a:spcPct val="100000"/>
              </a:lnSpc>
              <a:spcBef>
                <a:spcPts val="25"/>
              </a:spcBef>
            </a:pPr>
            <a:endParaRPr sz="2550" dirty="0">
              <a:latin typeface="Arial"/>
              <a:cs typeface="Arial"/>
            </a:endParaRPr>
          </a:p>
          <a:p>
            <a:pPr marL="55880" algn="ctr">
              <a:lnSpc>
                <a:spcPct val="100000"/>
              </a:lnSpc>
              <a:tabLst>
                <a:tab pos="600710" algn="l"/>
                <a:tab pos="1183005" algn="l"/>
                <a:tab pos="1728470" algn="l"/>
                <a:tab pos="2310765" algn="l"/>
                <a:tab pos="2881630" algn="l"/>
              </a:tabLst>
            </a:pPr>
            <a:r>
              <a:rPr sz="1800" spc="-5">
                <a:latin typeface="Arial"/>
                <a:cs typeface="Arial"/>
              </a:rPr>
              <a:t>AK	AQ	KA	KQ	QA	QK</a:t>
            </a:r>
            <a:endParaRPr sz="1800" dirty="0">
              <a:latin typeface="Arial"/>
              <a:cs typeface="Arial"/>
            </a:endParaRPr>
          </a:p>
        </p:txBody>
      </p:sp>
    </p:spTree>
    <p:extLst>
      <p:ext uri="{BB962C8B-B14F-4D97-AF65-F5344CB8AC3E}">
        <p14:creationId xmlns:p14="http://schemas.microsoft.com/office/powerpoint/2010/main" val="345724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3881754" cy="574040"/>
          </a:xfrm>
          <a:prstGeom prst="rect">
            <a:avLst/>
          </a:prstGeom>
        </p:spPr>
        <p:txBody>
          <a:bodyPr vert="horz" wrap="square" lIns="0" tIns="12700" rIns="0" bIns="0" rtlCol="0">
            <a:spAutoFit/>
          </a:bodyPr>
          <a:lstStyle/>
          <a:p>
            <a:pPr marL="12700">
              <a:lnSpc>
                <a:spcPct val="100000"/>
              </a:lnSpc>
              <a:spcBef>
                <a:spcPts val="100"/>
              </a:spcBef>
            </a:pPr>
            <a:r>
              <a:rPr spc="-5" dirty="0"/>
              <a:t>Another</a:t>
            </a:r>
            <a:r>
              <a:rPr spc="-90" dirty="0"/>
              <a:t> </a:t>
            </a:r>
            <a:r>
              <a:rPr spc="-5" dirty="0"/>
              <a:t>Question</a:t>
            </a:r>
          </a:p>
        </p:txBody>
      </p:sp>
      <p:sp>
        <p:nvSpPr>
          <p:cNvPr id="3" name="object 3"/>
          <p:cNvSpPr txBox="1"/>
          <p:nvPr/>
        </p:nvSpPr>
        <p:spPr>
          <a:xfrm>
            <a:off x="574724" y="1093342"/>
            <a:ext cx="7705090" cy="3352165"/>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Char char="●"/>
              <a:tabLst>
                <a:tab pos="424815" algn="l"/>
                <a:tab pos="425450" algn="l"/>
              </a:tabLst>
            </a:pPr>
            <a:r>
              <a:rPr sz="2400" dirty="0">
                <a:solidFill>
                  <a:srgbClr val="3B3B3B"/>
                </a:solidFill>
                <a:latin typeface="Arial"/>
                <a:cs typeface="Arial"/>
              </a:rPr>
              <a:t>I </a:t>
            </a:r>
            <a:r>
              <a:rPr sz="2400" spc="-5" dirty="0">
                <a:solidFill>
                  <a:srgbClr val="3B3B3B"/>
                </a:solidFill>
                <a:latin typeface="Arial"/>
                <a:cs typeface="Arial"/>
              </a:rPr>
              <a:t>have three </a:t>
            </a:r>
            <a:r>
              <a:rPr sz="2400" dirty="0">
                <a:solidFill>
                  <a:srgbClr val="3B3B3B"/>
                </a:solidFill>
                <a:latin typeface="Arial"/>
                <a:cs typeface="Arial"/>
              </a:rPr>
              <a:t>cards: </a:t>
            </a:r>
            <a:r>
              <a:rPr sz="2400" b="1" spc="-5" dirty="0">
                <a:solidFill>
                  <a:srgbClr val="FF0000"/>
                </a:solidFill>
                <a:latin typeface="Arial"/>
                <a:cs typeface="Arial"/>
              </a:rPr>
              <a:t>ace of hearts</a:t>
            </a:r>
            <a:r>
              <a:rPr sz="2400" spc="-5" dirty="0">
                <a:solidFill>
                  <a:srgbClr val="3B3B3B"/>
                </a:solidFill>
                <a:latin typeface="Arial"/>
                <a:cs typeface="Arial"/>
              </a:rPr>
              <a:t>, </a:t>
            </a:r>
            <a:r>
              <a:rPr sz="2400" b="1" spc="-5" dirty="0">
                <a:solidFill>
                  <a:srgbClr val="0000FF"/>
                </a:solidFill>
                <a:latin typeface="Arial"/>
                <a:cs typeface="Arial"/>
              </a:rPr>
              <a:t>king of diamonds</a:t>
            </a:r>
            <a:r>
              <a:rPr sz="2400" spc="-5" dirty="0">
                <a:solidFill>
                  <a:srgbClr val="3B3B3B"/>
                </a:solidFill>
                <a:latin typeface="Arial"/>
                <a:cs typeface="Arial"/>
              </a:rPr>
              <a:t>,  and </a:t>
            </a:r>
            <a:r>
              <a:rPr sz="2400" b="1" spc="-5" dirty="0">
                <a:solidFill>
                  <a:srgbClr val="069924"/>
                </a:solidFill>
                <a:latin typeface="Arial"/>
                <a:cs typeface="Arial"/>
              </a:rPr>
              <a:t>queen of</a:t>
            </a:r>
            <a:r>
              <a:rPr sz="2400" b="1" spc="-15" dirty="0">
                <a:solidFill>
                  <a:srgbClr val="069924"/>
                </a:solidFill>
                <a:latin typeface="Arial"/>
                <a:cs typeface="Arial"/>
              </a:rPr>
              <a:t> </a:t>
            </a:r>
            <a:r>
              <a:rPr sz="2400" b="1" dirty="0">
                <a:solidFill>
                  <a:srgbClr val="069924"/>
                </a:solidFill>
                <a:latin typeface="Arial"/>
                <a:cs typeface="Arial"/>
              </a:rPr>
              <a:t>spades</a:t>
            </a:r>
            <a:r>
              <a:rPr sz="2400" dirty="0">
                <a:solidFill>
                  <a:srgbClr val="3B3B3B"/>
                </a:solidFill>
                <a:latin typeface="Arial"/>
                <a:cs typeface="Arial"/>
              </a:rPr>
              <a:t>.</a:t>
            </a:r>
            <a:endParaRPr sz="2400" dirty="0">
              <a:latin typeface="Arial"/>
              <a:cs typeface="Arial"/>
            </a:endParaRPr>
          </a:p>
          <a:p>
            <a:pPr marL="424815" marR="213360" indent="-412750">
              <a:lnSpc>
                <a:spcPts val="2850"/>
              </a:lnSpc>
              <a:spcBef>
                <a:spcPts val="90"/>
              </a:spcBef>
              <a:buClr>
                <a:srgbClr val="C4820D"/>
              </a:buClr>
              <a:buChar char="●"/>
              <a:tabLst>
                <a:tab pos="424815" algn="l"/>
                <a:tab pos="425450" algn="l"/>
              </a:tabLst>
            </a:pPr>
            <a:r>
              <a:rPr sz="2400" dirty="0">
                <a:solidFill>
                  <a:srgbClr val="3B3B3B"/>
                </a:solidFill>
                <a:latin typeface="Arial"/>
                <a:cs typeface="Arial"/>
              </a:rPr>
              <a:t>I </a:t>
            </a:r>
            <a:r>
              <a:rPr sz="2400" spc="-10" dirty="0">
                <a:solidFill>
                  <a:srgbClr val="3B3B3B"/>
                </a:solidFill>
                <a:latin typeface="Arial"/>
                <a:cs typeface="Arial"/>
              </a:rPr>
              <a:t>shuffle </a:t>
            </a:r>
            <a:r>
              <a:rPr sz="2400" spc="-5" dirty="0">
                <a:solidFill>
                  <a:srgbClr val="3B3B3B"/>
                </a:solidFill>
                <a:latin typeface="Arial"/>
                <a:cs typeface="Arial"/>
              </a:rPr>
              <a:t>them and draw two </a:t>
            </a:r>
            <a:r>
              <a:rPr sz="2400" dirty="0">
                <a:solidFill>
                  <a:srgbClr val="3B3B3B"/>
                </a:solidFill>
                <a:latin typeface="Arial"/>
                <a:cs typeface="Arial"/>
              </a:rPr>
              <a:t>cards </a:t>
            </a:r>
            <a:r>
              <a:rPr sz="2400" i="1" spc="-5" dirty="0">
                <a:solidFill>
                  <a:srgbClr val="3B3B3B"/>
                </a:solidFill>
                <a:latin typeface="Arial"/>
                <a:cs typeface="Arial"/>
              </a:rPr>
              <a:t>at </a:t>
            </a:r>
            <a:r>
              <a:rPr sz="2400" i="1" dirty="0">
                <a:solidFill>
                  <a:srgbClr val="3B3B3B"/>
                </a:solidFill>
                <a:latin typeface="Arial"/>
                <a:cs typeface="Arial"/>
              </a:rPr>
              <a:t>random </a:t>
            </a:r>
            <a:r>
              <a:rPr sz="2400" i="1" spc="-5" dirty="0">
                <a:solidFill>
                  <a:srgbClr val="3B3B3B"/>
                </a:solidFill>
                <a:latin typeface="Arial"/>
                <a:cs typeface="Arial"/>
              </a:rPr>
              <a:t>without  </a:t>
            </a:r>
            <a:r>
              <a:rPr sz="2400" i="1" dirty="0">
                <a:solidFill>
                  <a:srgbClr val="3B3B3B"/>
                </a:solidFill>
                <a:latin typeface="Arial"/>
                <a:cs typeface="Arial"/>
              </a:rPr>
              <a:t>replacement.</a:t>
            </a:r>
            <a:endParaRPr sz="2400" dirty="0">
              <a:latin typeface="Arial"/>
              <a:cs typeface="Arial"/>
            </a:endParaRPr>
          </a:p>
          <a:p>
            <a:pPr>
              <a:lnSpc>
                <a:spcPct val="100000"/>
              </a:lnSpc>
              <a:spcBef>
                <a:spcPts val="40"/>
              </a:spcBef>
              <a:buClr>
                <a:srgbClr val="C4820D"/>
              </a:buClr>
              <a:buFont typeface="Arial"/>
              <a:buChar char="●"/>
            </a:pPr>
            <a:endParaRPr sz="3200" dirty="0">
              <a:latin typeface="Arial"/>
              <a:cs typeface="Arial"/>
            </a:endParaRPr>
          </a:p>
          <a:p>
            <a:pPr marL="424815" marR="353695" indent="-412750">
              <a:lnSpc>
                <a:spcPct val="100499"/>
              </a:lnSpc>
              <a:buClr>
                <a:srgbClr val="C4820D"/>
              </a:buClr>
              <a:buChar char="●"/>
              <a:tabLst>
                <a:tab pos="424815" algn="l"/>
                <a:tab pos="425450" algn="l"/>
              </a:tabLst>
            </a:pPr>
            <a:r>
              <a:rPr sz="2400" spc="-5" dirty="0">
                <a:solidFill>
                  <a:srgbClr val="3B3B3B"/>
                </a:solidFill>
                <a:latin typeface="Arial"/>
                <a:cs typeface="Arial"/>
              </a:rPr>
              <a:t>What is the </a:t>
            </a:r>
            <a:r>
              <a:rPr sz="2400" dirty="0">
                <a:solidFill>
                  <a:srgbClr val="3B3B3B"/>
                </a:solidFill>
                <a:latin typeface="Arial"/>
                <a:cs typeface="Arial"/>
              </a:rPr>
              <a:t>chance </a:t>
            </a:r>
            <a:r>
              <a:rPr sz="2400" spc="-5" dirty="0">
                <a:solidFill>
                  <a:srgbClr val="3B3B3B"/>
                </a:solidFill>
                <a:latin typeface="Arial"/>
                <a:cs typeface="Arial"/>
              </a:rPr>
              <a:t>that one of the </a:t>
            </a:r>
            <a:r>
              <a:rPr sz="2400" dirty="0">
                <a:solidFill>
                  <a:srgbClr val="3B3B3B"/>
                </a:solidFill>
                <a:latin typeface="Arial"/>
                <a:cs typeface="Arial"/>
              </a:rPr>
              <a:t>cards I </a:t>
            </a:r>
            <a:r>
              <a:rPr sz="2400" spc="-5" dirty="0">
                <a:solidFill>
                  <a:srgbClr val="3B3B3B"/>
                </a:solidFill>
                <a:latin typeface="Arial"/>
                <a:cs typeface="Arial"/>
              </a:rPr>
              <a:t>draw is</a:t>
            </a:r>
            <a:r>
              <a:rPr sz="2400" spc="-100" dirty="0">
                <a:solidFill>
                  <a:srgbClr val="3B3B3B"/>
                </a:solidFill>
                <a:latin typeface="Arial"/>
                <a:cs typeface="Arial"/>
              </a:rPr>
              <a:t> </a:t>
            </a:r>
            <a:r>
              <a:rPr sz="2400" dirty="0">
                <a:solidFill>
                  <a:srgbClr val="3B3B3B"/>
                </a:solidFill>
                <a:latin typeface="Arial"/>
                <a:cs typeface="Arial"/>
              </a:rPr>
              <a:t>a  </a:t>
            </a:r>
            <a:r>
              <a:rPr sz="2400" spc="-5" dirty="0">
                <a:solidFill>
                  <a:srgbClr val="3B3B3B"/>
                </a:solidFill>
                <a:latin typeface="Arial"/>
                <a:cs typeface="Arial"/>
              </a:rPr>
              <a:t>King and the other is</a:t>
            </a:r>
            <a:r>
              <a:rPr sz="2400" spc="-25" dirty="0">
                <a:solidFill>
                  <a:srgbClr val="3B3B3B"/>
                </a:solidFill>
                <a:latin typeface="Arial"/>
                <a:cs typeface="Arial"/>
              </a:rPr>
              <a:t> </a:t>
            </a:r>
            <a:r>
              <a:rPr sz="2400" spc="-5" dirty="0">
                <a:solidFill>
                  <a:srgbClr val="3B3B3B"/>
                </a:solidFill>
                <a:latin typeface="Arial"/>
                <a:cs typeface="Arial"/>
              </a:rPr>
              <a:t>Queen?</a:t>
            </a:r>
            <a:endParaRPr sz="2400" dirty="0">
              <a:latin typeface="Arial"/>
              <a:cs typeface="Arial"/>
            </a:endParaRPr>
          </a:p>
          <a:p>
            <a:pPr>
              <a:lnSpc>
                <a:spcPct val="100000"/>
              </a:lnSpc>
              <a:spcBef>
                <a:spcPts val="25"/>
              </a:spcBef>
            </a:pPr>
            <a:endParaRPr sz="2550" dirty="0">
              <a:latin typeface="Arial"/>
              <a:cs typeface="Arial"/>
            </a:endParaRPr>
          </a:p>
          <a:p>
            <a:pPr marL="55880" algn="ctr">
              <a:lnSpc>
                <a:spcPct val="100000"/>
              </a:lnSpc>
              <a:tabLst>
                <a:tab pos="600710" algn="l"/>
                <a:tab pos="1183005" algn="l"/>
                <a:tab pos="1728470" algn="l"/>
                <a:tab pos="2310765" algn="l"/>
                <a:tab pos="2881630" algn="l"/>
              </a:tabLst>
            </a:pPr>
            <a:r>
              <a:rPr sz="1800" spc="-5">
                <a:latin typeface="Arial"/>
                <a:cs typeface="Arial"/>
              </a:rPr>
              <a:t>AK	AQ	KA	KQ	QA	QK</a:t>
            </a:r>
            <a:endParaRPr sz="1800" dirty="0">
              <a:latin typeface="Arial"/>
              <a:cs typeface="Arial"/>
            </a:endParaRPr>
          </a:p>
        </p:txBody>
      </p:sp>
      <p:sp>
        <p:nvSpPr>
          <p:cNvPr id="4" name="object 4"/>
          <p:cNvSpPr/>
          <p:nvPr/>
        </p:nvSpPr>
        <p:spPr>
          <a:xfrm>
            <a:off x="4485525" y="4098399"/>
            <a:ext cx="480059" cy="438784"/>
          </a:xfrm>
          <a:custGeom>
            <a:avLst/>
            <a:gdLst/>
            <a:ahLst/>
            <a:cxnLst/>
            <a:rect l="l" t="t" r="r" b="b"/>
            <a:pathLst>
              <a:path w="480060" h="438785">
                <a:moveTo>
                  <a:pt x="0" y="219299"/>
                </a:moveTo>
                <a:lnTo>
                  <a:pt x="4875" y="175103"/>
                </a:lnTo>
                <a:lnTo>
                  <a:pt x="18860" y="133938"/>
                </a:lnTo>
                <a:lnTo>
                  <a:pt x="40988" y="96687"/>
                </a:lnTo>
                <a:lnTo>
                  <a:pt x="70294" y="64231"/>
                </a:lnTo>
                <a:lnTo>
                  <a:pt x="105813" y="37453"/>
                </a:lnTo>
                <a:lnTo>
                  <a:pt x="146581" y="17233"/>
                </a:lnTo>
                <a:lnTo>
                  <a:pt x="191631" y="4455"/>
                </a:lnTo>
                <a:lnTo>
                  <a:pt x="239999" y="0"/>
                </a:lnTo>
                <a:lnTo>
                  <a:pt x="288368" y="4455"/>
                </a:lnTo>
                <a:lnTo>
                  <a:pt x="333418" y="17233"/>
                </a:lnTo>
                <a:lnTo>
                  <a:pt x="374186" y="37453"/>
                </a:lnTo>
                <a:lnTo>
                  <a:pt x="409705" y="64231"/>
                </a:lnTo>
                <a:lnTo>
                  <a:pt x="439011" y="96687"/>
                </a:lnTo>
                <a:lnTo>
                  <a:pt x="461139" y="133938"/>
                </a:lnTo>
                <a:lnTo>
                  <a:pt x="475124" y="175103"/>
                </a:lnTo>
                <a:lnTo>
                  <a:pt x="479999" y="219299"/>
                </a:lnTo>
                <a:lnTo>
                  <a:pt x="475124" y="263496"/>
                </a:lnTo>
                <a:lnTo>
                  <a:pt x="461139" y="304661"/>
                </a:lnTo>
                <a:lnTo>
                  <a:pt x="439011" y="341912"/>
                </a:lnTo>
                <a:lnTo>
                  <a:pt x="409705" y="374368"/>
                </a:lnTo>
                <a:lnTo>
                  <a:pt x="374186" y="401146"/>
                </a:lnTo>
                <a:lnTo>
                  <a:pt x="333418" y="421366"/>
                </a:lnTo>
                <a:lnTo>
                  <a:pt x="288368" y="434144"/>
                </a:lnTo>
                <a:lnTo>
                  <a:pt x="239999" y="438599"/>
                </a:lnTo>
                <a:lnTo>
                  <a:pt x="191631" y="434144"/>
                </a:lnTo>
                <a:lnTo>
                  <a:pt x="146581" y="421366"/>
                </a:lnTo>
                <a:lnTo>
                  <a:pt x="105813" y="401146"/>
                </a:lnTo>
                <a:lnTo>
                  <a:pt x="70294" y="374368"/>
                </a:lnTo>
                <a:lnTo>
                  <a:pt x="40988" y="341912"/>
                </a:lnTo>
                <a:lnTo>
                  <a:pt x="18860" y="304661"/>
                </a:lnTo>
                <a:lnTo>
                  <a:pt x="4875" y="263496"/>
                </a:lnTo>
                <a:lnTo>
                  <a:pt x="0" y="219299"/>
                </a:lnTo>
                <a:close/>
              </a:path>
            </a:pathLst>
          </a:custGeom>
          <a:ln w="19049">
            <a:solidFill>
              <a:srgbClr val="3368FC"/>
            </a:solidFill>
          </a:ln>
        </p:spPr>
        <p:txBody>
          <a:bodyPr wrap="square" lIns="0" tIns="0" rIns="0" bIns="0" rtlCol="0"/>
          <a:lstStyle/>
          <a:p>
            <a:endParaRPr/>
          </a:p>
        </p:txBody>
      </p:sp>
      <p:sp>
        <p:nvSpPr>
          <p:cNvPr id="5" name="object 5"/>
          <p:cNvSpPr/>
          <p:nvPr/>
        </p:nvSpPr>
        <p:spPr>
          <a:xfrm>
            <a:off x="5670599" y="4098399"/>
            <a:ext cx="480059" cy="438784"/>
          </a:xfrm>
          <a:custGeom>
            <a:avLst/>
            <a:gdLst/>
            <a:ahLst/>
            <a:cxnLst/>
            <a:rect l="l" t="t" r="r" b="b"/>
            <a:pathLst>
              <a:path w="480060" h="438785">
                <a:moveTo>
                  <a:pt x="0" y="219299"/>
                </a:moveTo>
                <a:lnTo>
                  <a:pt x="4875" y="175103"/>
                </a:lnTo>
                <a:lnTo>
                  <a:pt x="18860" y="133938"/>
                </a:lnTo>
                <a:lnTo>
                  <a:pt x="40988" y="96687"/>
                </a:lnTo>
                <a:lnTo>
                  <a:pt x="70294" y="64231"/>
                </a:lnTo>
                <a:lnTo>
                  <a:pt x="105813" y="37453"/>
                </a:lnTo>
                <a:lnTo>
                  <a:pt x="146581" y="17233"/>
                </a:lnTo>
                <a:lnTo>
                  <a:pt x="191631" y="4455"/>
                </a:lnTo>
                <a:lnTo>
                  <a:pt x="239999" y="0"/>
                </a:lnTo>
                <a:lnTo>
                  <a:pt x="288368" y="4455"/>
                </a:lnTo>
                <a:lnTo>
                  <a:pt x="333418" y="17233"/>
                </a:lnTo>
                <a:lnTo>
                  <a:pt x="374186" y="37453"/>
                </a:lnTo>
                <a:lnTo>
                  <a:pt x="409705" y="64231"/>
                </a:lnTo>
                <a:lnTo>
                  <a:pt x="439011" y="96687"/>
                </a:lnTo>
                <a:lnTo>
                  <a:pt x="461139" y="133938"/>
                </a:lnTo>
                <a:lnTo>
                  <a:pt x="475124" y="175103"/>
                </a:lnTo>
                <a:lnTo>
                  <a:pt x="479999" y="219299"/>
                </a:lnTo>
                <a:lnTo>
                  <a:pt x="475124" y="263496"/>
                </a:lnTo>
                <a:lnTo>
                  <a:pt x="461139" y="304661"/>
                </a:lnTo>
                <a:lnTo>
                  <a:pt x="439011" y="341912"/>
                </a:lnTo>
                <a:lnTo>
                  <a:pt x="409705" y="374368"/>
                </a:lnTo>
                <a:lnTo>
                  <a:pt x="374186" y="401146"/>
                </a:lnTo>
                <a:lnTo>
                  <a:pt x="333418" y="421366"/>
                </a:lnTo>
                <a:lnTo>
                  <a:pt x="288368" y="434144"/>
                </a:lnTo>
                <a:lnTo>
                  <a:pt x="239999" y="438599"/>
                </a:lnTo>
                <a:lnTo>
                  <a:pt x="191631" y="434144"/>
                </a:lnTo>
                <a:lnTo>
                  <a:pt x="146581" y="421366"/>
                </a:lnTo>
                <a:lnTo>
                  <a:pt x="105813" y="401146"/>
                </a:lnTo>
                <a:lnTo>
                  <a:pt x="70294" y="374368"/>
                </a:lnTo>
                <a:lnTo>
                  <a:pt x="40988" y="341912"/>
                </a:lnTo>
                <a:lnTo>
                  <a:pt x="18860" y="304661"/>
                </a:lnTo>
                <a:lnTo>
                  <a:pt x="4875" y="263496"/>
                </a:lnTo>
                <a:lnTo>
                  <a:pt x="0" y="219299"/>
                </a:lnTo>
                <a:close/>
              </a:path>
            </a:pathLst>
          </a:custGeom>
          <a:ln w="19049">
            <a:solidFill>
              <a:srgbClr val="3368FC"/>
            </a:solidFill>
          </a:ln>
        </p:spPr>
        <p:txBody>
          <a:bodyPr wrap="square" lIns="0" tIns="0" rIns="0" bIns="0" rtlCol="0"/>
          <a:lstStyle/>
          <a:p>
            <a:endParaRPr/>
          </a:p>
        </p:txBody>
      </p:sp>
    </p:spTree>
    <p:extLst>
      <p:ext uri="{BB962C8B-B14F-4D97-AF65-F5344CB8AC3E}">
        <p14:creationId xmlns:p14="http://schemas.microsoft.com/office/powerpoint/2010/main" val="223330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2995295" cy="574040"/>
          </a:xfrm>
          <a:prstGeom prst="rect">
            <a:avLst/>
          </a:prstGeom>
        </p:spPr>
        <p:txBody>
          <a:bodyPr vert="horz" wrap="square" lIns="0" tIns="12700" rIns="0" bIns="0" rtlCol="0">
            <a:spAutoFit/>
          </a:bodyPr>
          <a:lstStyle/>
          <a:p>
            <a:pPr marL="12700">
              <a:lnSpc>
                <a:spcPct val="100000"/>
              </a:lnSpc>
              <a:spcBef>
                <a:spcPts val="100"/>
              </a:spcBef>
            </a:pPr>
            <a:r>
              <a:rPr spc="-5" dirty="0"/>
              <a:t>Addition</a:t>
            </a:r>
            <a:r>
              <a:rPr spc="-90" dirty="0"/>
              <a:t> </a:t>
            </a:r>
            <a:r>
              <a:rPr spc="-5" dirty="0"/>
              <a:t>Rule</a:t>
            </a:r>
          </a:p>
        </p:txBody>
      </p:sp>
      <p:sp>
        <p:nvSpPr>
          <p:cNvPr id="3" name="object 3"/>
          <p:cNvSpPr txBox="1"/>
          <p:nvPr/>
        </p:nvSpPr>
        <p:spPr>
          <a:xfrm>
            <a:off x="530225" y="1093342"/>
            <a:ext cx="7545705" cy="247332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3B3B3B"/>
                </a:solidFill>
                <a:latin typeface="Arial"/>
                <a:cs typeface="Arial"/>
              </a:rPr>
              <a:t>If event </a:t>
            </a:r>
            <a:r>
              <a:rPr sz="2400" i="1" dirty="0">
                <a:solidFill>
                  <a:srgbClr val="3B3B3B"/>
                </a:solidFill>
                <a:latin typeface="Arial"/>
                <a:cs typeface="Arial"/>
              </a:rPr>
              <a:t>A </a:t>
            </a:r>
            <a:r>
              <a:rPr sz="2400" dirty="0">
                <a:solidFill>
                  <a:srgbClr val="3B3B3B"/>
                </a:solidFill>
                <a:latin typeface="Arial"/>
                <a:cs typeface="Arial"/>
              </a:rPr>
              <a:t>can </a:t>
            </a:r>
            <a:r>
              <a:rPr sz="2400" spc="-5" dirty="0">
                <a:solidFill>
                  <a:srgbClr val="3B3B3B"/>
                </a:solidFill>
                <a:latin typeface="Arial"/>
                <a:cs typeface="Arial"/>
              </a:rPr>
              <a:t>happen in </a:t>
            </a:r>
            <a:r>
              <a:rPr sz="2400" i="1" spc="-5" dirty="0">
                <a:solidFill>
                  <a:srgbClr val="3B3B3B"/>
                </a:solidFill>
                <a:latin typeface="Arial"/>
                <a:cs typeface="Arial"/>
              </a:rPr>
              <a:t>exactly one </a:t>
            </a:r>
            <a:r>
              <a:rPr sz="2400" spc="-5" dirty="0">
                <a:solidFill>
                  <a:srgbClr val="3B3B3B"/>
                </a:solidFill>
                <a:latin typeface="Arial"/>
                <a:cs typeface="Arial"/>
              </a:rPr>
              <a:t>of two ways,</a:t>
            </a:r>
            <a:r>
              <a:rPr sz="2400" spc="-35" dirty="0">
                <a:solidFill>
                  <a:srgbClr val="3B3B3B"/>
                </a:solidFill>
                <a:latin typeface="Arial"/>
                <a:cs typeface="Arial"/>
              </a:rPr>
              <a:t> </a:t>
            </a:r>
            <a:r>
              <a:rPr sz="2400" spc="-5" dirty="0">
                <a:solidFill>
                  <a:srgbClr val="3B3B3B"/>
                </a:solidFill>
                <a:latin typeface="Arial"/>
                <a:cs typeface="Arial"/>
              </a:rPr>
              <a:t>then</a:t>
            </a:r>
            <a:endParaRPr sz="2400">
              <a:latin typeface="Arial"/>
              <a:cs typeface="Arial"/>
            </a:endParaRPr>
          </a:p>
          <a:p>
            <a:pPr>
              <a:lnSpc>
                <a:spcPct val="100000"/>
              </a:lnSpc>
              <a:spcBef>
                <a:spcPts val="15"/>
              </a:spcBef>
            </a:pPr>
            <a:endParaRPr sz="3350">
              <a:latin typeface="Arial"/>
              <a:cs typeface="Arial"/>
            </a:endParaRPr>
          </a:p>
          <a:p>
            <a:pPr marL="523875" algn="ctr">
              <a:lnSpc>
                <a:spcPct val="100000"/>
              </a:lnSpc>
              <a:tabLst>
                <a:tab pos="1302385" algn="l"/>
                <a:tab pos="1732914" algn="l"/>
                <a:tab pos="3420745" algn="l"/>
                <a:tab pos="3767454" algn="l"/>
              </a:tabLst>
            </a:pPr>
            <a:r>
              <a:rPr sz="2400" spc="-5" dirty="0">
                <a:solidFill>
                  <a:srgbClr val="3B3B3B"/>
                </a:solidFill>
                <a:latin typeface="Arial"/>
                <a:cs typeface="Arial"/>
              </a:rPr>
              <a:t>P(</a:t>
            </a:r>
            <a:r>
              <a:rPr sz="2400" i="1" spc="-5" dirty="0">
                <a:solidFill>
                  <a:srgbClr val="3B3B3B"/>
                </a:solidFill>
                <a:latin typeface="Arial"/>
                <a:cs typeface="Arial"/>
              </a:rPr>
              <a:t>A</a:t>
            </a:r>
            <a:r>
              <a:rPr sz="2400" spc="-5" dirty="0">
                <a:solidFill>
                  <a:srgbClr val="3B3B3B"/>
                </a:solidFill>
                <a:latin typeface="Arial"/>
                <a:cs typeface="Arial"/>
              </a:rPr>
              <a:t>)	</a:t>
            </a:r>
            <a:r>
              <a:rPr sz="2400" dirty="0">
                <a:solidFill>
                  <a:srgbClr val="3B3B3B"/>
                </a:solidFill>
                <a:latin typeface="Arial"/>
                <a:cs typeface="Arial"/>
              </a:rPr>
              <a:t>=	</a:t>
            </a:r>
            <a:r>
              <a:rPr sz="2400" spc="-5" dirty="0">
                <a:solidFill>
                  <a:srgbClr val="3B3B3B"/>
                </a:solidFill>
                <a:latin typeface="Arial"/>
                <a:cs typeface="Arial"/>
              </a:rPr>
              <a:t>P(first</a:t>
            </a:r>
            <a:r>
              <a:rPr sz="2400" spc="-10" dirty="0">
                <a:solidFill>
                  <a:srgbClr val="3B3B3B"/>
                </a:solidFill>
                <a:latin typeface="Arial"/>
                <a:cs typeface="Arial"/>
              </a:rPr>
              <a:t> </a:t>
            </a:r>
            <a:r>
              <a:rPr sz="2400" spc="-5" dirty="0">
                <a:solidFill>
                  <a:srgbClr val="3B3B3B"/>
                </a:solidFill>
                <a:latin typeface="Arial"/>
                <a:cs typeface="Arial"/>
              </a:rPr>
              <a:t>way)	</a:t>
            </a:r>
            <a:r>
              <a:rPr sz="2400" dirty="0">
                <a:solidFill>
                  <a:srgbClr val="3B3B3B"/>
                </a:solidFill>
                <a:latin typeface="Arial"/>
                <a:cs typeface="Arial"/>
              </a:rPr>
              <a:t>+	</a:t>
            </a:r>
            <a:r>
              <a:rPr sz="2400" spc="-5" dirty="0">
                <a:solidFill>
                  <a:srgbClr val="3B3B3B"/>
                </a:solidFill>
                <a:latin typeface="Arial"/>
                <a:cs typeface="Arial"/>
              </a:rPr>
              <a:t>P(second</a:t>
            </a:r>
            <a:r>
              <a:rPr sz="2400" spc="-15" dirty="0">
                <a:solidFill>
                  <a:srgbClr val="3B3B3B"/>
                </a:solidFill>
                <a:latin typeface="Arial"/>
                <a:cs typeface="Arial"/>
              </a:rPr>
              <a:t> </a:t>
            </a:r>
            <a:r>
              <a:rPr sz="2400" spc="-5" dirty="0">
                <a:solidFill>
                  <a:srgbClr val="3B3B3B"/>
                </a:solidFill>
                <a:latin typeface="Arial"/>
                <a:cs typeface="Arial"/>
              </a:rPr>
              <a:t>way)</a:t>
            </a:r>
            <a:endParaRPr sz="2400">
              <a:latin typeface="Arial"/>
              <a:cs typeface="Arial"/>
            </a:endParaRPr>
          </a:p>
          <a:p>
            <a:pPr>
              <a:lnSpc>
                <a:spcPct val="100000"/>
              </a:lnSpc>
              <a:spcBef>
                <a:spcPts val="5"/>
              </a:spcBef>
            </a:pPr>
            <a:endParaRPr sz="3350">
              <a:latin typeface="Arial"/>
              <a:cs typeface="Arial"/>
            </a:endParaRPr>
          </a:p>
          <a:p>
            <a:pPr marL="469900" marR="5080" indent="-412750">
              <a:lnSpc>
                <a:spcPct val="100499"/>
              </a:lnSpc>
              <a:buClr>
                <a:srgbClr val="C4820D"/>
              </a:buClr>
              <a:buChar char="●"/>
              <a:tabLst>
                <a:tab pos="469265" algn="l"/>
                <a:tab pos="469900" algn="l"/>
              </a:tabLst>
            </a:pPr>
            <a:r>
              <a:rPr sz="2400" spc="-5" dirty="0">
                <a:solidFill>
                  <a:srgbClr val="3B3B3B"/>
                </a:solidFill>
                <a:latin typeface="Arial"/>
                <a:cs typeface="Arial"/>
              </a:rPr>
              <a:t>The answer is </a:t>
            </a:r>
            <a:r>
              <a:rPr sz="2400" i="1" spc="-5" dirty="0">
                <a:solidFill>
                  <a:srgbClr val="3B3B3B"/>
                </a:solidFill>
                <a:latin typeface="Arial"/>
                <a:cs typeface="Arial"/>
              </a:rPr>
              <a:t>greater than or equal to </a:t>
            </a:r>
            <a:r>
              <a:rPr sz="2400" spc="-5" dirty="0">
                <a:solidFill>
                  <a:srgbClr val="3B3B3B"/>
                </a:solidFill>
                <a:latin typeface="Arial"/>
                <a:cs typeface="Arial"/>
              </a:rPr>
              <a:t>the </a:t>
            </a:r>
            <a:r>
              <a:rPr sz="2400" dirty="0">
                <a:solidFill>
                  <a:srgbClr val="3B3B3B"/>
                </a:solidFill>
                <a:latin typeface="Arial"/>
                <a:cs typeface="Arial"/>
              </a:rPr>
              <a:t>chance </a:t>
            </a:r>
            <a:r>
              <a:rPr sz="2400" spc="-5" dirty="0">
                <a:solidFill>
                  <a:srgbClr val="3B3B3B"/>
                </a:solidFill>
                <a:latin typeface="Arial"/>
                <a:cs typeface="Arial"/>
              </a:rPr>
              <a:t>of  each individual</a:t>
            </a:r>
            <a:r>
              <a:rPr sz="2400" spc="-10" dirty="0">
                <a:solidFill>
                  <a:srgbClr val="3B3B3B"/>
                </a:solidFill>
                <a:latin typeface="Arial"/>
                <a:cs typeface="Arial"/>
              </a:rPr>
              <a:t> </a:t>
            </a:r>
            <a:r>
              <a:rPr sz="2400" spc="-5" dirty="0">
                <a:solidFill>
                  <a:srgbClr val="3B3B3B"/>
                </a:solidFill>
                <a:latin typeface="Arial"/>
                <a:cs typeface="Arial"/>
              </a:rPr>
              <a:t>way</a:t>
            </a:r>
            <a:endParaRPr sz="2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7112000" cy="574040"/>
          </a:xfrm>
          <a:prstGeom prst="rect">
            <a:avLst/>
          </a:prstGeom>
        </p:spPr>
        <p:txBody>
          <a:bodyPr vert="horz" wrap="square" lIns="0" tIns="12700" rIns="0" bIns="0" rtlCol="0">
            <a:spAutoFit/>
          </a:bodyPr>
          <a:lstStyle/>
          <a:p>
            <a:pPr marL="12700">
              <a:lnSpc>
                <a:spcPct val="100000"/>
              </a:lnSpc>
              <a:spcBef>
                <a:spcPts val="100"/>
              </a:spcBef>
            </a:pPr>
            <a:r>
              <a:rPr spc="-5" dirty="0"/>
              <a:t>Complement: At </a:t>
            </a:r>
            <a:r>
              <a:rPr spc="-10" dirty="0"/>
              <a:t>Least One</a:t>
            </a:r>
            <a:r>
              <a:rPr spc="-215" dirty="0"/>
              <a:t> </a:t>
            </a:r>
            <a:r>
              <a:rPr spc="-5" dirty="0"/>
              <a:t>Head</a:t>
            </a:r>
          </a:p>
        </p:txBody>
      </p:sp>
      <p:sp>
        <p:nvSpPr>
          <p:cNvPr id="3" name="object 3"/>
          <p:cNvSpPr txBox="1"/>
          <p:nvPr/>
        </p:nvSpPr>
        <p:spPr>
          <a:xfrm>
            <a:off x="574724" y="967612"/>
            <a:ext cx="8006080" cy="3576320"/>
          </a:xfrm>
          <a:prstGeom prst="rect">
            <a:avLst/>
          </a:prstGeom>
        </p:spPr>
        <p:txBody>
          <a:bodyPr vert="horz" wrap="square" lIns="0" tIns="138430" rIns="0" bIns="0" rtlCol="0">
            <a:spAutoFit/>
          </a:bodyPr>
          <a:lstStyle/>
          <a:p>
            <a:pPr marL="424815" indent="-412750">
              <a:lnSpc>
                <a:spcPct val="100000"/>
              </a:lnSpc>
              <a:spcBef>
                <a:spcPts val="1090"/>
              </a:spcBef>
              <a:buClr>
                <a:srgbClr val="C4820D"/>
              </a:buClr>
              <a:buChar char="●"/>
              <a:tabLst>
                <a:tab pos="424815" algn="l"/>
                <a:tab pos="425450" algn="l"/>
              </a:tabLst>
            </a:pPr>
            <a:r>
              <a:rPr sz="2400" spc="-5" dirty="0">
                <a:solidFill>
                  <a:srgbClr val="3B3B3B"/>
                </a:solidFill>
                <a:latin typeface="Arial"/>
                <a:cs typeface="Arial"/>
              </a:rPr>
              <a:t>Recall: P(A) </a:t>
            </a:r>
            <a:r>
              <a:rPr sz="2400" dirty="0">
                <a:solidFill>
                  <a:srgbClr val="3B3B3B"/>
                </a:solidFill>
                <a:latin typeface="Arial"/>
                <a:cs typeface="Arial"/>
              </a:rPr>
              <a:t>= 1 - </a:t>
            </a:r>
            <a:r>
              <a:rPr sz="2400" spc="-5" dirty="0">
                <a:solidFill>
                  <a:srgbClr val="3B3B3B"/>
                </a:solidFill>
                <a:latin typeface="Arial"/>
                <a:cs typeface="Arial"/>
              </a:rPr>
              <a:t>P(not</a:t>
            </a:r>
            <a:r>
              <a:rPr sz="2400" spc="-175" dirty="0">
                <a:solidFill>
                  <a:srgbClr val="3B3B3B"/>
                </a:solidFill>
                <a:latin typeface="Arial"/>
                <a:cs typeface="Arial"/>
              </a:rPr>
              <a:t> </a:t>
            </a:r>
            <a:r>
              <a:rPr sz="2400" spc="-5" dirty="0">
                <a:solidFill>
                  <a:srgbClr val="3B3B3B"/>
                </a:solidFill>
                <a:latin typeface="Arial"/>
                <a:cs typeface="Arial"/>
              </a:rPr>
              <a:t>A)</a:t>
            </a:r>
            <a:endParaRPr sz="2400" dirty="0">
              <a:latin typeface="Arial"/>
              <a:cs typeface="Arial"/>
            </a:endParaRPr>
          </a:p>
          <a:p>
            <a:pPr marL="424815" indent="-412750">
              <a:lnSpc>
                <a:spcPts val="2865"/>
              </a:lnSpc>
              <a:spcBef>
                <a:spcPts val="990"/>
              </a:spcBef>
              <a:buClr>
                <a:srgbClr val="C4820D"/>
              </a:buClr>
              <a:buChar char="●"/>
              <a:tabLst>
                <a:tab pos="424815" algn="l"/>
                <a:tab pos="425450" algn="l"/>
              </a:tabLst>
            </a:pPr>
            <a:r>
              <a:rPr sz="2400" spc="-5" dirty="0">
                <a:solidFill>
                  <a:srgbClr val="3B3B3B"/>
                </a:solidFill>
                <a:latin typeface="Arial"/>
                <a:cs typeface="Arial"/>
              </a:rPr>
              <a:t>In </a:t>
            </a:r>
            <a:r>
              <a:rPr sz="2400" dirty="0">
                <a:solidFill>
                  <a:srgbClr val="3B3B3B"/>
                </a:solidFill>
                <a:latin typeface="Arial"/>
                <a:cs typeface="Arial"/>
              </a:rPr>
              <a:t>3</a:t>
            </a:r>
            <a:r>
              <a:rPr sz="2400" spc="-15" dirty="0">
                <a:solidFill>
                  <a:srgbClr val="3B3B3B"/>
                </a:solidFill>
                <a:latin typeface="Arial"/>
                <a:cs typeface="Arial"/>
              </a:rPr>
              <a:t> </a:t>
            </a:r>
            <a:r>
              <a:rPr sz="2400" spc="-5" dirty="0">
                <a:solidFill>
                  <a:srgbClr val="3B3B3B"/>
                </a:solidFill>
                <a:latin typeface="Arial"/>
                <a:cs typeface="Arial"/>
              </a:rPr>
              <a:t>tosses:</a:t>
            </a:r>
            <a:endParaRPr sz="2400" dirty="0">
              <a:latin typeface="Arial"/>
              <a:cs typeface="Arial"/>
            </a:endParaRPr>
          </a:p>
          <a:p>
            <a:pPr marL="882015" lvl="1" indent="-412750">
              <a:lnSpc>
                <a:spcPts val="2850"/>
              </a:lnSpc>
              <a:buClr>
                <a:srgbClr val="C4820D"/>
              </a:buClr>
              <a:buChar char="○"/>
              <a:tabLst>
                <a:tab pos="882015" algn="l"/>
                <a:tab pos="882650" algn="l"/>
              </a:tabLst>
            </a:pPr>
            <a:r>
              <a:rPr sz="2400" spc="-5" dirty="0">
                <a:solidFill>
                  <a:srgbClr val="3B3B3B"/>
                </a:solidFill>
                <a:latin typeface="Arial"/>
                <a:cs typeface="Arial"/>
              </a:rPr>
              <a:t>Any outcome </a:t>
            </a:r>
            <a:r>
              <a:rPr sz="2400" i="1" spc="-5" dirty="0">
                <a:solidFill>
                  <a:srgbClr val="3B3B3B"/>
                </a:solidFill>
                <a:latin typeface="Arial"/>
                <a:cs typeface="Arial"/>
              </a:rPr>
              <a:t>except</a:t>
            </a:r>
            <a:r>
              <a:rPr sz="2400" i="1" spc="-35" dirty="0">
                <a:solidFill>
                  <a:srgbClr val="3B3B3B"/>
                </a:solidFill>
                <a:latin typeface="Arial"/>
                <a:cs typeface="Arial"/>
              </a:rPr>
              <a:t> </a:t>
            </a:r>
            <a:r>
              <a:rPr sz="2400" spc="-5" dirty="0">
                <a:solidFill>
                  <a:srgbClr val="3B3B3B"/>
                </a:solidFill>
                <a:latin typeface="Arial"/>
                <a:cs typeface="Arial"/>
              </a:rPr>
              <a:t>TTT</a:t>
            </a:r>
            <a:endParaRPr sz="2400" dirty="0">
              <a:latin typeface="Arial"/>
              <a:cs typeface="Arial"/>
            </a:endParaRPr>
          </a:p>
          <a:p>
            <a:pPr marL="882015" lvl="1" indent="-412750">
              <a:lnSpc>
                <a:spcPts val="2850"/>
              </a:lnSpc>
              <a:buClr>
                <a:srgbClr val="C4820D"/>
              </a:buClr>
              <a:buChar char="○"/>
              <a:tabLst>
                <a:tab pos="882015" algn="l"/>
                <a:tab pos="882650" algn="l"/>
                <a:tab pos="2012314" algn="l"/>
                <a:tab pos="2358390" algn="l"/>
                <a:tab pos="5050155" algn="l"/>
                <a:tab pos="5396230" algn="l"/>
              </a:tabLst>
            </a:pPr>
            <a:r>
              <a:rPr sz="2400" spc="-5" dirty="0">
                <a:solidFill>
                  <a:srgbClr val="3B3B3B"/>
                </a:solidFill>
                <a:latin typeface="Arial"/>
                <a:cs typeface="Arial"/>
              </a:rPr>
              <a:t>P(TTT)	</a:t>
            </a:r>
            <a:r>
              <a:rPr sz="2400" dirty="0">
                <a:solidFill>
                  <a:srgbClr val="3B3B3B"/>
                </a:solidFill>
                <a:latin typeface="Arial"/>
                <a:cs typeface="Arial"/>
              </a:rPr>
              <a:t>=	(1/2) x (1/2)</a:t>
            </a:r>
            <a:r>
              <a:rPr sz="2400" spc="-15" dirty="0">
                <a:solidFill>
                  <a:srgbClr val="3B3B3B"/>
                </a:solidFill>
                <a:latin typeface="Arial"/>
                <a:cs typeface="Arial"/>
              </a:rPr>
              <a:t> </a:t>
            </a:r>
            <a:r>
              <a:rPr sz="2400" dirty="0">
                <a:solidFill>
                  <a:srgbClr val="3B3B3B"/>
                </a:solidFill>
                <a:latin typeface="Arial"/>
                <a:cs typeface="Arial"/>
              </a:rPr>
              <a:t>x</a:t>
            </a:r>
            <a:r>
              <a:rPr sz="2400" spc="-5" dirty="0">
                <a:solidFill>
                  <a:srgbClr val="3B3B3B"/>
                </a:solidFill>
                <a:latin typeface="Arial"/>
                <a:cs typeface="Arial"/>
              </a:rPr>
              <a:t> </a:t>
            </a:r>
            <a:r>
              <a:rPr sz="2400" dirty="0">
                <a:solidFill>
                  <a:srgbClr val="3B3B3B"/>
                </a:solidFill>
                <a:latin typeface="Arial"/>
                <a:cs typeface="Arial"/>
              </a:rPr>
              <a:t>(1/2)	=	</a:t>
            </a:r>
            <a:r>
              <a:rPr sz="2400" spc="-5" dirty="0">
                <a:solidFill>
                  <a:srgbClr val="3B3B3B"/>
                </a:solidFill>
                <a:latin typeface="Arial"/>
                <a:cs typeface="Arial"/>
              </a:rPr>
              <a:t>1/8</a:t>
            </a:r>
            <a:endParaRPr sz="2400" dirty="0">
              <a:latin typeface="Arial"/>
              <a:cs typeface="Arial"/>
            </a:endParaRPr>
          </a:p>
          <a:p>
            <a:pPr marL="882015" lvl="1" indent="-412750">
              <a:lnSpc>
                <a:spcPts val="2865"/>
              </a:lnSpc>
              <a:buClr>
                <a:srgbClr val="C4820D"/>
              </a:buClr>
              <a:buChar char="○"/>
              <a:tabLst>
                <a:tab pos="882015" algn="l"/>
                <a:tab pos="882650" algn="l"/>
              </a:tabLst>
            </a:pPr>
            <a:r>
              <a:rPr sz="2400" spc="-5" dirty="0">
                <a:solidFill>
                  <a:srgbClr val="3B3B3B"/>
                </a:solidFill>
                <a:latin typeface="Arial"/>
                <a:cs typeface="Arial"/>
              </a:rPr>
              <a:t>P(at least one head) </a:t>
            </a:r>
            <a:r>
              <a:rPr sz="2400" dirty="0">
                <a:solidFill>
                  <a:srgbClr val="3B3B3B"/>
                </a:solidFill>
                <a:latin typeface="Arial"/>
                <a:cs typeface="Arial"/>
              </a:rPr>
              <a:t>= 1 - </a:t>
            </a:r>
            <a:r>
              <a:rPr sz="2400" spc="-5" dirty="0">
                <a:solidFill>
                  <a:srgbClr val="3B3B3B"/>
                </a:solidFill>
                <a:latin typeface="Arial"/>
                <a:cs typeface="Arial"/>
              </a:rPr>
              <a:t>P(TTT) </a:t>
            </a:r>
            <a:r>
              <a:rPr sz="2400" dirty="0">
                <a:solidFill>
                  <a:srgbClr val="3B3B3B"/>
                </a:solidFill>
                <a:latin typeface="Arial"/>
                <a:cs typeface="Arial"/>
              </a:rPr>
              <a:t>= 1 - (1/8) =</a:t>
            </a:r>
            <a:r>
              <a:rPr sz="2400" spc="-140" dirty="0">
                <a:solidFill>
                  <a:srgbClr val="3B3B3B"/>
                </a:solidFill>
                <a:latin typeface="Arial"/>
                <a:cs typeface="Arial"/>
              </a:rPr>
              <a:t> </a:t>
            </a:r>
            <a:r>
              <a:rPr sz="2400" spc="-5" dirty="0">
                <a:solidFill>
                  <a:srgbClr val="3B3B3B"/>
                </a:solidFill>
                <a:latin typeface="Arial"/>
                <a:cs typeface="Arial"/>
              </a:rPr>
              <a:t>87.5%</a:t>
            </a:r>
            <a:endParaRPr sz="2400" dirty="0">
              <a:latin typeface="Arial"/>
              <a:cs typeface="Arial"/>
            </a:endParaRPr>
          </a:p>
          <a:p>
            <a:pPr lvl="1">
              <a:lnSpc>
                <a:spcPct val="100000"/>
              </a:lnSpc>
              <a:spcBef>
                <a:spcPts val="15"/>
              </a:spcBef>
              <a:buClr>
                <a:srgbClr val="C4820D"/>
              </a:buClr>
              <a:buFont typeface="Arial"/>
              <a:buChar char="○"/>
            </a:pPr>
            <a:endParaRPr sz="3900" dirty="0">
              <a:latin typeface="Arial"/>
              <a:cs typeface="Arial"/>
            </a:endParaRPr>
          </a:p>
          <a:p>
            <a:pPr marL="424815" indent="-412750">
              <a:lnSpc>
                <a:spcPts val="2865"/>
              </a:lnSpc>
              <a:buClr>
                <a:srgbClr val="C4820D"/>
              </a:buClr>
              <a:buChar char="●"/>
              <a:tabLst>
                <a:tab pos="424815" algn="l"/>
                <a:tab pos="425450" algn="l"/>
              </a:tabLst>
            </a:pPr>
            <a:r>
              <a:rPr sz="2400" spc="-5" dirty="0">
                <a:solidFill>
                  <a:srgbClr val="3B3B3B"/>
                </a:solidFill>
                <a:latin typeface="Arial"/>
                <a:cs typeface="Arial"/>
              </a:rPr>
              <a:t>In 10</a:t>
            </a:r>
            <a:r>
              <a:rPr sz="2400" spc="-15" dirty="0">
                <a:solidFill>
                  <a:srgbClr val="3B3B3B"/>
                </a:solidFill>
                <a:latin typeface="Arial"/>
                <a:cs typeface="Arial"/>
              </a:rPr>
              <a:t> </a:t>
            </a:r>
            <a:r>
              <a:rPr sz="2400" spc="-5" dirty="0">
                <a:solidFill>
                  <a:srgbClr val="3B3B3B"/>
                </a:solidFill>
                <a:latin typeface="Arial"/>
                <a:cs typeface="Arial"/>
              </a:rPr>
              <a:t>tosses:</a:t>
            </a:r>
            <a:endParaRPr sz="2400" dirty="0">
              <a:latin typeface="Arial"/>
              <a:cs typeface="Arial"/>
            </a:endParaRPr>
          </a:p>
          <a:p>
            <a:pPr marL="882015" lvl="1" indent="-412750">
              <a:lnSpc>
                <a:spcPts val="4305"/>
              </a:lnSpc>
              <a:buClr>
                <a:srgbClr val="C4820D"/>
              </a:buClr>
              <a:buChar char="○"/>
              <a:tabLst>
                <a:tab pos="882015" algn="l"/>
                <a:tab pos="882650" algn="l"/>
              </a:tabLst>
            </a:pPr>
            <a:r>
              <a:rPr sz="2400" dirty="0">
                <a:solidFill>
                  <a:srgbClr val="3B3B3B"/>
                </a:solidFill>
                <a:latin typeface="Arial"/>
                <a:cs typeface="Arial"/>
              </a:rPr>
              <a:t>1 - (1/2)**10 </a:t>
            </a:r>
            <a:r>
              <a:rPr sz="3600" dirty="0">
                <a:solidFill>
                  <a:srgbClr val="3B3B3B"/>
                </a:solidFill>
                <a:latin typeface="MS PGothic"/>
                <a:cs typeface="MS PGothic"/>
              </a:rPr>
              <a:t>≅</a:t>
            </a:r>
            <a:r>
              <a:rPr sz="3600" spc="-450" dirty="0">
                <a:solidFill>
                  <a:srgbClr val="3B3B3B"/>
                </a:solidFill>
                <a:latin typeface="MS PGothic"/>
                <a:cs typeface="MS PGothic"/>
              </a:rPr>
              <a:t> </a:t>
            </a:r>
            <a:r>
              <a:rPr sz="2400" spc="-5" dirty="0">
                <a:solidFill>
                  <a:srgbClr val="3B3B3B"/>
                </a:solidFill>
                <a:latin typeface="Arial"/>
                <a:cs typeface="Arial"/>
              </a:rPr>
              <a:t>99.9%</a:t>
            </a:r>
            <a:endParaRPr sz="24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2452</TotalTime>
  <Words>1981</Words>
  <Application>Microsoft Office PowerPoint</Application>
  <PresentationFormat>On-screen Show (16:9)</PresentationFormat>
  <Paragraphs>229</Paragraphs>
  <Slides>22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MS PGothic</vt:lpstr>
      <vt:lpstr>Arial</vt:lpstr>
      <vt:lpstr>Calibri</vt:lpstr>
      <vt:lpstr>Calibri Light</vt:lpstr>
      <vt:lpstr>Segoe UI</vt:lpstr>
      <vt:lpstr>Office Theme</vt:lpstr>
      <vt:lpstr>Sampling </vt:lpstr>
      <vt:lpstr>Probability Review</vt:lpstr>
      <vt:lpstr>Equally Likely Outcomes</vt:lpstr>
      <vt:lpstr>Multiplication Rule</vt:lpstr>
      <vt:lpstr>Another Question</vt:lpstr>
      <vt:lpstr>Another Question</vt:lpstr>
      <vt:lpstr>Another Question</vt:lpstr>
      <vt:lpstr>Addition Rule</vt:lpstr>
      <vt:lpstr>Complement: At Least One Head</vt:lpstr>
      <vt:lpstr>Discussion Question</vt:lpstr>
      <vt:lpstr>Discussion Question</vt:lpstr>
      <vt:lpstr>Discussion Question</vt:lpstr>
      <vt:lpstr>Sampling</vt:lpstr>
      <vt:lpstr>Random Samples</vt:lpstr>
      <vt:lpstr>Distributions</vt:lpstr>
      <vt:lpstr>Probability Distribution</vt:lpstr>
      <vt:lpstr>Empirical Distribution</vt:lpstr>
      <vt:lpstr>Law of Averages / Large Sample Sets</vt:lpstr>
      <vt:lpstr>A Statistic</vt:lpstr>
      <vt:lpstr>Inference</vt:lpstr>
      <vt:lpstr>Terminology</vt:lpstr>
      <vt:lpstr>Probability Distribution of a Statistic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Review</dc:title>
  <dc:creator>Abra</dc:creator>
  <cp:lastModifiedBy>John Bergschneider</cp:lastModifiedBy>
  <cp:revision>25</cp:revision>
  <dcterms:created xsi:type="dcterms:W3CDTF">2021-01-18T16:09:05Z</dcterms:created>
  <dcterms:modified xsi:type="dcterms:W3CDTF">2021-03-08T12:53:15Z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