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81" r:id="rId2"/>
    <p:sldId id="259" r:id="rId3"/>
    <p:sldId id="260" r:id="rId4"/>
    <p:sldId id="261" r:id="rId5"/>
    <p:sldId id="262" r:id="rId6"/>
    <p:sldId id="265" r:id="rId7"/>
    <p:sldId id="266" r:id="rId8"/>
    <p:sldId id="267" r:id="rId9"/>
    <p:sldId id="268" r:id="rId10"/>
    <p:sldId id="269" r:id="rId11"/>
    <p:sldId id="270" r:id="rId12"/>
    <p:sldId id="272" r:id="rId13"/>
    <p:sldId id="273" r:id="rId14"/>
    <p:sldId id="274" r:id="rId15"/>
    <p:sldId id="275" r:id="rId16"/>
    <p:sldId id="276" r:id="rId17"/>
    <p:sldId id="277" r:id="rId18"/>
    <p:sldId id="278" r:id="rId19"/>
    <p:sldId id="279" r:id="rId2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456" autoAdjust="0"/>
  </p:normalViewPr>
  <p:slideViewPr>
    <p:cSldViewPr>
      <p:cViewPr varScale="1">
        <p:scale>
          <a:sx n="39" d="100"/>
          <a:sy n="39" d="100"/>
        </p:scale>
        <p:origin x="53" y="878"/>
      </p:cViewPr>
      <p:guideLst>
        <p:guide orient="horz" pos="2880"/>
        <p:guide pos="2160"/>
      </p:guideLst>
    </p:cSldViewPr>
  </p:slideViewPr>
  <p:notesTextViewPr>
    <p:cViewPr>
      <p:scale>
        <a:sx n="100" d="100"/>
        <a:sy n="100" d="100"/>
      </p:scale>
      <p:origin x="0" y="-6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D6273077-B26E-4D41-BE8F-6DAE0099CBCF}" type="datetimeFigureOut">
              <a:rPr lang="en-US" smtClean="0"/>
              <a:t>3/8/2021</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7E1058C-F61D-48D4-9D88-B97FBEB0FF2C}" type="slidenum">
              <a:rPr lang="en-US" smtClean="0"/>
              <a:t>‹#›</a:t>
            </a:fld>
            <a:endParaRPr lang="en-US"/>
          </a:p>
        </p:txBody>
      </p:sp>
    </p:spTree>
    <p:extLst>
      <p:ext uri="{BB962C8B-B14F-4D97-AF65-F5344CB8AC3E}">
        <p14:creationId xmlns:p14="http://schemas.microsoft.com/office/powerpoint/2010/main" val="3437187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Any Random quantity has a probability </a:t>
            </a:r>
            <a:r>
              <a:rPr lang="en-US" dirty="0" err="1"/>
              <a:t>distubtion</a:t>
            </a:r>
            <a:endParaRPr lang="en-US" dirty="0"/>
          </a:p>
          <a:p>
            <a:pPr marL="228600" indent="-228600">
              <a:buAutoNum type="arabicPeriod"/>
            </a:pPr>
            <a:r>
              <a:rPr lang="en-US" dirty="0"/>
              <a:t>Probability </a:t>
            </a:r>
            <a:r>
              <a:rPr lang="en-US" dirty="0" err="1"/>
              <a:t>distrubtions</a:t>
            </a:r>
            <a:r>
              <a:rPr lang="en-US" dirty="0"/>
              <a:t> are theoretical or an entire data set and do not need an experiment to be computed!</a:t>
            </a:r>
          </a:p>
          <a:p>
            <a:pPr marL="228600" indent="-228600">
              <a:buAutoNum type="arabicPeriod"/>
            </a:pPr>
            <a:r>
              <a:rPr lang="en-US" dirty="0"/>
              <a:t>An example of a probability </a:t>
            </a:r>
            <a:r>
              <a:rPr lang="en-US" dirty="0" err="1"/>
              <a:t>distubtion</a:t>
            </a:r>
            <a:r>
              <a:rPr lang="en-US" dirty="0"/>
              <a:t> is tossing a dice and the probability of landing on each face </a:t>
            </a:r>
          </a:p>
          <a:p>
            <a:pPr marL="228600" indent="-228600">
              <a:buAutoNum type="arabicPeriod"/>
            </a:pPr>
            <a:r>
              <a:rPr lang="en-US" dirty="0" err="1"/>
              <a:t>Probaility</a:t>
            </a:r>
            <a:r>
              <a:rPr lang="en-US" dirty="0"/>
              <a:t> </a:t>
            </a:r>
            <a:r>
              <a:rPr lang="en-US" dirty="0" err="1"/>
              <a:t>distrubtions</a:t>
            </a:r>
            <a:r>
              <a:rPr lang="en-US" dirty="0"/>
              <a:t> have two properties they display all possible values and the </a:t>
            </a:r>
            <a:r>
              <a:rPr lang="en-US" dirty="0" err="1"/>
              <a:t>proability</a:t>
            </a:r>
            <a:r>
              <a:rPr lang="en-US" dirty="0"/>
              <a:t> that value occurring </a:t>
            </a:r>
          </a:p>
          <a:p>
            <a:pPr marL="228600" indent="-228600">
              <a:buAutoNum type="arabicPeriod"/>
            </a:pPr>
            <a:r>
              <a:rPr lang="en-US" dirty="0"/>
              <a:t>The other type of </a:t>
            </a:r>
            <a:r>
              <a:rPr lang="en-US" dirty="0" err="1"/>
              <a:t>distrubtion</a:t>
            </a:r>
            <a:r>
              <a:rPr lang="en-US" dirty="0"/>
              <a:t> is empirical. </a:t>
            </a:r>
          </a:p>
          <a:p>
            <a:pPr marL="228600" indent="-228600">
              <a:buAutoNum type="arabicPeriod"/>
            </a:pPr>
            <a:r>
              <a:rPr lang="en-US" dirty="0"/>
              <a:t>This is observed data and needs an experiment/event to </a:t>
            </a:r>
            <a:r>
              <a:rPr lang="en-US" dirty="0" err="1"/>
              <a:t>occue</a:t>
            </a:r>
            <a:r>
              <a:rPr lang="en-US" dirty="0"/>
              <a:t>!</a:t>
            </a:r>
          </a:p>
          <a:p>
            <a:pPr marL="228600" indent="-228600">
              <a:buAutoNum type="arabicPeriod"/>
            </a:pPr>
            <a:r>
              <a:rPr lang="en-US" dirty="0"/>
              <a:t>An example of a empirical </a:t>
            </a:r>
            <a:r>
              <a:rPr lang="en-US" dirty="0" err="1"/>
              <a:t>distubitions</a:t>
            </a:r>
            <a:r>
              <a:rPr lang="en-US" dirty="0"/>
              <a:t> is a sampling of an entire population!</a:t>
            </a:r>
          </a:p>
          <a:p>
            <a:pPr marL="228600" indent="-228600">
              <a:buAutoNum type="arabicPeriod"/>
            </a:pPr>
            <a:r>
              <a:rPr lang="en-US" dirty="0"/>
              <a:t>The key is that empirical </a:t>
            </a:r>
            <a:r>
              <a:rPr lang="en-US" dirty="0" err="1"/>
              <a:t>distubitoons</a:t>
            </a:r>
            <a:r>
              <a:rPr lang="en-US" dirty="0"/>
              <a:t> are easy to find where probability </a:t>
            </a:r>
            <a:r>
              <a:rPr lang="en-US" dirty="0" err="1"/>
              <a:t>distrubtions</a:t>
            </a:r>
            <a:r>
              <a:rPr lang="en-US" dirty="0"/>
              <a:t> are hard to find. </a:t>
            </a:r>
          </a:p>
          <a:p>
            <a:pPr marL="228600" indent="-228600">
              <a:buAutoNum type="arabicPeriod"/>
            </a:pPr>
            <a:r>
              <a:rPr lang="en-US" dirty="0"/>
              <a:t>However large empirical; </a:t>
            </a:r>
            <a:r>
              <a:rPr lang="en-US" dirty="0" err="1"/>
              <a:t>distrubtions</a:t>
            </a:r>
            <a:r>
              <a:rPr lang="en-US" dirty="0"/>
              <a:t> model probability </a:t>
            </a:r>
            <a:r>
              <a:rPr lang="en-US" dirty="0" err="1"/>
              <a:t>distbutions</a:t>
            </a:r>
            <a:r>
              <a:rPr lang="en-US" dirty="0"/>
              <a:t> very well because the law of averages!</a:t>
            </a:r>
          </a:p>
        </p:txBody>
      </p:sp>
      <p:sp>
        <p:nvSpPr>
          <p:cNvPr id="4" name="Slide Number Placeholder 3"/>
          <p:cNvSpPr>
            <a:spLocks noGrp="1"/>
          </p:cNvSpPr>
          <p:nvPr>
            <p:ph type="sldNum" sz="quarter" idx="5"/>
          </p:nvPr>
        </p:nvSpPr>
        <p:spPr/>
        <p:txBody>
          <a:bodyPr/>
          <a:lstStyle/>
          <a:p>
            <a:fld id="{F7E1058C-F61D-48D4-9D88-B97FBEB0FF2C}" type="slidenum">
              <a:rPr lang="en-US" smtClean="0"/>
              <a:t>2</a:t>
            </a:fld>
            <a:endParaRPr lang="en-US"/>
          </a:p>
        </p:txBody>
      </p:sp>
    </p:spTree>
    <p:extLst>
      <p:ext uri="{BB962C8B-B14F-4D97-AF65-F5344CB8AC3E}">
        <p14:creationId xmlns:p14="http://schemas.microsoft.com/office/powerpoint/2010/main" val="1325859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We will look at the another example </a:t>
            </a:r>
          </a:p>
        </p:txBody>
      </p:sp>
      <p:sp>
        <p:nvSpPr>
          <p:cNvPr id="4" name="Slide Number Placeholder 3"/>
          <p:cNvSpPr>
            <a:spLocks noGrp="1"/>
          </p:cNvSpPr>
          <p:nvPr>
            <p:ph type="sldNum" sz="quarter" idx="5"/>
          </p:nvPr>
        </p:nvSpPr>
        <p:spPr/>
        <p:txBody>
          <a:bodyPr/>
          <a:lstStyle/>
          <a:p>
            <a:fld id="{F7E1058C-F61D-48D4-9D88-B97FBEB0FF2C}" type="slidenum">
              <a:rPr lang="en-US" smtClean="0"/>
              <a:t>13</a:t>
            </a:fld>
            <a:endParaRPr lang="en-US"/>
          </a:p>
        </p:txBody>
      </p:sp>
    </p:spTree>
    <p:extLst>
      <p:ext uri="{BB962C8B-B14F-4D97-AF65-F5344CB8AC3E}">
        <p14:creationId xmlns:p14="http://schemas.microsoft.com/office/powerpoint/2010/main" val="2298941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Lets turn out </a:t>
            </a:r>
            <a:r>
              <a:rPr lang="en-US" dirty="0" err="1"/>
              <a:t>atteiion</a:t>
            </a:r>
            <a:r>
              <a:rPr lang="en-US" dirty="0"/>
              <a:t> to Mendel’s fundamental study of genetics</a:t>
            </a:r>
          </a:p>
          <a:p>
            <a:pPr marL="342900" marR="0" lvl="0" indent="-342900">
              <a:buFont typeface="+mj-lt"/>
              <a:buAutoNum type="arabicPeriod"/>
            </a:pPr>
            <a:r>
              <a:rPr lang="en-US" sz="1800" b="1" dirty="0">
                <a:effectLst/>
                <a:latin typeface="Times New Roman" panose="02020603050405020304" pitchFamily="18" charset="0"/>
                <a:ea typeface="Times New Roman" panose="02020603050405020304" pitchFamily="18" charset="0"/>
              </a:rPr>
              <a:t>Mendel perform experiments on plants to come up with fundamental laws of genetics</a:t>
            </a:r>
          </a:p>
          <a:p>
            <a:pPr marL="342900" marR="0" lvl="0" indent="-342900">
              <a:buFont typeface="+mj-lt"/>
              <a:buAutoNum type="arabicPeriod"/>
            </a:pPr>
            <a:r>
              <a:rPr lang="en-US" sz="1800" b="1" dirty="0">
                <a:effectLst/>
                <a:latin typeface="Times New Roman" panose="02020603050405020304" pitchFamily="18" charset="0"/>
                <a:ea typeface="Times New Roman" panose="02020603050405020304" pitchFamily="18" charset="0"/>
              </a:rPr>
              <a:t>He formulated sets of assumptions about each variety, these were his models.</a:t>
            </a:r>
          </a:p>
          <a:p>
            <a:pPr marL="342900" marR="0" lvl="0" indent="-342900">
              <a:buFont typeface="+mj-lt"/>
              <a:buAutoNum type="arabicPeriod"/>
            </a:pPr>
            <a:r>
              <a:rPr lang="en-US" sz="1800" b="1" dirty="0">
                <a:effectLst/>
                <a:latin typeface="Times New Roman" panose="02020603050405020304" pitchFamily="18" charset="0"/>
                <a:ea typeface="Times New Roman" panose="02020603050405020304" pitchFamily="18" charset="0"/>
              </a:rPr>
              <a:t>He tested the validity of his models by growing the plants and </a:t>
            </a:r>
            <a:r>
              <a:rPr lang="en-US" sz="1800" b="1" dirty="0" err="1">
                <a:effectLst/>
                <a:latin typeface="Times New Roman" panose="02020603050405020304" pitchFamily="18" charset="0"/>
                <a:ea typeface="Times New Roman" panose="02020603050405020304" pitchFamily="18" charset="0"/>
              </a:rPr>
              <a:t>tgathering</a:t>
            </a:r>
            <a:r>
              <a:rPr lang="en-US" sz="1800" b="1" dirty="0">
                <a:effectLst/>
                <a:latin typeface="Times New Roman" panose="02020603050405020304" pitchFamily="18" charset="0"/>
                <a:ea typeface="Times New Roman" panose="02020603050405020304" pitchFamily="18" charset="0"/>
              </a:rPr>
              <a:t> the data</a:t>
            </a:r>
          </a:p>
          <a:p>
            <a:pPr marL="342900" marR="0" lvl="0" indent="-342900">
              <a:buFont typeface="+mj-lt"/>
              <a:buAutoNum type="arabicPeriod"/>
            </a:pPr>
            <a:r>
              <a:rPr lang="en-US" sz="1800" b="1" dirty="0">
                <a:effectLst/>
                <a:latin typeface="Times New Roman" panose="02020603050405020304" pitchFamily="18" charset="0"/>
                <a:ea typeface="Times New Roman" panose="02020603050405020304" pitchFamily="18" charset="0"/>
              </a:rPr>
              <a:t>Mendel hypothesized that the plants should bear </a:t>
            </a:r>
            <a:r>
              <a:rPr lang="en-US" sz="1800" b="1" dirty="0" err="1">
                <a:effectLst/>
                <a:latin typeface="Times New Roman" panose="02020603050405020304" pitchFamily="18" charset="0"/>
                <a:ea typeface="Times New Roman" panose="02020603050405020304" pitchFamily="18" charset="0"/>
              </a:rPr>
              <a:t>pruple</a:t>
            </a:r>
            <a:r>
              <a:rPr lang="en-US" sz="1800" b="1" dirty="0">
                <a:effectLst/>
                <a:latin typeface="Times New Roman" panose="02020603050405020304" pitchFamily="18" charset="0"/>
                <a:ea typeface="Times New Roman" panose="02020603050405020304" pitchFamily="18" charset="0"/>
              </a:rPr>
              <a:t> or white flowered </a:t>
            </a:r>
            <a:r>
              <a:rPr lang="en-US" sz="1800" b="1" dirty="0" err="1">
                <a:effectLst/>
                <a:latin typeface="Times New Roman" panose="02020603050405020304" pitchFamily="18" charset="0"/>
                <a:ea typeface="Times New Roman" panose="02020603050405020304" pitchFamily="18" charset="0"/>
              </a:rPr>
              <a:t>ar</a:t>
            </a:r>
            <a:r>
              <a:rPr lang="en-US" sz="1800" b="1" dirty="0">
                <a:effectLst/>
                <a:latin typeface="Times New Roman" panose="02020603050405020304" pitchFamily="18" charset="0"/>
                <a:ea typeface="Times New Roman" panose="02020603050405020304" pitchFamily="18" charset="0"/>
              </a:rPr>
              <a:t> random </a:t>
            </a:r>
            <a:r>
              <a:rPr lang="en-US" sz="1800" b="1" dirty="0" err="1">
                <a:effectLst/>
                <a:latin typeface="Times New Roman" panose="02020603050405020304" pitchFamily="18" charset="0"/>
                <a:ea typeface="Times New Roman" panose="02020603050405020304" pitchFamily="18" charset="0"/>
              </a:rPr>
              <a:t>intthe</a:t>
            </a:r>
            <a:r>
              <a:rPr lang="en-US" sz="1800" b="1" dirty="0">
                <a:effectLst/>
                <a:latin typeface="Times New Roman" panose="02020603050405020304" pitchFamily="18" charset="0"/>
                <a:ea typeface="Times New Roman" panose="02020603050405020304" pitchFamily="18" charset="0"/>
              </a:rPr>
              <a:t> ration 3:1</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F7E1058C-F61D-48D4-9D88-B97FBEB0FF2C}" type="slidenum">
              <a:rPr lang="en-US" smtClean="0"/>
              <a:t>14</a:t>
            </a:fld>
            <a:endParaRPr lang="en-US"/>
          </a:p>
        </p:txBody>
      </p:sp>
    </p:spTree>
    <p:extLst>
      <p:ext uri="{BB962C8B-B14F-4D97-AF65-F5344CB8AC3E}">
        <p14:creationId xmlns:p14="http://schemas.microsoft.com/office/powerpoint/2010/main" val="1391725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buFont typeface="+mj-lt"/>
              <a:buAutoNum type="arabicPeriod"/>
            </a:pPr>
            <a:r>
              <a:rPr lang="en-US" sz="1200" b="1" dirty="0">
                <a:effectLst/>
                <a:latin typeface="Times New Roman" panose="02020603050405020304" pitchFamily="18" charset="0"/>
                <a:ea typeface="Times New Roman" panose="02020603050405020304" pitchFamily="18" charset="0"/>
              </a:rPr>
              <a:t>Mendel perform experiments on plants to come up with fundamental laws of genetics</a:t>
            </a:r>
          </a:p>
          <a:p>
            <a:pPr marL="342900" marR="0" lvl="0" indent="-342900">
              <a:buFont typeface="+mj-lt"/>
              <a:buAutoNum type="arabicPeriod"/>
            </a:pPr>
            <a:r>
              <a:rPr lang="en-US" sz="1200" b="1" dirty="0">
                <a:effectLst/>
                <a:latin typeface="Times New Roman" panose="02020603050405020304" pitchFamily="18" charset="0"/>
                <a:ea typeface="Times New Roman" panose="02020603050405020304" pitchFamily="18" charset="0"/>
              </a:rPr>
              <a:t>He formulated sets of assumptions about each variety, these were his models.</a:t>
            </a:r>
          </a:p>
          <a:p>
            <a:pPr marL="342900" marR="0" lvl="0" indent="-342900">
              <a:buFont typeface="+mj-lt"/>
              <a:buAutoNum type="arabicPeriod"/>
            </a:pPr>
            <a:r>
              <a:rPr lang="en-US" sz="1200" b="1" dirty="0">
                <a:effectLst/>
                <a:latin typeface="Times New Roman" panose="02020603050405020304" pitchFamily="18" charset="0"/>
                <a:ea typeface="Times New Roman" panose="02020603050405020304" pitchFamily="18" charset="0"/>
              </a:rPr>
              <a:t>In one </a:t>
            </a:r>
            <a:r>
              <a:rPr lang="en-US" sz="1200" b="1" dirty="0" err="1">
                <a:effectLst/>
                <a:latin typeface="Times New Roman" panose="02020603050405020304" pitchFamily="18" charset="0"/>
                <a:ea typeface="Times New Roman" panose="02020603050405020304" pitchFamily="18" charset="0"/>
              </a:rPr>
              <a:t>expiement</a:t>
            </a:r>
            <a:r>
              <a:rPr lang="en-US" sz="1200" b="1" dirty="0">
                <a:effectLst/>
                <a:latin typeface="Times New Roman" panose="02020603050405020304" pitchFamily="18" charset="0"/>
                <a:ea typeface="Times New Roman" panose="02020603050405020304" pitchFamily="18" charset="0"/>
              </a:rPr>
              <a:t> he studied pea plants that had flowers that were either white or purple</a:t>
            </a:r>
          </a:p>
          <a:p>
            <a:pPr marL="342900" marR="0" lvl="0" indent="-342900">
              <a:buFont typeface="+mj-lt"/>
              <a:buAutoNum type="arabicPeriod"/>
            </a:pPr>
            <a:r>
              <a:rPr lang="en-US" sz="1200" b="1" dirty="0">
                <a:effectLst/>
                <a:latin typeface="Times New Roman" panose="02020603050405020304" pitchFamily="18" charset="0"/>
                <a:ea typeface="Times New Roman" panose="02020603050405020304" pitchFamily="18" charset="0"/>
              </a:rPr>
              <a:t>He tested the validity of his models by growing the plants and gathering the data</a:t>
            </a:r>
          </a:p>
          <a:p>
            <a:pPr marL="342900" marR="0" lvl="0" indent="-342900">
              <a:buFont typeface="+mj-lt"/>
              <a:buAutoNum type="arabicPeriod"/>
            </a:pPr>
            <a:r>
              <a:rPr lang="en-US" sz="1200" b="1" dirty="0">
                <a:effectLst/>
                <a:latin typeface="Times New Roman" panose="02020603050405020304" pitchFamily="18" charset="0"/>
                <a:ea typeface="Times New Roman" panose="02020603050405020304" pitchFamily="18" charset="0"/>
              </a:rPr>
              <a:t>Mendel hypothesized that the plants should bear </a:t>
            </a:r>
            <a:r>
              <a:rPr lang="en-US" sz="1200" b="1" dirty="0" err="1">
                <a:effectLst/>
                <a:latin typeface="Times New Roman" panose="02020603050405020304" pitchFamily="18" charset="0"/>
                <a:ea typeface="Times New Roman" panose="02020603050405020304" pitchFamily="18" charset="0"/>
              </a:rPr>
              <a:t>pruple</a:t>
            </a:r>
            <a:r>
              <a:rPr lang="en-US" sz="1200" b="1" dirty="0">
                <a:effectLst/>
                <a:latin typeface="Times New Roman" panose="02020603050405020304" pitchFamily="18" charset="0"/>
                <a:ea typeface="Times New Roman" panose="02020603050405020304" pitchFamily="18" charset="0"/>
              </a:rPr>
              <a:t> or white flowered </a:t>
            </a:r>
            <a:r>
              <a:rPr lang="en-US" sz="1200" b="1" dirty="0" err="1">
                <a:effectLst/>
                <a:latin typeface="Times New Roman" panose="02020603050405020304" pitchFamily="18" charset="0"/>
                <a:ea typeface="Times New Roman" panose="02020603050405020304" pitchFamily="18" charset="0"/>
              </a:rPr>
              <a:t>ar</a:t>
            </a:r>
            <a:r>
              <a:rPr lang="en-US" sz="1200" b="1" dirty="0">
                <a:effectLst/>
                <a:latin typeface="Times New Roman" panose="02020603050405020304" pitchFamily="18" charset="0"/>
                <a:ea typeface="Times New Roman" panose="02020603050405020304" pitchFamily="18" charset="0"/>
              </a:rPr>
              <a:t> random </a:t>
            </a:r>
            <a:r>
              <a:rPr lang="en-US" sz="1200" b="1" dirty="0" err="1">
                <a:effectLst/>
                <a:latin typeface="Times New Roman" panose="02020603050405020304" pitchFamily="18" charset="0"/>
                <a:ea typeface="Times New Roman" panose="02020603050405020304" pitchFamily="18" charset="0"/>
              </a:rPr>
              <a:t>intthe</a:t>
            </a:r>
            <a:r>
              <a:rPr lang="en-US" sz="1200" b="1" dirty="0">
                <a:effectLst/>
                <a:latin typeface="Times New Roman" panose="02020603050405020304" pitchFamily="18" charset="0"/>
                <a:ea typeface="Times New Roman" panose="02020603050405020304" pitchFamily="18" charset="0"/>
              </a:rPr>
              <a:t> ration 3:1</a:t>
            </a:r>
          </a:p>
          <a:p>
            <a:pPr marL="342900" marR="0" lvl="0" indent="-342900">
              <a:buFont typeface="+mj-lt"/>
              <a:buAutoNum type="arabicPeriod"/>
            </a:pPr>
            <a:r>
              <a:rPr lang="en-US" sz="1200" b="1" dirty="0">
                <a:effectLst/>
                <a:latin typeface="Times New Roman" panose="02020603050405020304" pitchFamily="18" charset="0"/>
                <a:ea typeface="Times New Roman" panose="02020603050405020304" pitchFamily="18" charset="0"/>
              </a:rPr>
              <a:t>Or 75 percent of the time it would be purple</a:t>
            </a:r>
          </a:p>
          <a:p>
            <a:pPr marL="342900" marR="0" lvl="0" indent="-342900">
              <a:buFont typeface="+mj-lt"/>
              <a:buAutoNum type="arabicPeriod"/>
            </a:pPr>
            <a:r>
              <a:rPr lang="en-US" sz="1200" b="1" dirty="0">
                <a:effectLst/>
                <a:latin typeface="Times New Roman" panose="02020603050405020304" pitchFamily="18" charset="0"/>
                <a:ea typeface="Times New Roman" panose="02020603050405020304" pitchFamily="18" charset="0"/>
              </a:rPr>
              <a:t>We will test and see if this was a good model!</a:t>
            </a:r>
          </a:p>
          <a:p>
            <a:endParaRPr lang="en-US" dirty="0"/>
          </a:p>
        </p:txBody>
      </p:sp>
      <p:sp>
        <p:nvSpPr>
          <p:cNvPr id="4" name="Slide Number Placeholder 3"/>
          <p:cNvSpPr>
            <a:spLocks noGrp="1"/>
          </p:cNvSpPr>
          <p:nvPr>
            <p:ph type="sldNum" sz="quarter" idx="5"/>
          </p:nvPr>
        </p:nvSpPr>
        <p:spPr/>
        <p:txBody>
          <a:bodyPr/>
          <a:lstStyle/>
          <a:p>
            <a:fld id="{F7E1058C-F61D-48D4-9D88-B97FBEB0FF2C}" type="slidenum">
              <a:rPr lang="en-US" smtClean="0"/>
              <a:t>15</a:t>
            </a:fld>
            <a:endParaRPr lang="en-US"/>
          </a:p>
        </p:txBody>
      </p:sp>
    </p:spTree>
    <p:extLst>
      <p:ext uri="{BB962C8B-B14F-4D97-AF65-F5344CB8AC3E}">
        <p14:creationId xmlns:p14="http://schemas.microsoft.com/office/powerpoint/2010/main" val="3125480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To test this model we will take the following steps</a:t>
            </a:r>
          </a:p>
          <a:p>
            <a:pPr marL="228600" indent="-228600">
              <a:buAutoNum type="arabicPeriod"/>
            </a:pPr>
            <a:r>
              <a:rPr lang="en-US" dirty="0"/>
              <a:t>Step 1: take a sample </a:t>
            </a:r>
            <a:r>
              <a:rPr lang="en-US" dirty="0" err="1"/>
              <a:t>Mendels</a:t>
            </a:r>
            <a:r>
              <a:rPr lang="en-US" dirty="0"/>
              <a:t> data and find the percentage of purple flowers</a:t>
            </a:r>
          </a:p>
          <a:p>
            <a:pPr marL="228600" indent="-228600">
              <a:buAutoNum type="arabicPeriod"/>
            </a:pPr>
            <a:r>
              <a:rPr lang="en-US" dirty="0"/>
              <a:t>If the percentage of </a:t>
            </a:r>
            <a:r>
              <a:rPr lang="en-US" dirty="0" err="1"/>
              <a:t>puple</a:t>
            </a:r>
            <a:r>
              <a:rPr lang="en-US" dirty="0"/>
              <a:t> flowers is either much larger or smaller than this is evidence against the model</a:t>
            </a:r>
          </a:p>
          <a:p>
            <a:pPr marL="228600" indent="-228600">
              <a:buAutoNum type="arabicPeriod"/>
            </a:pPr>
            <a:r>
              <a:rPr lang="en-US" dirty="0"/>
              <a:t>To measure how </a:t>
            </a:r>
            <a:r>
              <a:rPr lang="en-US" dirty="0" err="1"/>
              <a:t>closs</a:t>
            </a:r>
            <a:r>
              <a:rPr lang="en-US" dirty="0"/>
              <a:t> the percentage is from 75 percent we will calculate the distance</a:t>
            </a:r>
          </a:p>
          <a:p>
            <a:pPr marL="228600" indent="-228600">
              <a:buAutoNum type="arabicPeriod"/>
            </a:pPr>
            <a:r>
              <a:rPr lang="en-US" dirty="0"/>
              <a:t>This is an example of a </a:t>
            </a:r>
            <a:r>
              <a:rPr lang="en-US" dirty="0" err="1"/>
              <a:t>statstic</a:t>
            </a:r>
            <a:r>
              <a:rPr lang="en-US" dirty="0"/>
              <a:t>!</a:t>
            </a:r>
          </a:p>
          <a:p>
            <a:pPr marL="228600" indent="-228600">
              <a:buAutoNum type="arabicPeriod"/>
            </a:pPr>
            <a:r>
              <a:rPr lang="en-US" dirty="0"/>
              <a:t>The smaller our distance the better more accurate the model</a:t>
            </a:r>
          </a:p>
          <a:p>
            <a:pPr marL="228600" indent="-228600">
              <a:buAutoNum type="arabicPeriod"/>
            </a:pPr>
            <a:r>
              <a:rPr lang="en-US" dirty="0"/>
              <a:t>However if the  </a:t>
            </a:r>
            <a:r>
              <a:rPr lang="en-US" dirty="0" err="1"/>
              <a:t>the</a:t>
            </a:r>
            <a:r>
              <a:rPr lang="en-US" dirty="0"/>
              <a:t> distance is large this is evidence against the model!</a:t>
            </a:r>
          </a:p>
        </p:txBody>
      </p:sp>
      <p:sp>
        <p:nvSpPr>
          <p:cNvPr id="4" name="Slide Number Placeholder 3"/>
          <p:cNvSpPr>
            <a:spLocks noGrp="1"/>
          </p:cNvSpPr>
          <p:nvPr>
            <p:ph type="sldNum" sz="quarter" idx="5"/>
          </p:nvPr>
        </p:nvSpPr>
        <p:spPr/>
        <p:txBody>
          <a:bodyPr/>
          <a:lstStyle/>
          <a:p>
            <a:fld id="{F7E1058C-F61D-48D4-9D88-B97FBEB0FF2C}" type="slidenum">
              <a:rPr lang="en-US" smtClean="0"/>
              <a:t>16</a:t>
            </a:fld>
            <a:endParaRPr lang="en-US"/>
          </a:p>
        </p:txBody>
      </p:sp>
    </p:spTree>
    <p:extLst>
      <p:ext uri="{BB962C8B-B14F-4D97-AF65-F5344CB8AC3E}">
        <p14:creationId xmlns:p14="http://schemas.microsoft.com/office/powerpoint/2010/main" val="1892371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thing to remember is that we do not always have the entire </a:t>
            </a:r>
            <a:r>
              <a:rPr lang="en-US" dirty="0" err="1"/>
              <a:t>populatin</a:t>
            </a:r>
            <a:r>
              <a:rPr lang="en-US" dirty="0"/>
              <a:t> as in the last example </a:t>
            </a:r>
          </a:p>
          <a:p>
            <a:pPr marL="228600" indent="-228600">
              <a:buAutoNum type="arabicPeriod"/>
            </a:pPr>
            <a:r>
              <a:rPr lang="en-US" dirty="0"/>
              <a:t>We would like to make educated conclusions about the entire population!</a:t>
            </a:r>
          </a:p>
          <a:p>
            <a:pPr marL="228600" indent="-228600">
              <a:buAutoNum type="arabicPeriod"/>
            </a:pPr>
            <a:r>
              <a:rPr lang="en-US" dirty="0"/>
              <a:t>To do this we use random sampling!</a:t>
            </a:r>
          </a:p>
          <a:p>
            <a:pPr marL="228600" indent="-228600">
              <a:buAutoNum type="arabicPeriod"/>
            </a:pPr>
            <a:r>
              <a:rPr lang="en-US" dirty="0"/>
              <a:t>Making conclusions based on random </a:t>
            </a:r>
            <a:r>
              <a:rPr lang="en-US" dirty="0" err="1"/>
              <a:t>sampleing</a:t>
            </a:r>
            <a:r>
              <a:rPr lang="en-US" dirty="0"/>
              <a:t> is called inference!</a:t>
            </a:r>
          </a:p>
          <a:p>
            <a:pPr marL="228600" indent="-228600">
              <a:buAutoNum type="arabicPeriod"/>
            </a:pPr>
            <a:r>
              <a:rPr lang="en-US" dirty="0"/>
              <a:t>Making a conclusion based on a large random sample then give a great estimate of the conclusion for the entire population </a:t>
            </a:r>
            <a:r>
              <a:rPr lang="en-US" dirty="0" err="1"/>
              <a:t>bc</a:t>
            </a:r>
            <a:r>
              <a:rPr lang="en-US" dirty="0"/>
              <a:t> of the law of averages!</a:t>
            </a:r>
          </a:p>
        </p:txBody>
      </p:sp>
      <p:sp>
        <p:nvSpPr>
          <p:cNvPr id="4" name="Slide Number Placeholder 3"/>
          <p:cNvSpPr>
            <a:spLocks noGrp="1"/>
          </p:cNvSpPr>
          <p:nvPr>
            <p:ph type="sldNum" sz="quarter" idx="5"/>
          </p:nvPr>
        </p:nvSpPr>
        <p:spPr/>
        <p:txBody>
          <a:bodyPr/>
          <a:lstStyle/>
          <a:p>
            <a:fld id="{F7E1058C-F61D-48D4-9D88-B97FBEB0FF2C}" type="slidenum">
              <a:rPr lang="en-US" smtClean="0"/>
              <a:t>4</a:t>
            </a:fld>
            <a:endParaRPr lang="en-US"/>
          </a:p>
        </p:txBody>
      </p:sp>
    </p:spTree>
    <p:extLst>
      <p:ext uri="{BB962C8B-B14F-4D97-AF65-F5344CB8AC3E}">
        <p14:creationId xmlns:p14="http://schemas.microsoft.com/office/powerpoint/2010/main" val="212004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r>
              <a:rPr lang="en-US" dirty="0"/>
              <a:t>Recall that Numerical quantities associated with a population are called </a:t>
            </a:r>
            <a:r>
              <a:rPr lang="en-US" i="1" dirty="0"/>
              <a:t>parameters</a:t>
            </a:r>
          </a:p>
          <a:p>
            <a:pPr marL="228600" indent="-228600">
              <a:buAutoNum type="arabicPeriod"/>
            </a:pPr>
            <a:r>
              <a:rPr lang="en-US" i="1" dirty="0"/>
              <a:t>Where a  number calculated from a sample is called a </a:t>
            </a:r>
            <a:r>
              <a:rPr lang="en-US" i="1" dirty="0" err="1"/>
              <a:t>statistisc</a:t>
            </a:r>
            <a:r>
              <a:rPr lang="en-US" i="1" dirty="0"/>
              <a:t> </a:t>
            </a:r>
          </a:p>
          <a:p>
            <a:pPr marL="228600" indent="-228600">
              <a:buAutoNum type="arabicPeriod"/>
            </a:pPr>
            <a:r>
              <a:rPr lang="en-US" i="1" dirty="0"/>
              <a:t>We use statistics to estimate parameters!</a:t>
            </a:r>
          </a:p>
          <a:p>
            <a:pPr marL="228600" indent="-228600">
              <a:buAutoNum type="arabicPeriod"/>
            </a:pPr>
            <a:r>
              <a:rPr lang="en-US" i="1" dirty="0"/>
              <a:t>The larger the sample used to compute a </a:t>
            </a:r>
            <a:r>
              <a:rPr lang="en-US" i="1" dirty="0" err="1"/>
              <a:t>stastic</a:t>
            </a:r>
            <a:r>
              <a:rPr lang="en-US" i="1" dirty="0"/>
              <a:t> the better!</a:t>
            </a:r>
            <a:endParaRPr lang="en-US" dirty="0"/>
          </a:p>
          <a:p>
            <a:endParaRPr lang="en-US" dirty="0"/>
          </a:p>
        </p:txBody>
      </p:sp>
      <p:sp>
        <p:nvSpPr>
          <p:cNvPr id="4" name="Slide Number Placeholder 3"/>
          <p:cNvSpPr>
            <a:spLocks noGrp="1"/>
          </p:cNvSpPr>
          <p:nvPr>
            <p:ph type="sldNum" sz="quarter" idx="5"/>
          </p:nvPr>
        </p:nvSpPr>
        <p:spPr/>
        <p:txBody>
          <a:bodyPr/>
          <a:lstStyle/>
          <a:p>
            <a:fld id="{F7E1058C-F61D-48D4-9D88-B97FBEB0FF2C}" type="slidenum">
              <a:rPr lang="en-US" smtClean="0"/>
              <a:t>5</a:t>
            </a:fld>
            <a:endParaRPr lang="en-US"/>
          </a:p>
        </p:txBody>
      </p:sp>
    </p:spTree>
    <p:extLst>
      <p:ext uri="{BB962C8B-B14F-4D97-AF65-F5344CB8AC3E}">
        <p14:creationId xmlns:p14="http://schemas.microsoft.com/office/powerpoint/2010/main" val="427950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In this chapter we will be testing Hypothesis</a:t>
            </a:r>
          </a:p>
          <a:p>
            <a:pPr marL="228600" indent="-228600">
              <a:buAutoNum type="arabicPeriod"/>
            </a:pPr>
            <a:r>
              <a:rPr lang="en-US" dirty="0"/>
              <a:t>These hypothesis are how we model the world.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We will focus mainly on </a:t>
            </a:r>
            <a:r>
              <a:rPr lang="en-US" sz="1800" dirty="0">
                <a:effectLst/>
                <a:latin typeface="Calibri" panose="020F0502020204030204" pitchFamily="34" charset="0"/>
                <a:ea typeface="Calibri" panose="020F0502020204030204" pitchFamily="34" charset="0"/>
                <a:cs typeface="Times New Roman" panose="02020603050405020304" pitchFamily="18" charset="0"/>
              </a:rPr>
              <a:t>are facing  yes-no questions about the world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will answer these yes no question on conclusions from random samples and empirical distributions </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F7E1058C-F61D-48D4-9D88-B97FBEB0FF2C}" type="slidenum">
              <a:rPr lang="en-US" smtClean="0"/>
              <a:t>6</a:t>
            </a:fld>
            <a:endParaRPr lang="en-US"/>
          </a:p>
        </p:txBody>
      </p:sp>
    </p:spTree>
    <p:extLst>
      <p:ext uri="{BB962C8B-B14F-4D97-AF65-F5344CB8AC3E}">
        <p14:creationId xmlns:p14="http://schemas.microsoft.com/office/powerpoint/2010/main" val="2987278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model is a set of assumptions about data. </a:t>
            </a:r>
          </a:p>
          <a:p>
            <a:pPr marL="342900" marR="0" lvl="0" indent="-342900">
              <a:lnSpc>
                <a:spcPct val="107000"/>
              </a:lnSpc>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Models include assumptions about chance processes used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generarte</a:t>
            </a:r>
            <a:r>
              <a:rPr lang="en-US" sz="1800" dirty="0">
                <a:effectLst/>
                <a:latin typeface="Calibri" panose="020F0502020204030204" pitchFamily="34" charset="0"/>
                <a:ea typeface="Calibri" panose="020F0502020204030204" pitchFamily="34" charset="0"/>
                <a:cs typeface="Times New Roman" panose="02020603050405020304" pitchFamily="18" charset="0"/>
              </a:rPr>
              <a:t> data</a:t>
            </a:r>
          </a:p>
          <a:p>
            <a:pPr marL="342900" marR="0" lvl="0" indent="-342900">
              <a:lnSpc>
                <a:spcPct val="107000"/>
              </a:lnSpc>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 example of a model would be how covid is not spread as much when the population is wearing masks</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We need to decide whether or not their model are good</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leads to the key question: does the model fit the data?</a:t>
            </a: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We will use the methods developed here as the building blocks of a framework for testing hypotheses. </a:t>
            </a:r>
          </a:p>
          <a:p>
            <a:endParaRPr lang="en-US" dirty="0"/>
          </a:p>
        </p:txBody>
      </p:sp>
      <p:sp>
        <p:nvSpPr>
          <p:cNvPr id="4" name="Slide Number Placeholder 3"/>
          <p:cNvSpPr>
            <a:spLocks noGrp="1"/>
          </p:cNvSpPr>
          <p:nvPr>
            <p:ph type="sldNum" sz="quarter" idx="5"/>
          </p:nvPr>
        </p:nvSpPr>
        <p:spPr/>
        <p:txBody>
          <a:bodyPr/>
          <a:lstStyle/>
          <a:p>
            <a:fld id="{F7E1058C-F61D-48D4-9D88-B97FBEB0FF2C}" type="slidenum">
              <a:rPr lang="en-US" smtClean="0"/>
              <a:t>7</a:t>
            </a:fld>
            <a:endParaRPr lang="en-US"/>
          </a:p>
        </p:txBody>
      </p:sp>
    </p:spTree>
    <p:extLst>
      <p:ext uri="{BB962C8B-B14F-4D97-AF65-F5344CB8AC3E}">
        <p14:creationId xmlns:p14="http://schemas.microsoft.com/office/powerpoint/2010/main" val="3582824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To access the model we can use simulation and random sampling to see if the model and data agree!</a:t>
            </a:r>
          </a:p>
          <a:p>
            <a:pPr marL="228600" indent="-228600">
              <a:buAutoNum type="arabicPeriod"/>
            </a:pPr>
            <a:r>
              <a:rPr lang="en-US" dirty="0"/>
              <a:t>We will first simulate the data according to the assumptions of the model</a:t>
            </a:r>
          </a:p>
          <a:p>
            <a:pPr marL="228600" indent="-228600">
              <a:buAutoNum type="arabicPeriod"/>
            </a:pPr>
            <a:r>
              <a:rPr lang="en-US" dirty="0"/>
              <a:t>We then look at the models prediction and see if they match the data</a:t>
            </a:r>
          </a:p>
          <a:p>
            <a:pPr marL="228600" indent="-228600">
              <a:buAutoNum type="arabicPeriod"/>
            </a:pPr>
            <a:r>
              <a:rPr lang="en-US" dirty="0"/>
              <a:t>If the data and the models prediction are not agreeing that is evidence against the model</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F7E1058C-F61D-48D4-9D88-B97FBEB0FF2C}" type="slidenum">
              <a:rPr lang="en-US" smtClean="0"/>
              <a:t>8</a:t>
            </a:fld>
            <a:endParaRPr lang="en-US"/>
          </a:p>
        </p:txBody>
      </p:sp>
    </p:spTree>
    <p:extLst>
      <p:ext uri="{BB962C8B-B14F-4D97-AF65-F5344CB8AC3E}">
        <p14:creationId xmlns:p14="http://schemas.microsoft.com/office/powerpoint/2010/main" val="159880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In the 1960's, in Talladega County in Alabama, a black man called Robert Swain was convicted of raping a white woman and was sentenced to death</a:t>
            </a:r>
          </a:p>
          <a:p>
            <a:pPr marL="228600" indent="-228600">
              <a:buAutoNum type="arabicPeriod"/>
            </a:pPr>
            <a:r>
              <a:rPr lang="en-US" dirty="0"/>
              <a:t>He appealed his sentence, citing among other factors the all-white jury. </a:t>
            </a:r>
          </a:p>
          <a:p>
            <a:pPr marL="228600" indent="-228600">
              <a:buAutoNum type="arabicPeriod"/>
            </a:pPr>
            <a:r>
              <a:rPr lang="en-US" dirty="0"/>
              <a:t>In the county, 26% of the eligible jurors were black, but there were only 8 black men among the 100 selected for the jury panel in Swain's trial. No black man was selected for the trial jury.</a:t>
            </a:r>
          </a:p>
          <a:p>
            <a:pPr marL="228600" indent="-228600">
              <a:buAutoNum type="arabicPeriod"/>
            </a:pPr>
            <a:r>
              <a:rPr lang="en-US" dirty="0"/>
              <a:t>Note when </a:t>
            </a:r>
            <a:r>
              <a:rPr lang="en-US" dirty="0" err="1"/>
              <a:t>jurys</a:t>
            </a:r>
            <a:r>
              <a:rPr lang="en-US" dirty="0"/>
              <a:t> are selected there are two steps</a:t>
            </a:r>
          </a:p>
          <a:p>
            <a:pPr marL="228600" indent="-228600">
              <a:buAutoNum type="arabicPeriod"/>
            </a:pPr>
            <a:r>
              <a:rPr lang="en-US" dirty="0"/>
              <a:t>First step an initial jury pool based on area demographics</a:t>
            </a:r>
          </a:p>
          <a:p>
            <a:pPr marL="228600" indent="-228600">
              <a:buAutoNum type="arabicPeriod"/>
            </a:pPr>
            <a:r>
              <a:rPr lang="en-US" dirty="0"/>
              <a:t>Then from the initial jury pool the trial jury is selected</a:t>
            </a:r>
          </a:p>
        </p:txBody>
      </p:sp>
      <p:sp>
        <p:nvSpPr>
          <p:cNvPr id="4" name="Slide Number Placeholder 3"/>
          <p:cNvSpPr>
            <a:spLocks noGrp="1"/>
          </p:cNvSpPr>
          <p:nvPr>
            <p:ph type="sldNum" sz="quarter" idx="5"/>
          </p:nvPr>
        </p:nvSpPr>
        <p:spPr/>
        <p:txBody>
          <a:bodyPr/>
          <a:lstStyle/>
          <a:p>
            <a:fld id="{F7E1058C-F61D-48D4-9D88-B97FBEB0FF2C}" type="slidenum">
              <a:rPr lang="en-US" smtClean="0"/>
              <a:t>10</a:t>
            </a:fld>
            <a:endParaRPr lang="en-US"/>
          </a:p>
        </p:txBody>
      </p:sp>
    </p:spTree>
    <p:extLst>
      <p:ext uri="{BB962C8B-B14F-4D97-AF65-F5344CB8AC3E}">
        <p14:creationId xmlns:p14="http://schemas.microsoft.com/office/powerpoint/2010/main" val="1868705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In 1965, the Supreme Court of the United States denied Swain's appeal. In its ruling, the Court wrote "... the overall percentage disparity has been small and reflects no studied attempt to include or exclude a specified number of Negroes.“</a:t>
            </a:r>
          </a:p>
          <a:p>
            <a:pPr marL="228600" indent="-228600">
              <a:buAutoNum type="arabicPeriod"/>
            </a:pPr>
            <a:r>
              <a:rPr lang="en-US" dirty="0" err="1"/>
              <a:t>Translastion</a:t>
            </a:r>
            <a:r>
              <a:rPr lang="en-US" dirty="0"/>
              <a:t> they thought that the results of the trial jury was fair</a:t>
            </a:r>
          </a:p>
          <a:p>
            <a:pPr marL="228600" indent="-228600">
              <a:buAutoNum type="arabicPeriod"/>
            </a:pPr>
            <a:r>
              <a:rPr lang="en-US" dirty="0"/>
              <a:t>They though that 8 black men in the sample pool was within reason of randomness</a:t>
            </a:r>
          </a:p>
          <a:p>
            <a:pPr marL="228600" indent="-228600">
              <a:buAutoNum type="arabicPeriod"/>
            </a:pPr>
            <a:r>
              <a:rPr lang="en-US" dirty="0"/>
              <a:t>The question we will look at is : is 8/10 a realistic outcome if the jury panel selection process were truly </a:t>
            </a:r>
            <a:r>
              <a:rPr lang="en-US" dirty="0" err="1"/>
              <a:t>unbaised</a:t>
            </a:r>
            <a:r>
              <a:rPr lang="en-US" dirty="0"/>
              <a:t>. </a:t>
            </a:r>
          </a:p>
        </p:txBody>
      </p:sp>
      <p:sp>
        <p:nvSpPr>
          <p:cNvPr id="4" name="Slide Number Placeholder 3"/>
          <p:cNvSpPr>
            <a:spLocks noGrp="1"/>
          </p:cNvSpPr>
          <p:nvPr>
            <p:ph type="sldNum" sz="quarter" idx="5"/>
          </p:nvPr>
        </p:nvSpPr>
        <p:spPr/>
        <p:txBody>
          <a:bodyPr/>
          <a:lstStyle/>
          <a:p>
            <a:fld id="{F7E1058C-F61D-48D4-9D88-B97FBEB0FF2C}" type="slidenum">
              <a:rPr lang="en-US" smtClean="0"/>
              <a:t>11</a:t>
            </a:fld>
            <a:endParaRPr lang="en-US"/>
          </a:p>
        </p:txBody>
      </p:sp>
    </p:spTree>
    <p:extLst>
      <p:ext uri="{BB962C8B-B14F-4D97-AF65-F5344CB8AC3E}">
        <p14:creationId xmlns:p14="http://schemas.microsoft.com/office/powerpoint/2010/main" val="2478168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will look at testing this question</a:t>
            </a:r>
          </a:p>
          <a:p>
            <a:pPr marL="228600" indent="-228600">
              <a:buAutoNum type="arabicPeriod"/>
            </a:pPr>
            <a:r>
              <a:rPr lang="en-US" dirty="0"/>
              <a:t>Remember: the assumption we are trying to affirm or disprove is the </a:t>
            </a:r>
            <a:r>
              <a:rPr lang="en-US" dirty="0" err="1"/>
              <a:t>the</a:t>
            </a:r>
            <a:r>
              <a:rPr lang="en-US" dirty="0"/>
              <a:t> jury selection was random and fair. </a:t>
            </a:r>
          </a:p>
          <a:p>
            <a:pPr marL="228600" indent="-228600">
              <a:buAutoNum type="arabicPeriod"/>
            </a:pPr>
            <a:r>
              <a:rPr lang="en-US" dirty="0"/>
              <a:t>To do so we could set up an array of values and use the sample method from the last class</a:t>
            </a:r>
          </a:p>
          <a:p>
            <a:pPr marL="228600" indent="-228600">
              <a:buAutoNum type="arabicPeriod"/>
            </a:pPr>
            <a:r>
              <a:rPr lang="en-US" dirty="0"/>
              <a:t>However we have a quicker way of sampling from a distribution using the following new function </a:t>
            </a:r>
          </a:p>
          <a:p>
            <a:pPr marL="228600" indent="-228600">
              <a:buAutoNum type="arabicPeriod"/>
            </a:pPr>
            <a:r>
              <a:rPr lang="en-US" dirty="0" err="1"/>
              <a:t>Sample_proporitons</a:t>
            </a:r>
            <a:r>
              <a:rPr lang="en-US" dirty="0"/>
              <a:t>(</a:t>
            </a:r>
            <a:r>
              <a:rPr lang="en-US" dirty="0" err="1"/>
              <a:t>samplesize,arrau</a:t>
            </a:r>
            <a:r>
              <a:rPr lang="en-US" dirty="0"/>
              <a:t>)</a:t>
            </a:r>
          </a:p>
          <a:p>
            <a:pPr marL="228600" indent="-228600">
              <a:buAutoNum type="arabicPeriod"/>
            </a:pPr>
            <a:r>
              <a:rPr lang="en-US" dirty="0"/>
              <a:t>This returns an array contain the </a:t>
            </a:r>
            <a:r>
              <a:rPr lang="en-US" dirty="0" err="1"/>
              <a:t>distrubiton</a:t>
            </a:r>
            <a:r>
              <a:rPr lang="en-US" dirty="0"/>
              <a:t> of the </a:t>
            </a:r>
            <a:r>
              <a:rPr lang="en-US" dirty="0" err="1"/>
              <a:t>cateriges</a:t>
            </a:r>
            <a:r>
              <a:rPr lang="en-US" dirty="0"/>
              <a:t> in the sample! </a:t>
            </a:r>
          </a:p>
        </p:txBody>
      </p:sp>
      <p:sp>
        <p:nvSpPr>
          <p:cNvPr id="4" name="Slide Number Placeholder 3"/>
          <p:cNvSpPr>
            <a:spLocks noGrp="1"/>
          </p:cNvSpPr>
          <p:nvPr>
            <p:ph type="sldNum" sz="quarter" idx="5"/>
          </p:nvPr>
        </p:nvSpPr>
        <p:spPr/>
        <p:txBody>
          <a:bodyPr/>
          <a:lstStyle/>
          <a:p>
            <a:fld id="{F7E1058C-F61D-48D4-9D88-B97FBEB0FF2C}" type="slidenum">
              <a:rPr lang="en-US" smtClean="0"/>
              <a:t>12</a:t>
            </a:fld>
            <a:endParaRPr lang="en-US"/>
          </a:p>
        </p:txBody>
      </p:sp>
    </p:spTree>
    <p:extLst>
      <p:ext uri="{BB962C8B-B14F-4D97-AF65-F5344CB8AC3E}">
        <p14:creationId xmlns:p14="http://schemas.microsoft.com/office/powerpoint/2010/main" val="398276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rgbClr val="3B3B3B"/>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17" name="bg object 17"/>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2" name="Holder 2"/>
          <p:cNvSpPr>
            <a:spLocks noGrp="1"/>
          </p:cNvSpPr>
          <p:nvPr>
            <p:ph type="title"/>
          </p:nvPr>
        </p:nvSpPr>
        <p:spPr>
          <a:xfrm>
            <a:off x="530225" y="212711"/>
            <a:ext cx="8083550" cy="574040"/>
          </a:xfrm>
          <a:prstGeom prst="rect">
            <a:avLst/>
          </a:prstGeom>
        </p:spPr>
        <p:txBody>
          <a:bodyPr wrap="square" lIns="0" tIns="0" rIns="0" bIns="0">
            <a:spAutoFit/>
          </a:bodyPr>
          <a:lstStyle>
            <a:lvl1pPr>
              <a:defRPr sz="3600" b="1" i="0">
                <a:solidFill>
                  <a:srgbClr val="3B7EA1"/>
                </a:solidFill>
                <a:latin typeface="Arial"/>
                <a:cs typeface="Arial"/>
              </a:defRPr>
            </a:lvl1pPr>
          </a:lstStyle>
          <a:p>
            <a:endParaRPr/>
          </a:p>
        </p:txBody>
      </p:sp>
      <p:sp>
        <p:nvSpPr>
          <p:cNvPr id="3" name="Holder 3"/>
          <p:cNvSpPr>
            <a:spLocks noGrp="1"/>
          </p:cNvSpPr>
          <p:nvPr>
            <p:ph type="body" idx="1"/>
          </p:nvPr>
        </p:nvSpPr>
        <p:spPr>
          <a:xfrm>
            <a:off x="574724" y="1093342"/>
            <a:ext cx="7730490" cy="3181985"/>
          </a:xfrm>
          <a:prstGeom prst="rect">
            <a:avLst/>
          </a:prstGeom>
        </p:spPr>
        <p:txBody>
          <a:bodyPr wrap="square" lIns="0" tIns="0" rIns="0" bIns="0">
            <a:spAutoFit/>
          </a:bodyPr>
          <a:lstStyle>
            <a:lvl1pPr>
              <a:defRPr sz="2400" b="0" i="0">
                <a:solidFill>
                  <a:srgbClr val="3B3B3B"/>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3/8/2021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42878" y="2240540"/>
            <a:ext cx="2054860" cy="574040"/>
          </a:xfrm>
          <a:prstGeom prst="rect">
            <a:avLst/>
          </a:prstGeom>
        </p:spPr>
        <p:txBody>
          <a:bodyPr vert="horz" wrap="square" lIns="0" tIns="12700" rIns="0" bIns="0" rtlCol="0">
            <a:spAutoFit/>
          </a:bodyPr>
          <a:lstStyle/>
          <a:p>
            <a:pPr marL="12700">
              <a:lnSpc>
                <a:spcPct val="100000"/>
              </a:lnSpc>
              <a:spcBef>
                <a:spcPts val="100"/>
              </a:spcBef>
            </a:pPr>
            <a:r>
              <a:rPr spc="-5" dirty="0"/>
              <a:t>Inference</a:t>
            </a:r>
          </a:p>
        </p:txBody>
      </p:sp>
      <p:pic>
        <p:nvPicPr>
          <p:cNvPr id="3" name="Picture 2" descr="abstract image">
            <a:extLst>
              <a:ext uri="{FF2B5EF4-FFF2-40B4-BE49-F238E27FC236}">
                <a16:creationId xmlns:a16="http://schemas.microsoft.com/office/drawing/2014/main" id="{A636CEC1-6A3D-442E-A2E0-339D7BBD969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600200" y="-901435"/>
            <a:ext cx="12191979" cy="6857990"/>
          </a:xfrm>
          <a:prstGeom prst="rect">
            <a:avLst/>
          </a:prstGeom>
        </p:spPr>
      </p:pic>
      <p:sp>
        <p:nvSpPr>
          <p:cNvPr id="5" name="Rectangle 4">
            <a:extLst>
              <a:ext uri="{FF2B5EF4-FFF2-40B4-BE49-F238E27FC236}">
                <a16:creationId xmlns:a16="http://schemas.microsoft.com/office/drawing/2014/main" id="{65635F20-65D3-46B3-87C3-320A5E315EB3}"/>
              </a:ext>
            </a:extLst>
          </p:cNvPr>
          <p:cNvSpPr/>
          <p:nvPr/>
        </p:nvSpPr>
        <p:spPr>
          <a:xfrm>
            <a:off x="74508" y="30106"/>
            <a:ext cx="8991600" cy="21163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0E68524-B3BB-4076-8E87-301C373D763C}"/>
              </a:ext>
            </a:extLst>
          </p:cNvPr>
          <p:cNvSpPr txBox="1"/>
          <p:nvPr/>
        </p:nvSpPr>
        <p:spPr>
          <a:xfrm>
            <a:off x="2133600" y="514350"/>
            <a:ext cx="5867400" cy="1015663"/>
          </a:xfrm>
          <a:prstGeom prst="rect">
            <a:avLst/>
          </a:prstGeom>
          <a:noFill/>
        </p:spPr>
        <p:txBody>
          <a:bodyPr wrap="square" rtlCol="0">
            <a:spAutoFit/>
          </a:bodyPr>
          <a:lstStyle/>
          <a:p>
            <a:r>
              <a:rPr lang="en-US" sz="6000" dirty="0"/>
              <a:t>Assessing Models</a:t>
            </a:r>
          </a:p>
        </p:txBody>
      </p:sp>
    </p:spTree>
    <p:extLst>
      <p:ext uri="{BB962C8B-B14F-4D97-AF65-F5344CB8AC3E}">
        <p14:creationId xmlns:p14="http://schemas.microsoft.com/office/powerpoint/2010/main" val="4240449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5388610" cy="574040"/>
          </a:xfrm>
          <a:prstGeom prst="rect">
            <a:avLst/>
          </a:prstGeom>
        </p:spPr>
        <p:txBody>
          <a:bodyPr vert="horz" wrap="square" lIns="0" tIns="12700" rIns="0" bIns="0" rtlCol="0">
            <a:spAutoFit/>
          </a:bodyPr>
          <a:lstStyle/>
          <a:p>
            <a:pPr marL="12700">
              <a:lnSpc>
                <a:spcPct val="100000"/>
              </a:lnSpc>
              <a:spcBef>
                <a:spcPts val="100"/>
              </a:spcBef>
            </a:pPr>
            <a:r>
              <a:rPr spc="-10" dirty="0"/>
              <a:t>Swain </a:t>
            </a:r>
            <a:r>
              <a:rPr spc="-5" dirty="0"/>
              <a:t>vs. Alabama,</a:t>
            </a:r>
            <a:r>
              <a:rPr spc="-225" dirty="0"/>
              <a:t> </a:t>
            </a:r>
            <a:r>
              <a:rPr spc="-5" dirty="0"/>
              <a:t>1965</a:t>
            </a:r>
          </a:p>
        </p:txBody>
      </p:sp>
      <p:sp>
        <p:nvSpPr>
          <p:cNvPr id="3" name="object 3"/>
          <p:cNvSpPr txBox="1"/>
          <p:nvPr/>
        </p:nvSpPr>
        <p:spPr>
          <a:xfrm>
            <a:off x="574724" y="1093342"/>
            <a:ext cx="7139940" cy="2218684"/>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35" dirty="0">
                <a:solidFill>
                  <a:srgbClr val="3B3B3B"/>
                </a:solidFill>
                <a:latin typeface="Arial"/>
                <a:cs typeface="Arial"/>
              </a:rPr>
              <a:t>Talladega </a:t>
            </a:r>
            <a:r>
              <a:rPr sz="2400" spc="-30" dirty="0">
                <a:solidFill>
                  <a:srgbClr val="3B3B3B"/>
                </a:solidFill>
                <a:latin typeface="Arial"/>
                <a:cs typeface="Arial"/>
              </a:rPr>
              <a:t>County,</a:t>
            </a:r>
            <a:r>
              <a:rPr sz="2400" spc="-114" dirty="0">
                <a:solidFill>
                  <a:srgbClr val="3B3B3B"/>
                </a:solidFill>
                <a:latin typeface="Arial"/>
                <a:cs typeface="Arial"/>
              </a:rPr>
              <a:t> </a:t>
            </a:r>
            <a:r>
              <a:rPr sz="2400" spc="-5" dirty="0">
                <a:solidFill>
                  <a:srgbClr val="3B3B3B"/>
                </a:solidFill>
                <a:latin typeface="Arial"/>
                <a:cs typeface="Arial"/>
              </a:rPr>
              <a:t>Alabama</a:t>
            </a:r>
            <a:endParaRPr sz="2400" dirty="0">
              <a:latin typeface="Arial"/>
              <a:cs typeface="Arial"/>
            </a:endParaRPr>
          </a:p>
          <a:p>
            <a:pPr marL="424815" indent="-412750">
              <a:lnSpc>
                <a:spcPts val="2865"/>
              </a:lnSpc>
              <a:spcBef>
                <a:spcPts val="15"/>
              </a:spcBef>
              <a:buClr>
                <a:srgbClr val="C4820D"/>
              </a:buClr>
              <a:buChar char="●"/>
              <a:tabLst>
                <a:tab pos="424815" algn="l"/>
                <a:tab pos="425450" algn="l"/>
              </a:tabLst>
            </a:pPr>
            <a:r>
              <a:rPr sz="2400" spc="-5" dirty="0">
                <a:solidFill>
                  <a:srgbClr val="3B3B3B"/>
                </a:solidFill>
                <a:latin typeface="Arial"/>
                <a:cs typeface="Arial"/>
              </a:rPr>
              <a:t>Robert Swain, black </a:t>
            </a:r>
            <a:r>
              <a:rPr sz="2400" dirty="0">
                <a:solidFill>
                  <a:srgbClr val="3B3B3B"/>
                </a:solidFill>
                <a:latin typeface="Arial"/>
                <a:cs typeface="Arial"/>
              </a:rPr>
              <a:t>man convicted </a:t>
            </a:r>
            <a:r>
              <a:rPr sz="2400" spc="-5" dirty="0">
                <a:solidFill>
                  <a:srgbClr val="3B3B3B"/>
                </a:solidFill>
                <a:latin typeface="Arial"/>
                <a:cs typeface="Arial"/>
              </a:rPr>
              <a:t>of</a:t>
            </a:r>
            <a:r>
              <a:rPr sz="2400" spc="-55" dirty="0">
                <a:solidFill>
                  <a:srgbClr val="3B3B3B"/>
                </a:solidFill>
                <a:latin typeface="Arial"/>
                <a:cs typeface="Arial"/>
              </a:rPr>
              <a:t> </a:t>
            </a:r>
            <a:r>
              <a:rPr sz="2400" dirty="0">
                <a:solidFill>
                  <a:srgbClr val="3B3B3B"/>
                </a:solidFill>
                <a:latin typeface="Arial"/>
                <a:cs typeface="Arial"/>
              </a:rPr>
              <a:t>crime</a:t>
            </a:r>
            <a:endParaRPr sz="2400" dirty="0">
              <a:latin typeface="Arial"/>
              <a:cs typeface="Arial"/>
            </a:endParaRPr>
          </a:p>
          <a:p>
            <a:pPr marL="424815" indent="-412750">
              <a:lnSpc>
                <a:spcPts val="2850"/>
              </a:lnSpc>
              <a:buClr>
                <a:srgbClr val="C4820D"/>
              </a:buClr>
              <a:buChar char="●"/>
              <a:tabLst>
                <a:tab pos="424815" algn="l"/>
                <a:tab pos="425450" algn="l"/>
              </a:tabLst>
            </a:pPr>
            <a:r>
              <a:rPr sz="2400" spc="-5" dirty="0">
                <a:solidFill>
                  <a:srgbClr val="3B3B3B"/>
                </a:solidFill>
                <a:latin typeface="Arial"/>
                <a:cs typeface="Arial"/>
              </a:rPr>
              <a:t>Appeal: one factor was all-white</a:t>
            </a:r>
            <a:r>
              <a:rPr sz="2400" spc="-30" dirty="0">
                <a:solidFill>
                  <a:srgbClr val="3B3B3B"/>
                </a:solidFill>
                <a:latin typeface="Arial"/>
                <a:cs typeface="Arial"/>
              </a:rPr>
              <a:t> </a:t>
            </a:r>
            <a:r>
              <a:rPr sz="2400" spc="-5" dirty="0">
                <a:solidFill>
                  <a:srgbClr val="3B3B3B"/>
                </a:solidFill>
                <a:latin typeface="Arial"/>
                <a:cs typeface="Arial"/>
              </a:rPr>
              <a:t>jury</a:t>
            </a:r>
            <a:endParaRPr sz="2400" dirty="0">
              <a:latin typeface="Arial"/>
              <a:cs typeface="Arial"/>
            </a:endParaRPr>
          </a:p>
          <a:p>
            <a:pPr marL="424815" indent="-412750">
              <a:lnSpc>
                <a:spcPts val="2850"/>
              </a:lnSpc>
              <a:buClr>
                <a:srgbClr val="C4820D"/>
              </a:buClr>
              <a:buChar char="●"/>
              <a:tabLst>
                <a:tab pos="424815" algn="l"/>
                <a:tab pos="425450" algn="l"/>
              </a:tabLst>
            </a:pPr>
            <a:r>
              <a:rPr sz="2400" spc="-5" dirty="0">
                <a:solidFill>
                  <a:srgbClr val="3B3B3B"/>
                </a:solidFill>
                <a:latin typeface="Arial"/>
                <a:cs typeface="Arial"/>
              </a:rPr>
              <a:t>26% of this population were</a:t>
            </a:r>
            <a:r>
              <a:rPr sz="2400" spc="-25" dirty="0">
                <a:solidFill>
                  <a:srgbClr val="3B3B3B"/>
                </a:solidFill>
                <a:latin typeface="Arial"/>
                <a:cs typeface="Arial"/>
              </a:rPr>
              <a:t> </a:t>
            </a:r>
            <a:r>
              <a:rPr sz="2400" spc="-5" dirty="0">
                <a:solidFill>
                  <a:srgbClr val="3B3B3B"/>
                </a:solidFill>
                <a:latin typeface="Arial"/>
                <a:cs typeface="Arial"/>
              </a:rPr>
              <a:t>black</a:t>
            </a:r>
            <a:endParaRPr sz="2400" dirty="0">
              <a:latin typeface="Arial"/>
              <a:cs typeface="Arial"/>
            </a:endParaRPr>
          </a:p>
          <a:p>
            <a:pPr marL="424815" indent="-412750">
              <a:lnSpc>
                <a:spcPts val="2850"/>
              </a:lnSpc>
              <a:buClr>
                <a:srgbClr val="C4820D"/>
              </a:buClr>
              <a:buChar char="●"/>
              <a:tabLst>
                <a:tab pos="424815" algn="l"/>
                <a:tab pos="425450" algn="l"/>
              </a:tabLst>
            </a:pPr>
            <a:r>
              <a:rPr sz="2400" spc="-15" dirty="0">
                <a:solidFill>
                  <a:srgbClr val="3B3B3B"/>
                </a:solidFill>
                <a:latin typeface="Arial"/>
                <a:cs typeface="Arial"/>
              </a:rPr>
              <a:t>Swain’s </a:t>
            </a:r>
            <a:r>
              <a:rPr sz="2400" spc="-5" dirty="0">
                <a:solidFill>
                  <a:srgbClr val="3B3B3B"/>
                </a:solidFill>
                <a:latin typeface="Arial"/>
                <a:cs typeface="Arial"/>
              </a:rPr>
              <a:t>jury panel </a:t>
            </a:r>
            <a:r>
              <a:rPr sz="2400" dirty="0">
                <a:solidFill>
                  <a:srgbClr val="3B3B3B"/>
                </a:solidFill>
                <a:latin typeface="Arial"/>
                <a:cs typeface="Arial"/>
              </a:rPr>
              <a:t>consisted </a:t>
            </a:r>
            <a:r>
              <a:rPr sz="2400" spc="-5" dirty="0">
                <a:solidFill>
                  <a:srgbClr val="3B3B3B"/>
                </a:solidFill>
                <a:latin typeface="Arial"/>
                <a:cs typeface="Arial"/>
              </a:rPr>
              <a:t>of 100</a:t>
            </a:r>
            <a:r>
              <a:rPr sz="2400" spc="-15" dirty="0">
                <a:solidFill>
                  <a:srgbClr val="3B3B3B"/>
                </a:solidFill>
                <a:latin typeface="Arial"/>
                <a:cs typeface="Arial"/>
              </a:rPr>
              <a:t> </a:t>
            </a:r>
            <a:r>
              <a:rPr sz="2400" dirty="0">
                <a:solidFill>
                  <a:srgbClr val="3B3B3B"/>
                </a:solidFill>
                <a:latin typeface="Arial"/>
                <a:cs typeface="Arial"/>
              </a:rPr>
              <a:t>men</a:t>
            </a:r>
            <a:endParaRPr sz="2400" dirty="0">
              <a:latin typeface="Arial"/>
              <a:cs typeface="Arial"/>
            </a:endParaRPr>
          </a:p>
          <a:p>
            <a:pPr marL="424815" indent="-412750">
              <a:lnSpc>
                <a:spcPts val="2865"/>
              </a:lnSpc>
              <a:buClr>
                <a:srgbClr val="C4820D"/>
              </a:buClr>
              <a:buChar char="●"/>
              <a:tabLst>
                <a:tab pos="424815" algn="l"/>
                <a:tab pos="425450" algn="l"/>
              </a:tabLst>
            </a:pPr>
            <a:r>
              <a:rPr sz="2400" dirty="0">
                <a:solidFill>
                  <a:srgbClr val="3B3B3B"/>
                </a:solidFill>
                <a:latin typeface="Arial"/>
                <a:cs typeface="Arial"/>
              </a:rPr>
              <a:t>8 men </a:t>
            </a:r>
            <a:r>
              <a:rPr sz="2400" spc="-5" dirty="0">
                <a:solidFill>
                  <a:srgbClr val="3B3B3B"/>
                </a:solidFill>
                <a:latin typeface="Arial"/>
                <a:cs typeface="Arial"/>
              </a:rPr>
              <a:t>on the panel were</a:t>
            </a:r>
            <a:r>
              <a:rPr sz="2400" spc="-35" dirty="0">
                <a:solidFill>
                  <a:srgbClr val="3B3B3B"/>
                </a:solidFill>
                <a:latin typeface="Arial"/>
                <a:cs typeface="Arial"/>
              </a:rPr>
              <a:t> </a:t>
            </a:r>
            <a:r>
              <a:rPr sz="2400" spc="-5" dirty="0">
                <a:solidFill>
                  <a:srgbClr val="3B3B3B"/>
                </a:solidFill>
                <a:latin typeface="Arial"/>
                <a:cs typeface="Arial"/>
              </a:rPr>
              <a:t>black</a:t>
            </a:r>
            <a:endParaRPr sz="24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7479665" cy="574040"/>
          </a:xfrm>
          <a:prstGeom prst="rect">
            <a:avLst/>
          </a:prstGeom>
        </p:spPr>
        <p:txBody>
          <a:bodyPr vert="horz" wrap="square" lIns="0" tIns="12700" rIns="0" bIns="0" rtlCol="0">
            <a:spAutoFit/>
          </a:bodyPr>
          <a:lstStyle/>
          <a:p>
            <a:pPr marL="12700">
              <a:lnSpc>
                <a:spcPct val="100000"/>
              </a:lnSpc>
              <a:spcBef>
                <a:spcPts val="100"/>
              </a:spcBef>
            </a:pPr>
            <a:r>
              <a:rPr spc="-10" dirty="0"/>
              <a:t>Supreme </a:t>
            </a:r>
            <a:r>
              <a:rPr spc="-5" dirty="0"/>
              <a:t>Court Ruling [in</a:t>
            </a:r>
            <a:r>
              <a:rPr spc="-85" dirty="0"/>
              <a:t> </a:t>
            </a:r>
            <a:r>
              <a:rPr spc="-5" dirty="0"/>
              <a:t>English]</a:t>
            </a:r>
          </a:p>
        </p:txBody>
      </p:sp>
      <p:sp>
        <p:nvSpPr>
          <p:cNvPr id="3" name="object 3"/>
          <p:cNvSpPr txBox="1"/>
          <p:nvPr/>
        </p:nvSpPr>
        <p:spPr>
          <a:xfrm>
            <a:off x="530225" y="1093342"/>
            <a:ext cx="8016875" cy="3314369"/>
          </a:xfrm>
          <a:prstGeom prst="rect">
            <a:avLst/>
          </a:prstGeom>
        </p:spPr>
        <p:txBody>
          <a:bodyPr vert="horz" wrap="square" lIns="0" tIns="13335" rIns="0" bIns="0" rtlCol="0">
            <a:spAutoFit/>
          </a:bodyPr>
          <a:lstStyle/>
          <a:p>
            <a:pPr marL="469900" indent="-412750">
              <a:lnSpc>
                <a:spcPct val="100000"/>
              </a:lnSpc>
              <a:spcBef>
                <a:spcPts val="450"/>
              </a:spcBef>
              <a:buClr>
                <a:srgbClr val="C4820D"/>
              </a:buClr>
              <a:buChar char="●"/>
              <a:tabLst>
                <a:tab pos="469265" algn="l"/>
                <a:tab pos="469900" algn="l"/>
              </a:tabLst>
            </a:pPr>
            <a:r>
              <a:rPr sz="2400" spc="-5" dirty="0">
                <a:solidFill>
                  <a:srgbClr val="3B3B3B"/>
                </a:solidFill>
                <a:latin typeface="Arial"/>
                <a:cs typeface="Arial"/>
              </a:rPr>
              <a:t>The Supreme Court denied Robert </a:t>
            </a:r>
            <a:r>
              <a:rPr sz="2400" spc="-15" dirty="0">
                <a:solidFill>
                  <a:srgbClr val="3B3B3B"/>
                </a:solidFill>
                <a:latin typeface="Arial"/>
                <a:cs typeface="Arial"/>
              </a:rPr>
              <a:t>Swain’s</a:t>
            </a:r>
            <a:r>
              <a:rPr sz="2400" spc="-35" dirty="0">
                <a:solidFill>
                  <a:srgbClr val="3B3B3B"/>
                </a:solidFill>
                <a:latin typeface="Arial"/>
                <a:cs typeface="Arial"/>
              </a:rPr>
              <a:t> </a:t>
            </a:r>
            <a:r>
              <a:rPr sz="2400" spc="-5" dirty="0">
                <a:solidFill>
                  <a:srgbClr val="3B3B3B"/>
                </a:solidFill>
                <a:latin typeface="Arial"/>
                <a:cs typeface="Arial"/>
              </a:rPr>
              <a:t>appeal</a:t>
            </a:r>
            <a:endParaRPr lang="en-US" sz="2400" spc="-5" dirty="0">
              <a:solidFill>
                <a:srgbClr val="3B3B3B"/>
              </a:solidFill>
              <a:latin typeface="Arial"/>
              <a:cs typeface="Arial"/>
            </a:endParaRPr>
          </a:p>
          <a:p>
            <a:pPr marL="469900" indent="-412750">
              <a:lnSpc>
                <a:spcPct val="100000"/>
              </a:lnSpc>
              <a:spcBef>
                <a:spcPts val="450"/>
              </a:spcBef>
              <a:buClr>
                <a:srgbClr val="C4820D"/>
              </a:buClr>
              <a:buChar char="●"/>
              <a:tabLst>
                <a:tab pos="469265" algn="l"/>
                <a:tab pos="469900" algn="l"/>
              </a:tabLst>
            </a:pPr>
            <a:endParaRPr lang="en-US" sz="2400" spc="-5" dirty="0">
              <a:solidFill>
                <a:srgbClr val="3B3B3B"/>
              </a:solidFill>
              <a:latin typeface="Arial"/>
              <a:cs typeface="Arial"/>
            </a:endParaRPr>
          </a:p>
          <a:p>
            <a:pPr marL="424815" marR="164465" indent="-412750">
              <a:lnSpc>
                <a:spcPct val="99700"/>
              </a:lnSpc>
              <a:spcBef>
                <a:spcPts val="105"/>
              </a:spcBef>
              <a:buClr>
                <a:srgbClr val="C4820D"/>
              </a:buClr>
              <a:buFont typeface="Arial"/>
              <a:buChar char="●"/>
              <a:tabLst>
                <a:tab pos="424815" algn="l"/>
                <a:tab pos="425450" algn="l"/>
              </a:tabLst>
            </a:pPr>
            <a:r>
              <a:rPr lang="en-US" sz="2400" b="1" spc="-5" dirty="0">
                <a:solidFill>
                  <a:srgbClr val="3B7EA1"/>
                </a:solidFill>
                <a:latin typeface="Arial"/>
                <a:cs typeface="Arial"/>
              </a:rPr>
              <a:t>Paraphrase: </a:t>
            </a:r>
            <a:r>
              <a:rPr lang="en-US" sz="2400" spc="-5" dirty="0">
                <a:solidFill>
                  <a:srgbClr val="3B3B3B"/>
                </a:solidFill>
                <a:latin typeface="Arial"/>
                <a:cs typeface="Arial"/>
              </a:rPr>
              <a:t>8/100 is less than 26%, but not </a:t>
            </a:r>
            <a:r>
              <a:rPr lang="en-US" sz="2400" spc="-10" dirty="0">
                <a:solidFill>
                  <a:srgbClr val="3B3B3B"/>
                </a:solidFill>
                <a:latin typeface="Arial"/>
                <a:cs typeface="Arial"/>
              </a:rPr>
              <a:t>different  </a:t>
            </a:r>
            <a:r>
              <a:rPr lang="en-US" sz="2400" spc="-5" dirty="0">
                <a:solidFill>
                  <a:srgbClr val="3B3B3B"/>
                </a:solidFill>
                <a:latin typeface="Arial"/>
                <a:cs typeface="Arial"/>
              </a:rPr>
              <a:t>enough to </a:t>
            </a:r>
            <a:r>
              <a:rPr lang="en-US" sz="2400" dirty="0">
                <a:solidFill>
                  <a:srgbClr val="3B3B3B"/>
                </a:solidFill>
                <a:latin typeface="Arial"/>
                <a:cs typeface="Arial"/>
              </a:rPr>
              <a:t>show </a:t>
            </a:r>
            <a:r>
              <a:rPr lang="en-US" sz="2400" spc="-5" dirty="0">
                <a:solidFill>
                  <a:srgbClr val="3B3B3B"/>
                </a:solidFill>
                <a:latin typeface="Arial"/>
                <a:cs typeface="Arial"/>
              </a:rPr>
              <a:t>Black </a:t>
            </a:r>
            <a:r>
              <a:rPr lang="en-US" sz="2400" dirty="0">
                <a:solidFill>
                  <a:srgbClr val="3B3B3B"/>
                </a:solidFill>
                <a:latin typeface="Arial"/>
                <a:cs typeface="Arial"/>
              </a:rPr>
              <a:t>men </a:t>
            </a:r>
            <a:r>
              <a:rPr lang="en-US" sz="2400" spc="-5" dirty="0">
                <a:solidFill>
                  <a:srgbClr val="3B3B3B"/>
                </a:solidFill>
                <a:latin typeface="Arial"/>
                <a:cs typeface="Arial"/>
              </a:rPr>
              <a:t>were </a:t>
            </a:r>
            <a:r>
              <a:rPr lang="en-US" sz="2400" dirty="0">
                <a:solidFill>
                  <a:srgbClr val="3B3B3B"/>
                </a:solidFill>
                <a:latin typeface="Arial"/>
                <a:cs typeface="Arial"/>
              </a:rPr>
              <a:t>systematically  </a:t>
            </a:r>
            <a:r>
              <a:rPr lang="en-US" sz="2400" spc="-5" dirty="0">
                <a:solidFill>
                  <a:srgbClr val="3B3B3B"/>
                </a:solidFill>
                <a:latin typeface="Arial"/>
                <a:cs typeface="Arial"/>
              </a:rPr>
              <a:t>excluded</a:t>
            </a:r>
            <a:endParaRPr lang="en-US" sz="2400" dirty="0">
              <a:latin typeface="Arial"/>
              <a:cs typeface="Arial"/>
            </a:endParaRPr>
          </a:p>
          <a:p>
            <a:pPr marL="424815" marR="5080" indent="-412750">
              <a:lnSpc>
                <a:spcPct val="100499"/>
              </a:lnSpc>
              <a:spcBef>
                <a:spcPts val="1640"/>
              </a:spcBef>
              <a:buClr>
                <a:srgbClr val="C4820D"/>
              </a:buClr>
              <a:buFont typeface="Arial"/>
              <a:buChar char="●"/>
              <a:tabLst>
                <a:tab pos="424815" algn="l"/>
                <a:tab pos="425450" algn="l"/>
              </a:tabLst>
            </a:pPr>
            <a:r>
              <a:rPr lang="en-US" sz="2400" b="1" spc="-5" dirty="0">
                <a:solidFill>
                  <a:srgbClr val="3B7EA1"/>
                </a:solidFill>
                <a:latin typeface="Arial"/>
                <a:cs typeface="Arial"/>
              </a:rPr>
              <a:t>Question: </a:t>
            </a:r>
            <a:r>
              <a:rPr lang="en-US" sz="2400" spc="-5" dirty="0">
                <a:solidFill>
                  <a:srgbClr val="3B3B3B"/>
                </a:solidFill>
                <a:latin typeface="Arial"/>
                <a:cs typeface="Arial"/>
              </a:rPr>
              <a:t>is 8/100 </a:t>
            </a:r>
            <a:r>
              <a:rPr lang="en-US" sz="2400" dirty="0">
                <a:solidFill>
                  <a:srgbClr val="3B3B3B"/>
                </a:solidFill>
                <a:latin typeface="Arial"/>
                <a:cs typeface="Arial"/>
              </a:rPr>
              <a:t>a realistic </a:t>
            </a:r>
            <a:r>
              <a:rPr lang="en-US" sz="2400" spc="-5" dirty="0">
                <a:solidFill>
                  <a:srgbClr val="3B3B3B"/>
                </a:solidFill>
                <a:latin typeface="Arial"/>
                <a:cs typeface="Arial"/>
              </a:rPr>
              <a:t>outcome if the jury panel  </a:t>
            </a:r>
            <a:r>
              <a:rPr lang="en-US" sz="2400" dirty="0">
                <a:solidFill>
                  <a:srgbClr val="3B3B3B"/>
                </a:solidFill>
                <a:latin typeface="Arial"/>
                <a:cs typeface="Arial"/>
              </a:rPr>
              <a:t>selection </a:t>
            </a:r>
            <a:r>
              <a:rPr lang="en-US" sz="2400" spc="-5" dirty="0">
                <a:solidFill>
                  <a:srgbClr val="3B3B3B"/>
                </a:solidFill>
                <a:latin typeface="Arial"/>
                <a:cs typeface="Arial"/>
              </a:rPr>
              <a:t>process were truly</a:t>
            </a:r>
            <a:r>
              <a:rPr lang="en-US" sz="2400" spc="-30" dirty="0">
                <a:solidFill>
                  <a:srgbClr val="3B3B3B"/>
                </a:solidFill>
                <a:latin typeface="Arial"/>
                <a:cs typeface="Arial"/>
              </a:rPr>
              <a:t> </a:t>
            </a:r>
            <a:r>
              <a:rPr lang="en-US" sz="2400" spc="-5" dirty="0">
                <a:solidFill>
                  <a:srgbClr val="3B3B3B"/>
                </a:solidFill>
                <a:latin typeface="Arial"/>
                <a:cs typeface="Arial"/>
              </a:rPr>
              <a:t>unbiased?</a:t>
            </a:r>
            <a:endParaRPr lang="en-US" sz="2400" dirty="0">
              <a:latin typeface="Arial"/>
              <a:cs typeface="Arial"/>
            </a:endParaRPr>
          </a:p>
          <a:p>
            <a:pPr marL="469900" indent="-412750">
              <a:lnSpc>
                <a:spcPct val="100000"/>
              </a:lnSpc>
              <a:spcBef>
                <a:spcPts val="450"/>
              </a:spcBef>
              <a:buClr>
                <a:srgbClr val="C4820D"/>
              </a:buClr>
              <a:buChar char="●"/>
              <a:tabLst>
                <a:tab pos="469265" algn="l"/>
                <a:tab pos="469900" algn="l"/>
              </a:tabLst>
            </a:pPr>
            <a:endParaRPr sz="24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6290310" cy="574040"/>
          </a:xfrm>
          <a:prstGeom prst="rect">
            <a:avLst/>
          </a:prstGeom>
        </p:spPr>
        <p:txBody>
          <a:bodyPr vert="horz" wrap="square" lIns="0" tIns="12700" rIns="0" bIns="0" rtlCol="0">
            <a:spAutoFit/>
          </a:bodyPr>
          <a:lstStyle/>
          <a:p>
            <a:pPr marL="12700">
              <a:lnSpc>
                <a:spcPct val="100000"/>
              </a:lnSpc>
              <a:spcBef>
                <a:spcPts val="100"/>
              </a:spcBef>
            </a:pPr>
            <a:r>
              <a:rPr spc="-10" dirty="0"/>
              <a:t>Sampling </a:t>
            </a:r>
            <a:r>
              <a:rPr spc="-5" dirty="0"/>
              <a:t>from </a:t>
            </a:r>
            <a:r>
              <a:rPr dirty="0"/>
              <a:t>a</a:t>
            </a:r>
            <a:r>
              <a:rPr spc="-90" dirty="0"/>
              <a:t> </a:t>
            </a:r>
            <a:r>
              <a:rPr spc="-5" dirty="0"/>
              <a:t>Distribution</a:t>
            </a:r>
          </a:p>
        </p:txBody>
      </p:sp>
      <p:sp>
        <p:nvSpPr>
          <p:cNvPr id="3" name="object 3"/>
          <p:cNvSpPr txBox="1"/>
          <p:nvPr/>
        </p:nvSpPr>
        <p:spPr>
          <a:xfrm>
            <a:off x="574724" y="1093342"/>
            <a:ext cx="7744459" cy="3419475"/>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latin typeface="Arial"/>
                <a:cs typeface="Arial"/>
              </a:rPr>
              <a:t>Sample at </a:t>
            </a:r>
            <a:r>
              <a:rPr sz="2400" dirty="0">
                <a:latin typeface="Arial"/>
                <a:cs typeface="Arial"/>
              </a:rPr>
              <a:t>random </a:t>
            </a:r>
            <a:r>
              <a:rPr sz="2400" spc="-5" dirty="0">
                <a:latin typeface="Arial"/>
                <a:cs typeface="Arial"/>
              </a:rPr>
              <a:t>from </a:t>
            </a:r>
            <a:r>
              <a:rPr sz="2400" dirty="0">
                <a:latin typeface="Arial"/>
                <a:cs typeface="Arial"/>
              </a:rPr>
              <a:t>a categorical</a:t>
            </a:r>
            <a:r>
              <a:rPr sz="2400" spc="-60" dirty="0">
                <a:latin typeface="Arial"/>
                <a:cs typeface="Arial"/>
              </a:rPr>
              <a:t> </a:t>
            </a:r>
            <a:r>
              <a:rPr sz="2400" spc="-5" dirty="0">
                <a:latin typeface="Arial"/>
                <a:cs typeface="Arial"/>
              </a:rPr>
              <a:t>distribution</a:t>
            </a:r>
            <a:endParaRPr sz="2400">
              <a:latin typeface="Arial"/>
              <a:cs typeface="Arial"/>
            </a:endParaRPr>
          </a:p>
          <a:p>
            <a:pPr>
              <a:lnSpc>
                <a:spcPct val="100000"/>
              </a:lnSpc>
              <a:spcBef>
                <a:spcPts val="30"/>
              </a:spcBef>
              <a:buClr>
                <a:srgbClr val="C4820D"/>
              </a:buClr>
              <a:buFont typeface="Arial"/>
              <a:buChar char="●"/>
            </a:pPr>
            <a:endParaRPr sz="3350">
              <a:latin typeface="Arial"/>
              <a:cs typeface="Arial"/>
            </a:endParaRPr>
          </a:p>
          <a:p>
            <a:pPr marL="264160">
              <a:lnSpc>
                <a:spcPct val="100000"/>
              </a:lnSpc>
            </a:pPr>
            <a:r>
              <a:rPr sz="2000" b="1" spc="-5" dirty="0">
                <a:solidFill>
                  <a:srgbClr val="0000FF"/>
                </a:solidFill>
                <a:latin typeface="Courier New"/>
                <a:cs typeface="Courier New"/>
              </a:rPr>
              <a:t>sample_proportions(sample_size,</a:t>
            </a:r>
            <a:r>
              <a:rPr sz="2000" b="1" spc="-80" dirty="0">
                <a:solidFill>
                  <a:srgbClr val="0000FF"/>
                </a:solidFill>
                <a:latin typeface="Courier New"/>
                <a:cs typeface="Courier New"/>
              </a:rPr>
              <a:t> </a:t>
            </a:r>
            <a:r>
              <a:rPr sz="2000" b="1" spc="-5" dirty="0">
                <a:solidFill>
                  <a:srgbClr val="0000FF"/>
                </a:solidFill>
                <a:latin typeface="Courier New"/>
                <a:cs typeface="Courier New"/>
              </a:rPr>
              <a:t>pop_distribution)</a:t>
            </a:r>
            <a:endParaRPr sz="2000">
              <a:latin typeface="Courier New"/>
              <a:cs typeface="Courier New"/>
            </a:endParaRPr>
          </a:p>
          <a:p>
            <a:pPr>
              <a:lnSpc>
                <a:spcPct val="100000"/>
              </a:lnSpc>
            </a:pPr>
            <a:endParaRPr sz="2200">
              <a:latin typeface="Courier New"/>
              <a:cs typeface="Courier New"/>
            </a:endParaRPr>
          </a:p>
          <a:p>
            <a:pPr marL="424815" indent="-412750">
              <a:lnSpc>
                <a:spcPct val="100000"/>
              </a:lnSpc>
              <a:spcBef>
                <a:spcPts val="1320"/>
              </a:spcBef>
              <a:buClr>
                <a:srgbClr val="C4820D"/>
              </a:buClr>
              <a:buChar char="●"/>
              <a:tabLst>
                <a:tab pos="424815" algn="l"/>
                <a:tab pos="425450" algn="l"/>
              </a:tabLst>
            </a:pPr>
            <a:r>
              <a:rPr sz="2400" spc="-5" dirty="0">
                <a:latin typeface="Arial"/>
                <a:cs typeface="Arial"/>
              </a:rPr>
              <a:t>Samples at </a:t>
            </a:r>
            <a:r>
              <a:rPr sz="2400" dirty="0">
                <a:latin typeface="Arial"/>
                <a:cs typeface="Arial"/>
              </a:rPr>
              <a:t>random </a:t>
            </a:r>
            <a:r>
              <a:rPr sz="2400" spc="-5" dirty="0">
                <a:latin typeface="Arial"/>
                <a:cs typeface="Arial"/>
              </a:rPr>
              <a:t>from the</a:t>
            </a:r>
            <a:r>
              <a:rPr sz="2400" spc="-40" dirty="0">
                <a:latin typeface="Arial"/>
                <a:cs typeface="Arial"/>
              </a:rPr>
              <a:t> </a:t>
            </a:r>
            <a:r>
              <a:rPr sz="2400" spc="-5" dirty="0">
                <a:latin typeface="Arial"/>
                <a:cs typeface="Arial"/>
              </a:rPr>
              <a:t>population</a:t>
            </a:r>
            <a:endParaRPr sz="2400">
              <a:latin typeface="Arial"/>
              <a:cs typeface="Arial"/>
            </a:endParaRPr>
          </a:p>
          <a:p>
            <a:pPr marL="882015" marR="201930" lvl="1" indent="-412750">
              <a:lnSpc>
                <a:spcPts val="2850"/>
              </a:lnSpc>
              <a:spcBef>
                <a:spcPts val="135"/>
              </a:spcBef>
              <a:buClr>
                <a:srgbClr val="C4820D"/>
              </a:buClr>
              <a:buChar char="○"/>
              <a:tabLst>
                <a:tab pos="882015" algn="l"/>
                <a:tab pos="882650" algn="l"/>
              </a:tabLst>
            </a:pPr>
            <a:r>
              <a:rPr sz="2400" spc="-5" dirty="0">
                <a:latin typeface="Arial"/>
                <a:cs typeface="Arial"/>
              </a:rPr>
              <a:t>Returns an array </a:t>
            </a:r>
            <a:r>
              <a:rPr sz="2400" dirty="0">
                <a:latin typeface="Arial"/>
                <a:cs typeface="Arial"/>
              </a:rPr>
              <a:t>containing </a:t>
            </a:r>
            <a:r>
              <a:rPr sz="2400" spc="-5" dirty="0">
                <a:latin typeface="Arial"/>
                <a:cs typeface="Arial"/>
              </a:rPr>
              <a:t>the distribution of the  </a:t>
            </a:r>
            <a:r>
              <a:rPr sz="2400" dirty="0">
                <a:latin typeface="Arial"/>
                <a:cs typeface="Arial"/>
              </a:rPr>
              <a:t>categories </a:t>
            </a:r>
            <a:r>
              <a:rPr sz="2400" spc="-5" dirty="0">
                <a:latin typeface="Arial"/>
                <a:cs typeface="Arial"/>
              </a:rPr>
              <a:t>in the</a:t>
            </a:r>
            <a:r>
              <a:rPr sz="2400" spc="-25" dirty="0">
                <a:latin typeface="Arial"/>
                <a:cs typeface="Arial"/>
              </a:rPr>
              <a:t> </a:t>
            </a:r>
            <a:r>
              <a:rPr sz="2400" dirty="0">
                <a:latin typeface="Arial"/>
                <a:cs typeface="Arial"/>
              </a:rPr>
              <a:t>sample</a:t>
            </a:r>
            <a:endParaRPr sz="2400">
              <a:latin typeface="Arial"/>
              <a:cs typeface="Arial"/>
            </a:endParaRPr>
          </a:p>
          <a:p>
            <a:pPr marL="114300" algn="ctr">
              <a:lnSpc>
                <a:spcPct val="100000"/>
              </a:lnSpc>
              <a:spcBef>
                <a:spcPts val="2155"/>
              </a:spcBef>
            </a:pPr>
            <a:r>
              <a:rPr sz="2400" dirty="0">
                <a:solidFill>
                  <a:srgbClr val="3B7EA1"/>
                </a:solidFill>
                <a:latin typeface="Arial"/>
                <a:cs typeface="Arial"/>
              </a:rPr>
              <a:t>(Demo)</a:t>
            </a:r>
            <a:endParaRPr sz="24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9672" y="2372818"/>
            <a:ext cx="3584575" cy="574040"/>
          </a:xfrm>
          <a:prstGeom prst="rect">
            <a:avLst/>
          </a:prstGeom>
        </p:spPr>
        <p:txBody>
          <a:bodyPr vert="horz" wrap="square" lIns="0" tIns="12700" rIns="0" bIns="0" rtlCol="0">
            <a:spAutoFit/>
          </a:bodyPr>
          <a:lstStyle/>
          <a:p>
            <a:pPr marL="12700">
              <a:lnSpc>
                <a:spcPct val="100000"/>
              </a:lnSpc>
              <a:spcBef>
                <a:spcPts val="100"/>
              </a:spcBef>
            </a:pPr>
            <a:r>
              <a:rPr dirty="0"/>
              <a:t>A </a:t>
            </a:r>
            <a:r>
              <a:rPr spc="-10" dirty="0"/>
              <a:t>Genetic</a:t>
            </a:r>
            <a:r>
              <a:rPr spc="-235" dirty="0"/>
              <a:t> </a:t>
            </a:r>
            <a:r>
              <a:rPr dirty="0"/>
              <a:t>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212715"/>
            <a:ext cx="5686425" cy="574040"/>
          </a:xfrm>
          <a:prstGeom prst="rect">
            <a:avLst/>
          </a:prstGeom>
        </p:spPr>
        <p:txBody>
          <a:bodyPr vert="horz" wrap="square" lIns="0" tIns="12700" rIns="0" bIns="0" rtlCol="0">
            <a:spAutoFit/>
          </a:bodyPr>
          <a:lstStyle/>
          <a:p>
            <a:pPr marL="12700">
              <a:lnSpc>
                <a:spcPct val="100000"/>
              </a:lnSpc>
              <a:spcBef>
                <a:spcPts val="100"/>
              </a:spcBef>
            </a:pPr>
            <a:r>
              <a:rPr spc="-10" dirty="0"/>
              <a:t>Gregor </a:t>
            </a:r>
            <a:r>
              <a:rPr spc="-5" dirty="0"/>
              <a:t>Mendel,</a:t>
            </a:r>
            <a:r>
              <a:rPr spc="-85" dirty="0"/>
              <a:t> </a:t>
            </a:r>
            <a:r>
              <a:rPr spc="-5" dirty="0"/>
              <a:t>1822-1884</a:t>
            </a:r>
          </a:p>
        </p:txBody>
      </p:sp>
      <p:sp>
        <p:nvSpPr>
          <p:cNvPr id="5" name="object 5"/>
          <p:cNvSpPr/>
          <p:nvPr/>
        </p:nvSpPr>
        <p:spPr>
          <a:xfrm>
            <a:off x="457200" y="1024650"/>
            <a:ext cx="2861283" cy="36231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697225" y="2114587"/>
            <a:ext cx="4571999" cy="160019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1786255" cy="574040"/>
          </a:xfrm>
          <a:prstGeom prst="rect">
            <a:avLst/>
          </a:prstGeom>
        </p:spPr>
        <p:txBody>
          <a:bodyPr vert="horz" wrap="square" lIns="0" tIns="12700" rIns="0" bIns="0" rtlCol="0">
            <a:spAutoFit/>
          </a:bodyPr>
          <a:lstStyle/>
          <a:p>
            <a:pPr marL="12700">
              <a:lnSpc>
                <a:spcPct val="100000"/>
              </a:lnSpc>
              <a:spcBef>
                <a:spcPts val="100"/>
              </a:spcBef>
            </a:pPr>
            <a:r>
              <a:rPr dirty="0"/>
              <a:t>A</a:t>
            </a:r>
            <a:r>
              <a:rPr spc="-229" dirty="0"/>
              <a:t> </a:t>
            </a:r>
            <a:r>
              <a:rPr dirty="0"/>
              <a:t>Model</a:t>
            </a:r>
          </a:p>
        </p:txBody>
      </p:sp>
      <p:sp>
        <p:nvSpPr>
          <p:cNvPr id="3" name="object 3"/>
          <p:cNvSpPr txBox="1"/>
          <p:nvPr/>
        </p:nvSpPr>
        <p:spPr>
          <a:xfrm>
            <a:off x="574724" y="1093342"/>
            <a:ext cx="7360920" cy="3254375"/>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solidFill>
                  <a:srgbClr val="3B3B3B"/>
                </a:solidFill>
                <a:latin typeface="Arial"/>
                <a:cs typeface="Arial"/>
              </a:rPr>
              <a:t>Pea plants of </a:t>
            </a:r>
            <a:r>
              <a:rPr sz="2400" dirty="0">
                <a:solidFill>
                  <a:srgbClr val="3B3B3B"/>
                </a:solidFill>
                <a:latin typeface="Arial"/>
                <a:cs typeface="Arial"/>
              </a:rPr>
              <a:t>a </a:t>
            </a:r>
            <a:r>
              <a:rPr sz="2400" spc="-5" dirty="0">
                <a:solidFill>
                  <a:srgbClr val="3B3B3B"/>
                </a:solidFill>
                <a:latin typeface="Arial"/>
                <a:cs typeface="Arial"/>
              </a:rPr>
              <a:t>particular</a:t>
            </a:r>
            <a:r>
              <a:rPr sz="2400" spc="-25" dirty="0">
                <a:solidFill>
                  <a:srgbClr val="3B3B3B"/>
                </a:solidFill>
                <a:latin typeface="Arial"/>
                <a:cs typeface="Arial"/>
              </a:rPr>
              <a:t> </a:t>
            </a:r>
            <a:r>
              <a:rPr sz="2400" dirty="0">
                <a:solidFill>
                  <a:srgbClr val="3B3B3B"/>
                </a:solidFill>
                <a:latin typeface="Arial"/>
                <a:cs typeface="Arial"/>
              </a:rPr>
              <a:t>kind</a:t>
            </a:r>
            <a:endParaRPr sz="2400">
              <a:latin typeface="Arial"/>
              <a:cs typeface="Arial"/>
            </a:endParaRPr>
          </a:p>
          <a:p>
            <a:pPr marL="424815" indent="-412750">
              <a:lnSpc>
                <a:spcPct val="100000"/>
              </a:lnSpc>
              <a:spcBef>
                <a:spcPts val="15"/>
              </a:spcBef>
              <a:buClr>
                <a:srgbClr val="C4820D"/>
              </a:buClr>
              <a:buChar char="●"/>
              <a:tabLst>
                <a:tab pos="424815" algn="l"/>
                <a:tab pos="425450" algn="l"/>
              </a:tabLst>
            </a:pPr>
            <a:r>
              <a:rPr sz="2400" spc="-5" dirty="0">
                <a:solidFill>
                  <a:srgbClr val="3B3B3B"/>
                </a:solidFill>
                <a:latin typeface="Arial"/>
                <a:cs typeface="Arial"/>
              </a:rPr>
              <a:t>Each one has either purple flowers or white</a:t>
            </a:r>
            <a:r>
              <a:rPr sz="2400" spc="-70" dirty="0">
                <a:solidFill>
                  <a:srgbClr val="3B3B3B"/>
                </a:solidFill>
                <a:latin typeface="Arial"/>
                <a:cs typeface="Arial"/>
              </a:rPr>
              <a:t> </a:t>
            </a:r>
            <a:r>
              <a:rPr sz="2400" spc="-5" dirty="0">
                <a:solidFill>
                  <a:srgbClr val="3B3B3B"/>
                </a:solidFill>
                <a:latin typeface="Arial"/>
                <a:cs typeface="Arial"/>
              </a:rPr>
              <a:t>flowers</a:t>
            </a:r>
            <a:endParaRPr sz="2400">
              <a:latin typeface="Arial"/>
              <a:cs typeface="Arial"/>
            </a:endParaRPr>
          </a:p>
          <a:p>
            <a:pPr>
              <a:lnSpc>
                <a:spcPct val="100000"/>
              </a:lnSpc>
              <a:spcBef>
                <a:spcPts val="35"/>
              </a:spcBef>
              <a:buClr>
                <a:srgbClr val="C4820D"/>
              </a:buClr>
              <a:buFont typeface="Arial"/>
              <a:buChar char="●"/>
            </a:pPr>
            <a:endParaRPr sz="2250">
              <a:latin typeface="Arial"/>
              <a:cs typeface="Arial"/>
            </a:endParaRPr>
          </a:p>
          <a:p>
            <a:pPr marL="424815" indent="-412750">
              <a:lnSpc>
                <a:spcPct val="100000"/>
              </a:lnSpc>
              <a:buClr>
                <a:srgbClr val="C4820D"/>
              </a:buClr>
              <a:buChar char="●"/>
              <a:tabLst>
                <a:tab pos="424815" algn="l"/>
                <a:tab pos="425450" algn="l"/>
              </a:tabLst>
            </a:pPr>
            <a:r>
              <a:rPr sz="2400" spc="-10" dirty="0">
                <a:solidFill>
                  <a:srgbClr val="3B3B3B"/>
                </a:solidFill>
                <a:latin typeface="Arial"/>
                <a:cs typeface="Arial"/>
              </a:rPr>
              <a:t>Mendel’s </a:t>
            </a:r>
            <a:r>
              <a:rPr sz="2400" dirty="0">
                <a:solidFill>
                  <a:srgbClr val="3B3B3B"/>
                </a:solidFill>
                <a:latin typeface="Arial"/>
                <a:cs typeface="Arial"/>
              </a:rPr>
              <a:t>model:</a:t>
            </a:r>
            <a:endParaRPr sz="2400">
              <a:latin typeface="Arial"/>
              <a:cs typeface="Arial"/>
            </a:endParaRPr>
          </a:p>
          <a:p>
            <a:pPr marL="882015" lvl="1" indent="-412750">
              <a:lnSpc>
                <a:spcPts val="2865"/>
              </a:lnSpc>
              <a:spcBef>
                <a:spcPts val="15"/>
              </a:spcBef>
              <a:buClr>
                <a:srgbClr val="C4820D"/>
              </a:buClr>
              <a:buChar char="○"/>
              <a:tabLst>
                <a:tab pos="882015" algn="l"/>
                <a:tab pos="882650" algn="l"/>
              </a:tabLst>
            </a:pPr>
            <a:r>
              <a:rPr sz="2400" spc="-5" dirty="0">
                <a:solidFill>
                  <a:srgbClr val="3B3B3B"/>
                </a:solidFill>
                <a:latin typeface="Arial"/>
                <a:cs typeface="Arial"/>
              </a:rPr>
              <a:t>Each plant is purple-flowering with </a:t>
            </a:r>
            <a:r>
              <a:rPr sz="2400" dirty="0">
                <a:solidFill>
                  <a:srgbClr val="3B3B3B"/>
                </a:solidFill>
                <a:latin typeface="Arial"/>
                <a:cs typeface="Arial"/>
              </a:rPr>
              <a:t>chance</a:t>
            </a:r>
            <a:r>
              <a:rPr sz="2400" spc="-85" dirty="0">
                <a:solidFill>
                  <a:srgbClr val="3B3B3B"/>
                </a:solidFill>
                <a:latin typeface="Arial"/>
                <a:cs typeface="Arial"/>
              </a:rPr>
              <a:t> </a:t>
            </a:r>
            <a:r>
              <a:rPr sz="2400" spc="-5" dirty="0">
                <a:solidFill>
                  <a:srgbClr val="3B3B3B"/>
                </a:solidFill>
                <a:latin typeface="Arial"/>
                <a:cs typeface="Arial"/>
              </a:rPr>
              <a:t>75%,</a:t>
            </a:r>
            <a:endParaRPr sz="2400">
              <a:latin typeface="Arial"/>
              <a:cs typeface="Arial"/>
            </a:endParaRPr>
          </a:p>
          <a:p>
            <a:pPr marL="882015" lvl="1" indent="-412750">
              <a:lnSpc>
                <a:spcPts val="2865"/>
              </a:lnSpc>
              <a:buClr>
                <a:srgbClr val="C4820D"/>
              </a:buClr>
              <a:buChar char="○"/>
              <a:tabLst>
                <a:tab pos="882015" algn="l"/>
                <a:tab pos="882650" algn="l"/>
              </a:tabLst>
            </a:pPr>
            <a:r>
              <a:rPr sz="2400" dirty="0">
                <a:solidFill>
                  <a:srgbClr val="3B3B3B"/>
                </a:solidFill>
                <a:latin typeface="Arial"/>
                <a:cs typeface="Arial"/>
              </a:rPr>
              <a:t>regardless </a:t>
            </a:r>
            <a:r>
              <a:rPr sz="2400" spc="-5" dirty="0">
                <a:solidFill>
                  <a:srgbClr val="3B3B3B"/>
                </a:solidFill>
                <a:latin typeface="Arial"/>
                <a:cs typeface="Arial"/>
              </a:rPr>
              <a:t>of the </a:t>
            </a:r>
            <a:r>
              <a:rPr sz="2400" dirty="0">
                <a:solidFill>
                  <a:srgbClr val="3B3B3B"/>
                </a:solidFill>
                <a:latin typeface="Arial"/>
                <a:cs typeface="Arial"/>
              </a:rPr>
              <a:t>colors </a:t>
            </a:r>
            <a:r>
              <a:rPr sz="2400" spc="-5" dirty="0">
                <a:solidFill>
                  <a:srgbClr val="3B3B3B"/>
                </a:solidFill>
                <a:latin typeface="Arial"/>
                <a:cs typeface="Arial"/>
              </a:rPr>
              <a:t>of the other</a:t>
            </a:r>
            <a:r>
              <a:rPr sz="2400" spc="-60" dirty="0">
                <a:solidFill>
                  <a:srgbClr val="3B3B3B"/>
                </a:solidFill>
                <a:latin typeface="Arial"/>
                <a:cs typeface="Arial"/>
              </a:rPr>
              <a:t> </a:t>
            </a:r>
            <a:r>
              <a:rPr sz="2400" spc="-5" dirty="0">
                <a:solidFill>
                  <a:srgbClr val="3B3B3B"/>
                </a:solidFill>
                <a:latin typeface="Arial"/>
                <a:cs typeface="Arial"/>
              </a:rPr>
              <a:t>plants</a:t>
            </a:r>
            <a:endParaRPr sz="2400">
              <a:latin typeface="Arial"/>
              <a:cs typeface="Arial"/>
            </a:endParaRPr>
          </a:p>
          <a:p>
            <a:pPr lvl="1">
              <a:lnSpc>
                <a:spcPct val="100000"/>
              </a:lnSpc>
              <a:spcBef>
                <a:spcPts val="40"/>
              </a:spcBef>
              <a:buClr>
                <a:srgbClr val="C4820D"/>
              </a:buClr>
              <a:buFont typeface="Arial"/>
              <a:buChar char="○"/>
            </a:pPr>
            <a:endParaRPr sz="2250">
              <a:latin typeface="Arial"/>
              <a:cs typeface="Arial"/>
            </a:endParaRPr>
          </a:p>
          <a:p>
            <a:pPr marL="424815" indent="-412750">
              <a:lnSpc>
                <a:spcPct val="100000"/>
              </a:lnSpc>
              <a:buClr>
                <a:srgbClr val="C4820D"/>
              </a:buClr>
              <a:buChar char="●"/>
              <a:tabLst>
                <a:tab pos="424815" algn="l"/>
                <a:tab pos="425450" algn="l"/>
              </a:tabLst>
            </a:pPr>
            <a:r>
              <a:rPr sz="2400" spc="-5" dirty="0">
                <a:solidFill>
                  <a:srgbClr val="3B3B3B"/>
                </a:solidFill>
                <a:latin typeface="Arial"/>
                <a:cs typeface="Arial"/>
              </a:rPr>
              <a:t>Question:</a:t>
            </a:r>
            <a:endParaRPr sz="2400">
              <a:latin typeface="Arial"/>
              <a:cs typeface="Arial"/>
            </a:endParaRPr>
          </a:p>
          <a:p>
            <a:pPr marL="882015" lvl="1" indent="-412750">
              <a:lnSpc>
                <a:spcPct val="100000"/>
              </a:lnSpc>
              <a:spcBef>
                <a:spcPts val="15"/>
              </a:spcBef>
              <a:buClr>
                <a:srgbClr val="C4820D"/>
              </a:buClr>
              <a:buChar char="○"/>
              <a:tabLst>
                <a:tab pos="882015" algn="l"/>
                <a:tab pos="882650" algn="l"/>
              </a:tabLst>
            </a:pPr>
            <a:r>
              <a:rPr sz="2400" spc="-5" dirty="0">
                <a:solidFill>
                  <a:srgbClr val="3B3B3B"/>
                </a:solidFill>
                <a:latin typeface="Arial"/>
                <a:cs typeface="Arial"/>
              </a:rPr>
              <a:t>Is the </a:t>
            </a:r>
            <a:r>
              <a:rPr sz="2400" dirty="0">
                <a:solidFill>
                  <a:srgbClr val="3B3B3B"/>
                </a:solidFill>
                <a:latin typeface="Arial"/>
                <a:cs typeface="Arial"/>
              </a:rPr>
              <a:t>model </a:t>
            </a:r>
            <a:r>
              <a:rPr sz="2400" spc="-5" dirty="0">
                <a:solidFill>
                  <a:srgbClr val="3B3B3B"/>
                </a:solidFill>
                <a:latin typeface="Arial"/>
                <a:cs typeface="Arial"/>
              </a:rPr>
              <a:t>good, or</a:t>
            </a:r>
            <a:r>
              <a:rPr sz="2400" spc="-30" dirty="0">
                <a:solidFill>
                  <a:srgbClr val="3B3B3B"/>
                </a:solidFill>
                <a:latin typeface="Arial"/>
                <a:cs typeface="Arial"/>
              </a:rPr>
              <a:t> </a:t>
            </a:r>
            <a:r>
              <a:rPr sz="2400" spc="-5" dirty="0">
                <a:solidFill>
                  <a:srgbClr val="3B3B3B"/>
                </a:solidFill>
                <a:latin typeface="Arial"/>
                <a:cs typeface="Arial"/>
              </a:rPr>
              <a:t>not?</a:t>
            </a:r>
            <a:endParaRPr sz="24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414520" cy="574040"/>
          </a:xfrm>
          <a:prstGeom prst="rect">
            <a:avLst/>
          </a:prstGeom>
        </p:spPr>
        <p:txBody>
          <a:bodyPr vert="horz" wrap="square" lIns="0" tIns="12700" rIns="0" bIns="0" rtlCol="0">
            <a:spAutoFit/>
          </a:bodyPr>
          <a:lstStyle/>
          <a:p>
            <a:pPr marL="12700">
              <a:lnSpc>
                <a:spcPct val="100000"/>
              </a:lnSpc>
              <a:spcBef>
                <a:spcPts val="100"/>
              </a:spcBef>
            </a:pPr>
            <a:r>
              <a:rPr spc="-5" dirty="0"/>
              <a:t>Choosing </a:t>
            </a:r>
            <a:r>
              <a:rPr dirty="0"/>
              <a:t>a</a:t>
            </a:r>
            <a:r>
              <a:rPr spc="-95" dirty="0"/>
              <a:t> </a:t>
            </a:r>
            <a:r>
              <a:rPr spc="-5" dirty="0"/>
              <a:t>Statistic</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pc="-70" dirty="0"/>
              <a:t>Take </a:t>
            </a:r>
            <a:r>
              <a:rPr dirty="0"/>
              <a:t>a sample, see </a:t>
            </a:r>
            <a:r>
              <a:rPr spc="-5" dirty="0"/>
              <a:t>what percent are</a:t>
            </a:r>
            <a:r>
              <a:rPr spc="-30" dirty="0"/>
              <a:t> </a:t>
            </a:r>
            <a:r>
              <a:rPr spc="-5" dirty="0"/>
              <a:t>purple-flowering</a:t>
            </a:r>
          </a:p>
          <a:p>
            <a:pPr marL="424815" marR="5080" indent="-412750">
              <a:lnSpc>
                <a:spcPts val="2850"/>
              </a:lnSpc>
              <a:spcBef>
                <a:spcPts val="135"/>
              </a:spcBef>
              <a:buClr>
                <a:srgbClr val="C4820D"/>
              </a:buClr>
              <a:buChar char="●"/>
              <a:tabLst>
                <a:tab pos="424815" algn="l"/>
                <a:tab pos="425450" algn="l"/>
              </a:tabLst>
            </a:pPr>
            <a:r>
              <a:rPr spc="-5" dirty="0"/>
              <a:t>If that percent is </a:t>
            </a:r>
            <a:r>
              <a:rPr dirty="0"/>
              <a:t>much </a:t>
            </a:r>
            <a:r>
              <a:rPr spc="-5" dirty="0"/>
              <a:t>larger or </a:t>
            </a:r>
            <a:r>
              <a:rPr dirty="0"/>
              <a:t>much smaller </a:t>
            </a:r>
            <a:r>
              <a:rPr spc="-5" dirty="0"/>
              <a:t>than 75,  that is evidence against the</a:t>
            </a:r>
            <a:r>
              <a:rPr spc="-30" dirty="0"/>
              <a:t> </a:t>
            </a:r>
            <a:r>
              <a:rPr dirty="0"/>
              <a:t>model</a:t>
            </a:r>
          </a:p>
          <a:p>
            <a:pPr marL="424815" indent="-412750">
              <a:lnSpc>
                <a:spcPts val="2760"/>
              </a:lnSpc>
              <a:buClr>
                <a:srgbClr val="C4820D"/>
              </a:buClr>
              <a:buFont typeface="Arial"/>
              <a:buChar char="●"/>
              <a:tabLst>
                <a:tab pos="424815" algn="l"/>
                <a:tab pos="425450" algn="l"/>
              </a:tabLst>
            </a:pPr>
            <a:r>
              <a:rPr b="1" i="1" spc="-5" dirty="0">
                <a:latin typeface="Arial"/>
                <a:cs typeface="Arial"/>
              </a:rPr>
              <a:t>Distance </a:t>
            </a:r>
            <a:r>
              <a:rPr spc="-5" dirty="0"/>
              <a:t>from 75 is the</a:t>
            </a:r>
            <a:r>
              <a:rPr spc="-20" dirty="0"/>
              <a:t> </a:t>
            </a:r>
            <a:r>
              <a:rPr dirty="0"/>
              <a:t>key</a:t>
            </a:r>
          </a:p>
          <a:p>
            <a:pPr marL="424815" indent="-412750">
              <a:lnSpc>
                <a:spcPct val="100000"/>
              </a:lnSpc>
              <a:spcBef>
                <a:spcPts val="2100"/>
              </a:spcBef>
              <a:buClr>
                <a:srgbClr val="C4820D"/>
              </a:buClr>
              <a:buChar char="●"/>
              <a:tabLst>
                <a:tab pos="424815" algn="l"/>
                <a:tab pos="425450" algn="l"/>
              </a:tabLst>
            </a:pPr>
            <a:r>
              <a:rPr spc="-5" dirty="0"/>
              <a:t>Statistic:</a:t>
            </a:r>
          </a:p>
          <a:p>
            <a:pPr marL="741045">
              <a:lnSpc>
                <a:spcPct val="100000"/>
              </a:lnSpc>
              <a:spcBef>
                <a:spcPts val="495"/>
              </a:spcBef>
            </a:pPr>
            <a:r>
              <a:rPr dirty="0"/>
              <a:t>| sample </a:t>
            </a:r>
            <a:r>
              <a:rPr spc="-5" dirty="0"/>
              <a:t>percent of purple-flowering plants </a:t>
            </a:r>
            <a:r>
              <a:rPr dirty="0"/>
              <a:t>- </a:t>
            </a:r>
            <a:r>
              <a:rPr spc="-5" dirty="0"/>
              <a:t>75</a:t>
            </a:r>
            <a:r>
              <a:rPr spc="-70" dirty="0"/>
              <a:t> </a:t>
            </a:r>
            <a:r>
              <a:rPr dirty="0"/>
              <a:t>|</a:t>
            </a:r>
          </a:p>
          <a:p>
            <a:pPr marL="424815" indent="-412750">
              <a:lnSpc>
                <a:spcPct val="100000"/>
              </a:lnSpc>
              <a:spcBef>
                <a:spcPts val="2145"/>
              </a:spcBef>
              <a:buClr>
                <a:srgbClr val="C4820D"/>
              </a:buClr>
              <a:buChar char="●"/>
              <a:tabLst>
                <a:tab pos="424815" algn="l"/>
                <a:tab pos="425450" algn="l"/>
              </a:tabLst>
            </a:pPr>
            <a:r>
              <a:rPr spc="-5" dirty="0"/>
              <a:t>If the </a:t>
            </a:r>
            <a:r>
              <a:rPr dirty="0"/>
              <a:t>statistic </a:t>
            </a:r>
            <a:r>
              <a:rPr spc="-5" dirty="0"/>
              <a:t>is large, that is evidence against</a:t>
            </a:r>
            <a:r>
              <a:rPr spc="-60" dirty="0"/>
              <a:t> </a:t>
            </a:r>
            <a:r>
              <a:rPr spc="-5" dirty="0"/>
              <a:t>the</a:t>
            </a:r>
          </a:p>
        </p:txBody>
      </p:sp>
      <p:sp>
        <p:nvSpPr>
          <p:cNvPr id="4" name="object 4"/>
          <p:cNvSpPr txBox="1"/>
          <p:nvPr/>
        </p:nvSpPr>
        <p:spPr>
          <a:xfrm>
            <a:off x="987425" y="4251832"/>
            <a:ext cx="85598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3B3B"/>
                </a:solidFill>
                <a:latin typeface="Arial"/>
                <a:cs typeface="Arial"/>
              </a:rPr>
              <a:t>model</a:t>
            </a:r>
            <a:endParaRPr sz="2400">
              <a:latin typeface="Arial"/>
              <a:cs typeface="Arial"/>
            </a:endParaRPr>
          </a:p>
        </p:txBody>
      </p:sp>
      <p:sp>
        <p:nvSpPr>
          <p:cNvPr id="5" name="object 5"/>
          <p:cNvSpPr txBox="1"/>
          <p:nvPr/>
        </p:nvSpPr>
        <p:spPr>
          <a:xfrm>
            <a:off x="7502525" y="4196682"/>
            <a:ext cx="104203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7EA1"/>
                </a:solidFill>
                <a:latin typeface="Arial"/>
                <a:cs typeface="Arial"/>
              </a:rPr>
              <a:t>(Demo)</a:t>
            </a:r>
            <a:endParaRPr sz="24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3171" y="2240540"/>
            <a:ext cx="3432175" cy="574040"/>
          </a:xfrm>
          <a:prstGeom prst="rect">
            <a:avLst/>
          </a:prstGeom>
        </p:spPr>
        <p:txBody>
          <a:bodyPr vert="horz" wrap="square" lIns="0" tIns="12700" rIns="0" bIns="0" rtlCol="0">
            <a:spAutoFit/>
          </a:bodyPr>
          <a:lstStyle/>
          <a:p>
            <a:pPr marL="12700">
              <a:lnSpc>
                <a:spcPct val="100000"/>
              </a:lnSpc>
              <a:spcBef>
                <a:spcPts val="100"/>
              </a:spcBef>
            </a:pPr>
            <a:r>
              <a:rPr spc="-95" dirty="0"/>
              <a:t>Two</a:t>
            </a:r>
            <a:r>
              <a:rPr spc="-65" dirty="0"/>
              <a:t> </a:t>
            </a:r>
            <a:r>
              <a:rPr spc="-15" dirty="0"/>
              <a:t>Viewpoints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757420" cy="574040"/>
          </a:xfrm>
          <a:prstGeom prst="rect">
            <a:avLst/>
          </a:prstGeom>
        </p:spPr>
        <p:txBody>
          <a:bodyPr vert="horz" wrap="square" lIns="0" tIns="12700" rIns="0" bIns="0" rtlCol="0">
            <a:spAutoFit/>
          </a:bodyPr>
          <a:lstStyle/>
          <a:p>
            <a:pPr marL="12700">
              <a:lnSpc>
                <a:spcPct val="100000"/>
              </a:lnSpc>
              <a:spcBef>
                <a:spcPts val="100"/>
              </a:spcBef>
            </a:pPr>
            <a:r>
              <a:rPr spc="-5" dirty="0"/>
              <a:t>Model and</a:t>
            </a:r>
            <a:r>
              <a:rPr spc="-225" dirty="0"/>
              <a:t> </a:t>
            </a:r>
            <a:r>
              <a:rPr spc="-5" dirty="0"/>
              <a:t>Alternative</a:t>
            </a:r>
          </a:p>
        </p:txBody>
      </p:sp>
      <p:sp>
        <p:nvSpPr>
          <p:cNvPr id="3" name="object 3"/>
          <p:cNvSpPr txBox="1"/>
          <p:nvPr/>
        </p:nvSpPr>
        <p:spPr>
          <a:xfrm>
            <a:off x="574724" y="1093342"/>
            <a:ext cx="7930515" cy="3425825"/>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sz="2400" b="1" spc="-5" dirty="0">
                <a:solidFill>
                  <a:srgbClr val="3B3B3B"/>
                </a:solidFill>
                <a:latin typeface="Arial"/>
                <a:cs typeface="Arial"/>
              </a:rPr>
              <a:t>Jury</a:t>
            </a:r>
            <a:r>
              <a:rPr sz="2400" b="1" spc="-10" dirty="0">
                <a:solidFill>
                  <a:srgbClr val="3B3B3B"/>
                </a:solidFill>
                <a:latin typeface="Arial"/>
                <a:cs typeface="Arial"/>
              </a:rPr>
              <a:t> </a:t>
            </a:r>
            <a:r>
              <a:rPr sz="2400" b="1" spc="-5" dirty="0">
                <a:solidFill>
                  <a:srgbClr val="3B3B3B"/>
                </a:solidFill>
                <a:latin typeface="Arial"/>
                <a:cs typeface="Arial"/>
              </a:rPr>
              <a:t>selection:</a:t>
            </a:r>
            <a:endParaRPr sz="2400">
              <a:latin typeface="Arial"/>
              <a:cs typeface="Arial"/>
            </a:endParaRPr>
          </a:p>
          <a:p>
            <a:pPr marL="882015" marR="5080" lvl="1" indent="-412750">
              <a:lnSpc>
                <a:spcPts val="2850"/>
              </a:lnSpc>
              <a:spcBef>
                <a:spcPts val="135"/>
              </a:spcBef>
              <a:buClr>
                <a:srgbClr val="C4820D"/>
              </a:buClr>
              <a:buFont typeface="Arial"/>
              <a:buChar char="○"/>
              <a:tabLst>
                <a:tab pos="882015" algn="l"/>
                <a:tab pos="882650" algn="l"/>
              </a:tabLst>
            </a:pPr>
            <a:r>
              <a:rPr sz="2400" b="1" dirty="0">
                <a:solidFill>
                  <a:srgbClr val="3B7EA1"/>
                </a:solidFill>
                <a:latin typeface="Arial"/>
                <a:cs typeface="Arial"/>
              </a:rPr>
              <a:t>Model: </a:t>
            </a:r>
            <a:r>
              <a:rPr sz="2400" spc="-5" dirty="0">
                <a:solidFill>
                  <a:srgbClr val="3B3B3B"/>
                </a:solidFill>
                <a:latin typeface="Arial"/>
                <a:cs typeface="Arial"/>
              </a:rPr>
              <a:t>The people on the jury panels were</a:t>
            </a:r>
            <a:r>
              <a:rPr sz="2400" spc="-130" dirty="0">
                <a:solidFill>
                  <a:srgbClr val="3B3B3B"/>
                </a:solidFill>
                <a:latin typeface="Arial"/>
                <a:cs typeface="Arial"/>
              </a:rPr>
              <a:t> </a:t>
            </a:r>
            <a:r>
              <a:rPr sz="2400" dirty="0">
                <a:solidFill>
                  <a:srgbClr val="3B3B3B"/>
                </a:solidFill>
                <a:latin typeface="Arial"/>
                <a:cs typeface="Arial"/>
              </a:rPr>
              <a:t>selected  </a:t>
            </a:r>
            <a:r>
              <a:rPr sz="2400" spc="-5" dirty="0">
                <a:solidFill>
                  <a:srgbClr val="3B3B3B"/>
                </a:solidFill>
                <a:latin typeface="Arial"/>
                <a:cs typeface="Arial"/>
              </a:rPr>
              <a:t>at </a:t>
            </a:r>
            <a:r>
              <a:rPr sz="2400" dirty="0">
                <a:solidFill>
                  <a:srgbClr val="3B3B3B"/>
                </a:solidFill>
                <a:latin typeface="Arial"/>
                <a:cs typeface="Arial"/>
              </a:rPr>
              <a:t>random </a:t>
            </a:r>
            <a:r>
              <a:rPr sz="2400" spc="-5" dirty="0">
                <a:solidFill>
                  <a:srgbClr val="3B3B3B"/>
                </a:solidFill>
                <a:latin typeface="Arial"/>
                <a:cs typeface="Arial"/>
              </a:rPr>
              <a:t>from the eligible</a:t>
            </a:r>
            <a:r>
              <a:rPr sz="2400" spc="-35" dirty="0">
                <a:solidFill>
                  <a:srgbClr val="3B3B3B"/>
                </a:solidFill>
                <a:latin typeface="Arial"/>
                <a:cs typeface="Arial"/>
              </a:rPr>
              <a:t> </a:t>
            </a:r>
            <a:r>
              <a:rPr sz="2400" spc="-5" dirty="0">
                <a:solidFill>
                  <a:srgbClr val="3B3B3B"/>
                </a:solidFill>
                <a:latin typeface="Arial"/>
                <a:cs typeface="Arial"/>
              </a:rPr>
              <a:t>population</a:t>
            </a:r>
            <a:endParaRPr sz="2400">
              <a:latin typeface="Arial"/>
              <a:cs typeface="Arial"/>
            </a:endParaRPr>
          </a:p>
          <a:p>
            <a:pPr marL="882015" lvl="1" indent="-412750">
              <a:lnSpc>
                <a:spcPts val="2760"/>
              </a:lnSpc>
              <a:buClr>
                <a:srgbClr val="C4820D"/>
              </a:buClr>
              <a:buFont typeface="Arial"/>
              <a:buChar char="○"/>
              <a:tabLst>
                <a:tab pos="882015" algn="l"/>
                <a:tab pos="882650" algn="l"/>
              </a:tabLst>
            </a:pPr>
            <a:r>
              <a:rPr sz="2400" b="1" spc="-5" dirty="0">
                <a:solidFill>
                  <a:srgbClr val="3B7EA1"/>
                </a:solidFill>
                <a:latin typeface="Arial"/>
                <a:cs typeface="Arial"/>
              </a:rPr>
              <a:t>Alternative viewpoint: </a:t>
            </a:r>
            <a:r>
              <a:rPr sz="2400" spc="-5" dirty="0">
                <a:solidFill>
                  <a:srgbClr val="3B3B3B"/>
                </a:solidFill>
                <a:latin typeface="Arial"/>
                <a:cs typeface="Arial"/>
              </a:rPr>
              <a:t>No, they</a:t>
            </a:r>
            <a:r>
              <a:rPr sz="2400" spc="-70" dirty="0">
                <a:solidFill>
                  <a:srgbClr val="3B3B3B"/>
                </a:solidFill>
                <a:latin typeface="Arial"/>
                <a:cs typeface="Arial"/>
              </a:rPr>
              <a:t> </a:t>
            </a:r>
            <a:r>
              <a:rPr sz="2400" spc="-5" dirty="0">
                <a:solidFill>
                  <a:srgbClr val="3B3B3B"/>
                </a:solidFill>
                <a:latin typeface="Arial"/>
                <a:cs typeface="Arial"/>
              </a:rPr>
              <a:t>weren’t</a:t>
            </a:r>
            <a:endParaRPr sz="2400">
              <a:latin typeface="Arial"/>
              <a:cs typeface="Arial"/>
            </a:endParaRPr>
          </a:p>
          <a:p>
            <a:pPr lvl="1">
              <a:lnSpc>
                <a:spcPct val="100000"/>
              </a:lnSpc>
              <a:spcBef>
                <a:spcPts val="30"/>
              </a:spcBef>
              <a:buClr>
                <a:srgbClr val="C4820D"/>
              </a:buClr>
              <a:buFont typeface="Arial"/>
              <a:buChar char="○"/>
            </a:pPr>
            <a:endParaRPr sz="3300">
              <a:latin typeface="Arial"/>
              <a:cs typeface="Arial"/>
            </a:endParaRPr>
          </a:p>
          <a:p>
            <a:pPr marL="424815" indent="-412750">
              <a:lnSpc>
                <a:spcPct val="100000"/>
              </a:lnSpc>
              <a:buClr>
                <a:srgbClr val="C4820D"/>
              </a:buClr>
              <a:buFont typeface="Arial"/>
              <a:buChar char="●"/>
              <a:tabLst>
                <a:tab pos="424815" algn="l"/>
                <a:tab pos="425450" algn="l"/>
              </a:tabLst>
            </a:pPr>
            <a:r>
              <a:rPr sz="2400" b="1" spc="-5" dirty="0">
                <a:solidFill>
                  <a:srgbClr val="3B3B3B"/>
                </a:solidFill>
                <a:latin typeface="Arial"/>
                <a:cs typeface="Arial"/>
              </a:rPr>
              <a:t>Genetics:</a:t>
            </a:r>
            <a:endParaRPr sz="2400">
              <a:latin typeface="Arial"/>
              <a:cs typeface="Arial"/>
            </a:endParaRPr>
          </a:p>
          <a:p>
            <a:pPr marL="882015" marR="624840" lvl="1" indent="-412750">
              <a:lnSpc>
                <a:spcPts val="2850"/>
              </a:lnSpc>
              <a:spcBef>
                <a:spcPts val="135"/>
              </a:spcBef>
              <a:buClr>
                <a:srgbClr val="C4820D"/>
              </a:buClr>
              <a:buFont typeface="Arial"/>
              <a:buChar char="○"/>
              <a:tabLst>
                <a:tab pos="882015" algn="l"/>
                <a:tab pos="882650" algn="l"/>
              </a:tabLst>
            </a:pPr>
            <a:r>
              <a:rPr sz="2400" b="1" dirty="0">
                <a:solidFill>
                  <a:srgbClr val="3B7EA1"/>
                </a:solidFill>
                <a:latin typeface="Arial"/>
                <a:cs typeface="Arial"/>
              </a:rPr>
              <a:t>Model: </a:t>
            </a:r>
            <a:r>
              <a:rPr sz="2400" spc="-5" dirty="0">
                <a:solidFill>
                  <a:srgbClr val="3B3B3B"/>
                </a:solidFill>
                <a:latin typeface="Arial"/>
                <a:cs typeface="Arial"/>
              </a:rPr>
              <a:t>Each plant has </a:t>
            </a:r>
            <a:r>
              <a:rPr sz="2400" dirty="0">
                <a:solidFill>
                  <a:srgbClr val="3B3B3B"/>
                </a:solidFill>
                <a:latin typeface="Arial"/>
                <a:cs typeface="Arial"/>
              </a:rPr>
              <a:t>a </a:t>
            </a:r>
            <a:r>
              <a:rPr sz="2400" spc="-5" dirty="0">
                <a:solidFill>
                  <a:srgbClr val="3B3B3B"/>
                </a:solidFill>
                <a:latin typeface="Arial"/>
                <a:cs typeface="Arial"/>
              </a:rPr>
              <a:t>75% </a:t>
            </a:r>
            <a:r>
              <a:rPr sz="2400" dirty="0">
                <a:solidFill>
                  <a:srgbClr val="3B3B3B"/>
                </a:solidFill>
                <a:latin typeface="Arial"/>
                <a:cs typeface="Arial"/>
              </a:rPr>
              <a:t>chance </a:t>
            </a:r>
            <a:r>
              <a:rPr sz="2400" spc="-5" dirty="0">
                <a:solidFill>
                  <a:srgbClr val="3B3B3B"/>
                </a:solidFill>
                <a:latin typeface="Arial"/>
                <a:cs typeface="Arial"/>
              </a:rPr>
              <a:t>of</a:t>
            </a:r>
            <a:r>
              <a:rPr sz="2400" spc="-100" dirty="0">
                <a:solidFill>
                  <a:srgbClr val="3B3B3B"/>
                </a:solidFill>
                <a:latin typeface="Arial"/>
                <a:cs typeface="Arial"/>
              </a:rPr>
              <a:t> </a:t>
            </a:r>
            <a:r>
              <a:rPr sz="2400" spc="-5" dirty="0">
                <a:solidFill>
                  <a:srgbClr val="3B3B3B"/>
                </a:solidFill>
                <a:latin typeface="Arial"/>
                <a:cs typeface="Arial"/>
              </a:rPr>
              <a:t>having  purple</a:t>
            </a:r>
            <a:r>
              <a:rPr sz="2400" spc="-10" dirty="0">
                <a:solidFill>
                  <a:srgbClr val="3B3B3B"/>
                </a:solidFill>
                <a:latin typeface="Arial"/>
                <a:cs typeface="Arial"/>
              </a:rPr>
              <a:t> </a:t>
            </a:r>
            <a:r>
              <a:rPr sz="2400" spc="-5" dirty="0">
                <a:solidFill>
                  <a:srgbClr val="3B3B3B"/>
                </a:solidFill>
                <a:latin typeface="Arial"/>
                <a:cs typeface="Arial"/>
              </a:rPr>
              <a:t>flowers</a:t>
            </a:r>
            <a:endParaRPr sz="2400">
              <a:latin typeface="Arial"/>
              <a:cs typeface="Arial"/>
            </a:endParaRPr>
          </a:p>
          <a:p>
            <a:pPr marL="882015" lvl="1" indent="-412750">
              <a:lnSpc>
                <a:spcPts val="2760"/>
              </a:lnSpc>
              <a:buClr>
                <a:srgbClr val="C4820D"/>
              </a:buClr>
              <a:buFont typeface="Arial"/>
              <a:buChar char="○"/>
              <a:tabLst>
                <a:tab pos="882015" algn="l"/>
                <a:tab pos="882650" algn="l"/>
              </a:tabLst>
            </a:pPr>
            <a:r>
              <a:rPr sz="2400" b="1" spc="-5" dirty="0">
                <a:solidFill>
                  <a:srgbClr val="3B7EA1"/>
                </a:solidFill>
                <a:latin typeface="Arial"/>
                <a:cs typeface="Arial"/>
              </a:rPr>
              <a:t>Alternative viewpoint: </a:t>
            </a:r>
            <a:r>
              <a:rPr sz="2400" spc="-5" dirty="0">
                <a:solidFill>
                  <a:srgbClr val="3B3B3B"/>
                </a:solidFill>
                <a:latin typeface="Arial"/>
                <a:cs typeface="Arial"/>
              </a:rPr>
              <a:t>No, it</a:t>
            </a:r>
            <a:r>
              <a:rPr sz="2400" dirty="0">
                <a:solidFill>
                  <a:srgbClr val="3B3B3B"/>
                </a:solidFill>
                <a:latin typeface="Arial"/>
                <a:cs typeface="Arial"/>
              </a:rPr>
              <a:t> </a:t>
            </a:r>
            <a:r>
              <a:rPr sz="2400" spc="-5" dirty="0">
                <a:solidFill>
                  <a:srgbClr val="3B3B3B"/>
                </a:solidFill>
                <a:latin typeface="Arial"/>
                <a:cs typeface="Arial"/>
              </a:rPr>
              <a:t>doesn’t</a:t>
            </a:r>
            <a:endParaRPr sz="24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4724" y="1093342"/>
            <a:ext cx="7934959" cy="3311525"/>
          </a:xfrm>
          <a:prstGeom prst="rect">
            <a:avLst/>
          </a:prstGeom>
        </p:spPr>
        <p:txBody>
          <a:bodyPr vert="horz" wrap="square" lIns="0" tIns="10795" rIns="0" bIns="0" rtlCol="0">
            <a:spAutoFit/>
          </a:bodyPr>
          <a:lstStyle/>
          <a:p>
            <a:pPr marL="424815" marR="338455" indent="-412750">
              <a:lnSpc>
                <a:spcPct val="100499"/>
              </a:lnSpc>
              <a:spcBef>
                <a:spcPts val="85"/>
              </a:spcBef>
              <a:buClr>
                <a:srgbClr val="C4820D"/>
              </a:buClr>
              <a:buFont typeface="Arial"/>
              <a:buChar char="●"/>
              <a:tabLst>
                <a:tab pos="424815" algn="l"/>
                <a:tab pos="425450" algn="l"/>
              </a:tabLst>
            </a:pPr>
            <a:r>
              <a:rPr sz="2400" b="1" spc="-5" dirty="0">
                <a:solidFill>
                  <a:srgbClr val="3B7EA1"/>
                </a:solidFill>
                <a:latin typeface="Arial"/>
                <a:cs typeface="Arial"/>
              </a:rPr>
              <a:t>Choose </a:t>
            </a:r>
            <a:r>
              <a:rPr sz="2400" b="1" dirty="0">
                <a:solidFill>
                  <a:srgbClr val="3B7EA1"/>
                </a:solidFill>
                <a:latin typeface="Arial"/>
                <a:cs typeface="Arial"/>
              </a:rPr>
              <a:t>a </a:t>
            </a:r>
            <a:r>
              <a:rPr sz="2400" b="1" spc="-5" dirty="0">
                <a:solidFill>
                  <a:srgbClr val="3B7EA1"/>
                </a:solidFill>
                <a:latin typeface="Arial"/>
                <a:cs typeface="Arial"/>
              </a:rPr>
              <a:t>statistic </a:t>
            </a:r>
            <a:r>
              <a:rPr sz="2400" spc="-5" dirty="0">
                <a:solidFill>
                  <a:srgbClr val="3B3B3B"/>
                </a:solidFill>
                <a:latin typeface="Arial"/>
                <a:cs typeface="Arial"/>
              </a:rPr>
              <a:t>to </a:t>
            </a:r>
            <a:r>
              <a:rPr sz="2400" dirty="0">
                <a:solidFill>
                  <a:srgbClr val="3B3B3B"/>
                </a:solidFill>
                <a:latin typeface="Arial"/>
                <a:cs typeface="Arial"/>
              </a:rPr>
              <a:t>measure </a:t>
            </a:r>
            <a:r>
              <a:rPr sz="2400" spc="-5" dirty="0">
                <a:solidFill>
                  <a:srgbClr val="3B3B3B"/>
                </a:solidFill>
                <a:latin typeface="Arial"/>
                <a:cs typeface="Arial"/>
              </a:rPr>
              <a:t>discrepancy between  </a:t>
            </a:r>
            <a:r>
              <a:rPr sz="2400" dirty="0">
                <a:solidFill>
                  <a:srgbClr val="3B3B3B"/>
                </a:solidFill>
                <a:latin typeface="Arial"/>
                <a:cs typeface="Arial"/>
              </a:rPr>
              <a:t>model </a:t>
            </a:r>
            <a:r>
              <a:rPr sz="2400" spc="-5" dirty="0">
                <a:solidFill>
                  <a:srgbClr val="3B3B3B"/>
                </a:solidFill>
                <a:latin typeface="Arial"/>
                <a:cs typeface="Arial"/>
              </a:rPr>
              <a:t>and</a:t>
            </a:r>
            <a:r>
              <a:rPr sz="2400" spc="-15" dirty="0">
                <a:solidFill>
                  <a:srgbClr val="3B3B3B"/>
                </a:solidFill>
                <a:latin typeface="Arial"/>
                <a:cs typeface="Arial"/>
              </a:rPr>
              <a:t> </a:t>
            </a:r>
            <a:r>
              <a:rPr sz="2400" spc="-5" dirty="0">
                <a:solidFill>
                  <a:srgbClr val="3B3B3B"/>
                </a:solidFill>
                <a:latin typeface="Arial"/>
                <a:cs typeface="Arial"/>
              </a:rPr>
              <a:t>data</a:t>
            </a:r>
            <a:endParaRPr sz="2400">
              <a:latin typeface="Arial"/>
              <a:cs typeface="Arial"/>
            </a:endParaRPr>
          </a:p>
          <a:p>
            <a:pPr marL="424815" indent="-412750">
              <a:lnSpc>
                <a:spcPct val="100000"/>
              </a:lnSpc>
              <a:spcBef>
                <a:spcPts val="570"/>
              </a:spcBef>
              <a:buClr>
                <a:srgbClr val="C4820D"/>
              </a:buClr>
              <a:buFont typeface="Arial"/>
              <a:buChar char="●"/>
              <a:tabLst>
                <a:tab pos="424815" algn="l"/>
                <a:tab pos="425450" algn="l"/>
              </a:tabLst>
            </a:pPr>
            <a:r>
              <a:rPr sz="2400" b="1" spc="-5" dirty="0">
                <a:solidFill>
                  <a:srgbClr val="3B7EA1"/>
                </a:solidFill>
                <a:latin typeface="Arial"/>
                <a:cs typeface="Arial"/>
              </a:rPr>
              <a:t>Simulate </a:t>
            </a:r>
            <a:r>
              <a:rPr sz="2400" b="1" dirty="0">
                <a:solidFill>
                  <a:srgbClr val="3B7EA1"/>
                </a:solidFill>
                <a:latin typeface="Arial"/>
                <a:cs typeface="Arial"/>
              </a:rPr>
              <a:t>the </a:t>
            </a:r>
            <a:r>
              <a:rPr sz="2400" b="1" spc="-5" dirty="0">
                <a:solidFill>
                  <a:srgbClr val="3B7EA1"/>
                </a:solidFill>
                <a:latin typeface="Arial"/>
                <a:cs typeface="Arial"/>
              </a:rPr>
              <a:t>statistic </a:t>
            </a:r>
            <a:r>
              <a:rPr sz="2400" spc="-5" dirty="0">
                <a:solidFill>
                  <a:srgbClr val="3B3B3B"/>
                </a:solidFill>
                <a:latin typeface="Arial"/>
                <a:cs typeface="Arial"/>
              </a:rPr>
              <a:t>under the </a:t>
            </a:r>
            <a:r>
              <a:rPr sz="2400" spc="-10" dirty="0">
                <a:solidFill>
                  <a:srgbClr val="3B3B3B"/>
                </a:solidFill>
                <a:latin typeface="Arial"/>
                <a:cs typeface="Arial"/>
              </a:rPr>
              <a:t>model’s</a:t>
            </a:r>
            <a:r>
              <a:rPr sz="2400" spc="-20" dirty="0">
                <a:solidFill>
                  <a:srgbClr val="3B3B3B"/>
                </a:solidFill>
                <a:latin typeface="Arial"/>
                <a:cs typeface="Arial"/>
              </a:rPr>
              <a:t> </a:t>
            </a:r>
            <a:r>
              <a:rPr sz="2400" spc="-5" dirty="0">
                <a:solidFill>
                  <a:srgbClr val="3B3B3B"/>
                </a:solidFill>
                <a:latin typeface="Arial"/>
                <a:cs typeface="Arial"/>
              </a:rPr>
              <a:t>assumptions</a:t>
            </a:r>
            <a:endParaRPr sz="2400">
              <a:latin typeface="Arial"/>
              <a:cs typeface="Arial"/>
            </a:endParaRPr>
          </a:p>
          <a:p>
            <a:pPr marL="424815" indent="-412750">
              <a:lnSpc>
                <a:spcPct val="100000"/>
              </a:lnSpc>
              <a:spcBef>
                <a:spcPts val="570"/>
              </a:spcBef>
              <a:buClr>
                <a:srgbClr val="C4820D"/>
              </a:buClr>
              <a:buFont typeface="Arial"/>
              <a:buChar char="●"/>
              <a:tabLst>
                <a:tab pos="424815" algn="l"/>
                <a:tab pos="425450" algn="l"/>
              </a:tabLst>
            </a:pPr>
            <a:r>
              <a:rPr sz="2400" b="1" spc="-5" dirty="0">
                <a:solidFill>
                  <a:srgbClr val="3B7EA1"/>
                </a:solidFill>
                <a:latin typeface="Arial"/>
                <a:cs typeface="Arial"/>
              </a:rPr>
              <a:t>Compare </a:t>
            </a:r>
            <a:r>
              <a:rPr sz="2400" spc="-5" dirty="0">
                <a:solidFill>
                  <a:srgbClr val="3B3B3B"/>
                </a:solidFill>
                <a:latin typeface="Arial"/>
                <a:cs typeface="Arial"/>
              </a:rPr>
              <a:t>the data to the </a:t>
            </a:r>
            <a:r>
              <a:rPr sz="2400" spc="-10" dirty="0">
                <a:solidFill>
                  <a:srgbClr val="3B3B3B"/>
                </a:solidFill>
                <a:latin typeface="Arial"/>
                <a:cs typeface="Arial"/>
              </a:rPr>
              <a:t>model’s</a:t>
            </a:r>
            <a:r>
              <a:rPr sz="2400" spc="-30" dirty="0">
                <a:solidFill>
                  <a:srgbClr val="3B3B3B"/>
                </a:solidFill>
                <a:latin typeface="Arial"/>
                <a:cs typeface="Arial"/>
              </a:rPr>
              <a:t> </a:t>
            </a:r>
            <a:r>
              <a:rPr sz="2400" spc="-5" dirty="0">
                <a:solidFill>
                  <a:srgbClr val="3B3B3B"/>
                </a:solidFill>
                <a:latin typeface="Arial"/>
                <a:cs typeface="Arial"/>
              </a:rPr>
              <a:t>predictions:</a:t>
            </a:r>
            <a:endParaRPr sz="2400">
              <a:latin typeface="Arial"/>
              <a:cs typeface="Arial"/>
            </a:endParaRPr>
          </a:p>
          <a:p>
            <a:pPr marL="882015" lvl="1" indent="-412750">
              <a:lnSpc>
                <a:spcPct val="100000"/>
              </a:lnSpc>
              <a:spcBef>
                <a:spcPts val="570"/>
              </a:spcBef>
              <a:buClr>
                <a:srgbClr val="C4820D"/>
              </a:buClr>
              <a:buChar char="○"/>
              <a:tabLst>
                <a:tab pos="882015" algn="l"/>
                <a:tab pos="882650" algn="l"/>
              </a:tabLst>
            </a:pPr>
            <a:r>
              <a:rPr sz="2400" spc="-5" dirty="0">
                <a:solidFill>
                  <a:srgbClr val="3B3B3B"/>
                </a:solidFill>
                <a:latin typeface="Arial"/>
                <a:cs typeface="Arial"/>
              </a:rPr>
              <a:t>Draw </a:t>
            </a:r>
            <a:r>
              <a:rPr sz="2400" dirty="0">
                <a:solidFill>
                  <a:srgbClr val="3B3B3B"/>
                </a:solidFill>
                <a:latin typeface="Arial"/>
                <a:cs typeface="Arial"/>
              </a:rPr>
              <a:t>a </a:t>
            </a:r>
            <a:r>
              <a:rPr sz="2400" spc="-5" dirty="0">
                <a:solidFill>
                  <a:srgbClr val="3B3B3B"/>
                </a:solidFill>
                <a:latin typeface="Arial"/>
                <a:cs typeface="Arial"/>
              </a:rPr>
              <a:t>histogram of </a:t>
            </a:r>
            <a:r>
              <a:rPr sz="2400" dirty="0">
                <a:solidFill>
                  <a:srgbClr val="3B3B3B"/>
                </a:solidFill>
                <a:latin typeface="Arial"/>
                <a:cs typeface="Arial"/>
              </a:rPr>
              <a:t>simulated values </a:t>
            </a:r>
            <a:r>
              <a:rPr sz="2400" spc="-5" dirty="0">
                <a:solidFill>
                  <a:srgbClr val="3B3B3B"/>
                </a:solidFill>
                <a:latin typeface="Arial"/>
                <a:cs typeface="Arial"/>
              </a:rPr>
              <a:t>of the</a:t>
            </a:r>
            <a:r>
              <a:rPr sz="2400" spc="-100" dirty="0">
                <a:solidFill>
                  <a:srgbClr val="3B3B3B"/>
                </a:solidFill>
                <a:latin typeface="Arial"/>
                <a:cs typeface="Arial"/>
              </a:rPr>
              <a:t> </a:t>
            </a:r>
            <a:r>
              <a:rPr sz="2400" dirty="0">
                <a:solidFill>
                  <a:srgbClr val="3B3B3B"/>
                </a:solidFill>
                <a:latin typeface="Arial"/>
                <a:cs typeface="Arial"/>
              </a:rPr>
              <a:t>statistic</a:t>
            </a:r>
            <a:endParaRPr sz="2400">
              <a:latin typeface="Arial"/>
              <a:cs typeface="Arial"/>
            </a:endParaRPr>
          </a:p>
          <a:p>
            <a:pPr marL="882015" lvl="1" indent="-412750">
              <a:lnSpc>
                <a:spcPct val="100000"/>
              </a:lnSpc>
              <a:spcBef>
                <a:spcPts val="570"/>
              </a:spcBef>
              <a:buClr>
                <a:srgbClr val="C4820D"/>
              </a:buClr>
              <a:buChar char="○"/>
              <a:tabLst>
                <a:tab pos="882015" algn="l"/>
                <a:tab pos="882650" algn="l"/>
              </a:tabLst>
            </a:pPr>
            <a:r>
              <a:rPr sz="2400" spc="-5" dirty="0">
                <a:solidFill>
                  <a:srgbClr val="3B3B3B"/>
                </a:solidFill>
                <a:latin typeface="Arial"/>
                <a:cs typeface="Arial"/>
              </a:rPr>
              <a:t>Compute the observed </a:t>
            </a:r>
            <a:r>
              <a:rPr sz="2400" dirty="0">
                <a:solidFill>
                  <a:srgbClr val="3B3B3B"/>
                </a:solidFill>
                <a:latin typeface="Arial"/>
                <a:cs typeface="Arial"/>
              </a:rPr>
              <a:t>statistic </a:t>
            </a:r>
            <a:r>
              <a:rPr sz="2400" spc="-5" dirty="0">
                <a:solidFill>
                  <a:srgbClr val="3B3B3B"/>
                </a:solidFill>
                <a:latin typeface="Arial"/>
                <a:cs typeface="Arial"/>
              </a:rPr>
              <a:t>from the </a:t>
            </a:r>
            <a:r>
              <a:rPr sz="2400" dirty="0">
                <a:solidFill>
                  <a:srgbClr val="3B3B3B"/>
                </a:solidFill>
                <a:latin typeface="Arial"/>
                <a:cs typeface="Arial"/>
              </a:rPr>
              <a:t>real</a:t>
            </a:r>
            <a:r>
              <a:rPr sz="2400" spc="-100" dirty="0">
                <a:solidFill>
                  <a:srgbClr val="3B3B3B"/>
                </a:solidFill>
                <a:latin typeface="Arial"/>
                <a:cs typeface="Arial"/>
              </a:rPr>
              <a:t> </a:t>
            </a:r>
            <a:r>
              <a:rPr sz="2400" dirty="0">
                <a:solidFill>
                  <a:srgbClr val="3B3B3B"/>
                </a:solidFill>
                <a:latin typeface="Arial"/>
                <a:cs typeface="Arial"/>
              </a:rPr>
              <a:t>sample</a:t>
            </a:r>
            <a:endParaRPr sz="2400">
              <a:latin typeface="Arial"/>
              <a:cs typeface="Arial"/>
            </a:endParaRPr>
          </a:p>
          <a:p>
            <a:pPr marL="424815" marR="45085" indent="-412750">
              <a:lnSpc>
                <a:spcPts val="2850"/>
              </a:lnSpc>
              <a:spcBef>
                <a:spcPts val="690"/>
              </a:spcBef>
              <a:buClr>
                <a:srgbClr val="C4820D"/>
              </a:buClr>
              <a:buChar char="●"/>
              <a:tabLst>
                <a:tab pos="424815" algn="l"/>
                <a:tab pos="425450" algn="l"/>
              </a:tabLst>
            </a:pPr>
            <a:r>
              <a:rPr sz="2400" spc="-5" dirty="0">
                <a:solidFill>
                  <a:srgbClr val="3B3B3B"/>
                </a:solidFill>
                <a:latin typeface="Arial"/>
                <a:cs typeface="Arial"/>
              </a:rPr>
              <a:t>If the observed </a:t>
            </a:r>
            <a:r>
              <a:rPr sz="2400" dirty="0">
                <a:solidFill>
                  <a:srgbClr val="3B3B3B"/>
                </a:solidFill>
                <a:latin typeface="Arial"/>
                <a:cs typeface="Arial"/>
              </a:rPr>
              <a:t>statistic </a:t>
            </a:r>
            <a:r>
              <a:rPr sz="2400" spc="-5" dirty="0">
                <a:solidFill>
                  <a:srgbClr val="3B3B3B"/>
                </a:solidFill>
                <a:latin typeface="Arial"/>
                <a:cs typeface="Arial"/>
              </a:rPr>
              <a:t>is far from the histogram, that is  evidence against the</a:t>
            </a:r>
            <a:r>
              <a:rPr sz="2400" spc="-20" dirty="0">
                <a:solidFill>
                  <a:srgbClr val="3B3B3B"/>
                </a:solidFill>
                <a:latin typeface="Arial"/>
                <a:cs typeface="Arial"/>
              </a:rPr>
              <a:t> </a:t>
            </a:r>
            <a:r>
              <a:rPr sz="2400" dirty="0">
                <a:solidFill>
                  <a:srgbClr val="3B3B3B"/>
                </a:solidFill>
                <a:latin typeface="Arial"/>
                <a:cs typeface="Arial"/>
              </a:rPr>
              <a:t>model</a:t>
            </a:r>
            <a:endParaRPr sz="2400">
              <a:latin typeface="Arial"/>
              <a:cs typeface="Arial"/>
            </a:endParaRPr>
          </a:p>
        </p:txBody>
      </p:sp>
      <p:sp>
        <p:nvSpPr>
          <p:cNvPr id="3" name="object 3"/>
          <p:cNvSpPr txBox="1">
            <a:spLocks noGrp="1"/>
          </p:cNvSpPr>
          <p:nvPr>
            <p:ph type="title"/>
          </p:nvPr>
        </p:nvSpPr>
        <p:spPr>
          <a:xfrm>
            <a:off x="530225" y="212715"/>
            <a:ext cx="6021070" cy="574040"/>
          </a:xfrm>
          <a:prstGeom prst="rect">
            <a:avLst/>
          </a:prstGeom>
        </p:spPr>
        <p:txBody>
          <a:bodyPr vert="horz" wrap="square" lIns="0" tIns="12700" rIns="0" bIns="0" rtlCol="0">
            <a:spAutoFit/>
          </a:bodyPr>
          <a:lstStyle/>
          <a:p>
            <a:pPr marL="12700">
              <a:lnSpc>
                <a:spcPct val="100000"/>
              </a:lnSpc>
              <a:spcBef>
                <a:spcPts val="100"/>
              </a:spcBef>
            </a:pPr>
            <a:r>
              <a:rPr spc="-10" dirty="0"/>
              <a:t>Steps </a:t>
            </a:r>
            <a:r>
              <a:rPr spc="-5" dirty="0"/>
              <a:t>in Assessing </a:t>
            </a:r>
            <a:r>
              <a:rPr dirty="0"/>
              <a:t>a</a:t>
            </a:r>
            <a:r>
              <a:rPr spc="-235" dirty="0"/>
              <a:t> </a:t>
            </a:r>
            <a:r>
              <a:rPr dirty="0"/>
              <a:t>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697730" cy="574040"/>
          </a:xfrm>
          <a:prstGeom prst="rect">
            <a:avLst/>
          </a:prstGeom>
        </p:spPr>
        <p:txBody>
          <a:bodyPr vert="horz" wrap="square" lIns="0" tIns="12700" rIns="0" bIns="0" rtlCol="0">
            <a:spAutoFit/>
          </a:bodyPr>
          <a:lstStyle/>
          <a:p>
            <a:pPr marL="12700">
              <a:lnSpc>
                <a:spcPct val="100000"/>
              </a:lnSpc>
              <a:spcBef>
                <a:spcPts val="100"/>
              </a:spcBef>
            </a:pPr>
            <a:r>
              <a:rPr spc="-5" dirty="0"/>
              <a:t>Review:</a:t>
            </a:r>
            <a:r>
              <a:rPr spc="-90" dirty="0"/>
              <a:t> </a:t>
            </a:r>
            <a:r>
              <a:rPr spc="-5" dirty="0"/>
              <a:t>Distributions</a:t>
            </a:r>
          </a:p>
        </p:txBody>
      </p:sp>
      <p:sp>
        <p:nvSpPr>
          <p:cNvPr id="3" name="object 3"/>
          <p:cNvSpPr txBox="1"/>
          <p:nvPr/>
        </p:nvSpPr>
        <p:spPr>
          <a:xfrm>
            <a:off x="394224" y="864742"/>
            <a:ext cx="8276590" cy="3775075"/>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solidFill>
                  <a:srgbClr val="3B3B3B"/>
                </a:solidFill>
                <a:latin typeface="Arial"/>
                <a:cs typeface="Arial"/>
              </a:rPr>
              <a:t>Any </a:t>
            </a:r>
            <a:r>
              <a:rPr sz="2400" dirty="0">
                <a:solidFill>
                  <a:srgbClr val="3B3B3B"/>
                </a:solidFill>
                <a:latin typeface="Arial"/>
                <a:cs typeface="Arial"/>
              </a:rPr>
              <a:t>random </a:t>
            </a:r>
            <a:r>
              <a:rPr sz="2400" spc="-5" dirty="0">
                <a:solidFill>
                  <a:srgbClr val="3B3B3B"/>
                </a:solidFill>
                <a:latin typeface="Arial"/>
                <a:cs typeface="Arial"/>
              </a:rPr>
              <a:t>quantity has </a:t>
            </a:r>
            <a:r>
              <a:rPr sz="2400" dirty="0">
                <a:solidFill>
                  <a:srgbClr val="3B3B3B"/>
                </a:solidFill>
                <a:latin typeface="Arial"/>
                <a:cs typeface="Arial"/>
              </a:rPr>
              <a:t>a </a:t>
            </a:r>
            <a:r>
              <a:rPr sz="2400" b="1" spc="-5" dirty="0">
                <a:solidFill>
                  <a:srgbClr val="3B7EA1"/>
                </a:solidFill>
                <a:latin typeface="Arial"/>
                <a:cs typeface="Arial"/>
              </a:rPr>
              <a:t>probability</a:t>
            </a:r>
            <a:r>
              <a:rPr sz="2400" b="1" spc="-20" dirty="0">
                <a:solidFill>
                  <a:srgbClr val="3B7EA1"/>
                </a:solidFill>
                <a:latin typeface="Arial"/>
                <a:cs typeface="Arial"/>
              </a:rPr>
              <a:t> </a:t>
            </a:r>
            <a:r>
              <a:rPr sz="2400" b="1" dirty="0">
                <a:solidFill>
                  <a:srgbClr val="3B7EA1"/>
                </a:solidFill>
                <a:latin typeface="Arial"/>
                <a:cs typeface="Arial"/>
              </a:rPr>
              <a:t>distribution</a:t>
            </a:r>
            <a:r>
              <a:rPr sz="2400" dirty="0">
                <a:solidFill>
                  <a:srgbClr val="3B3B3B"/>
                </a:solidFill>
                <a:latin typeface="Arial"/>
                <a:cs typeface="Arial"/>
              </a:rPr>
              <a:t>:</a:t>
            </a:r>
            <a:endParaRPr sz="2400">
              <a:latin typeface="Arial"/>
              <a:cs typeface="Arial"/>
            </a:endParaRPr>
          </a:p>
          <a:p>
            <a:pPr marL="882015" lvl="1" indent="-412750">
              <a:lnSpc>
                <a:spcPts val="2865"/>
              </a:lnSpc>
              <a:spcBef>
                <a:spcPts val="15"/>
              </a:spcBef>
              <a:buClr>
                <a:srgbClr val="C4820D"/>
              </a:buClr>
              <a:buChar char="○"/>
              <a:tabLst>
                <a:tab pos="882015" algn="l"/>
                <a:tab pos="882650" algn="l"/>
              </a:tabLst>
            </a:pPr>
            <a:r>
              <a:rPr sz="2400" spc="-5" dirty="0">
                <a:solidFill>
                  <a:srgbClr val="3B3B3B"/>
                </a:solidFill>
                <a:latin typeface="Arial"/>
                <a:cs typeface="Arial"/>
              </a:rPr>
              <a:t>All </a:t>
            </a:r>
            <a:r>
              <a:rPr sz="2400" b="1" spc="-5" dirty="0">
                <a:solidFill>
                  <a:srgbClr val="3B7EA1"/>
                </a:solidFill>
                <a:latin typeface="Arial"/>
                <a:cs typeface="Arial"/>
              </a:rPr>
              <a:t>possible </a:t>
            </a:r>
            <a:r>
              <a:rPr sz="2400" dirty="0">
                <a:solidFill>
                  <a:srgbClr val="3B3B3B"/>
                </a:solidFill>
                <a:latin typeface="Arial"/>
                <a:cs typeface="Arial"/>
              </a:rPr>
              <a:t>values </a:t>
            </a:r>
            <a:r>
              <a:rPr sz="2400" spc="-5" dirty="0">
                <a:solidFill>
                  <a:srgbClr val="3B3B3B"/>
                </a:solidFill>
                <a:latin typeface="Arial"/>
                <a:cs typeface="Arial"/>
              </a:rPr>
              <a:t>it </a:t>
            </a:r>
            <a:r>
              <a:rPr sz="2400" dirty="0">
                <a:solidFill>
                  <a:srgbClr val="3B3B3B"/>
                </a:solidFill>
                <a:latin typeface="Arial"/>
                <a:cs typeface="Arial"/>
              </a:rPr>
              <a:t>can</a:t>
            </a:r>
            <a:r>
              <a:rPr sz="2400" spc="5" dirty="0">
                <a:solidFill>
                  <a:srgbClr val="3B3B3B"/>
                </a:solidFill>
                <a:latin typeface="Arial"/>
                <a:cs typeface="Arial"/>
              </a:rPr>
              <a:t> </a:t>
            </a:r>
            <a:r>
              <a:rPr sz="2400" spc="-5" dirty="0">
                <a:solidFill>
                  <a:srgbClr val="3B3B3B"/>
                </a:solidFill>
                <a:latin typeface="Arial"/>
                <a:cs typeface="Arial"/>
              </a:rPr>
              <a:t>take</a:t>
            </a:r>
            <a:endParaRPr sz="2400">
              <a:latin typeface="Arial"/>
              <a:cs typeface="Arial"/>
            </a:endParaRPr>
          </a:p>
          <a:p>
            <a:pPr marL="882015" lvl="1" indent="-412750">
              <a:lnSpc>
                <a:spcPts val="2865"/>
              </a:lnSpc>
              <a:buClr>
                <a:srgbClr val="C4820D"/>
              </a:buClr>
              <a:buChar char="○"/>
              <a:tabLst>
                <a:tab pos="882015" algn="l"/>
                <a:tab pos="882650" algn="l"/>
              </a:tabLst>
            </a:pPr>
            <a:r>
              <a:rPr sz="2400" spc="-5" dirty="0">
                <a:solidFill>
                  <a:srgbClr val="3B3B3B"/>
                </a:solidFill>
                <a:latin typeface="Arial"/>
                <a:cs typeface="Arial"/>
              </a:rPr>
              <a:t>The </a:t>
            </a:r>
            <a:r>
              <a:rPr sz="2400" b="1" spc="-5" dirty="0">
                <a:solidFill>
                  <a:srgbClr val="3B7EA1"/>
                </a:solidFill>
                <a:latin typeface="Arial"/>
                <a:cs typeface="Arial"/>
              </a:rPr>
              <a:t>probability </a:t>
            </a:r>
            <a:r>
              <a:rPr sz="2400" spc="-5" dirty="0">
                <a:solidFill>
                  <a:srgbClr val="3B3B3B"/>
                </a:solidFill>
                <a:latin typeface="Arial"/>
                <a:cs typeface="Arial"/>
              </a:rPr>
              <a:t>it takes each</a:t>
            </a:r>
            <a:r>
              <a:rPr sz="2400" spc="5" dirty="0">
                <a:solidFill>
                  <a:srgbClr val="3B3B3B"/>
                </a:solidFill>
                <a:latin typeface="Arial"/>
                <a:cs typeface="Arial"/>
              </a:rPr>
              <a:t> </a:t>
            </a:r>
            <a:r>
              <a:rPr sz="2400" dirty="0">
                <a:solidFill>
                  <a:srgbClr val="3B3B3B"/>
                </a:solidFill>
                <a:latin typeface="Arial"/>
                <a:cs typeface="Arial"/>
              </a:rPr>
              <a:t>value</a:t>
            </a:r>
            <a:endParaRPr sz="2400">
              <a:latin typeface="Arial"/>
              <a:cs typeface="Arial"/>
            </a:endParaRPr>
          </a:p>
          <a:p>
            <a:pPr marL="424815" indent="-412750">
              <a:lnSpc>
                <a:spcPct val="100000"/>
              </a:lnSpc>
              <a:spcBef>
                <a:spcPts val="1650"/>
              </a:spcBef>
              <a:buClr>
                <a:srgbClr val="C4820D"/>
              </a:buClr>
              <a:buChar char="●"/>
              <a:tabLst>
                <a:tab pos="424815" algn="l"/>
                <a:tab pos="425450" algn="l"/>
              </a:tabLst>
            </a:pPr>
            <a:r>
              <a:rPr sz="2400" spc="-5" dirty="0">
                <a:solidFill>
                  <a:srgbClr val="3B3B3B"/>
                </a:solidFill>
                <a:latin typeface="Arial"/>
                <a:cs typeface="Arial"/>
              </a:rPr>
              <a:t>After </a:t>
            </a:r>
            <a:r>
              <a:rPr sz="2400" dirty="0">
                <a:solidFill>
                  <a:srgbClr val="3B3B3B"/>
                </a:solidFill>
                <a:latin typeface="Arial"/>
                <a:cs typeface="Arial"/>
              </a:rPr>
              <a:t>repeated </a:t>
            </a:r>
            <a:r>
              <a:rPr sz="2400" spc="-5" dirty="0">
                <a:solidFill>
                  <a:srgbClr val="3B3B3B"/>
                </a:solidFill>
                <a:latin typeface="Arial"/>
                <a:cs typeface="Arial"/>
              </a:rPr>
              <a:t>draws, it has an </a:t>
            </a:r>
            <a:r>
              <a:rPr sz="2400" b="1" spc="-5" dirty="0">
                <a:solidFill>
                  <a:srgbClr val="3B7EA1"/>
                </a:solidFill>
                <a:latin typeface="Arial"/>
                <a:cs typeface="Arial"/>
              </a:rPr>
              <a:t>empirical</a:t>
            </a:r>
            <a:r>
              <a:rPr sz="2400" b="1" spc="10" dirty="0">
                <a:solidFill>
                  <a:srgbClr val="3B7EA1"/>
                </a:solidFill>
                <a:latin typeface="Arial"/>
                <a:cs typeface="Arial"/>
              </a:rPr>
              <a:t> </a:t>
            </a:r>
            <a:r>
              <a:rPr sz="2400" b="1" spc="-5" dirty="0">
                <a:solidFill>
                  <a:srgbClr val="3B7EA1"/>
                </a:solidFill>
                <a:latin typeface="Arial"/>
                <a:cs typeface="Arial"/>
              </a:rPr>
              <a:t>distribution</a:t>
            </a:r>
            <a:r>
              <a:rPr sz="2400" spc="-5" dirty="0">
                <a:solidFill>
                  <a:srgbClr val="3B3B3B"/>
                </a:solidFill>
                <a:latin typeface="Arial"/>
                <a:cs typeface="Arial"/>
              </a:rPr>
              <a:t>:</a:t>
            </a:r>
            <a:endParaRPr sz="2400">
              <a:latin typeface="Arial"/>
              <a:cs typeface="Arial"/>
            </a:endParaRPr>
          </a:p>
          <a:p>
            <a:pPr marL="882015" lvl="1" indent="-412750">
              <a:lnSpc>
                <a:spcPts val="2865"/>
              </a:lnSpc>
              <a:spcBef>
                <a:spcPts val="15"/>
              </a:spcBef>
              <a:buClr>
                <a:srgbClr val="C4820D"/>
              </a:buClr>
              <a:buChar char="○"/>
              <a:tabLst>
                <a:tab pos="882015" algn="l"/>
                <a:tab pos="882650" algn="l"/>
              </a:tabLst>
            </a:pPr>
            <a:r>
              <a:rPr sz="2400" spc="-5" dirty="0">
                <a:solidFill>
                  <a:srgbClr val="3B3B3B"/>
                </a:solidFill>
                <a:latin typeface="Arial"/>
                <a:cs typeface="Arial"/>
              </a:rPr>
              <a:t>All </a:t>
            </a:r>
            <a:r>
              <a:rPr sz="2400" b="1" spc="-5" dirty="0">
                <a:solidFill>
                  <a:srgbClr val="3B7EA1"/>
                </a:solidFill>
                <a:latin typeface="Arial"/>
                <a:cs typeface="Arial"/>
              </a:rPr>
              <a:t>observed </a:t>
            </a:r>
            <a:r>
              <a:rPr sz="2400" dirty="0">
                <a:solidFill>
                  <a:srgbClr val="3B3B3B"/>
                </a:solidFill>
                <a:latin typeface="Arial"/>
                <a:cs typeface="Arial"/>
              </a:rPr>
              <a:t>values </a:t>
            </a:r>
            <a:r>
              <a:rPr sz="2400" spc="-5" dirty="0">
                <a:solidFill>
                  <a:srgbClr val="3B3B3B"/>
                </a:solidFill>
                <a:latin typeface="Arial"/>
                <a:cs typeface="Arial"/>
              </a:rPr>
              <a:t>it</a:t>
            </a:r>
            <a:r>
              <a:rPr sz="2400" spc="5" dirty="0">
                <a:solidFill>
                  <a:srgbClr val="3B3B3B"/>
                </a:solidFill>
                <a:latin typeface="Arial"/>
                <a:cs typeface="Arial"/>
              </a:rPr>
              <a:t> </a:t>
            </a:r>
            <a:r>
              <a:rPr sz="2400" spc="-5" dirty="0">
                <a:solidFill>
                  <a:srgbClr val="3B3B3B"/>
                </a:solidFill>
                <a:latin typeface="Arial"/>
                <a:cs typeface="Arial"/>
              </a:rPr>
              <a:t>took</a:t>
            </a:r>
            <a:endParaRPr sz="2400">
              <a:latin typeface="Arial"/>
              <a:cs typeface="Arial"/>
            </a:endParaRPr>
          </a:p>
          <a:p>
            <a:pPr marL="882015" lvl="1" indent="-412750">
              <a:lnSpc>
                <a:spcPts val="2865"/>
              </a:lnSpc>
              <a:buClr>
                <a:srgbClr val="C4820D"/>
              </a:buClr>
              <a:buChar char="○"/>
              <a:tabLst>
                <a:tab pos="882015" algn="l"/>
                <a:tab pos="882650" algn="l"/>
              </a:tabLst>
            </a:pPr>
            <a:r>
              <a:rPr sz="2400" spc="-5" dirty="0">
                <a:solidFill>
                  <a:srgbClr val="3B3B3B"/>
                </a:solidFill>
                <a:latin typeface="Arial"/>
                <a:cs typeface="Arial"/>
              </a:rPr>
              <a:t>The </a:t>
            </a:r>
            <a:r>
              <a:rPr sz="2400" b="1" spc="-5" dirty="0">
                <a:solidFill>
                  <a:srgbClr val="3B7EA1"/>
                </a:solidFill>
                <a:latin typeface="Arial"/>
                <a:cs typeface="Arial"/>
              </a:rPr>
              <a:t>proportion of </a:t>
            </a:r>
            <a:r>
              <a:rPr sz="2400" b="1" dirty="0">
                <a:solidFill>
                  <a:srgbClr val="3B7EA1"/>
                </a:solidFill>
                <a:latin typeface="Arial"/>
                <a:cs typeface="Arial"/>
              </a:rPr>
              <a:t>times </a:t>
            </a:r>
            <a:r>
              <a:rPr sz="2400" spc="-5" dirty="0">
                <a:solidFill>
                  <a:srgbClr val="3B3B3B"/>
                </a:solidFill>
                <a:latin typeface="Arial"/>
                <a:cs typeface="Arial"/>
              </a:rPr>
              <a:t>it took each</a:t>
            </a:r>
            <a:r>
              <a:rPr sz="2400" spc="20" dirty="0">
                <a:solidFill>
                  <a:srgbClr val="3B3B3B"/>
                </a:solidFill>
                <a:latin typeface="Arial"/>
                <a:cs typeface="Arial"/>
              </a:rPr>
              <a:t> </a:t>
            </a:r>
            <a:r>
              <a:rPr sz="2400" dirty="0">
                <a:solidFill>
                  <a:srgbClr val="3B3B3B"/>
                </a:solidFill>
                <a:latin typeface="Arial"/>
                <a:cs typeface="Arial"/>
              </a:rPr>
              <a:t>value</a:t>
            </a:r>
            <a:endParaRPr sz="2400">
              <a:latin typeface="Arial"/>
              <a:cs typeface="Arial"/>
            </a:endParaRPr>
          </a:p>
          <a:p>
            <a:pPr marL="424815" marR="5080" indent="-412750">
              <a:lnSpc>
                <a:spcPct val="100499"/>
              </a:lnSpc>
              <a:spcBef>
                <a:spcPts val="1635"/>
              </a:spcBef>
              <a:buClr>
                <a:srgbClr val="C4820D"/>
              </a:buClr>
              <a:buChar char="●"/>
              <a:tabLst>
                <a:tab pos="424815" algn="l"/>
                <a:tab pos="425450" algn="l"/>
              </a:tabLst>
            </a:pPr>
            <a:r>
              <a:rPr sz="2400" spc="-5" dirty="0">
                <a:solidFill>
                  <a:srgbClr val="3B3B3B"/>
                </a:solidFill>
                <a:latin typeface="Arial"/>
                <a:cs typeface="Arial"/>
              </a:rPr>
              <a:t>After </a:t>
            </a:r>
            <a:r>
              <a:rPr sz="2400" b="1" spc="-5" dirty="0">
                <a:solidFill>
                  <a:srgbClr val="3B7EA1"/>
                </a:solidFill>
                <a:latin typeface="Arial"/>
                <a:cs typeface="Arial"/>
              </a:rPr>
              <a:t>many independent </a:t>
            </a:r>
            <a:r>
              <a:rPr sz="2400" b="1" spc="5" dirty="0">
                <a:solidFill>
                  <a:srgbClr val="3B7EA1"/>
                </a:solidFill>
                <a:latin typeface="Arial"/>
                <a:cs typeface="Arial"/>
              </a:rPr>
              <a:t>draws</a:t>
            </a:r>
            <a:r>
              <a:rPr sz="2400" spc="5" dirty="0">
                <a:solidFill>
                  <a:srgbClr val="3B3B3B"/>
                </a:solidFill>
                <a:latin typeface="Arial"/>
                <a:cs typeface="Arial"/>
              </a:rPr>
              <a:t>, </a:t>
            </a:r>
            <a:r>
              <a:rPr sz="2400" spc="-5" dirty="0">
                <a:solidFill>
                  <a:srgbClr val="3B3B3B"/>
                </a:solidFill>
                <a:latin typeface="Arial"/>
                <a:cs typeface="Arial"/>
              </a:rPr>
              <a:t>the empirical distribution  looks </a:t>
            </a:r>
            <a:r>
              <a:rPr sz="2400" dirty="0">
                <a:solidFill>
                  <a:srgbClr val="3B3B3B"/>
                </a:solidFill>
                <a:latin typeface="Arial"/>
                <a:cs typeface="Arial"/>
              </a:rPr>
              <a:t>more </a:t>
            </a:r>
            <a:r>
              <a:rPr sz="2400" spc="-5" dirty="0">
                <a:solidFill>
                  <a:srgbClr val="3B3B3B"/>
                </a:solidFill>
                <a:latin typeface="Arial"/>
                <a:cs typeface="Arial"/>
              </a:rPr>
              <a:t>and </a:t>
            </a:r>
            <a:r>
              <a:rPr sz="2400" dirty="0">
                <a:solidFill>
                  <a:srgbClr val="3B3B3B"/>
                </a:solidFill>
                <a:latin typeface="Arial"/>
                <a:cs typeface="Arial"/>
              </a:rPr>
              <a:t>more </a:t>
            </a:r>
            <a:r>
              <a:rPr sz="2400" spc="-5" dirty="0">
                <a:solidFill>
                  <a:srgbClr val="3B3B3B"/>
                </a:solidFill>
                <a:latin typeface="Arial"/>
                <a:cs typeface="Arial"/>
              </a:rPr>
              <a:t>like the probability</a:t>
            </a:r>
            <a:r>
              <a:rPr sz="2400" spc="-50" dirty="0">
                <a:solidFill>
                  <a:srgbClr val="3B3B3B"/>
                </a:solidFill>
                <a:latin typeface="Arial"/>
                <a:cs typeface="Arial"/>
              </a:rPr>
              <a:t> </a:t>
            </a:r>
            <a:r>
              <a:rPr sz="2400" spc="-5" dirty="0">
                <a:solidFill>
                  <a:srgbClr val="3B3B3B"/>
                </a:solidFill>
                <a:latin typeface="Arial"/>
                <a:cs typeface="Arial"/>
              </a:rPr>
              <a:t>distribution</a:t>
            </a:r>
            <a:endParaRPr sz="2400">
              <a:latin typeface="Arial"/>
              <a:cs typeface="Arial"/>
            </a:endParaRPr>
          </a:p>
          <a:p>
            <a:pPr marL="3634740">
              <a:lnSpc>
                <a:spcPct val="100000"/>
              </a:lnSpc>
              <a:spcBef>
                <a:spcPts val="320"/>
              </a:spcBef>
            </a:pPr>
            <a:r>
              <a:rPr sz="2400" dirty="0">
                <a:solidFill>
                  <a:srgbClr val="3B7EA1"/>
                </a:solidFill>
                <a:latin typeface="Arial"/>
                <a:cs typeface="Arial"/>
              </a:rPr>
              <a:t>(Demo)</a:t>
            </a:r>
            <a:endParaRPr sz="24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42878" y="2240540"/>
            <a:ext cx="2054860" cy="574040"/>
          </a:xfrm>
          <a:prstGeom prst="rect">
            <a:avLst/>
          </a:prstGeom>
        </p:spPr>
        <p:txBody>
          <a:bodyPr vert="horz" wrap="square" lIns="0" tIns="12700" rIns="0" bIns="0" rtlCol="0">
            <a:spAutoFit/>
          </a:bodyPr>
          <a:lstStyle/>
          <a:p>
            <a:pPr marL="12700">
              <a:lnSpc>
                <a:spcPct val="100000"/>
              </a:lnSpc>
              <a:spcBef>
                <a:spcPts val="100"/>
              </a:spcBef>
            </a:pPr>
            <a:r>
              <a:rPr spc="-5" dirty="0"/>
              <a:t>Inference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4724" y="2116633"/>
            <a:ext cx="1776730" cy="391160"/>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sz="2400" b="1" spc="-5" dirty="0">
                <a:latin typeface="Arial"/>
                <a:cs typeface="Arial"/>
              </a:rPr>
              <a:t>Example</a:t>
            </a:r>
            <a:r>
              <a:rPr sz="2400" spc="-5" dirty="0">
                <a:latin typeface="Arial"/>
                <a:cs typeface="Arial"/>
              </a:rPr>
              <a:t>:</a:t>
            </a:r>
            <a:endParaRPr sz="2400">
              <a:latin typeface="Arial"/>
              <a:cs typeface="Arial"/>
            </a:endParaRPr>
          </a:p>
        </p:txBody>
      </p:sp>
      <p:sp>
        <p:nvSpPr>
          <p:cNvPr id="3" name="object 3"/>
          <p:cNvSpPr txBox="1">
            <a:spLocks noGrp="1"/>
          </p:cNvSpPr>
          <p:nvPr>
            <p:ph type="title"/>
          </p:nvPr>
        </p:nvSpPr>
        <p:spPr>
          <a:xfrm>
            <a:off x="530225" y="212715"/>
            <a:ext cx="2054860" cy="574040"/>
          </a:xfrm>
          <a:prstGeom prst="rect">
            <a:avLst/>
          </a:prstGeom>
        </p:spPr>
        <p:txBody>
          <a:bodyPr vert="horz" wrap="square" lIns="0" tIns="12700" rIns="0" bIns="0" rtlCol="0">
            <a:spAutoFit/>
          </a:bodyPr>
          <a:lstStyle/>
          <a:p>
            <a:pPr marL="12700">
              <a:lnSpc>
                <a:spcPct val="100000"/>
              </a:lnSpc>
              <a:spcBef>
                <a:spcPts val="100"/>
              </a:spcBef>
            </a:pPr>
            <a:r>
              <a:rPr spc="-5" dirty="0"/>
              <a:t>Inference</a:t>
            </a:r>
          </a:p>
        </p:txBody>
      </p:sp>
      <p:sp>
        <p:nvSpPr>
          <p:cNvPr id="4" name="object 4"/>
          <p:cNvSpPr txBox="1"/>
          <p:nvPr/>
        </p:nvSpPr>
        <p:spPr>
          <a:xfrm>
            <a:off x="574724" y="1030477"/>
            <a:ext cx="7771765" cy="882650"/>
          </a:xfrm>
          <a:prstGeom prst="rect">
            <a:avLst/>
          </a:prstGeom>
        </p:spPr>
        <p:txBody>
          <a:bodyPr vert="horz" wrap="square" lIns="0" tIns="75565" rIns="0" bIns="0" rtlCol="0">
            <a:spAutoFit/>
          </a:bodyPr>
          <a:lstStyle/>
          <a:p>
            <a:pPr marL="424815" indent="-412750">
              <a:lnSpc>
                <a:spcPct val="100000"/>
              </a:lnSpc>
              <a:spcBef>
                <a:spcPts val="595"/>
              </a:spcBef>
              <a:buClr>
                <a:srgbClr val="C4820D"/>
              </a:buClr>
              <a:buChar char="●"/>
              <a:tabLst>
                <a:tab pos="424815" algn="l"/>
                <a:tab pos="425450" algn="l"/>
              </a:tabLst>
            </a:pPr>
            <a:r>
              <a:rPr sz="2400" b="1" spc="-5" dirty="0">
                <a:solidFill>
                  <a:srgbClr val="3B3B3B"/>
                </a:solidFill>
                <a:latin typeface="Arial"/>
                <a:cs typeface="Arial"/>
              </a:rPr>
              <a:t>Statistical</a:t>
            </a:r>
            <a:r>
              <a:rPr sz="2400" b="1" spc="-15" dirty="0">
                <a:solidFill>
                  <a:srgbClr val="3B3B3B"/>
                </a:solidFill>
                <a:latin typeface="Arial"/>
                <a:cs typeface="Arial"/>
              </a:rPr>
              <a:t> </a:t>
            </a:r>
            <a:r>
              <a:rPr sz="2400" b="1" spc="-5" dirty="0">
                <a:solidFill>
                  <a:srgbClr val="3B3B3B"/>
                </a:solidFill>
                <a:latin typeface="Arial"/>
                <a:cs typeface="Arial"/>
              </a:rPr>
              <a:t>Inference:</a:t>
            </a:r>
            <a:endParaRPr sz="2400">
              <a:latin typeface="Arial"/>
              <a:cs typeface="Arial"/>
            </a:endParaRPr>
          </a:p>
          <a:p>
            <a:pPr marL="424815">
              <a:lnSpc>
                <a:spcPct val="100000"/>
              </a:lnSpc>
              <a:spcBef>
                <a:spcPts val="495"/>
              </a:spcBef>
            </a:pPr>
            <a:r>
              <a:rPr sz="2400" dirty="0">
                <a:latin typeface="Arial"/>
                <a:cs typeface="Arial"/>
              </a:rPr>
              <a:t>Making conclusions </a:t>
            </a:r>
            <a:r>
              <a:rPr sz="2400" spc="-5" dirty="0">
                <a:latin typeface="Arial"/>
                <a:cs typeface="Arial"/>
              </a:rPr>
              <a:t>based on data in </a:t>
            </a:r>
            <a:r>
              <a:rPr sz="2400" dirty="0">
                <a:latin typeface="Arial"/>
                <a:cs typeface="Arial"/>
              </a:rPr>
              <a:t>random</a:t>
            </a:r>
            <a:r>
              <a:rPr sz="2400" spc="-95" dirty="0">
                <a:latin typeface="Arial"/>
                <a:cs typeface="Arial"/>
              </a:rPr>
              <a:t> </a:t>
            </a:r>
            <a:r>
              <a:rPr sz="2400" dirty="0">
                <a:latin typeface="Arial"/>
                <a:cs typeface="Arial"/>
              </a:rPr>
              <a:t>samples</a:t>
            </a:r>
            <a:endParaRPr sz="2400">
              <a:latin typeface="Arial"/>
              <a:cs typeface="Arial"/>
            </a:endParaRPr>
          </a:p>
        </p:txBody>
      </p:sp>
      <p:grpSp>
        <p:nvGrpSpPr>
          <p:cNvPr id="5" name="object 5"/>
          <p:cNvGrpSpPr/>
          <p:nvPr/>
        </p:nvGrpSpPr>
        <p:grpSpPr>
          <a:xfrm>
            <a:off x="6179117" y="1983689"/>
            <a:ext cx="1038860" cy="639445"/>
            <a:chOff x="6179117" y="1983689"/>
            <a:chExt cx="1038860" cy="639445"/>
          </a:xfrm>
        </p:grpSpPr>
        <p:sp>
          <p:nvSpPr>
            <p:cNvPr id="6" name="object 6"/>
            <p:cNvSpPr/>
            <p:nvPr/>
          </p:nvSpPr>
          <p:spPr>
            <a:xfrm>
              <a:off x="6183880" y="1988451"/>
              <a:ext cx="1029335" cy="629920"/>
            </a:xfrm>
            <a:custGeom>
              <a:avLst/>
              <a:gdLst/>
              <a:ahLst/>
              <a:cxnLst/>
              <a:rect l="l" t="t" r="r" b="b"/>
              <a:pathLst>
                <a:path w="1029334" h="629919">
                  <a:moveTo>
                    <a:pt x="935699" y="559799"/>
                  </a:moveTo>
                  <a:lnTo>
                    <a:pt x="93299" y="559799"/>
                  </a:lnTo>
                  <a:lnTo>
                    <a:pt x="56983" y="552468"/>
                  </a:lnTo>
                  <a:lnTo>
                    <a:pt x="27326" y="532473"/>
                  </a:lnTo>
                  <a:lnTo>
                    <a:pt x="7331" y="502816"/>
                  </a:lnTo>
                  <a:lnTo>
                    <a:pt x="0" y="466499"/>
                  </a:lnTo>
                  <a:lnTo>
                    <a:pt x="0" y="93299"/>
                  </a:lnTo>
                  <a:lnTo>
                    <a:pt x="7331" y="56983"/>
                  </a:lnTo>
                  <a:lnTo>
                    <a:pt x="27326" y="27326"/>
                  </a:lnTo>
                  <a:lnTo>
                    <a:pt x="56983" y="7331"/>
                  </a:lnTo>
                  <a:lnTo>
                    <a:pt x="93299" y="0"/>
                  </a:lnTo>
                  <a:lnTo>
                    <a:pt x="935699" y="0"/>
                  </a:lnTo>
                  <a:lnTo>
                    <a:pt x="987462" y="15675"/>
                  </a:lnTo>
                  <a:lnTo>
                    <a:pt x="1021898" y="57595"/>
                  </a:lnTo>
                  <a:lnTo>
                    <a:pt x="1028999" y="93299"/>
                  </a:lnTo>
                  <a:lnTo>
                    <a:pt x="1028999" y="466499"/>
                  </a:lnTo>
                  <a:lnTo>
                    <a:pt x="1021667" y="502816"/>
                  </a:lnTo>
                  <a:lnTo>
                    <a:pt x="1001672" y="532473"/>
                  </a:lnTo>
                  <a:lnTo>
                    <a:pt x="972016" y="552468"/>
                  </a:lnTo>
                  <a:lnTo>
                    <a:pt x="935699" y="559799"/>
                  </a:lnTo>
                  <a:close/>
                </a:path>
                <a:path w="1029334" h="629919">
                  <a:moveTo>
                    <a:pt x="300128" y="629774"/>
                  </a:moveTo>
                  <a:lnTo>
                    <a:pt x="171499" y="559799"/>
                  </a:lnTo>
                  <a:lnTo>
                    <a:pt x="428749" y="559799"/>
                  </a:lnTo>
                  <a:lnTo>
                    <a:pt x="300128" y="629774"/>
                  </a:lnTo>
                  <a:close/>
                </a:path>
              </a:pathLst>
            </a:custGeom>
            <a:solidFill>
              <a:srgbClr val="C9DAF7"/>
            </a:solidFill>
          </p:spPr>
          <p:txBody>
            <a:bodyPr wrap="square" lIns="0" tIns="0" rIns="0" bIns="0" rtlCol="0"/>
            <a:lstStyle/>
            <a:p>
              <a:endParaRPr/>
            </a:p>
          </p:txBody>
        </p:sp>
        <p:sp>
          <p:nvSpPr>
            <p:cNvPr id="7" name="object 7"/>
            <p:cNvSpPr/>
            <p:nvPr/>
          </p:nvSpPr>
          <p:spPr>
            <a:xfrm>
              <a:off x="6183880" y="1988451"/>
              <a:ext cx="1029335" cy="629920"/>
            </a:xfrm>
            <a:custGeom>
              <a:avLst/>
              <a:gdLst/>
              <a:ahLst/>
              <a:cxnLst/>
              <a:rect l="l" t="t" r="r" b="b"/>
              <a:pathLst>
                <a:path w="1029334" h="629919">
                  <a:moveTo>
                    <a:pt x="0" y="93299"/>
                  </a:moveTo>
                  <a:lnTo>
                    <a:pt x="7331" y="56983"/>
                  </a:lnTo>
                  <a:lnTo>
                    <a:pt x="27326" y="27326"/>
                  </a:lnTo>
                  <a:lnTo>
                    <a:pt x="56983" y="7331"/>
                  </a:lnTo>
                  <a:lnTo>
                    <a:pt x="93299" y="0"/>
                  </a:lnTo>
                  <a:lnTo>
                    <a:pt x="171499" y="0"/>
                  </a:lnTo>
                  <a:lnTo>
                    <a:pt x="428749" y="0"/>
                  </a:lnTo>
                  <a:lnTo>
                    <a:pt x="935699" y="0"/>
                  </a:lnTo>
                  <a:lnTo>
                    <a:pt x="953986" y="1809"/>
                  </a:lnTo>
                  <a:lnTo>
                    <a:pt x="1001673" y="27326"/>
                  </a:lnTo>
                  <a:lnTo>
                    <a:pt x="1027190" y="75013"/>
                  </a:lnTo>
                  <a:lnTo>
                    <a:pt x="1028999" y="93299"/>
                  </a:lnTo>
                  <a:lnTo>
                    <a:pt x="1028999" y="326549"/>
                  </a:lnTo>
                  <a:lnTo>
                    <a:pt x="1028999" y="466499"/>
                  </a:lnTo>
                  <a:lnTo>
                    <a:pt x="1021667" y="502816"/>
                  </a:lnTo>
                  <a:lnTo>
                    <a:pt x="1001672" y="532473"/>
                  </a:lnTo>
                  <a:lnTo>
                    <a:pt x="972016" y="552468"/>
                  </a:lnTo>
                  <a:lnTo>
                    <a:pt x="935699" y="559799"/>
                  </a:lnTo>
                  <a:lnTo>
                    <a:pt x="428749" y="559799"/>
                  </a:lnTo>
                  <a:lnTo>
                    <a:pt x="300128" y="629774"/>
                  </a:lnTo>
                  <a:lnTo>
                    <a:pt x="171499" y="559799"/>
                  </a:lnTo>
                  <a:lnTo>
                    <a:pt x="93299" y="559799"/>
                  </a:lnTo>
                  <a:lnTo>
                    <a:pt x="56983" y="552468"/>
                  </a:lnTo>
                  <a:lnTo>
                    <a:pt x="27326" y="532473"/>
                  </a:lnTo>
                  <a:lnTo>
                    <a:pt x="7331" y="502816"/>
                  </a:lnTo>
                  <a:lnTo>
                    <a:pt x="0" y="466499"/>
                  </a:lnTo>
                  <a:lnTo>
                    <a:pt x="0" y="326549"/>
                  </a:lnTo>
                  <a:lnTo>
                    <a:pt x="0" y="93299"/>
                  </a:lnTo>
                  <a:close/>
                </a:path>
              </a:pathLst>
            </a:custGeom>
            <a:ln w="9524">
              <a:solidFill>
                <a:srgbClr val="3B7EA1"/>
              </a:solidFill>
            </a:ln>
          </p:spPr>
          <p:txBody>
            <a:bodyPr wrap="square" lIns="0" tIns="0" rIns="0" bIns="0" rtlCol="0"/>
            <a:lstStyle/>
            <a:p>
              <a:endParaRPr/>
            </a:p>
          </p:txBody>
        </p:sp>
      </p:grpSp>
      <p:sp>
        <p:nvSpPr>
          <p:cNvPr id="8" name="object 8"/>
          <p:cNvSpPr txBox="1"/>
          <p:nvPr/>
        </p:nvSpPr>
        <p:spPr>
          <a:xfrm>
            <a:off x="6363765" y="2062484"/>
            <a:ext cx="66802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fixed</a:t>
            </a:r>
            <a:endParaRPr sz="2400">
              <a:latin typeface="Arial"/>
              <a:cs typeface="Arial"/>
            </a:endParaRPr>
          </a:p>
        </p:txBody>
      </p:sp>
      <p:grpSp>
        <p:nvGrpSpPr>
          <p:cNvPr id="9" name="object 9"/>
          <p:cNvGrpSpPr/>
          <p:nvPr/>
        </p:nvGrpSpPr>
        <p:grpSpPr>
          <a:xfrm>
            <a:off x="1736887" y="3094437"/>
            <a:ext cx="4629785" cy="770255"/>
            <a:chOff x="1736887" y="3094437"/>
            <a:chExt cx="4629785" cy="770255"/>
          </a:xfrm>
        </p:grpSpPr>
        <p:sp>
          <p:nvSpPr>
            <p:cNvPr id="10" name="object 10"/>
            <p:cNvSpPr/>
            <p:nvPr/>
          </p:nvSpPr>
          <p:spPr>
            <a:xfrm>
              <a:off x="1741650" y="3099199"/>
              <a:ext cx="4620260" cy="760730"/>
            </a:xfrm>
            <a:custGeom>
              <a:avLst/>
              <a:gdLst/>
              <a:ahLst/>
              <a:cxnLst/>
              <a:rect l="l" t="t" r="r" b="b"/>
              <a:pathLst>
                <a:path w="4620260" h="760729">
                  <a:moveTo>
                    <a:pt x="4507349" y="675899"/>
                  </a:moveTo>
                  <a:lnTo>
                    <a:pt x="112649" y="675899"/>
                  </a:lnTo>
                  <a:lnTo>
                    <a:pt x="68801" y="667047"/>
                  </a:lnTo>
                  <a:lnTo>
                    <a:pt x="32994" y="642905"/>
                  </a:lnTo>
                  <a:lnTo>
                    <a:pt x="8852" y="607098"/>
                  </a:lnTo>
                  <a:lnTo>
                    <a:pt x="0" y="563249"/>
                  </a:lnTo>
                  <a:lnTo>
                    <a:pt x="0" y="112649"/>
                  </a:lnTo>
                  <a:lnTo>
                    <a:pt x="8852" y="68801"/>
                  </a:lnTo>
                  <a:lnTo>
                    <a:pt x="32994" y="32994"/>
                  </a:lnTo>
                  <a:lnTo>
                    <a:pt x="68801" y="8852"/>
                  </a:lnTo>
                  <a:lnTo>
                    <a:pt x="112649" y="0"/>
                  </a:lnTo>
                  <a:lnTo>
                    <a:pt x="4507349" y="0"/>
                  </a:lnTo>
                  <a:lnTo>
                    <a:pt x="4550459" y="8574"/>
                  </a:lnTo>
                  <a:lnTo>
                    <a:pt x="4587005" y="32994"/>
                  </a:lnTo>
                  <a:lnTo>
                    <a:pt x="4611425" y="69540"/>
                  </a:lnTo>
                  <a:lnTo>
                    <a:pt x="4619999" y="112649"/>
                  </a:lnTo>
                  <a:lnTo>
                    <a:pt x="4619999" y="563249"/>
                  </a:lnTo>
                  <a:lnTo>
                    <a:pt x="4611147" y="607098"/>
                  </a:lnTo>
                  <a:lnTo>
                    <a:pt x="4587005" y="642905"/>
                  </a:lnTo>
                  <a:lnTo>
                    <a:pt x="4551198" y="667047"/>
                  </a:lnTo>
                  <a:lnTo>
                    <a:pt x="4507349" y="675899"/>
                  </a:lnTo>
                  <a:close/>
                </a:path>
                <a:path w="4620260" h="760729">
                  <a:moveTo>
                    <a:pt x="1347515" y="760387"/>
                  </a:moveTo>
                  <a:lnTo>
                    <a:pt x="769999" y="675899"/>
                  </a:lnTo>
                  <a:lnTo>
                    <a:pt x="1924999" y="675899"/>
                  </a:lnTo>
                  <a:lnTo>
                    <a:pt x="1347515" y="760387"/>
                  </a:lnTo>
                  <a:close/>
                </a:path>
              </a:pathLst>
            </a:custGeom>
            <a:solidFill>
              <a:srgbClr val="C9DAF7"/>
            </a:solidFill>
          </p:spPr>
          <p:txBody>
            <a:bodyPr wrap="square" lIns="0" tIns="0" rIns="0" bIns="0" rtlCol="0"/>
            <a:lstStyle/>
            <a:p>
              <a:endParaRPr/>
            </a:p>
          </p:txBody>
        </p:sp>
        <p:sp>
          <p:nvSpPr>
            <p:cNvPr id="11" name="object 11"/>
            <p:cNvSpPr/>
            <p:nvPr/>
          </p:nvSpPr>
          <p:spPr>
            <a:xfrm>
              <a:off x="1741650" y="3099199"/>
              <a:ext cx="4620260" cy="760730"/>
            </a:xfrm>
            <a:custGeom>
              <a:avLst/>
              <a:gdLst/>
              <a:ahLst/>
              <a:cxnLst/>
              <a:rect l="l" t="t" r="r" b="b"/>
              <a:pathLst>
                <a:path w="4620260" h="760729">
                  <a:moveTo>
                    <a:pt x="0" y="112649"/>
                  </a:moveTo>
                  <a:lnTo>
                    <a:pt x="8852" y="68801"/>
                  </a:lnTo>
                  <a:lnTo>
                    <a:pt x="32994" y="32994"/>
                  </a:lnTo>
                  <a:lnTo>
                    <a:pt x="68801" y="8852"/>
                  </a:lnTo>
                  <a:lnTo>
                    <a:pt x="112649" y="0"/>
                  </a:lnTo>
                  <a:lnTo>
                    <a:pt x="769999" y="0"/>
                  </a:lnTo>
                  <a:lnTo>
                    <a:pt x="1924999" y="0"/>
                  </a:lnTo>
                  <a:lnTo>
                    <a:pt x="4507349" y="0"/>
                  </a:lnTo>
                  <a:lnTo>
                    <a:pt x="4529429" y="2184"/>
                  </a:lnTo>
                  <a:lnTo>
                    <a:pt x="4569848" y="18926"/>
                  </a:lnTo>
                  <a:lnTo>
                    <a:pt x="4601073" y="50151"/>
                  </a:lnTo>
                  <a:lnTo>
                    <a:pt x="4617815" y="90570"/>
                  </a:lnTo>
                  <a:lnTo>
                    <a:pt x="4619999" y="112649"/>
                  </a:lnTo>
                  <a:lnTo>
                    <a:pt x="4619999" y="394274"/>
                  </a:lnTo>
                  <a:lnTo>
                    <a:pt x="4619999" y="563249"/>
                  </a:lnTo>
                  <a:lnTo>
                    <a:pt x="4611147" y="607098"/>
                  </a:lnTo>
                  <a:lnTo>
                    <a:pt x="4587005" y="642905"/>
                  </a:lnTo>
                  <a:lnTo>
                    <a:pt x="4551198" y="667047"/>
                  </a:lnTo>
                  <a:lnTo>
                    <a:pt x="4507349" y="675899"/>
                  </a:lnTo>
                  <a:lnTo>
                    <a:pt x="1924999" y="675899"/>
                  </a:lnTo>
                  <a:lnTo>
                    <a:pt x="1347515" y="760387"/>
                  </a:lnTo>
                  <a:lnTo>
                    <a:pt x="769999" y="675899"/>
                  </a:lnTo>
                  <a:lnTo>
                    <a:pt x="112649" y="675899"/>
                  </a:lnTo>
                  <a:lnTo>
                    <a:pt x="68801" y="667047"/>
                  </a:lnTo>
                  <a:lnTo>
                    <a:pt x="32994" y="642905"/>
                  </a:lnTo>
                  <a:lnTo>
                    <a:pt x="8852" y="607098"/>
                  </a:lnTo>
                  <a:lnTo>
                    <a:pt x="0" y="563249"/>
                  </a:lnTo>
                  <a:lnTo>
                    <a:pt x="0" y="394274"/>
                  </a:lnTo>
                  <a:lnTo>
                    <a:pt x="0" y="112649"/>
                  </a:lnTo>
                  <a:close/>
                </a:path>
              </a:pathLst>
            </a:custGeom>
            <a:ln w="9524">
              <a:solidFill>
                <a:srgbClr val="3B7EA1"/>
              </a:solidFill>
            </a:ln>
          </p:spPr>
          <p:txBody>
            <a:bodyPr wrap="square" lIns="0" tIns="0" rIns="0" bIns="0" rtlCol="0"/>
            <a:lstStyle/>
            <a:p>
              <a:endParaRPr/>
            </a:p>
          </p:txBody>
        </p:sp>
      </p:grpSp>
      <p:sp>
        <p:nvSpPr>
          <p:cNvPr id="12" name="object 12"/>
          <p:cNvSpPr txBox="1"/>
          <p:nvPr/>
        </p:nvSpPr>
        <p:spPr>
          <a:xfrm>
            <a:off x="987425" y="2535733"/>
            <a:ext cx="7489190" cy="170815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Use the data to guess the </a:t>
            </a:r>
            <a:r>
              <a:rPr sz="2400" dirty="0">
                <a:latin typeface="Arial"/>
                <a:cs typeface="Arial"/>
              </a:rPr>
              <a:t>value </a:t>
            </a:r>
            <a:r>
              <a:rPr sz="2400" spc="-5" dirty="0">
                <a:latin typeface="Arial"/>
                <a:cs typeface="Arial"/>
              </a:rPr>
              <a:t>of an unknown</a:t>
            </a:r>
            <a:r>
              <a:rPr sz="2400" spc="-80" dirty="0">
                <a:latin typeface="Arial"/>
                <a:cs typeface="Arial"/>
              </a:rPr>
              <a:t> </a:t>
            </a:r>
            <a:r>
              <a:rPr sz="2400" spc="-5" dirty="0">
                <a:latin typeface="Arial"/>
                <a:cs typeface="Arial"/>
              </a:rPr>
              <a:t>number</a:t>
            </a:r>
            <a:endParaRPr sz="2400">
              <a:latin typeface="Arial"/>
              <a:cs typeface="Arial"/>
            </a:endParaRPr>
          </a:p>
          <a:p>
            <a:pPr marL="12700" marR="1507490" indent="907415">
              <a:lnSpc>
                <a:spcPct val="169700"/>
              </a:lnSpc>
              <a:spcBef>
                <a:spcPts val="590"/>
              </a:spcBef>
            </a:pPr>
            <a:r>
              <a:rPr sz="2400" spc="-5" dirty="0">
                <a:latin typeface="Arial"/>
                <a:cs typeface="Arial"/>
              </a:rPr>
              <a:t>depends on the </a:t>
            </a:r>
            <a:r>
              <a:rPr sz="2400" dirty="0">
                <a:latin typeface="Arial"/>
                <a:cs typeface="Arial"/>
              </a:rPr>
              <a:t>random sample  </a:t>
            </a:r>
            <a:r>
              <a:rPr sz="2400" spc="-5" dirty="0">
                <a:solidFill>
                  <a:srgbClr val="3B3B3B"/>
                </a:solidFill>
                <a:latin typeface="Arial"/>
                <a:cs typeface="Arial"/>
              </a:rPr>
              <a:t>Create an </a:t>
            </a:r>
            <a:r>
              <a:rPr sz="2400" b="1" spc="-5" dirty="0">
                <a:solidFill>
                  <a:srgbClr val="3B3B3B"/>
                </a:solidFill>
                <a:latin typeface="Arial"/>
                <a:cs typeface="Arial"/>
              </a:rPr>
              <a:t>estimate </a:t>
            </a:r>
            <a:r>
              <a:rPr sz="2400" spc="-5" dirty="0">
                <a:solidFill>
                  <a:srgbClr val="3B3B3B"/>
                </a:solidFill>
                <a:latin typeface="Arial"/>
                <a:cs typeface="Arial"/>
              </a:rPr>
              <a:t>of the unknown</a:t>
            </a:r>
            <a:r>
              <a:rPr sz="2400" spc="-65" dirty="0">
                <a:solidFill>
                  <a:srgbClr val="3B3B3B"/>
                </a:solidFill>
                <a:latin typeface="Arial"/>
                <a:cs typeface="Arial"/>
              </a:rPr>
              <a:t> </a:t>
            </a:r>
            <a:r>
              <a:rPr sz="2400" spc="-5" dirty="0">
                <a:solidFill>
                  <a:srgbClr val="3B3B3B"/>
                </a:solidFill>
                <a:latin typeface="Arial"/>
                <a:cs typeface="Arial"/>
              </a:rPr>
              <a:t>quantity</a:t>
            </a:r>
            <a:endParaRPr sz="2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2734310" cy="574040"/>
          </a:xfrm>
          <a:prstGeom prst="rect">
            <a:avLst/>
          </a:prstGeom>
        </p:spPr>
        <p:txBody>
          <a:bodyPr vert="horz" wrap="square" lIns="0" tIns="12700" rIns="0" bIns="0" rtlCol="0">
            <a:spAutoFit/>
          </a:bodyPr>
          <a:lstStyle/>
          <a:p>
            <a:pPr marL="12700">
              <a:lnSpc>
                <a:spcPct val="100000"/>
              </a:lnSpc>
              <a:spcBef>
                <a:spcPts val="100"/>
              </a:spcBef>
            </a:pPr>
            <a:r>
              <a:rPr spc="-30" dirty="0"/>
              <a:t>Terminology</a:t>
            </a:r>
          </a:p>
        </p:txBody>
      </p:sp>
      <p:sp>
        <p:nvSpPr>
          <p:cNvPr id="3" name="object 3"/>
          <p:cNvSpPr txBox="1"/>
          <p:nvPr/>
        </p:nvSpPr>
        <p:spPr>
          <a:xfrm>
            <a:off x="530225" y="1093342"/>
            <a:ext cx="7275830" cy="3421379"/>
          </a:xfrm>
          <a:prstGeom prst="rect">
            <a:avLst/>
          </a:prstGeom>
        </p:spPr>
        <p:txBody>
          <a:bodyPr vert="horz" wrap="square" lIns="0" tIns="12700" rIns="0" bIns="0" rtlCol="0">
            <a:spAutoFit/>
          </a:bodyPr>
          <a:lstStyle/>
          <a:p>
            <a:pPr marL="469900" indent="-412750">
              <a:lnSpc>
                <a:spcPct val="100000"/>
              </a:lnSpc>
              <a:spcBef>
                <a:spcPts val="100"/>
              </a:spcBef>
              <a:buClr>
                <a:srgbClr val="C4820D"/>
              </a:buClr>
              <a:buChar char="●"/>
              <a:tabLst>
                <a:tab pos="469265" algn="l"/>
                <a:tab pos="469900" algn="l"/>
              </a:tabLst>
            </a:pPr>
            <a:r>
              <a:rPr sz="2400" b="1" spc="-5" dirty="0">
                <a:solidFill>
                  <a:srgbClr val="3B3B3B"/>
                </a:solidFill>
                <a:latin typeface="Arial"/>
                <a:cs typeface="Arial"/>
              </a:rPr>
              <a:t>Parameter</a:t>
            </a:r>
            <a:endParaRPr sz="2400">
              <a:latin typeface="Arial"/>
              <a:cs typeface="Arial"/>
            </a:endParaRPr>
          </a:p>
          <a:p>
            <a:pPr marL="927100" lvl="1" indent="-412750">
              <a:lnSpc>
                <a:spcPts val="2865"/>
              </a:lnSpc>
              <a:spcBef>
                <a:spcPts val="15"/>
              </a:spcBef>
              <a:buClr>
                <a:srgbClr val="C4820D"/>
              </a:buClr>
              <a:buChar char="○"/>
              <a:tabLst>
                <a:tab pos="926465" algn="l"/>
                <a:tab pos="927100" algn="l"/>
              </a:tabLst>
            </a:pPr>
            <a:r>
              <a:rPr sz="2400" dirty="0">
                <a:solidFill>
                  <a:srgbClr val="3B3B3B"/>
                </a:solidFill>
                <a:latin typeface="Arial"/>
                <a:cs typeface="Arial"/>
              </a:rPr>
              <a:t>A </a:t>
            </a:r>
            <a:r>
              <a:rPr sz="2400" spc="-5" dirty="0">
                <a:solidFill>
                  <a:srgbClr val="3B3B3B"/>
                </a:solidFill>
                <a:latin typeface="Arial"/>
                <a:cs typeface="Arial"/>
              </a:rPr>
              <a:t>number associated with the</a:t>
            </a:r>
            <a:r>
              <a:rPr sz="2400" spc="-175" dirty="0">
                <a:solidFill>
                  <a:srgbClr val="3B3B3B"/>
                </a:solidFill>
                <a:latin typeface="Arial"/>
                <a:cs typeface="Arial"/>
              </a:rPr>
              <a:t> </a:t>
            </a:r>
            <a:r>
              <a:rPr sz="2400" spc="-5" dirty="0">
                <a:solidFill>
                  <a:srgbClr val="3B3B3B"/>
                </a:solidFill>
                <a:latin typeface="Arial"/>
                <a:cs typeface="Arial"/>
              </a:rPr>
              <a:t>population</a:t>
            </a:r>
            <a:endParaRPr sz="2400">
              <a:latin typeface="Arial"/>
              <a:cs typeface="Arial"/>
            </a:endParaRPr>
          </a:p>
          <a:p>
            <a:pPr marL="469900" indent="-412750">
              <a:lnSpc>
                <a:spcPts val="2850"/>
              </a:lnSpc>
              <a:buClr>
                <a:srgbClr val="C4820D"/>
              </a:buClr>
              <a:buChar char="●"/>
              <a:tabLst>
                <a:tab pos="469265" algn="l"/>
                <a:tab pos="469900" algn="l"/>
              </a:tabLst>
            </a:pPr>
            <a:r>
              <a:rPr sz="2400" b="1" spc="-5" dirty="0">
                <a:solidFill>
                  <a:srgbClr val="3B3B3B"/>
                </a:solidFill>
                <a:latin typeface="Arial"/>
                <a:cs typeface="Arial"/>
              </a:rPr>
              <a:t>Statistic</a:t>
            </a:r>
            <a:endParaRPr sz="2400">
              <a:latin typeface="Arial"/>
              <a:cs typeface="Arial"/>
            </a:endParaRPr>
          </a:p>
          <a:p>
            <a:pPr marL="927100" lvl="1" indent="-412750">
              <a:lnSpc>
                <a:spcPts val="2865"/>
              </a:lnSpc>
              <a:buClr>
                <a:srgbClr val="C4820D"/>
              </a:buClr>
              <a:buChar char="○"/>
              <a:tabLst>
                <a:tab pos="926465" algn="l"/>
                <a:tab pos="927100" algn="l"/>
              </a:tabLst>
            </a:pPr>
            <a:r>
              <a:rPr sz="2400" dirty="0">
                <a:solidFill>
                  <a:srgbClr val="3B3B3B"/>
                </a:solidFill>
                <a:latin typeface="Arial"/>
                <a:cs typeface="Arial"/>
              </a:rPr>
              <a:t>A </a:t>
            </a:r>
            <a:r>
              <a:rPr sz="2400" spc="-5" dirty="0">
                <a:solidFill>
                  <a:srgbClr val="3B3B3B"/>
                </a:solidFill>
                <a:latin typeface="Arial"/>
                <a:cs typeface="Arial"/>
              </a:rPr>
              <a:t>number </a:t>
            </a:r>
            <a:r>
              <a:rPr sz="2400" dirty="0">
                <a:solidFill>
                  <a:srgbClr val="3B3B3B"/>
                </a:solidFill>
                <a:latin typeface="Arial"/>
                <a:cs typeface="Arial"/>
              </a:rPr>
              <a:t>calculated </a:t>
            </a:r>
            <a:r>
              <a:rPr sz="2400" spc="-5" dirty="0">
                <a:solidFill>
                  <a:srgbClr val="3B3B3B"/>
                </a:solidFill>
                <a:latin typeface="Arial"/>
                <a:cs typeface="Arial"/>
              </a:rPr>
              <a:t>from the</a:t>
            </a:r>
            <a:r>
              <a:rPr sz="2400" spc="-180" dirty="0">
                <a:solidFill>
                  <a:srgbClr val="3B3B3B"/>
                </a:solidFill>
                <a:latin typeface="Arial"/>
                <a:cs typeface="Arial"/>
              </a:rPr>
              <a:t> </a:t>
            </a:r>
            <a:r>
              <a:rPr sz="2400" dirty="0">
                <a:solidFill>
                  <a:srgbClr val="3B3B3B"/>
                </a:solidFill>
                <a:latin typeface="Arial"/>
                <a:cs typeface="Arial"/>
              </a:rPr>
              <a:t>sample</a:t>
            </a:r>
            <a:endParaRPr sz="2400">
              <a:latin typeface="Arial"/>
              <a:cs typeface="Arial"/>
            </a:endParaRPr>
          </a:p>
          <a:p>
            <a:pPr>
              <a:lnSpc>
                <a:spcPct val="100000"/>
              </a:lnSpc>
              <a:spcBef>
                <a:spcPts val="20"/>
              </a:spcBef>
            </a:pPr>
            <a:endParaRPr sz="3700">
              <a:latin typeface="Arial"/>
              <a:cs typeface="Arial"/>
            </a:endParaRPr>
          </a:p>
          <a:p>
            <a:pPr marL="12700">
              <a:lnSpc>
                <a:spcPct val="100000"/>
              </a:lnSpc>
            </a:pPr>
            <a:r>
              <a:rPr sz="2400" dirty="0">
                <a:solidFill>
                  <a:srgbClr val="3B3B3B"/>
                </a:solidFill>
                <a:latin typeface="Arial"/>
                <a:cs typeface="Arial"/>
              </a:rPr>
              <a:t>A statistic can </a:t>
            </a:r>
            <a:r>
              <a:rPr sz="2400" spc="-5" dirty="0">
                <a:solidFill>
                  <a:srgbClr val="3B3B3B"/>
                </a:solidFill>
                <a:latin typeface="Arial"/>
                <a:cs typeface="Arial"/>
              </a:rPr>
              <a:t>be used as an </a:t>
            </a:r>
            <a:r>
              <a:rPr sz="2400" b="1" spc="-5" dirty="0">
                <a:solidFill>
                  <a:srgbClr val="3B3B3B"/>
                </a:solidFill>
                <a:latin typeface="Arial"/>
                <a:cs typeface="Arial"/>
              </a:rPr>
              <a:t>estimate </a:t>
            </a:r>
            <a:r>
              <a:rPr sz="2400" spc="-5" dirty="0">
                <a:solidFill>
                  <a:srgbClr val="3B3B3B"/>
                </a:solidFill>
                <a:latin typeface="Arial"/>
                <a:cs typeface="Arial"/>
              </a:rPr>
              <a:t>of </a:t>
            </a:r>
            <a:r>
              <a:rPr sz="2400" dirty="0">
                <a:solidFill>
                  <a:srgbClr val="3B3B3B"/>
                </a:solidFill>
                <a:latin typeface="Arial"/>
                <a:cs typeface="Arial"/>
              </a:rPr>
              <a:t>a</a:t>
            </a:r>
            <a:r>
              <a:rPr sz="2400" spc="-195" dirty="0">
                <a:solidFill>
                  <a:srgbClr val="3B3B3B"/>
                </a:solidFill>
                <a:latin typeface="Arial"/>
                <a:cs typeface="Arial"/>
              </a:rPr>
              <a:t> </a:t>
            </a:r>
            <a:r>
              <a:rPr sz="2400" spc="-5" dirty="0">
                <a:solidFill>
                  <a:srgbClr val="3B3B3B"/>
                </a:solidFill>
                <a:latin typeface="Arial"/>
                <a:cs typeface="Arial"/>
              </a:rPr>
              <a:t>parameter</a:t>
            </a:r>
            <a:endParaRPr sz="2400">
              <a:latin typeface="Arial"/>
              <a:cs typeface="Arial"/>
            </a:endParaRPr>
          </a:p>
          <a:p>
            <a:pPr>
              <a:lnSpc>
                <a:spcPct val="100000"/>
              </a:lnSpc>
            </a:pPr>
            <a:endParaRPr sz="2700">
              <a:latin typeface="Arial"/>
              <a:cs typeface="Arial"/>
            </a:endParaRPr>
          </a:p>
          <a:p>
            <a:pPr marL="807720" algn="ctr">
              <a:lnSpc>
                <a:spcPct val="100000"/>
              </a:lnSpc>
              <a:spcBef>
                <a:spcPts val="2125"/>
              </a:spcBef>
            </a:pPr>
            <a:r>
              <a:rPr sz="2400" dirty="0">
                <a:solidFill>
                  <a:srgbClr val="3B7EA1"/>
                </a:solidFill>
                <a:latin typeface="Arial"/>
                <a:cs typeface="Arial"/>
              </a:rPr>
              <a:t>(Demo)</a:t>
            </a:r>
            <a:endParaRPr sz="2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7592" y="2372818"/>
            <a:ext cx="4013200" cy="574040"/>
          </a:xfrm>
          <a:prstGeom prst="rect">
            <a:avLst/>
          </a:prstGeom>
        </p:spPr>
        <p:txBody>
          <a:bodyPr vert="horz" wrap="square" lIns="0" tIns="12700" rIns="0" bIns="0" rtlCol="0">
            <a:spAutoFit/>
          </a:bodyPr>
          <a:lstStyle/>
          <a:p>
            <a:pPr marL="12700">
              <a:lnSpc>
                <a:spcPct val="100000"/>
              </a:lnSpc>
              <a:spcBef>
                <a:spcPts val="100"/>
              </a:spcBef>
            </a:pPr>
            <a:r>
              <a:rPr spc="-5" dirty="0"/>
              <a:t>Assessing</a:t>
            </a:r>
            <a:r>
              <a:rPr spc="-90" dirty="0"/>
              <a:t> </a:t>
            </a:r>
            <a:r>
              <a:rPr dirty="0"/>
              <a:t>Models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1600835" cy="574040"/>
          </a:xfrm>
          <a:prstGeom prst="rect">
            <a:avLst/>
          </a:prstGeom>
        </p:spPr>
        <p:txBody>
          <a:bodyPr vert="horz" wrap="square" lIns="0" tIns="12700" rIns="0" bIns="0" rtlCol="0">
            <a:spAutoFit/>
          </a:bodyPr>
          <a:lstStyle/>
          <a:p>
            <a:pPr marL="12700">
              <a:lnSpc>
                <a:spcPct val="100000"/>
              </a:lnSpc>
              <a:spcBef>
                <a:spcPts val="100"/>
              </a:spcBef>
            </a:pPr>
            <a:r>
              <a:rPr dirty="0"/>
              <a:t>Models</a:t>
            </a:r>
          </a:p>
        </p:txBody>
      </p:sp>
      <p:sp>
        <p:nvSpPr>
          <p:cNvPr id="3" name="object 3"/>
          <p:cNvSpPr txBox="1"/>
          <p:nvPr/>
        </p:nvSpPr>
        <p:spPr>
          <a:xfrm>
            <a:off x="574724" y="1093342"/>
            <a:ext cx="7294880" cy="2829560"/>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dirty="0">
                <a:solidFill>
                  <a:srgbClr val="3B3B3B"/>
                </a:solidFill>
                <a:latin typeface="Arial"/>
                <a:cs typeface="Arial"/>
              </a:rPr>
              <a:t>A model </a:t>
            </a:r>
            <a:r>
              <a:rPr sz="2400" spc="-5" dirty="0">
                <a:solidFill>
                  <a:srgbClr val="3B3B3B"/>
                </a:solidFill>
                <a:latin typeface="Arial"/>
                <a:cs typeface="Arial"/>
              </a:rPr>
              <a:t>is </a:t>
            </a:r>
            <a:r>
              <a:rPr sz="2400" dirty="0">
                <a:solidFill>
                  <a:srgbClr val="3B3B3B"/>
                </a:solidFill>
                <a:latin typeface="Arial"/>
                <a:cs typeface="Arial"/>
              </a:rPr>
              <a:t>a set </a:t>
            </a:r>
            <a:r>
              <a:rPr sz="2400" spc="-5" dirty="0">
                <a:solidFill>
                  <a:srgbClr val="3B3B3B"/>
                </a:solidFill>
                <a:latin typeface="Arial"/>
                <a:cs typeface="Arial"/>
              </a:rPr>
              <a:t>of assumptions about the</a:t>
            </a:r>
            <a:r>
              <a:rPr sz="2400" spc="-210" dirty="0">
                <a:solidFill>
                  <a:srgbClr val="3B3B3B"/>
                </a:solidFill>
                <a:latin typeface="Arial"/>
                <a:cs typeface="Arial"/>
              </a:rPr>
              <a:t> </a:t>
            </a:r>
            <a:r>
              <a:rPr sz="2400" spc="-5" dirty="0">
                <a:solidFill>
                  <a:srgbClr val="3B3B3B"/>
                </a:solidFill>
                <a:latin typeface="Arial"/>
                <a:cs typeface="Arial"/>
              </a:rPr>
              <a:t>data</a:t>
            </a:r>
            <a:endParaRPr sz="2400">
              <a:latin typeface="Arial"/>
              <a:cs typeface="Arial"/>
            </a:endParaRPr>
          </a:p>
          <a:p>
            <a:pPr>
              <a:lnSpc>
                <a:spcPct val="100000"/>
              </a:lnSpc>
              <a:buClr>
                <a:srgbClr val="C4820D"/>
              </a:buClr>
              <a:buFont typeface="Arial"/>
              <a:buChar char="●"/>
            </a:pPr>
            <a:endParaRPr sz="3350">
              <a:latin typeface="Arial"/>
              <a:cs typeface="Arial"/>
            </a:endParaRPr>
          </a:p>
          <a:p>
            <a:pPr marL="424815" marR="5080" indent="-412750">
              <a:lnSpc>
                <a:spcPct val="100499"/>
              </a:lnSpc>
              <a:buClr>
                <a:srgbClr val="C4820D"/>
              </a:buClr>
              <a:buChar char="●"/>
              <a:tabLst>
                <a:tab pos="424815" algn="l"/>
                <a:tab pos="425450" algn="l"/>
              </a:tabLst>
            </a:pPr>
            <a:r>
              <a:rPr sz="2400" spc="-5" dirty="0">
                <a:solidFill>
                  <a:srgbClr val="3B3B3B"/>
                </a:solidFill>
                <a:latin typeface="Arial"/>
                <a:cs typeface="Arial"/>
              </a:rPr>
              <a:t>In data </a:t>
            </a:r>
            <a:r>
              <a:rPr sz="2400" dirty="0">
                <a:solidFill>
                  <a:srgbClr val="3B3B3B"/>
                </a:solidFill>
                <a:latin typeface="Arial"/>
                <a:cs typeface="Arial"/>
              </a:rPr>
              <a:t>science, many models </a:t>
            </a:r>
            <a:r>
              <a:rPr sz="2400" spc="-5" dirty="0">
                <a:solidFill>
                  <a:srgbClr val="3B3B3B"/>
                </a:solidFill>
                <a:latin typeface="Arial"/>
                <a:cs typeface="Arial"/>
              </a:rPr>
              <a:t>involve assumptions  about processes that involve</a:t>
            </a:r>
            <a:r>
              <a:rPr sz="2400" spc="-30" dirty="0">
                <a:solidFill>
                  <a:srgbClr val="3B3B3B"/>
                </a:solidFill>
                <a:latin typeface="Arial"/>
                <a:cs typeface="Arial"/>
              </a:rPr>
              <a:t> </a:t>
            </a:r>
            <a:r>
              <a:rPr sz="2400" dirty="0">
                <a:solidFill>
                  <a:srgbClr val="3B3B3B"/>
                </a:solidFill>
                <a:latin typeface="Arial"/>
                <a:cs typeface="Arial"/>
              </a:rPr>
              <a:t>randomness</a:t>
            </a:r>
            <a:endParaRPr sz="2400">
              <a:latin typeface="Arial"/>
              <a:cs typeface="Arial"/>
            </a:endParaRPr>
          </a:p>
          <a:p>
            <a:pPr marL="882015" lvl="1" indent="-412750">
              <a:lnSpc>
                <a:spcPts val="2850"/>
              </a:lnSpc>
              <a:buClr>
                <a:srgbClr val="C4820D"/>
              </a:buClr>
              <a:buChar char="○"/>
              <a:tabLst>
                <a:tab pos="882015" algn="l"/>
                <a:tab pos="882650" algn="l"/>
              </a:tabLst>
            </a:pPr>
            <a:r>
              <a:rPr sz="2400" dirty="0">
                <a:solidFill>
                  <a:srgbClr val="3B3B3B"/>
                </a:solidFill>
                <a:latin typeface="Arial"/>
                <a:cs typeface="Arial"/>
              </a:rPr>
              <a:t>“Chance</a:t>
            </a:r>
            <a:r>
              <a:rPr sz="2400" spc="-10" dirty="0">
                <a:solidFill>
                  <a:srgbClr val="3B3B3B"/>
                </a:solidFill>
                <a:latin typeface="Arial"/>
                <a:cs typeface="Arial"/>
              </a:rPr>
              <a:t> </a:t>
            </a:r>
            <a:r>
              <a:rPr sz="2400" dirty="0">
                <a:solidFill>
                  <a:srgbClr val="3B3B3B"/>
                </a:solidFill>
                <a:latin typeface="Arial"/>
                <a:cs typeface="Arial"/>
              </a:rPr>
              <a:t>models”</a:t>
            </a:r>
            <a:endParaRPr sz="2400">
              <a:latin typeface="Arial"/>
              <a:cs typeface="Arial"/>
            </a:endParaRPr>
          </a:p>
          <a:p>
            <a:pPr lvl="1">
              <a:lnSpc>
                <a:spcPct val="100000"/>
              </a:lnSpc>
              <a:spcBef>
                <a:spcPts val="30"/>
              </a:spcBef>
              <a:buClr>
                <a:srgbClr val="C4820D"/>
              </a:buClr>
              <a:buFont typeface="Arial"/>
              <a:buChar char="○"/>
            </a:pPr>
            <a:endParaRPr sz="3300">
              <a:latin typeface="Arial"/>
              <a:cs typeface="Arial"/>
            </a:endParaRPr>
          </a:p>
          <a:p>
            <a:pPr marL="424815" indent="-412750">
              <a:lnSpc>
                <a:spcPct val="100000"/>
              </a:lnSpc>
              <a:buClr>
                <a:srgbClr val="C4820D"/>
              </a:buClr>
              <a:buFont typeface="Arial"/>
              <a:buChar char="●"/>
              <a:tabLst>
                <a:tab pos="424815" algn="l"/>
                <a:tab pos="425450" algn="l"/>
              </a:tabLst>
            </a:pPr>
            <a:r>
              <a:rPr sz="2400" b="1" spc="-5" dirty="0">
                <a:solidFill>
                  <a:srgbClr val="3B7EA1"/>
                </a:solidFill>
                <a:latin typeface="Arial"/>
                <a:cs typeface="Arial"/>
              </a:rPr>
              <a:t>Key question: </a:t>
            </a:r>
            <a:r>
              <a:rPr sz="2400" spc="-5" dirty="0">
                <a:solidFill>
                  <a:srgbClr val="3B3B3B"/>
                </a:solidFill>
                <a:latin typeface="Arial"/>
                <a:cs typeface="Arial"/>
              </a:rPr>
              <a:t>does the </a:t>
            </a:r>
            <a:r>
              <a:rPr sz="2400" dirty="0">
                <a:solidFill>
                  <a:srgbClr val="3B3B3B"/>
                </a:solidFill>
                <a:latin typeface="Arial"/>
                <a:cs typeface="Arial"/>
              </a:rPr>
              <a:t>model </a:t>
            </a:r>
            <a:r>
              <a:rPr sz="2400" spc="-5" dirty="0">
                <a:solidFill>
                  <a:srgbClr val="3B3B3B"/>
                </a:solidFill>
                <a:latin typeface="Arial"/>
                <a:cs typeface="Arial"/>
              </a:rPr>
              <a:t>fit the</a:t>
            </a:r>
            <a:r>
              <a:rPr sz="2400" spc="-35" dirty="0">
                <a:solidFill>
                  <a:srgbClr val="3B3B3B"/>
                </a:solidFill>
                <a:latin typeface="Arial"/>
                <a:cs typeface="Arial"/>
              </a:rPr>
              <a:t> </a:t>
            </a:r>
            <a:r>
              <a:rPr sz="2400" spc="-5" dirty="0">
                <a:solidFill>
                  <a:srgbClr val="3B3B3B"/>
                </a:solidFill>
                <a:latin typeface="Arial"/>
                <a:cs typeface="Arial"/>
              </a:rPr>
              <a:t>data?</a:t>
            </a:r>
            <a:endParaRPr sz="2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1"/>
            <a:ext cx="5518150" cy="574040"/>
          </a:xfrm>
          <a:prstGeom prst="rect">
            <a:avLst/>
          </a:prstGeom>
        </p:spPr>
        <p:txBody>
          <a:bodyPr vert="horz" wrap="square" lIns="0" tIns="12700" rIns="0" bIns="0" rtlCol="0">
            <a:spAutoFit/>
          </a:bodyPr>
          <a:lstStyle/>
          <a:p>
            <a:pPr marL="12700">
              <a:lnSpc>
                <a:spcPct val="100000"/>
              </a:lnSpc>
              <a:spcBef>
                <a:spcPts val="100"/>
              </a:spcBef>
            </a:pPr>
            <a:r>
              <a:rPr spc="-5" dirty="0"/>
              <a:t>Approach to</a:t>
            </a:r>
            <a:r>
              <a:rPr spc="-225" dirty="0"/>
              <a:t> </a:t>
            </a:r>
            <a:r>
              <a:rPr spc="-5" dirty="0"/>
              <a:t>Assessment</a:t>
            </a:r>
          </a:p>
        </p:txBody>
      </p:sp>
      <p:sp>
        <p:nvSpPr>
          <p:cNvPr id="3" name="object 3"/>
          <p:cNvSpPr txBox="1"/>
          <p:nvPr/>
        </p:nvSpPr>
        <p:spPr>
          <a:xfrm>
            <a:off x="574724" y="1093342"/>
            <a:ext cx="7935595" cy="3197225"/>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sz="2400" spc="-5" dirty="0">
                <a:solidFill>
                  <a:srgbClr val="3B3B3B"/>
                </a:solidFill>
                <a:latin typeface="Arial"/>
                <a:cs typeface="Arial"/>
              </a:rPr>
              <a:t>If we </a:t>
            </a:r>
            <a:r>
              <a:rPr sz="2400" dirty="0">
                <a:solidFill>
                  <a:srgbClr val="3B3B3B"/>
                </a:solidFill>
                <a:latin typeface="Arial"/>
                <a:cs typeface="Arial"/>
              </a:rPr>
              <a:t>can simulate </a:t>
            </a:r>
            <a:r>
              <a:rPr sz="2400" spc="-5" dirty="0">
                <a:solidFill>
                  <a:srgbClr val="3B3B3B"/>
                </a:solidFill>
                <a:latin typeface="Arial"/>
                <a:cs typeface="Arial"/>
              </a:rPr>
              <a:t>data according to the assumptions of  the </a:t>
            </a:r>
            <a:r>
              <a:rPr sz="2400" dirty="0">
                <a:solidFill>
                  <a:srgbClr val="3B3B3B"/>
                </a:solidFill>
                <a:latin typeface="Arial"/>
                <a:cs typeface="Arial"/>
              </a:rPr>
              <a:t>model, </a:t>
            </a:r>
            <a:r>
              <a:rPr sz="2400" spc="-5" dirty="0">
                <a:solidFill>
                  <a:srgbClr val="3B3B3B"/>
                </a:solidFill>
                <a:latin typeface="Arial"/>
                <a:cs typeface="Arial"/>
              </a:rPr>
              <a:t>we </a:t>
            </a:r>
            <a:r>
              <a:rPr sz="2400" dirty="0">
                <a:solidFill>
                  <a:srgbClr val="3B3B3B"/>
                </a:solidFill>
                <a:latin typeface="Arial"/>
                <a:cs typeface="Arial"/>
              </a:rPr>
              <a:t>can </a:t>
            </a:r>
            <a:r>
              <a:rPr sz="2400" spc="-5" dirty="0">
                <a:solidFill>
                  <a:srgbClr val="3B3B3B"/>
                </a:solidFill>
                <a:latin typeface="Arial"/>
                <a:cs typeface="Arial"/>
              </a:rPr>
              <a:t>learn what the </a:t>
            </a:r>
            <a:r>
              <a:rPr sz="2400" dirty="0">
                <a:solidFill>
                  <a:srgbClr val="3B3B3B"/>
                </a:solidFill>
                <a:latin typeface="Arial"/>
                <a:cs typeface="Arial"/>
              </a:rPr>
              <a:t>model</a:t>
            </a:r>
            <a:r>
              <a:rPr sz="2400" spc="-60" dirty="0">
                <a:solidFill>
                  <a:srgbClr val="3B3B3B"/>
                </a:solidFill>
                <a:latin typeface="Arial"/>
                <a:cs typeface="Arial"/>
              </a:rPr>
              <a:t> </a:t>
            </a:r>
            <a:r>
              <a:rPr sz="2400" spc="-5" dirty="0">
                <a:solidFill>
                  <a:srgbClr val="3B3B3B"/>
                </a:solidFill>
                <a:latin typeface="Arial"/>
                <a:cs typeface="Arial"/>
              </a:rPr>
              <a:t>predicts.</a:t>
            </a:r>
            <a:endParaRPr sz="2400">
              <a:latin typeface="Arial"/>
              <a:cs typeface="Arial"/>
            </a:endParaRPr>
          </a:p>
          <a:p>
            <a:pPr>
              <a:lnSpc>
                <a:spcPct val="100000"/>
              </a:lnSpc>
              <a:spcBef>
                <a:spcPts val="15"/>
              </a:spcBef>
              <a:buClr>
                <a:srgbClr val="C4820D"/>
              </a:buClr>
              <a:buFont typeface="Arial"/>
              <a:buChar char="●"/>
            </a:pPr>
            <a:endParaRPr sz="3300">
              <a:latin typeface="Arial"/>
              <a:cs typeface="Arial"/>
            </a:endParaRPr>
          </a:p>
          <a:p>
            <a:pPr marL="424815" marR="352425" indent="-412750">
              <a:lnSpc>
                <a:spcPct val="100499"/>
              </a:lnSpc>
              <a:buClr>
                <a:srgbClr val="C4820D"/>
              </a:buClr>
              <a:buChar char="●"/>
              <a:tabLst>
                <a:tab pos="424815" algn="l"/>
                <a:tab pos="425450" algn="l"/>
              </a:tabLst>
            </a:pPr>
            <a:r>
              <a:rPr sz="2400" spc="-25" dirty="0">
                <a:solidFill>
                  <a:srgbClr val="3B3B3B"/>
                </a:solidFill>
                <a:latin typeface="Arial"/>
                <a:cs typeface="Arial"/>
              </a:rPr>
              <a:t>We </a:t>
            </a:r>
            <a:r>
              <a:rPr sz="2400" dirty="0">
                <a:solidFill>
                  <a:srgbClr val="3B3B3B"/>
                </a:solidFill>
                <a:latin typeface="Arial"/>
                <a:cs typeface="Arial"/>
              </a:rPr>
              <a:t>can </a:t>
            </a:r>
            <a:r>
              <a:rPr sz="2400" spc="-5" dirty="0">
                <a:solidFill>
                  <a:srgbClr val="3B3B3B"/>
                </a:solidFill>
                <a:latin typeface="Arial"/>
                <a:cs typeface="Arial"/>
              </a:rPr>
              <a:t>then </a:t>
            </a:r>
            <a:r>
              <a:rPr sz="2400" dirty="0">
                <a:solidFill>
                  <a:srgbClr val="3B3B3B"/>
                </a:solidFill>
                <a:latin typeface="Arial"/>
                <a:cs typeface="Arial"/>
              </a:rPr>
              <a:t>compare </a:t>
            </a:r>
            <a:r>
              <a:rPr sz="2400" spc="-5" dirty="0">
                <a:solidFill>
                  <a:srgbClr val="3B3B3B"/>
                </a:solidFill>
                <a:latin typeface="Arial"/>
                <a:cs typeface="Arial"/>
              </a:rPr>
              <a:t>the predictions to the data that  were</a:t>
            </a:r>
            <a:r>
              <a:rPr sz="2400" spc="-10" dirty="0">
                <a:solidFill>
                  <a:srgbClr val="3B3B3B"/>
                </a:solidFill>
                <a:latin typeface="Arial"/>
                <a:cs typeface="Arial"/>
              </a:rPr>
              <a:t> </a:t>
            </a:r>
            <a:r>
              <a:rPr sz="2400" spc="-5" dirty="0">
                <a:solidFill>
                  <a:srgbClr val="3B3B3B"/>
                </a:solidFill>
                <a:latin typeface="Arial"/>
                <a:cs typeface="Arial"/>
              </a:rPr>
              <a:t>observed.</a:t>
            </a:r>
            <a:endParaRPr sz="2400">
              <a:latin typeface="Arial"/>
              <a:cs typeface="Arial"/>
            </a:endParaRPr>
          </a:p>
          <a:p>
            <a:pPr>
              <a:lnSpc>
                <a:spcPct val="100000"/>
              </a:lnSpc>
              <a:spcBef>
                <a:spcPts val="15"/>
              </a:spcBef>
              <a:buClr>
                <a:srgbClr val="C4820D"/>
              </a:buClr>
              <a:buFont typeface="Arial"/>
              <a:buChar char="●"/>
            </a:pPr>
            <a:endParaRPr sz="3300">
              <a:latin typeface="Arial"/>
              <a:cs typeface="Arial"/>
            </a:endParaRPr>
          </a:p>
          <a:p>
            <a:pPr marL="424815" marR="1273175" indent="-412750">
              <a:lnSpc>
                <a:spcPct val="100499"/>
              </a:lnSpc>
              <a:buClr>
                <a:srgbClr val="C4820D"/>
              </a:buClr>
              <a:buChar char="●"/>
              <a:tabLst>
                <a:tab pos="424815" algn="l"/>
                <a:tab pos="425450" algn="l"/>
              </a:tabLst>
            </a:pPr>
            <a:r>
              <a:rPr sz="2400" spc="-5" dirty="0">
                <a:solidFill>
                  <a:srgbClr val="3B3B3B"/>
                </a:solidFill>
                <a:latin typeface="Arial"/>
                <a:cs typeface="Arial"/>
              </a:rPr>
              <a:t>If the data and the </a:t>
            </a:r>
            <a:r>
              <a:rPr sz="2400" spc="-10" dirty="0">
                <a:solidFill>
                  <a:srgbClr val="3B3B3B"/>
                </a:solidFill>
                <a:latin typeface="Arial"/>
                <a:cs typeface="Arial"/>
              </a:rPr>
              <a:t>model’s </a:t>
            </a:r>
            <a:r>
              <a:rPr sz="2400" spc="-5" dirty="0">
                <a:solidFill>
                  <a:srgbClr val="3B3B3B"/>
                </a:solidFill>
                <a:latin typeface="Arial"/>
                <a:cs typeface="Arial"/>
              </a:rPr>
              <a:t>predictions are not  </a:t>
            </a:r>
            <a:r>
              <a:rPr sz="2400" dirty="0">
                <a:solidFill>
                  <a:srgbClr val="3B3B3B"/>
                </a:solidFill>
                <a:latin typeface="Arial"/>
                <a:cs typeface="Arial"/>
              </a:rPr>
              <a:t>consistent, </a:t>
            </a:r>
            <a:r>
              <a:rPr sz="2400" spc="-5" dirty="0">
                <a:solidFill>
                  <a:srgbClr val="3B3B3B"/>
                </a:solidFill>
                <a:latin typeface="Arial"/>
                <a:cs typeface="Arial"/>
              </a:rPr>
              <a:t>that is evidence against the</a:t>
            </a:r>
            <a:r>
              <a:rPr sz="2400" spc="-95" dirty="0">
                <a:solidFill>
                  <a:srgbClr val="3B3B3B"/>
                </a:solidFill>
                <a:latin typeface="Arial"/>
                <a:cs typeface="Arial"/>
              </a:rPr>
              <a:t> </a:t>
            </a:r>
            <a:r>
              <a:rPr sz="2400" dirty="0">
                <a:solidFill>
                  <a:srgbClr val="3B3B3B"/>
                </a:solidFill>
                <a:latin typeface="Arial"/>
                <a:cs typeface="Arial"/>
              </a:rPr>
              <a:t>model.</a:t>
            </a:r>
            <a:endParaRPr sz="2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9454" y="2372818"/>
            <a:ext cx="3145790" cy="574040"/>
          </a:xfrm>
          <a:prstGeom prst="rect">
            <a:avLst/>
          </a:prstGeom>
        </p:spPr>
        <p:txBody>
          <a:bodyPr vert="horz" wrap="square" lIns="0" tIns="12700" rIns="0" bIns="0" rtlCol="0">
            <a:spAutoFit/>
          </a:bodyPr>
          <a:lstStyle/>
          <a:p>
            <a:pPr marL="12700">
              <a:lnSpc>
                <a:spcPct val="100000"/>
              </a:lnSpc>
              <a:spcBef>
                <a:spcPts val="100"/>
              </a:spcBef>
            </a:pPr>
            <a:r>
              <a:rPr spc="-5" dirty="0"/>
              <a:t>Jury</a:t>
            </a:r>
            <a:r>
              <a:rPr spc="-90" dirty="0"/>
              <a:t> </a:t>
            </a:r>
            <a:r>
              <a:rPr spc="-5" dirty="0"/>
              <a:t>Selection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55F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1611</Words>
  <Application>Microsoft Office PowerPoint</Application>
  <PresentationFormat>On-screen Show (16:9)</PresentationFormat>
  <Paragraphs>184</Paragraphs>
  <Slides>19</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Courier New</vt:lpstr>
      <vt:lpstr>Times New Roman</vt:lpstr>
      <vt:lpstr>Office Theme</vt:lpstr>
      <vt:lpstr>Inference</vt:lpstr>
      <vt:lpstr>Review: Distributions</vt:lpstr>
      <vt:lpstr>Inference</vt:lpstr>
      <vt:lpstr>Inference</vt:lpstr>
      <vt:lpstr>Terminology</vt:lpstr>
      <vt:lpstr>Assessing Models</vt:lpstr>
      <vt:lpstr>Models</vt:lpstr>
      <vt:lpstr>Approach to Assessment</vt:lpstr>
      <vt:lpstr>Jury Selection</vt:lpstr>
      <vt:lpstr>Swain vs. Alabama, 1965</vt:lpstr>
      <vt:lpstr>Supreme Court Ruling [in English]</vt:lpstr>
      <vt:lpstr>Sampling from a Distribution</vt:lpstr>
      <vt:lpstr>A Genetic Model</vt:lpstr>
      <vt:lpstr>Gregor Mendel, 1822-1884</vt:lpstr>
      <vt:lpstr>A Model</vt:lpstr>
      <vt:lpstr>Choosing a Statistic</vt:lpstr>
      <vt:lpstr>Two Viewpoints</vt:lpstr>
      <vt:lpstr>Model and Alternative</vt:lpstr>
      <vt:lpstr>Steps in Assessing a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Distributions</dc:title>
  <dc:creator>Abra</dc:creator>
  <cp:lastModifiedBy>John Bergschneider</cp:lastModifiedBy>
  <cp:revision>11</cp:revision>
  <dcterms:created xsi:type="dcterms:W3CDTF">2021-01-18T16:12:26Z</dcterms:created>
  <dcterms:modified xsi:type="dcterms:W3CDTF">2021-03-08T18:17:48Z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