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81" r:id="rId2"/>
    <p:sldId id="259" r:id="rId3"/>
    <p:sldId id="260" r:id="rId4"/>
    <p:sldId id="261" r:id="rId5"/>
    <p:sldId id="282" r:id="rId6"/>
    <p:sldId id="283" r:id="rId7"/>
    <p:sldId id="263" r:id="rId8"/>
    <p:sldId id="264" r:id="rId9"/>
    <p:sldId id="268" r:id="rId10"/>
    <p:sldId id="269" r:id="rId11"/>
    <p:sldId id="270" r:id="rId12"/>
    <p:sldId id="272" r:id="rId13"/>
    <p:sldId id="273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484" autoAdjust="0"/>
  </p:normalViewPr>
  <p:slideViewPr>
    <p:cSldViewPr>
      <p:cViewPr varScale="1">
        <p:scale>
          <a:sx n="86" d="100"/>
          <a:sy n="86" d="100"/>
        </p:scale>
        <p:origin x="13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C329E-8C05-47C9-A444-0FC91EF60E0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76397-FDFE-48E5-A12C-8A82288F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3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unc.org/sites/default/files/racial_and_ethnic_disparities_in_alameda_county_jury_pools.pd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Wearetestingmodels</a:t>
            </a:r>
            <a:r>
              <a:rPr lang="en-US" dirty="0"/>
              <a:t>!</a:t>
            </a:r>
          </a:p>
          <a:p>
            <a:pPr marL="228600" indent="-228600">
              <a:buAutoNum type="arabicPeriod"/>
            </a:pPr>
            <a:r>
              <a:rPr lang="en-US" dirty="0"/>
              <a:t>models are assumptions on how data acts.</a:t>
            </a:r>
          </a:p>
          <a:p>
            <a:pPr marL="228600" indent="-228600">
              <a:buAutoNum type="arabicPeriod"/>
            </a:pPr>
            <a:r>
              <a:rPr lang="en-US" dirty="0"/>
              <a:t>An example of a model is whether a jury pool is a reflection of the demo or not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We will focus mainly on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facing  yes-no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about the world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answer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wtheramodelisvaild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random samples and empirical distributions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6397-FDFE-48E5-A12C-8A82288FEB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32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to quantify the distance between two distributions._</a:t>
            </a:r>
            <a:r>
              <a:rPr lang="en-US" dirty="0" err="1"/>
              <a:t>we_find_something_similiar_to_the_distance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is as an extension of the calculation of the distance between two numbers.</a:t>
            </a:r>
          </a:p>
          <a:p>
            <a:pPr marL="228600" indent="-228600">
              <a:buAutoNum type="arabicPeriod"/>
            </a:pPr>
            <a:r>
              <a:rPr lang="en-US" dirty="0"/>
              <a:t>we first take the difference between the two proportions in each category.</a:t>
            </a:r>
          </a:p>
          <a:p>
            <a:pPr marL="228600" indent="-228600">
              <a:buAutoNum type="arabicPeriod"/>
            </a:pPr>
            <a:r>
              <a:rPr lang="en-US" dirty="0" err="1"/>
              <a:t>Then_we_take_the_absolute_value_of_each_distance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We_sum_and</a:t>
            </a:r>
            <a:r>
              <a:rPr lang="en-US" dirty="0"/>
              <a:t> divide the sum by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6397-FDFE-48E5-A12C-8A82288FEB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6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We_want_to_know_if_a_model_is_valid_or_not</a:t>
            </a:r>
            <a:endParaRPr lang="en-US" dirty="0"/>
          </a:p>
          <a:p>
            <a:r>
              <a:rPr lang="en-US" dirty="0"/>
              <a:t>We_have_3_steps_in_determining_if_a_model_is_accurate_or_valid</a:t>
            </a:r>
          </a:p>
          <a:p>
            <a:r>
              <a:rPr lang="en-US" dirty="0"/>
              <a:t>1.Simulate_the_data_and_make_predictions_with_the_model</a:t>
            </a:r>
          </a:p>
          <a:p>
            <a:r>
              <a:rPr lang="en-US" dirty="0"/>
              <a:t>2.Compare_simulated_predicitons_to_the_data_observed</a:t>
            </a:r>
          </a:p>
          <a:p>
            <a:r>
              <a:rPr lang="en-US" dirty="0"/>
              <a:t>3._If_simulation_data_and_observed_data_do_not_agree_then_</a:t>
            </a:r>
          </a:p>
          <a:p>
            <a:r>
              <a:rPr lang="en-US" dirty="0" err="1"/>
              <a:t>This_is_evidence_against_the_model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6397-FDFE-48E5-A12C-8A82288FEB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72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buFont typeface="+mj-lt"/>
              <a:buAutoNum type="arabicPeriod"/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Mendel perform experiments on plants to come up with fundamental laws of genetics</a:t>
            </a:r>
          </a:p>
          <a:p>
            <a:pPr marL="342900" marR="0" lvl="0" indent="-342900">
              <a:buFont typeface="+mj-lt"/>
              <a:buAutoNum type="arabicPeriod"/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formulated sets of assumptions about each variety, these were his models.</a:t>
            </a:r>
          </a:p>
          <a:p>
            <a:pPr marL="342900" marR="0" lvl="0" indent="-342900">
              <a:buFont typeface="+mj-lt"/>
              <a:buAutoNum type="arabicPeriod"/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one 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expiement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he studied pea plants that had flowers that were either white or purple</a:t>
            </a:r>
          </a:p>
          <a:p>
            <a:pPr marL="342900" marR="0" lvl="0" indent="-342900">
              <a:buFont typeface="+mj-lt"/>
              <a:buAutoNum type="arabicPeriod"/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tested the validity of his models by growing the plants and gathering the data</a:t>
            </a:r>
          </a:p>
          <a:p>
            <a:pPr marL="342900" marR="0" lvl="0" indent="-342900">
              <a:buFont typeface="+mj-lt"/>
              <a:buAutoNum type="arabicPeriod"/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Mendel hypothesized that the plants should bear 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pruple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white flowered 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random 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intthe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ration 3:1</a:t>
            </a:r>
          </a:p>
          <a:p>
            <a:pPr marL="342900" marR="0" lvl="0" indent="-342900">
              <a:buFont typeface="+mj-lt"/>
              <a:buAutoNum type="arabicPeriod"/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75 percent of the time it would be purple</a:t>
            </a:r>
          </a:p>
          <a:p>
            <a:pPr marL="342900" marR="0" lvl="0" indent="-342900">
              <a:buFont typeface="+mj-lt"/>
              <a:buAutoNum type="arabicPeriod"/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will test and see if this was a good model!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1058C-F61D-48D4-9D88-B97FBEB0FF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80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To test this model we will take the following steps</a:t>
            </a:r>
          </a:p>
          <a:p>
            <a:pPr marL="228600" indent="-228600">
              <a:buAutoNum type="arabicPeriod"/>
            </a:pPr>
            <a:r>
              <a:rPr lang="en-US" dirty="0"/>
              <a:t>Step 1: take a sample </a:t>
            </a:r>
            <a:r>
              <a:rPr lang="en-US" dirty="0" err="1"/>
              <a:t>Mendels</a:t>
            </a:r>
            <a:r>
              <a:rPr lang="en-US" dirty="0"/>
              <a:t> data and find the percentage of purple flowers</a:t>
            </a:r>
          </a:p>
          <a:p>
            <a:pPr marL="228600" indent="-228600">
              <a:buAutoNum type="arabicPeriod"/>
            </a:pPr>
            <a:r>
              <a:rPr lang="en-US" dirty="0"/>
              <a:t>If the percentage of </a:t>
            </a:r>
            <a:r>
              <a:rPr lang="en-US" dirty="0" err="1"/>
              <a:t>puple</a:t>
            </a:r>
            <a:r>
              <a:rPr lang="en-US" dirty="0"/>
              <a:t> flowers is either much larger or smaller than this is evidence against the model</a:t>
            </a:r>
          </a:p>
          <a:p>
            <a:pPr marL="228600" indent="-228600">
              <a:buAutoNum type="arabicPeriod"/>
            </a:pPr>
            <a:r>
              <a:rPr lang="en-US" dirty="0"/>
              <a:t>To measure how </a:t>
            </a:r>
            <a:r>
              <a:rPr lang="en-US" dirty="0" err="1"/>
              <a:t>closs</a:t>
            </a:r>
            <a:r>
              <a:rPr lang="en-US" dirty="0"/>
              <a:t> the percentage is from 75 percent we will calculate the distance</a:t>
            </a:r>
          </a:p>
          <a:p>
            <a:pPr marL="228600" indent="-228600">
              <a:buAutoNum type="arabicPeriod"/>
            </a:pPr>
            <a:r>
              <a:rPr lang="en-US" dirty="0"/>
              <a:t>This is an example of a </a:t>
            </a:r>
            <a:r>
              <a:rPr lang="en-US" dirty="0" err="1"/>
              <a:t>statstic</a:t>
            </a:r>
            <a:r>
              <a:rPr lang="en-US" dirty="0"/>
              <a:t>!</a:t>
            </a:r>
          </a:p>
          <a:p>
            <a:pPr marL="228600" indent="-228600">
              <a:buAutoNum type="arabicPeriod"/>
            </a:pPr>
            <a:r>
              <a:rPr lang="en-US" dirty="0"/>
              <a:t>The smaller our distance the better more accurate the model</a:t>
            </a:r>
          </a:p>
          <a:p>
            <a:pPr marL="228600" indent="-228600">
              <a:buAutoNum type="arabicPeriod"/>
            </a:pPr>
            <a:r>
              <a:rPr lang="en-US" dirty="0"/>
              <a:t>However if the  </a:t>
            </a:r>
            <a:r>
              <a:rPr lang="en-US" dirty="0" err="1"/>
              <a:t>the</a:t>
            </a:r>
            <a:r>
              <a:rPr lang="en-US" dirty="0"/>
              <a:t> distance is large this is evidence against the model!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1058C-F61D-48D4-9D88-B97FBEB0FF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71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1.We_have_seen_two_examples_with_two_different_view_points</a:t>
            </a:r>
          </a:p>
          <a:p>
            <a:r>
              <a:rPr lang="en-US" dirty="0"/>
              <a:t>2.In_the_first_example_we_were_studying_whether_jury_selection_was_truly_random</a:t>
            </a:r>
          </a:p>
          <a:p>
            <a:r>
              <a:rPr lang="en-US" dirty="0" err="1"/>
              <a:t>From_a_population</a:t>
            </a:r>
            <a:endParaRPr lang="en-US" dirty="0"/>
          </a:p>
          <a:p>
            <a:r>
              <a:rPr lang="en-US" dirty="0"/>
              <a:t>3.The_statement_from_the_supreme_court_that_the_selection_was_random_is_a_model</a:t>
            </a:r>
          </a:p>
          <a:p>
            <a:r>
              <a:rPr lang="en-US" dirty="0"/>
              <a:t>4.The_alternative_model_is_that_the_selection_was_not_random</a:t>
            </a:r>
          </a:p>
          <a:p>
            <a:endParaRPr lang="en-US" dirty="0"/>
          </a:p>
          <a:p>
            <a:r>
              <a:rPr lang="en-US" dirty="0"/>
              <a:t>5.In_the_genetics_experiment_was_also_had_2_viewPoints</a:t>
            </a:r>
          </a:p>
          <a:p>
            <a:endParaRPr lang="en-US" dirty="0"/>
          </a:p>
          <a:p>
            <a:r>
              <a:rPr lang="en-US" dirty="0"/>
              <a:t>6.In_both_examples_,we_are_looking_at the choice is between two </a:t>
            </a:r>
            <a:r>
              <a:rPr lang="en-US" dirty="0" err="1"/>
              <a:t>views_and_how_to_pick_the_valid_viewpoint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6397-FDFE-48E5-A12C-8A82288FEB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28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developed a way of assessing models with two categories. </a:t>
            </a:r>
          </a:p>
          <a:p>
            <a:pPr marL="228600" indent="-228600">
              <a:buAutoNum type="arabicPeriod"/>
            </a:pPr>
            <a:r>
              <a:rPr lang="en-US" dirty="0" err="1"/>
              <a:t>We_will_extend_this_method</a:t>
            </a:r>
            <a:r>
              <a:rPr lang="en-US" dirty="0"/>
              <a:t> to models with multiple categories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6397-FDFE-48E5-A12C-8A82288FEB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8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1.IN_2010_(ACLU) a presented a </a:t>
            </a:r>
            <a:r>
              <a:rPr lang="en-US" dirty="0">
                <a:hlinkClick r:id="rId3" tooltip="ACLU_NC report"/>
              </a:rPr>
              <a:t>report</a:t>
            </a:r>
            <a:r>
              <a:rPr lang="en-US" dirty="0"/>
              <a:t> on jury selection in Alameda County, California.</a:t>
            </a:r>
          </a:p>
          <a:p>
            <a:endParaRPr lang="en-US" dirty="0"/>
          </a:p>
          <a:p>
            <a:r>
              <a:rPr lang="en-US" dirty="0"/>
              <a:t>2. report concluded that certain ethnic groups are underrepresented among jury panelists in Alameda County,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6397-FDFE-48E5-A12C-8A82288FEB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60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will perform an analysis of the data and examine some questions that arise as a result</a:t>
            </a:r>
          </a:p>
          <a:p>
            <a:pPr marL="228600" indent="-228600">
              <a:buAutoNum type="arabicPeriod"/>
            </a:pPr>
            <a:r>
              <a:rPr lang="en-US" dirty="0" err="1"/>
              <a:t>Recall_A</a:t>
            </a:r>
            <a:r>
              <a:rPr lang="en-US" dirty="0"/>
              <a:t> jury panel is a group of people chosen to be prospective </a:t>
            </a:r>
            <a:r>
              <a:rPr lang="en-US" dirty="0" err="1"/>
              <a:t>jurors_from_residents</a:t>
            </a:r>
            <a:r>
              <a:rPr lang="en-US" dirty="0"/>
              <a:t>;</a:t>
            </a:r>
          </a:p>
          <a:p>
            <a:pPr marL="228600" indent="-228600">
              <a:buAutoNum type="arabicPeriod"/>
            </a:pPr>
            <a:r>
              <a:rPr lang="en-US" dirty="0"/>
              <a:t>the final trial jury is selected from among them. </a:t>
            </a:r>
          </a:p>
          <a:p>
            <a:pPr marL="228600" indent="-228600">
              <a:buAutoNum type="arabicPeriod"/>
            </a:pPr>
            <a:r>
              <a:rPr lang="en-US" dirty="0" err="1"/>
              <a:t>In_California’s</a:t>
            </a:r>
            <a:r>
              <a:rPr lang="en-US" dirty="0"/>
              <a:t> </a:t>
            </a:r>
            <a:r>
              <a:rPr lang="en-US" dirty="0" err="1"/>
              <a:t>the_selection_is_as</a:t>
            </a:r>
            <a:r>
              <a:rPr lang="en-US" dirty="0"/>
              <a:t> follows, "All persons selected for jury service shall be selected at random, from a source or sources inclusive of a representative cross section of the population of the area served by the court.“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The_main_question_we_will_look_at_is:does</a:t>
            </a:r>
            <a:r>
              <a:rPr lang="en-US" dirty="0"/>
              <a:t> the distribution of the ethnicities </a:t>
            </a:r>
            <a:r>
              <a:rPr lang="en-US" dirty="0" err="1"/>
              <a:t>refelct</a:t>
            </a:r>
            <a:r>
              <a:rPr lang="en-US" dirty="0"/>
              <a:t> the demographics of the area.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6397-FDFE-48E5-A12C-8A82288FEB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1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 Distribution of ethnicities is</a:t>
            </a:r>
            <a:r>
              <a:rPr lang="en-US" sz="12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categorical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dirty="0"/>
              <a:t>2. To assess whether this </a:t>
            </a:r>
            <a:r>
              <a:rPr lang="en-US" dirty="0" err="1"/>
              <a:t>distrubtuion</a:t>
            </a:r>
            <a:r>
              <a:rPr lang="en-US" dirty="0"/>
              <a:t> is random sample, we can simulate  random selection and see what the </a:t>
            </a:r>
            <a:r>
              <a:rPr lang="en-US" dirty="0" err="1"/>
              <a:t>results_are_in_comparison_to_the_demographic_distribution</a:t>
            </a:r>
            <a:endParaRPr lang="en-US" dirty="0"/>
          </a:p>
          <a:p>
            <a:r>
              <a:rPr lang="en-US" dirty="0"/>
              <a:t>3. we have to quantify the distance between two distributions</a:t>
            </a:r>
          </a:p>
          <a:p>
            <a:r>
              <a:rPr lang="en-US" dirty="0"/>
              <a:t>4.</a:t>
            </a:r>
            <a:r>
              <a:rPr lang="en-US" sz="1200" b="1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1200" b="1" spc="-40" dirty="0" err="1">
                <a:solidFill>
                  <a:srgbClr val="3B3B3B"/>
                </a:solidFill>
                <a:latin typeface="Arial"/>
                <a:cs typeface="Arial"/>
              </a:rPr>
              <a:t>To_dothis_we_will_introduce_Total</a:t>
            </a:r>
            <a:r>
              <a:rPr lang="en-US" sz="1200" b="1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1200" b="1" spc="-20" dirty="0">
                <a:solidFill>
                  <a:srgbClr val="3B3B3B"/>
                </a:solidFill>
                <a:latin typeface="Arial"/>
                <a:cs typeface="Arial"/>
              </a:rPr>
              <a:t>Variation </a:t>
            </a:r>
            <a:r>
              <a:rPr lang="en-US" sz="1200" b="1" spc="-5" dirty="0">
                <a:solidFill>
                  <a:srgbClr val="3B3B3B"/>
                </a:solidFill>
                <a:latin typeface="Arial"/>
                <a:cs typeface="Arial"/>
              </a:rPr>
              <a:t>Distance</a:t>
            </a:r>
            <a:r>
              <a:rPr lang="en-US" sz="1200" b="1" spc="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6397-FDFE-48E5-A12C-8A82288FEB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1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" y="212711"/>
            <a:ext cx="80987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875" y="1093342"/>
            <a:ext cx="8058249" cy="2568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2878" y="2240540"/>
            <a:ext cx="2054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Inference</a:t>
            </a:r>
          </a:p>
        </p:txBody>
      </p:sp>
      <p:pic>
        <p:nvPicPr>
          <p:cNvPr id="3" name="Picture 2" descr="abstract image">
            <a:extLst>
              <a:ext uri="{FF2B5EF4-FFF2-40B4-BE49-F238E27FC236}">
                <a16:creationId xmlns:a16="http://schemas.microsoft.com/office/drawing/2014/main" id="{A636CEC1-6A3D-442E-A2E0-339D7BBD9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00200" y="-901435"/>
            <a:ext cx="12191979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635F20-65D3-46B3-87C3-320A5E315EB3}"/>
              </a:ext>
            </a:extLst>
          </p:cNvPr>
          <p:cNvSpPr/>
          <p:nvPr/>
        </p:nvSpPr>
        <p:spPr>
          <a:xfrm>
            <a:off x="74508" y="30106"/>
            <a:ext cx="8991600" cy="2116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68524-B3BB-4076-8E87-301C373D763C}"/>
              </a:ext>
            </a:extLst>
          </p:cNvPr>
          <p:cNvSpPr txBox="1"/>
          <p:nvPr/>
        </p:nvSpPr>
        <p:spPr>
          <a:xfrm>
            <a:off x="1981200" y="207478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Assessing Models and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40449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388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Jury </a:t>
            </a:r>
            <a:r>
              <a:rPr spc="-10" dirty="0"/>
              <a:t>Selection </a:t>
            </a:r>
            <a:r>
              <a:rPr spc="-5" dirty="0"/>
              <a:t>in Alameda</a:t>
            </a:r>
            <a:r>
              <a:rPr spc="-229" dirty="0"/>
              <a:t> </a:t>
            </a:r>
            <a:r>
              <a:rPr spc="-5" dirty="0"/>
              <a:t>County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877077"/>
            <a:ext cx="8229599" cy="28291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612" y="4099924"/>
            <a:ext cx="8242774" cy="648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58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Jury</a:t>
            </a:r>
            <a:r>
              <a:rPr spc="-90" dirty="0"/>
              <a:t> </a:t>
            </a:r>
            <a:r>
              <a:rPr spc="-5" dirty="0"/>
              <a:t>Panels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2297493"/>
            <a:ext cx="7694295" cy="2281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300"/>
              </a:lnSpc>
              <a:spcBef>
                <a:spcPts val="12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Section 197 of California's Code of Civil Procedure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says,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"All persons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selected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jury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service shall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selected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source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sources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inclusive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 representative cross section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population of the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area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served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 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court."</a:t>
            </a:r>
            <a:endParaRPr sz="2400" dirty="0">
              <a:latin typeface="Arial"/>
              <a:cs typeface="Arial"/>
            </a:endParaRPr>
          </a:p>
          <a:p>
            <a:pPr marL="3451225">
              <a:lnSpc>
                <a:spcPct val="100000"/>
              </a:lnSpc>
              <a:spcBef>
                <a:spcPts val="555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8137" y="1279638"/>
            <a:ext cx="1684020" cy="869315"/>
          </a:xfrm>
          <a:prstGeom prst="rect">
            <a:avLst/>
          </a:prstGeom>
          <a:ln w="19049">
            <a:solidFill>
              <a:srgbClr val="3368F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Jury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9937" y="1279638"/>
            <a:ext cx="1684020" cy="869315"/>
          </a:xfrm>
          <a:prstGeom prst="rect">
            <a:avLst/>
          </a:prstGeom>
          <a:ln w="19049">
            <a:solidFill>
              <a:srgbClr val="3368F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31432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Jury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panel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340225" y="1504950"/>
            <a:ext cx="231775" cy="379730"/>
            <a:chOff x="6625837" y="1334287"/>
            <a:chExt cx="231775" cy="379730"/>
          </a:xfrm>
        </p:grpSpPr>
        <p:sp>
          <p:nvSpPr>
            <p:cNvPr id="15" name="object 15"/>
            <p:cNvSpPr/>
            <p:nvPr/>
          </p:nvSpPr>
          <p:spPr>
            <a:xfrm>
              <a:off x="6630599" y="1339049"/>
              <a:ext cx="222250" cy="370205"/>
            </a:xfrm>
            <a:custGeom>
              <a:avLst/>
              <a:gdLst/>
              <a:ahLst/>
              <a:cxnLst/>
              <a:rect l="l" t="t" r="r" b="b"/>
              <a:pathLst>
                <a:path w="222250" h="370205">
                  <a:moveTo>
                    <a:pt x="0" y="369599"/>
                  </a:moveTo>
                  <a:lnTo>
                    <a:pt x="0" y="92399"/>
                  </a:lnTo>
                  <a:lnTo>
                    <a:pt x="0" y="0"/>
                  </a:lnTo>
                  <a:lnTo>
                    <a:pt x="221699" y="184799"/>
                  </a:lnTo>
                  <a:lnTo>
                    <a:pt x="0" y="369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30599" y="1339049"/>
              <a:ext cx="222250" cy="370205"/>
            </a:xfrm>
            <a:custGeom>
              <a:avLst/>
              <a:gdLst/>
              <a:ahLst/>
              <a:cxnLst/>
              <a:rect l="l" t="t" r="r" b="b"/>
              <a:pathLst>
                <a:path w="222250" h="370205">
                  <a:moveTo>
                    <a:pt x="0" y="92399"/>
                  </a:moveTo>
                  <a:lnTo>
                    <a:pt x="0" y="0"/>
                  </a:lnTo>
                  <a:lnTo>
                    <a:pt x="221699" y="184799"/>
                  </a:lnTo>
                  <a:lnTo>
                    <a:pt x="0" y="369599"/>
                  </a:lnTo>
                  <a:lnTo>
                    <a:pt x="0" y="277199"/>
                  </a:lnTo>
                  <a:lnTo>
                    <a:pt x="0" y="923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880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Distance Between</a:t>
            </a:r>
            <a:r>
              <a:rPr spc="-90" dirty="0"/>
              <a:t> </a:t>
            </a:r>
            <a:r>
              <a:rPr spc="-5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29220" cy="295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 of ethnicities is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categorical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24815" marR="5080" indent="-412750">
              <a:lnSpc>
                <a:spcPct val="99500"/>
              </a:lnSpc>
              <a:spcBef>
                <a:spcPts val="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13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whether the the distribution of ethnicities of the  panels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close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that of the eligible jurors, we have to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distance between 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categorical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distributions</a:t>
            </a:r>
            <a:endParaRPr sz="2400" dirty="0">
              <a:latin typeface="Arial"/>
              <a:cs typeface="Arial"/>
            </a:endParaRPr>
          </a:p>
          <a:p>
            <a:pPr marR="367665" algn="ctr">
              <a:lnSpc>
                <a:spcPct val="100000"/>
              </a:lnSpc>
              <a:spcBef>
                <a:spcPts val="1705"/>
              </a:spcBef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939037"/>
            <a:ext cx="6494145" cy="3043782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400" b="1" spc="-40" dirty="0">
                <a:solidFill>
                  <a:srgbClr val="3B3B3B"/>
                </a:solidFill>
                <a:latin typeface="Arial"/>
                <a:cs typeface="Arial"/>
              </a:rPr>
              <a:t>Total </a:t>
            </a:r>
            <a:r>
              <a:rPr sz="2400" b="1" spc="-20" dirty="0">
                <a:solidFill>
                  <a:srgbClr val="3B3B3B"/>
                </a:solidFill>
                <a:latin typeface="Arial"/>
                <a:cs typeface="Arial"/>
              </a:rPr>
              <a:t>Variation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Distance</a:t>
            </a:r>
            <a:r>
              <a:rPr sz="2400" b="1" spc="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(TVD):</a:t>
            </a:r>
            <a:endParaRPr sz="2400" dirty="0">
              <a:latin typeface="Arial"/>
              <a:cs typeface="Arial"/>
            </a:endParaRPr>
          </a:p>
          <a:p>
            <a:pPr marL="469900" marR="5080" indent="-412750">
              <a:lnSpc>
                <a:spcPts val="2850"/>
              </a:lnSpc>
              <a:spcBef>
                <a:spcPts val="129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 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category,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compute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difference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 proportions between two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08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Take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absolute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each</a:t>
            </a:r>
            <a:r>
              <a:rPr sz="2400" spc="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difference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17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Sum, and then divide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sum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  <a:p>
            <a:pPr marL="3533140">
              <a:lnSpc>
                <a:spcPct val="100000"/>
              </a:lnSpc>
              <a:spcBef>
                <a:spcPts val="151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6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Total </a:t>
            </a:r>
            <a:r>
              <a:rPr spc="-30" dirty="0"/>
              <a:t>Variation</a:t>
            </a:r>
            <a:r>
              <a:rPr spc="-20" dirty="0"/>
              <a:t> </a:t>
            </a:r>
            <a:r>
              <a:rPr spc="-5" dirty="0"/>
              <a:t>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8616" y="2372818"/>
            <a:ext cx="5849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Review: Assessing</a:t>
            </a:r>
            <a:r>
              <a:rPr spc="-225" dirty="0"/>
              <a:t> </a:t>
            </a:r>
            <a:r>
              <a:rPr dirty="0"/>
              <a:t>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60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294880" cy="125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model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set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assumptions about the</a:t>
            </a:r>
            <a:r>
              <a:rPr sz="2400" spc="-2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12065" marR="5080">
              <a:lnSpc>
                <a:spcPct val="100499"/>
              </a:lnSpc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33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Key question: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does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fit the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data?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5518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Approach to</a:t>
            </a:r>
            <a:r>
              <a:rPr spc="-225" dirty="0"/>
              <a:t> </a:t>
            </a:r>
            <a:r>
              <a:rPr spc="-5" dirty="0"/>
              <a:t>Assessment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935595" cy="3197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simulate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 according to the assumptions of 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learn what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24815" marR="1335405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compare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model’s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predictions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(simulations)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the data that were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observed.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24815" marR="1273175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data and the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model’s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predictions are not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consistent,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is evidence against the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786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229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360920" cy="325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Pea plants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particular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kind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one has either purple flowers or white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flowers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4820D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Mendel’s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model: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plant is purple-flowering with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75%,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regardless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colors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other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plants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  <a:buFont typeface="Arial"/>
              <a:buChar char="○"/>
            </a:pPr>
            <a:endParaRPr sz="225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Question: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good, or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not?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414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Choosing </a:t>
            </a:r>
            <a:r>
              <a:rPr dirty="0"/>
              <a:t>a</a:t>
            </a:r>
            <a:r>
              <a:rPr spc="-95" dirty="0"/>
              <a:t> </a:t>
            </a:r>
            <a:r>
              <a:rPr spc="-5" dirty="0"/>
              <a:t>Statistic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pc="-70" dirty="0"/>
              <a:t>Take </a:t>
            </a:r>
            <a:r>
              <a:rPr dirty="0"/>
              <a:t>a sample, see </a:t>
            </a:r>
            <a:r>
              <a:rPr spc="-5" dirty="0"/>
              <a:t>what percent are</a:t>
            </a:r>
            <a:r>
              <a:rPr spc="-30" dirty="0"/>
              <a:t> </a:t>
            </a:r>
            <a:r>
              <a:rPr spc="-5" dirty="0"/>
              <a:t>purple-flowering</a:t>
            </a:r>
          </a:p>
          <a:p>
            <a:pPr marL="424815" marR="5080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pc="-5" dirty="0"/>
              <a:t>If that percent is </a:t>
            </a:r>
            <a:r>
              <a:rPr dirty="0"/>
              <a:t>much </a:t>
            </a:r>
            <a:r>
              <a:rPr spc="-5" dirty="0"/>
              <a:t>larger or </a:t>
            </a:r>
            <a:r>
              <a:rPr dirty="0"/>
              <a:t>much smaller </a:t>
            </a:r>
            <a:r>
              <a:rPr spc="-5" dirty="0"/>
              <a:t>than 75,  that is evidence against the</a:t>
            </a:r>
            <a:r>
              <a:rPr spc="-30" dirty="0"/>
              <a:t> </a:t>
            </a:r>
            <a:r>
              <a:rPr dirty="0"/>
              <a:t>model</a:t>
            </a:r>
          </a:p>
          <a:p>
            <a:pPr marL="424815" indent="-412750">
              <a:lnSpc>
                <a:spcPts val="2760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b="1" i="1" spc="-5" dirty="0">
                <a:latin typeface="Arial"/>
                <a:cs typeface="Arial"/>
              </a:rPr>
              <a:t>Distance </a:t>
            </a:r>
            <a:r>
              <a:rPr spc="-5" dirty="0"/>
              <a:t>from 75 is the</a:t>
            </a:r>
            <a:r>
              <a:rPr spc="-20" dirty="0"/>
              <a:t> </a:t>
            </a:r>
            <a:r>
              <a:rPr dirty="0"/>
              <a:t>key</a:t>
            </a:r>
          </a:p>
          <a:p>
            <a:pPr marL="424815" indent="-412750">
              <a:lnSpc>
                <a:spcPct val="100000"/>
              </a:lnSpc>
              <a:spcBef>
                <a:spcPts val="2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pc="-5" dirty="0"/>
              <a:t>Statistic:</a:t>
            </a:r>
          </a:p>
          <a:p>
            <a:pPr marL="741045">
              <a:lnSpc>
                <a:spcPct val="100000"/>
              </a:lnSpc>
              <a:spcBef>
                <a:spcPts val="495"/>
              </a:spcBef>
            </a:pPr>
            <a:r>
              <a:rPr dirty="0"/>
              <a:t>| sample </a:t>
            </a:r>
            <a:r>
              <a:rPr spc="-5" dirty="0"/>
              <a:t>percent of purple-flowering plants </a:t>
            </a:r>
            <a:r>
              <a:rPr dirty="0"/>
              <a:t>- </a:t>
            </a:r>
            <a:r>
              <a:rPr spc="-5" dirty="0"/>
              <a:t>75</a:t>
            </a:r>
            <a:r>
              <a:rPr spc="-70" dirty="0"/>
              <a:t> </a:t>
            </a:r>
            <a:r>
              <a:rPr dirty="0"/>
              <a:t>|</a:t>
            </a:r>
          </a:p>
          <a:p>
            <a:pPr marL="424815" indent="-412750">
              <a:lnSpc>
                <a:spcPct val="100000"/>
              </a:lnSpc>
              <a:spcBef>
                <a:spcPts val="214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pc="-5" dirty="0"/>
              <a:t>If the </a:t>
            </a:r>
            <a:r>
              <a:rPr dirty="0"/>
              <a:t>statistic </a:t>
            </a:r>
            <a:r>
              <a:rPr spc="-5" dirty="0"/>
              <a:t>is large, that is evidence against</a:t>
            </a:r>
            <a:r>
              <a:rPr spc="-60" dirty="0"/>
              <a:t> </a:t>
            </a:r>
            <a:r>
              <a:rPr spc="-5" dirty="0"/>
              <a:t>the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7425" y="4251832"/>
            <a:ext cx="855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2525" y="4196682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757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 and</a:t>
            </a:r>
            <a:r>
              <a:rPr spc="-225" dirty="0"/>
              <a:t> </a:t>
            </a:r>
            <a:r>
              <a:rPr spc="-5" dirty="0"/>
              <a:t>Alternative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930515" cy="342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Jury</a:t>
            </a:r>
            <a:r>
              <a:rPr sz="2400" b="1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selection:</a:t>
            </a:r>
            <a:endParaRPr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Model: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people on the jury panels were</a:t>
            </a:r>
            <a:r>
              <a:rPr sz="2400" spc="-1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selected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 eligible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760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Alternative viewpoint: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No, they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weren’t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○"/>
            </a:pPr>
            <a:endParaRPr sz="33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Genetics:</a:t>
            </a:r>
            <a:endParaRPr sz="2400" dirty="0">
              <a:latin typeface="Arial"/>
              <a:cs typeface="Arial"/>
            </a:endParaRPr>
          </a:p>
          <a:p>
            <a:pPr marL="882015" marR="62484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Model: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plant has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75%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having  purple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flowers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760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Alternative viewpoint: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No, it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doesn’t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934959" cy="33115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13462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Choose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 “discrepancy”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57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Simulate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under the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model’s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assumptions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57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Compare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data to the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model’s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predictions: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570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Draw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histogram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simulated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570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Compute the observed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real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endParaRPr sz="2400" dirty="0">
              <a:latin typeface="Arial"/>
              <a:cs typeface="Arial"/>
            </a:endParaRPr>
          </a:p>
          <a:p>
            <a:pPr marL="424815" marR="45085" indent="-412750">
              <a:lnSpc>
                <a:spcPts val="2850"/>
              </a:lnSpc>
              <a:spcBef>
                <a:spcPts val="69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observed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far from the histogram, that is  evidence against 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02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Steps </a:t>
            </a:r>
            <a:r>
              <a:rPr spc="-5" dirty="0"/>
              <a:t>in Assessing </a:t>
            </a:r>
            <a:r>
              <a:rPr dirty="0"/>
              <a:t>a</a:t>
            </a:r>
            <a:r>
              <a:rPr spc="-235" dirty="0"/>
              <a:t> </a:t>
            </a:r>
            <a:r>
              <a:rPr dirty="0"/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612" y="2240540"/>
            <a:ext cx="538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Comparing</a:t>
            </a:r>
            <a:r>
              <a:rPr spc="-85" dirty="0"/>
              <a:t> </a:t>
            </a:r>
            <a:r>
              <a:rPr spc="-5" dirty="0"/>
              <a:t>Distributions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1294</Words>
  <Application>Microsoft Office PowerPoint</Application>
  <PresentationFormat>On-screen Show (16:9)</PresentationFormat>
  <Paragraphs>128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Inference</vt:lpstr>
      <vt:lpstr>Review: Assessing Models</vt:lpstr>
      <vt:lpstr>Models</vt:lpstr>
      <vt:lpstr>Approach to Assessment</vt:lpstr>
      <vt:lpstr>A Model</vt:lpstr>
      <vt:lpstr>Choosing a Statistic</vt:lpstr>
      <vt:lpstr>Model and Alternative</vt:lpstr>
      <vt:lpstr>Steps in Assessing a Model</vt:lpstr>
      <vt:lpstr>Comparing Distributions</vt:lpstr>
      <vt:lpstr>Jury Selection in Alameda County</vt:lpstr>
      <vt:lpstr>Jury Panels</vt:lpstr>
      <vt:lpstr>Distance Between Distributions</vt:lpstr>
      <vt:lpstr>Total Variation Distance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Review: Assessing Models</dc:title>
  <dc:creator>Abra</dc:creator>
  <cp:lastModifiedBy>John Bergschneider</cp:lastModifiedBy>
  <cp:revision>11</cp:revision>
  <dcterms:created xsi:type="dcterms:W3CDTF">2021-01-18T16:15:14Z</dcterms:created>
  <dcterms:modified xsi:type="dcterms:W3CDTF">2021-03-11T11:20:34Z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