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9" r:id="rId2"/>
    <p:sldId id="261" r:id="rId3"/>
    <p:sldId id="262" r:id="rId4"/>
    <p:sldId id="279" r:id="rId5"/>
    <p:sldId id="278" r:id="rId6"/>
    <p:sldId id="263" r:id="rId7"/>
    <p:sldId id="281" r:id="rId8"/>
    <p:sldId id="280" r:id="rId9"/>
    <p:sldId id="264" r:id="rId10"/>
    <p:sldId id="283" r:id="rId11"/>
    <p:sldId id="282" r:id="rId12"/>
    <p:sldId id="265" r:id="rId13"/>
    <p:sldId id="284" r:id="rId14"/>
    <p:sldId id="285" r:id="rId15"/>
    <p:sldId id="266" r:id="rId16"/>
    <p:sldId id="286" r:id="rId17"/>
    <p:sldId id="287" r:id="rId18"/>
    <p:sldId id="288" r:id="rId19"/>
    <p:sldId id="277" r:id="rId20"/>
    <p:sldId id="267" r:id="rId21"/>
    <p:sldId id="268" r:id="rId22"/>
    <p:sldId id="290" r:id="rId23"/>
    <p:sldId id="289" r:id="rId24"/>
    <p:sldId id="269" r:id="rId25"/>
    <p:sldId id="292" r:id="rId26"/>
    <p:sldId id="291" r:id="rId27"/>
    <p:sldId id="270" r:id="rId28"/>
    <p:sldId id="293" r:id="rId29"/>
    <p:sldId id="294" r:id="rId30"/>
    <p:sldId id="274" r:id="rId31"/>
    <p:sldId id="273" r:id="rId32"/>
    <p:sldId id="272" r:id="rId33"/>
    <p:sldId id="296" r:id="rId34"/>
    <p:sldId id="295" r:id="rId3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170" autoAdjust="0"/>
  </p:normalViewPr>
  <p:slideViewPr>
    <p:cSldViewPr>
      <p:cViewPr varScale="1">
        <p:scale>
          <a:sx n="85" d="100"/>
          <a:sy n="85" d="100"/>
        </p:scale>
        <p:origin x="137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A727E2B-5D6E-430D-A59C-946FE6B2EA65}" type="datetimeFigureOut">
              <a:rPr lang="en-US" smtClean="0"/>
              <a:t>3/14/2021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7F9F127C-6D57-477E-A72F-E6E472CFC295}" type="slidenum">
              <a:rPr lang="en-US" smtClean="0"/>
              <a:t>‹#›</a:t>
            </a:fld>
            <a:endParaRPr lang="en-US"/>
          </a:p>
        </p:txBody>
      </p:sp>
    </p:spTree>
    <p:extLst>
      <p:ext uri="{BB962C8B-B14F-4D97-AF65-F5344CB8AC3E}">
        <p14:creationId xmlns:p14="http://schemas.microsoft.com/office/powerpoint/2010/main" val="833398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Last week we saw several examples of assessing models that involve chance. </a:t>
            </a:r>
          </a:p>
          <a:p>
            <a:pPr marL="228600" indent="-228600">
              <a:buAutoNum type="arabicPeriod"/>
            </a:pPr>
            <a:r>
              <a:rPr lang="en-US" dirty="0"/>
              <a:t>Jury Selection and Mendel’s genetic experiments.</a:t>
            </a:r>
          </a:p>
          <a:p>
            <a:pPr marL="0" indent="0">
              <a:buNone/>
            </a:pPr>
            <a:endParaRPr lang="en-US" dirty="0"/>
          </a:p>
          <a:p>
            <a:pPr marL="228600" indent="-228600">
              <a:buAutoNum type="arabicPeriod"/>
            </a:pPr>
            <a:r>
              <a:rPr lang="en-US" dirty="0"/>
              <a:t>In all of our examples, we were able to determine if the data was consistent or inconsistent based on the model's predictions. </a:t>
            </a:r>
          </a:p>
          <a:p>
            <a:pPr marL="228600" indent="-228600">
              <a:buAutoNum type="arabicPeriod"/>
            </a:pPr>
            <a:r>
              <a:rPr lang="en-US" dirty="0"/>
              <a:t>Recall that models are how we format our views of the world.  We can use models to make predictions.</a:t>
            </a:r>
          </a:p>
          <a:p>
            <a:pPr marL="228600" indent="-228600">
              <a:buAutoNum type="arabicPeriod"/>
            </a:pPr>
            <a:r>
              <a:rPr lang="en-US" dirty="0"/>
              <a:t>Now checking if a model  is valid is not always so easy. </a:t>
            </a:r>
          </a:p>
          <a:p>
            <a:pPr marL="228600" indent="-228600">
              <a:buAutoNum type="arabicPeriod"/>
            </a:pPr>
            <a:r>
              <a:rPr lang="en-US" dirty="0"/>
              <a:t>It </a:t>
            </a:r>
            <a:r>
              <a:rPr lang="en-US" sz="1200" spc="-5" dirty="0" err="1">
                <a:solidFill>
                  <a:srgbClr val="3B3B3B"/>
                </a:solidFill>
                <a:latin typeface="Arial"/>
                <a:cs typeface="Arial"/>
              </a:rPr>
              <a:t>It</a:t>
            </a:r>
            <a:r>
              <a:rPr lang="en-US" sz="1200" spc="-5" dirty="0">
                <a:solidFill>
                  <a:srgbClr val="3B3B3B"/>
                </a:solidFill>
                <a:latin typeface="Arial"/>
                <a:cs typeface="Arial"/>
              </a:rPr>
              <a:t> is not always </a:t>
            </a:r>
            <a:r>
              <a:rPr lang="en-US" sz="1200" dirty="0">
                <a:solidFill>
                  <a:srgbClr val="3B3B3B"/>
                </a:solidFill>
                <a:latin typeface="Arial"/>
                <a:cs typeface="Arial"/>
              </a:rPr>
              <a:t>clear </a:t>
            </a:r>
            <a:r>
              <a:rPr lang="en-US" sz="1200" spc="-5" dirty="0">
                <a:solidFill>
                  <a:srgbClr val="3B3B3B"/>
                </a:solidFill>
                <a:latin typeface="Arial"/>
                <a:cs typeface="Arial"/>
              </a:rPr>
              <a:t>whether the data is </a:t>
            </a:r>
            <a:r>
              <a:rPr lang="en-US" sz="1200" dirty="0">
                <a:solidFill>
                  <a:srgbClr val="3B3B3B"/>
                </a:solidFill>
                <a:latin typeface="Arial"/>
                <a:cs typeface="Arial"/>
              </a:rPr>
              <a:t>consistent  </a:t>
            </a:r>
            <a:r>
              <a:rPr lang="en-US" sz="1200" spc="-5" dirty="0">
                <a:solidFill>
                  <a:srgbClr val="3B3B3B"/>
                </a:solidFill>
                <a:latin typeface="Arial"/>
                <a:cs typeface="Arial"/>
              </a:rPr>
              <a:t>with one </a:t>
            </a:r>
            <a:r>
              <a:rPr lang="en-US" sz="1200" dirty="0">
                <a:solidFill>
                  <a:srgbClr val="3B3B3B"/>
                </a:solidFill>
                <a:latin typeface="Arial"/>
                <a:cs typeface="Arial"/>
              </a:rPr>
              <a:t>view </a:t>
            </a:r>
            <a:r>
              <a:rPr lang="en-US" sz="1200" spc="-5" dirty="0">
                <a:solidFill>
                  <a:srgbClr val="3B3B3B"/>
                </a:solidFill>
                <a:latin typeface="Arial"/>
                <a:cs typeface="Arial"/>
              </a:rPr>
              <a:t>or the</a:t>
            </a:r>
            <a:r>
              <a:rPr lang="en-US" sz="1200" spc="-25" dirty="0">
                <a:solidFill>
                  <a:srgbClr val="3B3B3B"/>
                </a:solidFill>
                <a:latin typeface="Arial"/>
                <a:cs typeface="Arial"/>
              </a:rPr>
              <a:t> </a:t>
            </a:r>
            <a:r>
              <a:rPr lang="en-US" sz="1200" spc="-30" dirty="0">
                <a:solidFill>
                  <a:srgbClr val="3B3B3B"/>
                </a:solidFill>
                <a:latin typeface="Arial"/>
                <a:cs typeface="Arial"/>
              </a:rPr>
              <a:t>other.</a:t>
            </a:r>
          </a:p>
          <a:p>
            <a:pPr marL="0" indent="0">
              <a:buNone/>
            </a:pPr>
            <a:endParaRPr lang="en-US" dirty="0"/>
          </a:p>
          <a:p>
            <a:pPr marL="228600" indent="-228600">
              <a:buAutoNum type="arabicPeriod"/>
            </a:pPr>
            <a:r>
              <a:rPr lang="en-US" dirty="0"/>
              <a:t>Today we will introduce guidelines that you can follow to help determine which view is valid or not.  </a:t>
            </a:r>
          </a:p>
        </p:txBody>
      </p:sp>
      <p:sp>
        <p:nvSpPr>
          <p:cNvPr id="4" name="Slide Number Placeholder 3"/>
          <p:cNvSpPr>
            <a:spLocks noGrp="1"/>
          </p:cNvSpPr>
          <p:nvPr>
            <p:ph type="sldNum" sz="quarter" idx="5"/>
          </p:nvPr>
        </p:nvSpPr>
        <p:spPr/>
        <p:txBody>
          <a:bodyPr/>
          <a:lstStyle/>
          <a:p>
            <a:fld id="{7F9F127C-6D57-477E-A72F-E6E472CFC295}" type="slidenum">
              <a:rPr lang="en-US" smtClean="0"/>
              <a:t>1</a:t>
            </a:fld>
            <a:endParaRPr lang="en-US"/>
          </a:p>
        </p:txBody>
      </p:sp>
    </p:spTree>
    <p:extLst>
      <p:ext uri="{BB962C8B-B14F-4D97-AF65-F5344CB8AC3E}">
        <p14:creationId xmlns:p14="http://schemas.microsoft.com/office/powerpoint/2010/main" val="2546019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want to choose between the null hypothesis and the alternative </a:t>
            </a:r>
            <a:r>
              <a:rPr lang="en-US" dirty="0" err="1"/>
              <a:t>hypthosis</a:t>
            </a:r>
            <a:r>
              <a:rPr lang="en-US" dirty="0"/>
              <a:t>. </a:t>
            </a:r>
          </a:p>
          <a:p>
            <a:pPr marL="228600" indent="-228600">
              <a:buAutoNum type="arabicPeriod"/>
            </a:pPr>
            <a:r>
              <a:rPr lang="en-US" dirty="0"/>
              <a:t>To decide between the two hypothesis, we must choose a statistic that we can use to make the decision. This is called the </a:t>
            </a:r>
            <a:r>
              <a:rPr lang="en-US" b="1" dirty="0"/>
              <a:t>test statistic</a:t>
            </a:r>
            <a:r>
              <a:rPr lang="en-US" dirty="0"/>
              <a:t>.</a:t>
            </a:r>
          </a:p>
          <a:p>
            <a:pPr marL="0" indent="0">
              <a:buNone/>
            </a:pPr>
            <a:endParaRPr lang="en-US" dirty="0"/>
          </a:p>
          <a:p>
            <a:pPr marL="228600" indent="-228600">
              <a:buAutoNum type="arabicPeriod"/>
            </a:pPr>
            <a:r>
              <a:rPr lang="en-US" dirty="0"/>
              <a:t>To choose a test statistic there are a few questions you should ask.</a:t>
            </a:r>
          </a:p>
          <a:p>
            <a:r>
              <a:rPr lang="en-US" dirty="0"/>
              <a:t>2. What values of the statistic will make you think that the null hypothesis is a better choice?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values of the statistic will make you think that the alternative hypothesis is a better choice? </a:t>
            </a:r>
          </a:p>
          <a:p>
            <a:endParaRPr lang="en-US" dirty="0"/>
          </a:p>
          <a:p>
            <a:pPr>
              <a:buFont typeface="Arial" panose="020B0604020202020204" pitchFamily="34" charset="0"/>
              <a:buNone/>
            </a:pPr>
            <a:r>
              <a:rPr lang="en-US" dirty="0"/>
              <a:t>3.Both of </a:t>
            </a:r>
            <a:r>
              <a:rPr lang="en-US" dirty="0" err="1"/>
              <a:t>thes</a:t>
            </a:r>
            <a:r>
              <a:rPr lang="en-US" dirty="0"/>
              <a:t> questions are asking you to determine how to measure the test! </a:t>
            </a:r>
          </a:p>
          <a:p>
            <a:pPr>
              <a:buFont typeface="Arial" panose="020B0604020202020204" pitchFamily="34" charset="0"/>
              <a:buNone/>
            </a:pPr>
            <a:r>
              <a:rPr lang="en-US" dirty="0"/>
              <a:t>4. In the case of the pea plants, a sample percent of around 75% will be consistent with the model, but </a:t>
            </a:r>
            <a:r>
              <a:rPr lang="en-US" dirty="0" err="1"/>
              <a:t>percents</a:t>
            </a:r>
            <a:r>
              <a:rPr lang="en-US" dirty="0"/>
              <a:t> much bigger or much less than 75 will make you think that the model isn't good.</a:t>
            </a:r>
          </a:p>
          <a:p>
            <a:pPr>
              <a:buFont typeface="Arial" panose="020B0604020202020204" pitchFamily="34" charset="0"/>
              <a:buNone/>
            </a:pPr>
            <a:r>
              <a:rPr lang="en-US" dirty="0"/>
              <a:t>5. This indicates that the statistic should be the </a:t>
            </a:r>
            <a:r>
              <a:rPr lang="en-US" i="1" dirty="0"/>
              <a:t>distance</a:t>
            </a:r>
            <a:r>
              <a:rPr lang="en-US" dirty="0"/>
              <a:t> between the sample percent and 75. </a:t>
            </a:r>
          </a:p>
          <a:p>
            <a:pPr>
              <a:buFont typeface="Arial" panose="020B0604020202020204" pitchFamily="34" charset="0"/>
              <a:buNone/>
            </a:pPr>
            <a:r>
              <a:rPr lang="en-US" dirty="0"/>
              <a:t>6. Are test statistic should be help to determine if simulated data is ‘close’ or far away from the observed data. </a:t>
            </a:r>
          </a:p>
        </p:txBody>
      </p:sp>
      <p:sp>
        <p:nvSpPr>
          <p:cNvPr id="4" name="Slide Number Placeholder 3"/>
          <p:cNvSpPr>
            <a:spLocks noGrp="1"/>
          </p:cNvSpPr>
          <p:nvPr>
            <p:ph type="sldNum" sz="quarter" idx="5"/>
          </p:nvPr>
        </p:nvSpPr>
        <p:spPr/>
        <p:txBody>
          <a:bodyPr/>
          <a:lstStyle/>
          <a:p>
            <a:fld id="{7F9F127C-6D57-477E-A72F-E6E472CFC295}" type="slidenum">
              <a:rPr lang="en-US" smtClean="0"/>
              <a:t>10</a:t>
            </a:fld>
            <a:endParaRPr lang="en-US"/>
          </a:p>
        </p:txBody>
      </p:sp>
    </p:spTree>
    <p:extLst>
      <p:ext uri="{BB962C8B-B14F-4D97-AF65-F5344CB8AC3E}">
        <p14:creationId xmlns:p14="http://schemas.microsoft.com/office/powerpoint/2010/main" val="137771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want to choose between the null hypothesis and the alternative </a:t>
            </a:r>
            <a:r>
              <a:rPr lang="en-US" dirty="0" err="1"/>
              <a:t>hypthosis</a:t>
            </a:r>
            <a:r>
              <a:rPr lang="en-US" dirty="0"/>
              <a:t>. </a:t>
            </a:r>
          </a:p>
          <a:p>
            <a:pPr marL="228600" indent="-228600">
              <a:buAutoNum type="arabicPeriod"/>
            </a:pPr>
            <a:r>
              <a:rPr lang="en-US" dirty="0"/>
              <a:t>To decide between the two hypothesis, we must choose a statistic that we can use to make the decision. This is called the </a:t>
            </a:r>
            <a:r>
              <a:rPr lang="en-US" b="1" dirty="0"/>
              <a:t>test statistic</a:t>
            </a:r>
            <a:r>
              <a:rPr lang="en-US" dirty="0"/>
              <a:t>.</a:t>
            </a:r>
          </a:p>
          <a:p>
            <a:pPr marL="0" indent="0">
              <a:buNone/>
            </a:pPr>
            <a:endParaRPr lang="en-US" dirty="0"/>
          </a:p>
          <a:p>
            <a:pPr marL="228600" indent="-228600">
              <a:buAutoNum type="arabicPeriod"/>
            </a:pPr>
            <a:r>
              <a:rPr lang="en-US" dirty="0"/>
              <a:t>To choose a test statistic there are a few questions you should ask.</a:t>
            </a:r>
          </a:p>
          <a:p>
            <a:r>
              <a:rPr lang="en-US" dirty="0"/>
              <a:t>2. What values of the statistic will make you think that the null hypothesis is a better choice?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values of the statistic will make you think that the alternative hypothesis is a better choice? </a:t>
            </a:r>
          </a:p>
          <a:p>
            <a:endParaRPr lang="en-US" dirty="0"/>
          </a:p>
          <a:p>
            <a:pPr>
              <a:buFont typeface="Arial" panose="020B0604020202020204" pitchFamily="34" charset="0"/>
              <a:buNone/>
            </a:pPr>
            <a:r>
              <a:rPr lang="en-US" dirty="0"/>
              <a:t>3.Both of </a:t>
            </a:r>
            <a:r>
              <a:rPr lang="en-US" dirty="0" err="1"/>
              <a:t>thes</a:t>
            </a:r>
            <a:r>
              <a:rPr lang="en-US" dirty="0"/>
              <a:t> questions are asking you to determine how to measure the test statistic! </a:t>
            </a:r>
          </a:p>
          <a:p>
            <a:pPr>
              <a:buFont typeface="Arial" panose="020B0604020202020204" pitchFamily="34" charset="0"/>
              <a:buNone/>
            </a:pPr>
            <a:r>
              <a:rPr lang="en-US" dirty="0"/>
              <a:t>4. In the case of the pea plants, a sample percent of around 75% will be consistent with the model, but </a:t>
            </a:r>
            <a:r>
              <a:rPr lang="en-US" dirty="0" err="1"/>
              <a:t>percents</a:t>
            </a:r>
            <a:r>
              <a:rPr lang="en-US" dirty="0"/>
              <a:t> much bigger or much less than 75 will make you think that the model isn't good.</a:t>
            </a:r>
          </a:p>
          <a:p>
            <a:pPr>
              <a:buFont typeface="Arial" panose="020B0604020202020204" pitchFamily="34" charset="0"/>
              <a:buNone/>
            </a:pPr>
            <a:r>
              <a:rPr lang="en-US" dirty="0"/>
              <a:t>5. This indicates that the statistic should be the </a:t>
            </a:r>
            <a:r>
              <a:rPr lang="en-US" i="1" dirty="0"/>
              <a:t>distance</a:t>
            </a:r>
            <a:r>
              <a:rPr lang="en-US" dirty="0"/>
              <a:t> between the sample percent and 75. </a:t>
            </a:r>
          </a:p>
          <a:p>
            <a:pPr>
              <a:buFont typeface="Arial" panose="020B0604020202020204" pitchFamily="34" charset="0"/>
              <a:buNone/>
            </a:pPr>
            <a:r>
              <a:rPr lang="en-US" dirty="0"/>
              <a:t>6. test statistic should help to determine if simulated data is ‘close’ or far away from the observed data. </a:t>
            </a:r>
          </a:p>
        </p:txBody>
      </p:sp>
      <p:sp>
        <p:nvSpPr>
          <p:cNvPr id="4" name="Slide Number Placeholder 3"/>
          <p:cNvSpPr>
            <a:spLocks noGrp="1"/>
          </p:cNvSpPr>
          <p:nvPr>
            <p:ph type="sldNum" sz="quarter" idx="5"/>
          </p:nvPr>
        </p:nvSpPr>
        <p:spPr/>
        <p:txBody>
          <a:bodyPr/>
          <a:lstStyle/>
          <a:p>
            <a:fld id="{7F9F127C-6D57-477E-A72F-E6E472CFC295}" type="slidenum">
              <a:rPr lang="en-US" smtClean="0"/>
              <a:t>11</a:t>
            </a:fld>
            <a:endParaRPr lang="en-US"/>
          </a:p>
        </p:txBody>
      </p:sp>
    </p:spTree>
    <p:extLst>
      <p:ext uri="{BB962C8B-B14F-4D97-AF65-F5344CB8AC3E}">
        <p14:creationId xmlns:p14="http://schemas.microsoft.com/office/powerpoint/2010/main" val="3531316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main computational aspect of a test of the hypotheses is : </a:t>
            </a:r>
            <a:r>
              <a:rPr lang="en-US" i="1" dirty="0"/>
              <a:t>what the values of the test statistic might be if the null hypothesis were true!</a:t>
            </a:r>
          </a:p>
          <a:p>
            <a:pPr marL="228600" indent="-228600">
              <a:buAutoNum type="arabicPeriod"/>
            </a:pPr>
            <a:endParaRPr lang="en-US" i="1" dirty="0"/>
          </a:p>
          <a:p>
            <a:pPr marL="228600" indent="-228600">
              <a:buAutoNum type="arabicPeriod"/>
            </a:pPr>
            <a:endParaRPr lang="en-US" i="1" dirty="0"/>
          </a:p>
          <a:p>
            <a:pPr marL="228600" indent="-228600">
              <a:buAutoNum type="arabicPeriod"/>
            </a:pPr>
            <a:r>
              <a:rPr lang="en-US" i="1" dirty="0"/>
              <a:t>The find the possible values we simulate the statistic under the null </a:t>
            </a:r>
            <a:r>
              <a:rPr lang="en-US" i="1" dirty="0" err="1"/>
              <a:t>hypthoesis</a:t>
            </a:r>
            <a:endParaRPr lang="en-US" i="1" dirty="0"/>
          </a:p>
          <a:p>
            <a:pPr marL="228600" indent="-228600">
              <a:buAutoNum type="arabicPeriod"/>
            </a:pPr>
            <a:r>
              <a:rPr lang="en-US" i="1" dirty="0"/>
              <a:t>The simulation gives a sense of the possible value and the frequency of how they occur</a:t>
            </a:r>
          </a:p>
          <a:p>
            <a:pPr marL="228600" indent="-228600">
              <a:buAutoNum type="arabicPeriod"/>
            </a:pPr>
            <a:endParaRPr lang="en-US" i="1" dirty="0"/>
          </a:p>
          <a:p>
            <a:pPr marL="228600" indent="-228600">
              <a:buAutoNum type="arabicPeriod"/>
            </a:pPr>
            <a:r>
              <a:rPr lang="en-US" i="1" dirty="0"/>
              <a:t>Then to understand the distribution we visualize it by a histogram. </a:t>
            </a:r>
          </a:p>
          <a:p>
            <a:pPr marL="228600" indent="-228600">
              <a:buAutoNum type="arabicPeriod"/>
            </a:pPr>
            <a:r>
              <a:rPr lang="en-US" dirty="0"/>
              <a:t>This gives a good approximation to the probability distribution of the statistic</a:t>
            </a:r>
          </a:p>
          <a:p>
            <a:pPr marL="228600" indent="-228600">
              <a:buAutoNum type="arabicPeriod"/>
            </a:pPr>
            <a:endParaRPr lang="en-US" i="1"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12</a:t>
            </a:fld>
            <a:endParaRPr lang="en-US"/>
          </a:p>
        </p:txBody>
      </p:sp>
    </p:spTree>
    <p:extLst>
      <p:ext uri="{BB962C8B-B14F-4D97-AF65-F5344CB8AC3E}">
        <p14:creationId xmlns:p14="http://schemas.microsoft.com/office/powerpoint/2010/main" val="239404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main computational aspect of a test of the hypotheses is : </a:t>
            </a:r>
            <a:r>
              <a:rPr lang="en-US" i="1" dirty="0"/>
              <a:t>what the values of the test statistic might be if the null hypothesis were true!</a:t>
            </a:r>
          </a:p>
          <a:p>
            <a:pPr marL="228600" indent="-228600">
              <a:buAutoNum type="arabicPeriod"/>
            </a:pPr>
            <a:endParaRPr lang="en-US" i="1" dirty="0"/>
          </a:p>
          <a:p>
            <a:pPr marL="228600" indent="-228600">
              <a:buAutoNum type="arabicPeriod"/>
            </a:pPr>
            <a:r>
              <a:rPr lang="en-US" i="1" dirty="0"/>
              <a:t>The find the possible values we simulate the statistic under the null </a:t>
            </a:r>
            <a:r>
              <a:rPr lang="en-US" i="1" dirty="0" err="1"/>
              <a:t>hypthoesis</a:t>
            </a:r>
            <a:endParaRPr lang="en-US" i="1" dirty="0"/>
          </a:p>
          <a:p>
            <a:pPr marL="228600" indent="-228600">
              <a:buAutoNum type="arabicPeriod"/>
            </a:pPr>
            <a:r>
              <a:rPr lang="en-US" i="1" dirty="0"/>
              <a:t>The simulation gives a sense of the possible value and the frequency of how they occur</a:t>
            </a:r>
          </a:p>
          <a:p>
            <a:pPr marL="228600" indent="-228600">
              <a:buAutoNum type="arabicPeriod"/>
            </a:pPr>
            <a:endParaRPr lang="en-US" i="1" dirty="0"/>
          </a:p>
          <a:p>
            <a:pPr marL="228600" indent="-228600">
              <a:buAutoNum type="arabicPeriod"/>
            </a:pPr>
            <a:r>
              <a:rPr lang="en-US" i="1" dirty="0"/>
              <a:t>Then to understand the distribution we visualize it by a histogram. </a:t>
            </a:r>
          </a:p>
          <a:p>
            <a:pPr marL="228600" indent="-228600">
              <a:buAutoNum type="arabicPeriod"/>
            </a:pPr>
            <a:r>
              <a:rPr lang="en-US" dirty="0"/>
              <a:t>This gives a good approximation to the probability distribution of the statistic</a:t>
            </a:r>
          </a:p>
          <a:p>
            <a:pPr marL="228600" indent="-228600">
              <a:buAutoNum type="arabicPeriod"/>
            </a:pPr>
            <a:endParaRPr lang="en-US" i="1"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13</a:t>
            </a:fld>
            <a:endParaRPr lang="en-US"/>
          </a:p>
        </p:txBody>
      </p:sp>
    </p:spTree>
    <p:extLst>
      <p:ext uri="{BB962C8B-B14F-4D97-AF65-F5344CB8AC3E}">
        <p14:creationId xmlns:p14="http://schemas.microsoft.com/office/powerpoint/2010/main" val="2345589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main computational aspect of a test of the hypotheses is : </a:t>
            </a:r>
            <a:r>
              <a:rPr lang="en-US" i="1" dirty="0"/>
              <a:t>what the values of the test statistic might be if the null hypothesis were true!</a:t>
            </a:r>
          </a:p>
          <a:p>
            <a:pPr marL="228600" indent="-228600">
              <a:buAutoNum type="arabicPeriod"/>
            </a:pPr>
            <a:endParaRPr lang="en-US" i="1" dirty="0"/>
          </a:p>
          <a:p>
            <a:pPr marL="228600" indent="-228600">
              <a:buAutoNum type="arabicPeriod"/>
            </a:pPr>
            <a:r>
              <a:rPr lang="en-US" i="1" dirty="0"/>
              <a:t>The find the possible values we simulate the statistic under the null </a:t>
            </a:r>
            <a:r>
              <a:rPr lang="en-US" i="1" dirty="0" err="1"/>
              <a:t>hypthoesis</a:t>
            </a:r>
            <a:endParaRPr lang="en-US" i="1" dirty="0"/>
          </a:p>
          <a:p>
            <a:pPr marL="228600" indent="-228600">
              <a:buAutoNum type="arabicPeriod"/>
            </a:pPr>
            <a:r>
              <a:rPr lang="en-US" i="1" dirty="0"/>
              <a:t>The simulation gives a sense of the possible value and the frequency of how they occur</a:t>
            </a:r>
          </a:p>
          <a:p>
            <a:pPr marL="228600" indent="-228600">
              <a:buAutoNum type="arabicPeriod"/>
            </a:pPr>
            <a:endParaRPr lang="en-US" i="1" dirty="0"/>
          </a:p>
          <a:p>
            <a:pPr marL="228600" indent="-228600">
              <a:buAutoNum type="arabicPeriod"/>
            </a:pPr>
            <a:r>
              <a:rPr lang="en-US" i="1" dirty="0"/>
              <a:t>Then to understand the distribution of the possible values we visualize it by a histogram. </a:t>
            </a:r>
          </a:p>
          <a:p>
            <a:pPr marL="228600" indent="-228600">
              <a:buAutoNum type="arabicPeriod"/>
            </a:pPr>
            <a:r>
              <a:rPr lang="en-US" dirty="0"/>
              <a:t>This gives a good approximation to the probability distribution of the statistic</a:t>
            </a:r>
          </a:p>
          <a:p>
            <a:pPr marL="228600" indent="-228600">
              <a:buAutoNum type="arabicPeriod"/>
            </a:pPr>
            <a:endParaRPr lang="en-US" i="1"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14</a:t>
            </a:fld>
            <a:endParaRPr lang="en-US"/>
          </a:p>
        </p:txBody>
      </p:sp>
    </p:spTree>
    <p:extLst>
      <p:ext uri="{BB962C8B-B14F-4D97-AF65-F5344CB8AC3E}">
        <p14:creationId xmlns:p14="http://schemas.microsoft.com/office/powerpoint/2010/main" val="282286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determine if the null hypothesis is valid we look at the observed value of the test statistic and its distribution as predicted by the null hypothesis.</a:t>
            </a:r>
          </a:p>
          <a:p>
            <a:pPr marL="228600" indent="-228600">
              <a:buAutoNum type="arabicPeriod"/>
            </a:pPr>
            <a:r>
              <a:rPr lang="en-US" dirty="0"/>
              <a:t>The </a:t>
            </a:r>
            <a:r>
              <a:rPr lang="en-US" b="1" dirty="0"/>
              <a:t>observed value of the test statistic</a:t>
            </a:r>
            <a:r>
              <a:rPr lang="en-US" dirty="0"/>
              <a:t> is the value of the statistic you get from the data in the study, this is not simulated. </a:t>
            </a:r>
          </a:p>
          <a:p>
            <a:pPr marL="228600" indent="-228600">
              <a:buAutoNum type="arabicPeriod"/>
            </a:pPr>
            <a:r>
              <a:rPr lang="en-US" dirty="0"/>
              <a:t>In other words we compare the observed value versus the </a:t>
            </a:r>
            <a:r>
              <a:rPr lang="en-US" dirty="0" err="1"/>
              <a:t>simlulated</a:t>
            </a:r>
            <a:r>
              <a:rPr lang="en-US" dirty="0"/>
              <a:t> values.</a:t>
            </a:r>
          </a:p>
          <a:p>
            <a:pPr marL="228600" indent="-228600">
              <a:buAutoNum type="arabicPeriod"/>
            </a:pPr>
            <a:r>
              <a:rPr lang="en-US" dirty="0"/>
              <a:t> if the two values are not consistent with each other then the data do not support the null hypothesis.</a:t>
            </a:r>
          </a:p>
          <a:p>
            <a:pPr marL="228600" indent="-228600">
              <a:buAutoNum type="arabicPeriod"/>
            </a:pPr>
            <a:r>
              <a:rPr lang="en-US" dirty="0"/>
              <a:t>If the data do not support the null hypothesis, we say that the test </a:t>
            </a:r>
            <a:r>
              <a:rPr lang="en-US" i="1" dirty="0"/>
              <a:t>rejects</a:t>
            </a:r>
            <a:r>
              <a:rPr lang="en-US" dirty="0"/>
              <a:t> the null hypothesis.</a:t>
            </a:r>
          </a:p>
          <a:p>
            <a:pPr marL="228600" indent="-228600">
              <a:buAutoNum type="arabicPeriod"/>
            </a:pPr>
            <a:r>
              <a:rPr lang="en-US" dirty="0"/>
              <a:t>If the test statistics and the observed value are consistent with each other, then the observed test statistic is in line with what the null hypothesis predict</a:t>
            </a:r>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15</a:t>
            </a:fld>
            <a:endParaRPr lang="en-US"/>
          </a:p>
        </p:txBody>
      </p:sp>
    </p:spTree>
    <p:extLst>
      <p:ext uri="{BB962C8B-B14F-4D97-AF65-F5344CB8AC3E}">
        <p14:creationId xmlns:p14="http://schemas.microsoft.com/office/powerpoint/2010/main" val="1287544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determine if the null hypothesis is valid we look at the observed value of the test statistic and its distribution as predicted by the null hypothesis.</a:t>
            </a:r>
          </a:p>
          <a:p>
            <a:pPr marL="228600" indent="-228600">
              <a:buAutoNum type="arabicPeriod"/>
            </a:pPr>
            <a:r>
              <a:rPr lang="en-US" dirty="0"/>
              <a:t>The </a:t>
            </a:r>
            <a:r>
              <a:rPr lang="en-US" b="1" dirty="0"/>
              <a:t>observed value of the test statistic</a:t>
            </a:r>
            <a:r>
              <a:rPr lang="en-US" dirty="0"/>
              <a:t> is the value of the statistic you get from the data in the study, this is not simulated. </a:t>
            </a:r>
          </a:p>
          <a:p>
            <a:pPr marL="228600" indent="-228600">
              <a:buAutoNum type="arabicPeriod"/>
            </a:pPr>
            <a:r>
              <a:rPr lang="en-US" dirty="0"/>
              <a:t>In other words we compare the observed value versus the </a:t>
            </a:r>
            <a:r>
              <a:rPr lang="en-US" dirty="0" err="1"/>
              <a:t>simlulated</a:t>
            </a:r>
            <a:r>
              <a:rPr lang="en-US" dirty="0"/>
              <a:t> values.</a:t>
            </a:r>
          </a:p>
          <a:p>
            <a:pPr marL="228600" indent="-228600">
              <a:buAutoNum type="arabicPeriod"/>
            </a:pPr>
            <a:r>
              <a:rPr lang="en-US" dirty="0"/>
              <a:t> if the two values are not consistent with each other then the data do not support the null hypothesis.</a:t>
            </a:r>
          </a:p>
          <a:p>
            <a:pPr marL="228600" indent="-228600">
              <a:buAutoNum type="arabicPeriod"/>
            </a:pPr>
            <a:r>
              <a:rPr lang="en-US" dirty="0"/>
              <a:t>If the data do not support the null hypothesis, we say that the test </a:t>
            </a:r>
            <a:r>
              <a:rPr lang="en-US" i="1" dirty="0"/>
              <a:t>rejects</a:t>
            </a:r>
            <a:r>
              <a:rPr lang="en-US" dirty="0"/>
              <a:t> the null hypothesis.</a:t>
            </a:r>
          </a:p>
          <a:p>
            <a:pPr marL="228600" indent="-228600">
              <a:buAutoNum type="arabicPeriod"/>
            </a:pPr>
            <a:r>
              <a:rPr lang="en-US" dirty="0"/>
              <a:t>If the test statistics and the observed value are consistent with each other, then the observed test statistic is in line with what the null hypothesis predict</a:t>
            </a:r>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16</a:t>
            </a:fld>
            <a:endParaRPr lang="en-US"/>
          </a:p>
        </p:txBody>
      </p:sp>
    </p:spTree>
    <p:extLst>
      <p:ext uri="{BB962C8B-B14F-4D97-AF65-F5344CB8AC3E}">
        <p14:creationId xmlns:p14="http://schemas.microsoft.com/office/powerpoint/2010/main" val="565459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determine if the null hypothesis is valid we look at the observed value of the test statistic and its distribution as predicted by the null hypothesis.</a:t>
            </a:r>
          </a:p>
          <a:p>
            <a:pPr marL="228600" indent="-228600">
              <a:buAutoNum type="arabicPeriod"/>
            </a:pPr>
            <a:r>
              <a:rPr lang="en-US" dirty="0"/>
              <a:t>The </a:t>
            </a:r>
            <a:r>
              <a:rPr lang="en-US" b="1" dirty="0"/>
              <a:t>observed value of the test statistic</a:t>
            </a:r>
            <a:r>
              <a:rPr lang="en-US" dirty="0"/>
              <a:t> is the value of the statistic you get from the data in the study, this is not simulated. </a:t>
            </a:r>
          </a:p>
          <a:p>
            <a:pPr marL="228600" indent="-228600">
              <a:buAutoNum type="arabicPeriod"/>
            </a:pPr>
            <a:r>
              <a:rPr lang="en-US" dirty="0"/>
              <a:t>In other words we compare the observed value versus the </a:t>
            </a:r>
            <a:r>
              <a:rPr lang="en-US" dirty="0" err="1"/>
              <a:t>simlulated</a:t>
            </a:r>
            <a:r>
              <a:rPr lang="en-US" dirty="0"/>
              <a:t> values.</a:t>
            </a:r>
          </a:p>
          <a:p>
            <a:pPr marL="228600" indent="-228600">
              <a:buAutoNum type="arabicPeriod"/>
            </a:pPr>
            <a:r>
              <a:rPr lang="en-US" dirty="0"/>
              <a:t> if the two values are not consistent with each other then the data do not support the null hypothesis.</a:t>
            </a:r>
          </a:p>
          <a:p>
            <a:pPr marL="228600" indent="-228600">
              <a:buAutoNum type="arabicPeriod"/>
            </a:pPr>
            <a:r>
              <a:rPr lang="en-US" dirty="0"/>
              <a:t>If the data do not support the null hypothesis, we say that the test </a:t>
            </a:r>
            <a:r>
              <a:rPr lang="en-US" i="1" dirty="0"/>
              <a:t>rejects</a:t>
            </a:r>
            <a:r>
              <a:rPr lang="en-US" dirty="0"/>
              <a:t> the null hypothesis.</a:t>
            </a:r>
          </a:p>
          <a:p>
            <a:pPr marL="228600" indent="-228600">
              <a:buAutoNum type="arabicPeriod"/>
            </a:pPr>
            <a:r>
              <a:rPr lang="en-US" dirty="0"/>
              <a:t>If the test statistics and the observed value are consistent with each other, then the observed test statistic is in line with what the null hypothesis predict</a:t>
            </a:r>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17</a:t>
            </a:fld>
            <a:endParaRPr lang="en-US"/>
          </a:p>
        </p:txBody>
      </p:sp>
    </p:spTree>
    <p:extLst>
      <p:ext uri="{BB962C8B-B14F-4D97-AF65-F5344CB8AC3E}">
        <p14:creationId xmlns:p14="http://schemas.microsoft.com/office/powerpoint/2010/main" val="2119503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determine if the null hypothesis is valid we look at the observed value of the test statistic and its distribution as predicted by the null hypothesis.</a:t>
            </a:r>
          </a:p>
          <a:p>
            <a:pPr marL="228600" indent="-228600">
              <a:buAutoNum type="arabicPeriod"/>
            </a:pPr>
            <a:r>
              <a:rPr lang="en-US" dirty="0"/>
              <a:t>The </a:t>
            </a:r>
            <a:r>
              <a:rPr lang="en-US" b="1" dirty="0"/>
              <a:t>observed value of the test statistic</a:t>
            </a:r>
            <a:r>
              <a:rPr lang="en-US" dirty="0"/>
              <a:t> is the value of the statistic you get from the data in the study, this is not simulated. </a:t>
            </a:r>
          </a:p>
          <a:p>
            <a:pPr marL="228600" indent="-228600">
              <a:buAutoNum type="arabicPeriod"/>
            </a:pPr>
            <a:r>
              <a:rPr lang="en-US" dirty="0"/>
              <a:t>In other words we compare the observed value versus the </a:t>
            </a:r>
            <a:r>
              <a:rPr lang="en-US" dirty="0" err="1"/>
              <a:t>simlulated</a:t>
            </a:r>
            <a:r>
              <a:rPr lang="en-US" dirty="0"/>
              <a:t> values.</a:t>
            </a:r>
          </a:p>
          <a:p>
            <a:pPr marL="228600" indent="-228600">
              <a:buAutoNum type="arabicPeriod"/>
            </a:pPr>
            <a:r>
              <a:rPr lang="en-US" dirty="0"/>
              <a:t> if the two values are not consistent with each other then the data do not support the null hypothesis.</a:t>
            </a:r>
          </a:p>
          <a:p>
            <a:pPr marL="228600" indent="-228600">
              <a:buAutoNum type="arabicPeriod"/>
            </a:pPr>
            <a:r>
              <a:rPr lang="en-US" dirty="0"/>
              <a:t>If the data do not support the null hypothesis, we say that the test </a:t>
            </a:r>
            <a:r>
              <a:rPr lang="en-US" i="1" dirty="0"/>
              <a:t>rejects</a:t>
            </a:r>
            <a:r>
              <a:rPr lang="en-US" dirty="0"/>
              <a:t> the null hypothesis.</a:t>
            </a:r>
          </a:p>
          <a:p>
            <a:pPr marL="228600" indent="-228600">
              <a:buAutoNum type="arabicPeriod"/>
            </a:pPr>
            <a:r>
              <a:rPr lang="en-US" dirty="0"/>
              <a:t>If the test statistics and the observed value are consistent with each other, then the observed test statistic is in line with what the null hypothesis predict</a:t>
            </a:r>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18</a:t>
            </a:fld>
            <a:endParaRPr lang="en-US"/>
          </a:p>
        </p:txBody>
      </p:sp>
    </p:spTree>
    <p:extLst>
      <p:ext uri="{BB962C8B-B14F-4D97-AF65-F5344CB8AC3E}">
        <p14:creationId xmlns:p14="http://schemas.microsoft.com/office/powerpoint/2010/main" val="1443959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Consistent with the data means does the observed statistic fall with the simulated distribution?</a:t>
            </a:r>
          </a:p>
          <a:p>
            <a:pPr marL="228600" indent="-228600">
              <a:buAutoNum type="arabicPeriod"/>
            </a:pPr>
            <a:r>
              <a:rPr lang="en-US" dirty="0"/>
              <a:t>Whether it is consistent or not is a judgement call by you!</a:t>
            </a:r>
          </a:p>
          <a:p>
            <a:pPr marL="228600" indent="-228600">
              <a:buAutoNum type="arabicPeriod"/>
            </a:pPr>
            <a:r>
              <a:rPr lang="en-US" dirty="0"/>
              <a:t>We will look at an example that allows you to make your own judgment wither the values of a test statistic and predicted values are consistent</a:t>
            </a:r>
          </a:p>
          <a:p>
            <a:pPr marL="228600" indent="-228600">
              <a:buAutoNum type="arabicPeriod"/>
            </a:pPr>
            <a:r>
              <a:rPr lang="en-US" dirty="0"/>
              <a:t>Then we will introduce guidelines that help make the judgment call!</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19</a:t>
            </a:fld>
            <a:endParaRPr lang="en-US"/>
          </a:p>
        </p:txBody>
      </p:sp>
    </p:spTree>
    <p:extLst>
      <p:ext uri="{BB962C8B-B14F-4D97-AF65-F5344CB8AC3E}">
        <p14:creationId xmlns:p14="http://schemas.microsoft.com/office/powerpoint/2010/main" val="96067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will review the steps we took to assess a model last week and introduce some vocab.</a:t>
            </a:r>
          </a:p>
          <a:p>
            <a:pPr marL="228600" indent="-228600">
              <a:buAutoNum type="arabicPeriod"/>
            </a:pPr>
            <a:r>
              <a:rPr lang="en-US" dirty="0"/>
              <a:t>The steps are fundamental to using statistical tests to check hypotheses. </a:t>
            </a:r>
          </a:p>
        </p:txBody>
      </p:sp>
      <p:sp>
        <p:nvSpPr>
          <p:cNvPr id="4" name="Slide Number Placeholder 3"/>
          <p:cNvSpPr>
            <a:spLocks noGrp="1"/>
          </p:cNvSpPr>
          <p:nvPr>
            <p:ph type="sldNum" sz="quarter" idx="5"/>
          </p:nvPr>
        </p:nvSpPr>
        <p:spPr/>
        <p:txBody>
          <a:bodyPr/>
          <a:lstStyle/>
          <a:p>
            <a:fld id="{7F9F127C-6D57-477E-A72F-E6E472CFC295}" type="slidenum">
              <a:rPr lang="en-US" smtClean="0"/>
              <a:t>2</a:t>
            </a:fld>
            <a:endParaRPr lang="en-US"/>
          </a:p>
        </p:txBody>
      </p:sp>
    </p:spTree>
    <p:extLst>
      <p:ext uri="{BB962C8B-B14F-4D97-AF65-F5344CB8AC3E}">
        <p14:creationId xmlns:p14="http://schemas.microsoft.com/office/powerpoint/2010/main" val="426186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Berkeley Statistics class of about 350 students and was divided into 12 discussion sections </a:t>
            </a:r>
          </a:p>
          <a:p>
            <a:pPr marL="228600" indent="-228600">
              <a:buAutoNum type="arabicPeriod"/>
            </a:pPr>
            <a:r>
              <a:rPr lang="en-US" dirty="0"/>
              <a:t>Each section is lead by a graduate student</a:t>
            </a:r>
          </a:p>
          <a:p>
            <a:pPr marL="228600" indent="-228600">
              <a:buAutoNum type="arabicPeriod"/>
            </a:pPr>
            <a:r>
              <a:rPr lang="en-US" dirty="0"/>
              <a:t>After the midterm, </a:t>
            </a:r>
            <a:r>
              <a:rPr lang="en-US" sz="1200" dirty="0">
                <a:solidFill>
                  <a:srgbClr val="3B3B3B"/>
                </a:solidFill>
                <a:latin typeface="Arial"/>
                <a:cs typeface="Arial"/>
              </a:rPr>
              <a:t>students </a:t>
            </a:r>
            <a:r>
              <a:rPr lang="en-US" sz="1200" spc="-5" dirty="0">
                <a:solidFill>
                  <a:srgbClr val="3B3B3B"/>
                </a:solidFill>
                <a:latin typeface="Arial"/>
                <a:cs typeface="Arial"/>
              </a:rPr>
              <a:t>in Section </a:t>
            </a:r>
            <a:r>
              <a:rPr lang="en-US" sz="1200" dirty="0">
                <a:solidFill>
                  <a:srgbClr val="3B3B3B"/>
                </a:solidFill>
                <a:latin typeface="Arial"/>
                <a:cs typeface="Arial"/>
              </a:rPr>
              <a:t>3 </a:t>
            </a:r>
            <a:r>
              <a:rPr lang="en-US" sz="1200" spc="-5" dirty="0">
                <a:solidFill>
                  <a:srgbClr val="3B3B3B"/>
                </a:solidFill>
                <a:latin typeface="Arial"/>
                <a:cs typeface="Arial"/>
              </a:rPr>
              <a:t>notice that</a:t>
            </a:r>
            <a:r>
              <a:rPr lang="en-US" sz="1200" spc="-110" dirty="0">
                <a:solidFill>
                  <a:srgbClr val="3B3B3B"/>
                </a:solidFill>
                <a:latin typeface="Arial"/>
                <a:cs typeface="Arial"/>
              </a:rPr>
              <a:t> </a:t>
            </a:r>
            <a:r>
              <a:rPr lang="en-US" sz="1200" spc="-5" dirty="0">
                <a:solidFill>
                  <a:srgbClr val="3B3B3B"/>
                </a:solidFill>
                <a:latin typeface="Arial"/>
                <a:cs typeface="Arial"/>
              </a:rPr>
              <a:t>the  average </a:t>
            </a:r>
            <a:r>
              <a:rPr lang="en-US" sz="1200" dirty="0">
                <a:solidFill>
                  <a:srgbClr val="3B3B3B"/>
                </a:solidFill>
                <a:latin typeface="Arial"/>
                <a:cs typeface="Arial"/>
              </a:rPr>
              <a:t>score </a:t>
            </a:r>
            <a:r>
              <a:rPr lang="en-US" sz="1200" spc="-5" dirty="0">
                <a:solidFill>
                  <a:srgbClr val="3B3B3B"/>
                </a:solidFill>
                <a:latin typeface="Arial"/>
                <a:cs typeface="Arial"/>
              </a:rPr>
              <a:t>in their </a:t>
            </a:r>
            <a:r>
              <a:rPr lang="en-US" sz="1200" dirty="0">
                <a:solidFill>
                  <a:srgbClr val="3B3B3B"/>
                </a:solidFill>
                <a:latin typeface="Arial"/>
                <a:cs typeface="Arial"/>
              </a:rPr>
              <a:t>section </a:t>
            </a:r>
            <a:r>
              <a:rPr lang="en-US" sz="1200" spc="-5" dirty="0">
                <a:solidFill>
                  <a:srgbClr val="3B3B3B"/>
                </a:solidFill>
                <a:latin typeface="Arial"/>
                <a:cs typeface="Arial"/>
              </a:rPr>
              <a:t>is lower than in</a:t>
            </a:r>
            <a:r>
              <a:rPr lang="en-US" sz="1200" spc="-75" dirty="0">
                <a:solidFill>
                  <a:srgbClr val="3B3B3B"/>
                </a:solidFill>
                <a:latin typeface="Arial"/>
                <a:cs typeface="Arial"/>
              </a:rPr>
              <a:t> </a:t>
            </a:r>
            <a:r>
              <a:rPr lang="en-US" sz="1200" spc="-5" dirty="0">
                <a:solidFill>
                  <a:srgbClr val="3B3B3B"/>
                </a:solidFill>
                <a:latin typeface="Arial"/>
                <a:cs typeface="Arial"/>
              </a:rPr>
              <a:t>others</a:t>
            </a:r>
          </a:p>
          <a:p>
            <a:pPr marL="228600" indent="-228600">
              <a:buAutoNum type="arabicPeriod"/>
            </a:pPr>
            <a:r>
              <a:rPr lang="en-US" sz="1200" spc="-5" dirty="0">
                <a:solidFill>
                  <a:srgbClr val="3B3B3B"/>
                </a:solidFill>
                <a:latin typeface="Arial"/>
                <a:cs typeface="Arial"/>
              </a:rPr>
              <a:t>Section 3 </a:t>
            </a:r>
            <a:r>
              <a:rPr lang="en-US" dirty="0"/>
              <a:t>though that  there must have been something wrong with the graduate students teaching</a:t>
            </a:r>
          </a:p>
          <a:p>
            <a:pPr marL="228600" indent="-228600">
              <a:buAutoNum type="arabicPeriod"/>
            </a:pPr>
            <a:r>
              <a:rPr lang="en-US" dirty="0"/>
              <a:t>While the graduate student instructors though that the average score of the same number of students picked at random from the class. Would be like section 3</a:t>
            </a:r>
          </a:p>
          <a:p>
            <a:pPr marL="228600" indent="-228600">
              <a:buAutoNum type="arabicPeriod"/>
            </a:pPr>
            <a:r>
              <a:rPr lang="en-US" dirty="0"/>
              <a:t>We can simulate data under this model and check who is correct. </a:t>
            </a:r>
          </a:p>
        </p:txBody>
      </p:sp>
      <p:sp>
        <p:nvSpPr>
          <p:cNvPr id="4" name="Slide Number Placeholder 3"/>
          <p:cNvSpPr>
            <a:spLocks noGrp="1"/>
          </p:cNvSpPr>
          <p:nvPr>
            <p:ph type="sldNum" sz="quarter" idx="5"/>
          </p:nvPr>
        </p:nvSpPr>
        <p:spPr/>
        <p:txBody>
          <a:bodyPr/>
          <a:lstStyle/>
          <a:p>
            <a:fld id="{7F9F127C-6D57-477E-A72F-E6E472CFC295}" type="slidenum">
              <a:rPr lang="en-US" smtClean="0"/>
              <a:t>21</a:t>
            </a:fld>
            <a:endParaRPr lang="en-US"/>
          </a:p>
        </p:txBody>
      </p:sp>
    </p:spTree>
    <p:extLst>
      <p:ext uri="{BB962C8B-B14F-4D97-AF65-F5344CB8AC3E}">
        <p14:creationId xmlns:p14="http://schemas.microsoft.com/office/powerpoint/2010/main" val="911984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Berkeley Statistics class of about 350 students and was divided into 12 discussion sections </a:t>
            </a:r>
          </a:p>
          <a:p>
            <a:pPr marL="228600" indent="-228600">
              <a:buAutoNum type="arabicPeriod"/>
            </a:pPr>
            <a:r>
              <a:rPr lang="en-US" dirty="0"/>
              <a:t>Each section is lead by a graduate student</a:t>
            </a:r>
          </a:p>
          <a:p>
            <a:pPr marL="228600" indent="-228600">
              <a:buAutoNum type="arabicPeriod"/>
            </a:pPr>
            <a:r>
              <a:rPr lang="en-US" dirty="0"/>
              <a:t>After the midterm, </a:t>
            </a:r>
            <a:r>
              <a:rPr lang="en-US" sz="1200" dirty="0">
                <a:solidFill>
                  <a:srgbClr val="3B3B3B"/>
                </a:solidFill>
                <a:latin typeface="Arial"/>
                <a:cs typeface="Arial"/>
              </a:rPr>
              <a:t>students </a:t>
            </a:r>
            <a:r>
              <a:rPr lang="en-US" sz="1200" spc="-5" dirty="0">
                <a:solidFill>
                  <a:srgbClr val="3B3B3B"/>
                </a:solidFill>
                <a:latin typeface="Arial"/>
                <a:cs typeface="Arial"/>
              </a:rPr>
              <a:t>in Section </a:t>
            </a:r>
            <a:r>
              <a:rPr lang="en-US" sz="1200" dirty="0">
                <a:solidFill>
                  <a:srgbClr val="3B3B3B"/>
                </a:solidFill>
                <a:latin typeface="Arial"/>
                <a:cs typeface="Arial"/>
              </a:rPr>
              <a:t>3 </a:t>
            </a:r>
            <a:r>
              <a:rPr lang="en-US" sz="1200" spc="-5" dirty="0">
                <a:solidFill>
                  <a:srgbClr val="3B3B3B"/>
                </a:solidFill>
                <a:latin typeface="Arial"/>
                <a:cs typeface="Arial"/>
              </a:rPr>
              <a:t>notice that</a:t>
            </a:r>
            <a:r>
              <a:rPr lang="en-US" sz="1200" spc="-110" dirty="0">
                <a:solidFill>
                  <a:srgbClr val="3B3B3B"/>
                </a:solidFill>
                <a:latin typeface="Arial"/>
                <a:cs typeface="Arial"/>
              </a:rPr>
              <a:t> </a:t>
            </a:r>
            <a:r>
              <a:rPr lang="en-US" sz="1200" spc="-5" dirty="0">
                <a:solidFill>
                  <a:srgbClr val="3B3B3B"/>
                </a:solidFill>
                <a:latin typeface="Arial"/>
                <a:cs typeface="Arial"/>
              </a:rPr>
              <a:t>the  average </a:t>
            </a:r>
            <a:r>
              <a:rPr lang="en-US" sz="1200" dirty="0">
                <a:solidFill>
                  <a:srgbClr val="3B3B3B"/>
                </a:solidFill>
                <a:latin typeface="Arial"/>
                <a:cs typeface="Arial"/>
              </a:rPr>
              <a:t>score </a:t>
            </a:r>
            <a:r>
              <a:rPr lang="en-US" sz="1200" spc="-5" dirty="0">
                <a:solidFill>
                  <a:srgbClr val="3B3B3B"/>
                </a:solidFill>
                <a:latin typeface="Arial"/>
                <a:cs typeface="Arial"/>
              </a:rPr>
              <a:t>in their </a:t>
            </a:r>
            <a:r>
              <a:rPr lang="en-US" sz="1200" dirty="0">
                <a:solidFill>
                  <a:srgbClr val="3B3B3B"/>
                </a:solidFill>
                <a:latin typeface="Arial"/>
                <a:cs typeface="Arial"/>
              </a:rPr>
              <a:t>section </a:t>
            </a:r>
            <a:r>
              <a:rPr lang="en-US" sz="1200" spc="-5" dirty="0">
                <a:solidFill>
                  <a:srgbClr val="3B3B3B"/>
                </a:solidFill>
                <a:latin typeface="Arial"/>
                <a:cs typeface="Arial"/>
              </a:rPr>
              <a:t>is lower than in</a:t>
            </a:r>
            <a:r>
              <a:rPr lang="en-US" sz="1200" spc="-75" dirty="0">
                <a:solidFill>
                  <a:srgbClr val="3B3B3B"/>
                </a:solidFill>
                <a:latin typeface="Arial"/>
                <a:cs typeface="Arial"/>
              </a:rPr>
              <a:t> </a:t>
            </a:r>
            <a:r>
              <a:rPr lang="en-US" sz="1200" spc="-5" dirty="0">
                <a:solidFill>
                  <a:srgbClr val="3B3B3B"/>
                </a:solidFill>
                <a:latin typeface="Arial"/>
                <a:cs typeface="Arial"/>
              </a:rPr>
              <a:t>others</a:t>
            </a:r>
          </a:p>
          <a:p>
            <a:pPr marL="228600" indent="-228600">
              <a:buAutoNum type="arabicPeriod"/>
            </a:pPr>
            <a:r>
              <a:rPr lang="en-US" sz="1200" spc="-5" dirty="0">
                <a:solidFill>
                  <a:srgbClr val="3B3B3B"/>
                </a:solidFill>
                <a:latin typeface="Arial"/>
                <a:cs typeface="Arial"/>
              </a:rPr>
              <a:t>Section 3 </a:t>
            </a:r>
            <a:r>
              <a:rPr lang="en-US" dirty="0"/>
              <a:t>though that  there must have been something wrong with the graduate students teaching</a:t>
            </a:r>
          </a:p>
          <a:p>
            <a:pPr marL="228600" indent="-228600">
              <a:buAutoNum type="arabicPeriod"/>
            </a:pPr>
            <a:r>
              <a:rPr lang="en-US" dirty="0"/>
              <a:t>While the graduate student instructors though that the average score of the same number of students picked at random from the class. Would be like section 3</a:t>
            </a:r>
          </a:p>
          <a:p>
            <a:pPr marL="228600" indent="-228600">
              <a:buAutoNum type="arabicPeriod"/>
            </a:pPr>
            <a:r>
              <a:rPr lang="en-US" dirty="0"/>
              <a:t>We can simulate data under this model and check who is correct. </a:t>
            </a:r>
          </a:p>
        </p:txBody>
      </p:sp>
      <p:sp>
        <p:nvSpPr>
          <p:cNvPr id="4" name="Slide Number Placeholder 3"/>
          <p:cNvSpPr>
            <a:spLocks noGrp="1"/>
          </p:cNvSpPr>
          <p:nvPr>
            <p:ph type="sldNum" sz="quarter" idx="5"/>
          </p:nvPr>
        </p:nvSpPr>
        <p:spPr/>
        <p:txBody>
          <a:bodyPr/>
          <a:lstStyle/>
          <a:p>
            <a:fld id="{7F9F127C-6D57-477E-A72F-E6E472CFC295}" type="slidenum">
              <a:rPr lang="en-US" smtClean="0"/>
              <a:t>22</a:t>
            </a:fld>
            <a:endParaRPr lang="en-US"/>
          </a:p>
        </p:txBody>
      </p:sp>
    </p:spTree>
    <p:extLst>
      <p:ext uri="{BB962C8B-B14F-4D97-AF65-F5344CB8AC3E}">
        <p14:creationId xmlns:p14="http://schemas.microsoft.com/office/powerpoint/2010/main" val="3703189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Berkeley Statistics class of about 350 students and was divided into 12 discussion sections </a:t>
            </a:r>
          </a:p>
          <a:p>
            <a:pPr marL="228600" indent="-228600">
              <a:buAutoNum type="arabicPeriod"/>
            </a:pPr>
            <a:r>
              <a:rPr lang="en-US" dirty="0"/>
              <a:t>Each section is lead by a graduate student</a:t>
            </a:r>
          </a:p>
          <a:p>
            <a:pPr marL="228600" indent="-228600">
              <a:buAutoNum type="arabicPeriod"/>
            </a:pPr>
            <a:r>
              <a:rPr lang="en-US" dirty="0"/>
              <a:t>After the midterm, </a:t>
            </a:r>
            <a:r>
              <a:rPr lang="en-US" sz="1200" dirty="0">
                <a:solidFill>
                  <a:srgbClr val="3B3B3B"/>
                </a:solidFill>
                <a:latin typeface="Arial"/>
                <a:cs typeface="Arial"/>
              </a:rPr>
              <a:t>students </a:t>
            </a:r>
            <a:r>
              <a:rPr lang="en-US" sz="1200" spc="-5" dirty="0">
                <a:solidFill>
                  <a:srgbClr val="3B3B3B"/>
                </a:solidFill>
                <a:latin typeface="Arial"/>
                <a:cs typeface="Arial"/>
              </a:rPr>
              <a:t>in Section </a:t>
            </a:r>
            <a:r>
              <a:rPr lang="en-US" sz="1200" dirty="0">
                <a:solidFill>
                  <a:srgbClr val="3B3B3B"/>
                </a:solidFill>
                <a:latin typeface="Arial"/>
                <a:cs typeface="Arial"/>
              </a:rPr>
              <a:t>3 </a:t>
            </a:r>
            <a:r>
              <a:rPr lang="en-US" sz="1200" spc="-5" dirty="0">
                <a:solidFill>
                  <a:srgbClr val="3B3B3B"/>
                </a:solidFill>
                <a:latin typeface="Arial"/>
                <a:cs typeface="Arial"/>
              </a:rPr>
              <a:t>notice that</a:t>
            </a:r>
            <a:r>
              <a:rPr lang="en-US" sz="1200" spc="-110" dirty="0">
                <a:solidFill>
                  <a:srgbClr val="3B3B3B"/>
                </a:solidFill>
                <a:latin typeface="Arial"/>
                <a:cs typeface="Arial"/>
              </a:rPr>
              <a:t> </a:t>
            </a:r>
            <a:r>
              <a:rPr lang="en-US" sz="1200" spc="-5" dirty="0">
                <a:solidFill>
                  <a:srgbClr val="3B3B3B"/>
                </a:solidFill>
                <a:latin typeface="Arial"/>
                <a:cs typeface="Arial"/>
              </a:rPr>
              <a:t>the  average </a:t>
            </a:r>
            <a:r>
              <a:rPr lang="en-US" sz="1200" dirty="0">
                <a:solidFill>
                  <a:srgbClr val="3B3B3B"/>
                </a:solidFill>
                <a:latin typeface="Arial"/>
                <a:cs typeface="Arial"/>
              </a:rPr>
              <a:t>score </a:t>
            </a:r>
            <a:r>
              <a:rPr lang="en-US" sz="1200" spc="-5" dirty="0">
                <a:solidFill>
                  <a:srgbClr val="3B3B3B"/>
                </a:solidFill>
                <a:latin typeface="Arial"/>
                <a:cs typeface="Arial"/>
              </a:rPr>
              <a:t>in their </a:t>
            </a:r>
            <a:r>
              <a:rPr lang="en-US" sz="1200" dirty="0">
                <a:solidFill>
                  <a:srgbClr val="3B3B3B"/>
                </a:solidFill>
                <a:latin typeface="Arial"/>
                <a:cs typeface="Arial"/>
              </a:rPr>
              <a:t>section </a:t>
            </a:r>
            <a:r>
              <a:rPr lang="en-US" sz="1200" spc="-5" dirty="0">
                <a:solidFill>
                  <a:srgbClr val="3B3B3B"/>
                </a:solidFill>
                <a:latin typeface="Arial"/>
                <a:cs typeface="Arial"/>
              </a:rPr>
              <a:t>is lower than in</a:t>
            </a:r>
            <a:r>
              <a:rPr lang="en-US" sz="1200" spc="-75" dirty="0">
                <a:solidFill>
                  <a:srgbClr val="3B3B3B"/>
                </a:solidFill>
                <a:latin typeface="Arial"/>
                <a:cs typeface="Arial"/>
              </a:rPr>
              <a:t> </a:t>
            </a:r>
            <a:r>
              <a:rPr lang="en-US" sz="1200" spc="-5" dirty="0">
                <a:solidFill>
                  <a:srgbClr val="3B3B3B"/>
                </a:solidFill>
                <a:latin typeface="Arial"/>
                <a:cs typeface="Arial"/>
              </a:rPr>
              <a:t>others</a:t>
            </a:r>
          </a:p>
          <a:p>
            <a:pPr marL="228600" indent="-228600">
              <a:buAutoNum type="arabicPeriod"/>
            </a:pPr>
            <a:r>
              <a:rPr lang="en-US" sz="1200" spc="-5" dirty="0">
                <a:solidFill>
                  <a:srgbClr val="3B3B3B"/>
                </a:solidFill>
                <a:latin typeface="Arial"/>
                <a:cs typeface="Arial"/>
              </a:rPr>
              <a:t>Section 3 </a:t>
            </a:r>
            <a:r>
              <a:rPr lang="en-US" dirty="0"/>
              <a:t>though that  there must have been something wrong with the graduate students teaching</a:t>
            </a:r>
          </a:p>
          <a:p>
            <a:pPr marL="228600" indent="-228600">
              <a:buAutoNum type="arabicPeriod"/>
            </a:pPr>
            <a:r>
              <a:rPr lang="en-US" dirty="0"/>
              <a:t>While the graduate student instructors though that the average score of the same number of students picked at random from the class. Would be like section 3</a:t>
            </a:r>
          </a:p>
          <a:p>
            <a:pPr marL="228600" indent="-228600">
              <a:buAutoNum type="arabicPeriod"/>
            </a:pPr>
            <a:r>
              <a:rPr lang="en-US" dirty="0"/>
              <a:t>We can simulate data under this model and check who is correct. </a:t>
            </a:r>
          </a:p>
        </p:txBody>
      </p:sp>
      <p:sp>
        <p:nvSpPr>
          <p:cNvPr id="4" name="Slide Number Placeholder 3"/>
          <p:cNvSpPr>
            <a:spLocks noGrp="1"/>
          </p:cNvSpPr>
          <p:nvPr>
            <p:ph type="sldNum" sz="quarter" idx="5"/>
          </p:nvPr>
        </p:nvSpPr>
        <p:spPr/>
        <p:txBody>
          <a:bodyPr/>
          <a:lstStyle/>
          <a:p>
            <a:fld id="{7F9F127C-6D57-477E-A72F-E6E472CFC295}" type="slidenum">
              <a:rPr lang="en-US" smtClean="0"/>
              <a:t>23</a:t>
            </a:fld>
            <a:endParaRPr lang="en-US"/>
          </a:p>
        </p:txBody>
      </p:sp>
    </p:spTree>
    <p:extLst>
      <p:ext uri="{BB962C8B-B14F-4D97-AF65-F5344CB8AC3E}">
        <p14:creationId xmlns:p14="http://schemas.microsoft.com/office/powerpoint/2010/main" val="1041116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hypothesis is that </a:t>
            </a:r>
            <a:r>
              <a:rPr lang="en-US" sz="1200" spc="-5" dirty="0">
                <a:solidFill>
                  <a:srgbClr val="3B3B3B"/>
                </a:solidFill>
                <a:latin typeface="Arial"/>
                <a:cs typeface="Arial"/>
              </a:rPr>
              <a:t>had we picked a</a:t>
            </a:r>
            <a:r>
              <a:rPr lang="en-US" sz="1200" dirty="0">
                <a:solidFill>
                  <a:srgbClr val="3B3B3B"/>
                </a:solidFill>
                <a:latin typeface="Arial"/>
                <a:cs typeface="Arial"/>
              </a:rPr>
              <a:t> section </a:t>
            </a:r>
            <a:r>
              <a:rPr lang="en-US" sz="1200" spc="-5" dirty="0">
                <a:solidFill>
                  <a:srgbClr val="3B3B3B"/>
                </a:solidFill>
                <a:latin typeface="Arial"/>
                <a:cs typeface="Arial"/>
              </a:rPr>
              <a:t>at </a:t>
            </a:r>
            <a:r>
              <a:rPr lang="en-US" sz="1200" dirty="0">
                <a:solidFill>
                  <a:srgbClr val="3B3B3B"/>
                </a:solidFill>
                <a:latin typeface="Arial"/>
                <a:cs typeface="Arial"/>
              </a:rPr>
              <a:t>random </a:t>
            </a:r>
            <a:r>
              <a:rPr lang="en-US" sz="1200" spc="-5" dirty="0">
                <a:solidFill>
                  <a:srgbClr val="3B3B3B"/>
                </a:solidFill>
                <a:latin typeface="Arial"/>
                <a:cs typeface="Arial"/>
              </a:rPr>
              <a:t>from the whole  </a:t>
            </a:r>
            <a:r>
              <a:rPr lang="en-US" sz="1200" dirty="0">
                <a:solidFill>
                  <a:srgbClr val="3B3B3B"/>
                </a:solidFill>
                <a:latin typeface="Arial"/>
                <a:cs typeface="Arial"/>
              </a:rPr>
              <a:t>class, </a:t>
            </a:r>
            <a:r>
              <a:rPr lang="en-US" sz="1200" spc="-5" dirty="0">
                <a:solidFill>
                  <a:srgbClr val="3B3B3B"/>
                </a:solidFill>
                <a:latin typeface="Arial"/>
                <a:cs typeface="Arial"/>
              </a:rPr>
              <a:t>we </a:t>
            </a:r>
            <a:r>
              <a:rPr lang="en-US" sz="1200" dirty="0">
                <a:solidFill>
                  <a:srgbClr val="3B3B3B"/>
                </a:solidFill>
                <a:latin typeface="Arial"/>
                <a:cs typeface="Arial"/>
              </a:rPr>
              <a:t>could </a:t>
            </a:r>
            <a:r>
              <a:rPr lang="en-US" sz="1200" spc="-5" dirty="0">
                <a:solidFill>
                  <a:srgbClr val="3B3B3B"/>
                </a:solidFill>
                <a:latin typeface="Arial"/>
                <a:cs typeface="Arial"/>
              </a:rPr>
              <a:t>have got an average like section 03.</a:t>
            </a:r>
          </a:p>
          <a:p>
            <a:endParaRPr lang="en-US" sz="1200" spc="-5" dirty="0">
              <a:solidFill>
                <a:srgbClr val="3B3B3B"/>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solidFill>
                  <a:srgbClr val="3B3B3B"/>
                </a:solidFill>
                <a:latin typeface="Arial"/>
                <a:cs typeface="Arial"/>
              </a:rPr>
              <a:t>The alternative hypothesis is that The average </a:t>
            </a:r>
            <a:r>
              <a:rPr lang="en-US" sz="1200" dirty="0">
                <a:solidFill>
                  <a:srgbClr val="3B3B3B"/>
                </a:solidFill>
                <a:latin typeface="Arial"/>
                <a:cs typeface="Arial"/>
              </a:rPr>
              <a:t>score </a:t>
            </a:r>
            <a:r>
              <a:rPr lang="en-US" sz="1200" spc="-5" dirty="0">
                <a:solidFill>
                  <a:srgbClr val="3B3B3B"/>
                </a:solidFill>
                <a:latin typeface="Arial"/>
                <a:cs typeface="Arial"/>
              </a:rPr>
              <a:t>is too </a:t>
            </a:r>
            <a:r>
              <a:rPr lang="en-US" sz="1200" spc="-40" dirty="0">
                <a:solidFill>
                  <a:srgbClr val="3B3B3B"/>
                </a:solidFill>
                <a:latin typeface="Arial"/>
                <a:cs typeface="Arial"/>
              </a:rPr>
              <a:t>low. </a:t>
            </a:r>
            <a:r>
              <a:rPr lang="en-US" sz="1200" spc="-5" dirty="0">
                <a:solidFill>
                  <a:srgbClr val="3B3B3B"/>
                </a:solidFill>
                <a:latin typeface="Arial"/>
                <a:cs typeface="Arial"/>
              </a:rPr>
              <a:t>Randomness is not  the only </a:t>
            </a:r>
            <a:r>
              <a:rPr lang="en-US" sz="1200" dirty="0">
                <a:solidFill>
                  <a:srgbClr val="3B3B3B"/>
                </a:solidFill>
                <a:latin typeface="Arial"/>
                <a:cs typeface="Arial"/>
              </a:rPr>
              <a:t>reason </a:t>
            </a:r>
            <a:r>
              <a:rPr lang="en-US" sz="1200" spc="-5" dirty="0">
                <a:solidFill>
                  <a:srgbClr val="3B3B3B"/>
                </a:solidFill>
                <a:latin typeface="Arial"/>
                <a:cs typeface="Arial"/>
              </a:rPr>
              <a:t>for the low</a:t>
            </a:r>
            <a:r>
              <a:rPr lang="en-US" sz="1200" spc="-40" dirty="0">
                <a:solidFill>
                  <a:srgbClr val="3B3B3B"/>
                </a:solidFill>
                <a:latin typeface="Arial"/>
                <a:cs typeface="Arial"/>
              </a:rPr>
              <a:t> </a:t>
            </a:r>
            <a:r>
              <a:rPr lang="en-US" sz="1200" dirty="0">
                <a:solidFill>
                  <a:srgbClr val="3B3B3B"/>
                </a:solidFill>
                <a:latin typeface="Arial"/>
                <a:cs typeface="Arial"/>
              </a:rPr>
              <a:t>scores.</a:t>
            </a:r>
            <a:endParaRPr lang="en-US" sz="1200" dirty="0">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24</a:t>
            </a:fld>
            <a:endParaRPr lang="en-US"/>
          </a:p>
        </p:txBody>
      </p:sp>
    </p:spTree>
    <p:extLst>
      <p:ext uri="{BB962C8B-B14F-4D97-AF65-F5344CB8AC3E}">
        <p14:creationId xmlns:p14="http://schemas.microsoft.com/office/powerpoint/2010/main" val="681390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hypothesis is that </a:t>
            </a:r>
            <a:r>
              <a:rPr lang="en-US" sz="1200" spc="-5" dirty="0">
                <a:solidFill>
                  <a:srgbClr val="3B3B3B"/>
                </a:solidFill>
                <a:latin typeface="Arial"/>
                <a:cs typeface="Arial"/>
              </a:rPr>
              <a:t>had we picked a</a:t>
            </a:r>
            <a:r>
              <a:rPr lang="en-US" sz="1200" dirty="0">
                <a:solidFill>
                  <a:srgbClr val="3B3B3B"/>
                </a:solidFill>
                <a:latin typeface="Arial"/>
                <a:cs typeface="Arial"/>
              </a:rPr>
              <a:t> section </a:t>
            </a:r>
            <a:r>
              <a:rPr lang="en-US" sz="1200" spc="-5" dirty="0">
                <a:solidFill>
                  <a:srgbClr val="3B3B3B"/>
                </a:solidFill>
                <a:latin typeface="Arial"/>
                <a:cs typeface="Arial"/>
              </a:rPr>
              <a:t>at </a:t>
            </a:r>
            <a:r>
              <a:rPr lang="en-US" sz="1200" dirty="0">
                <a:solidFill>
                  <a:srgbClr val="3B3B3B"/>
                </a:solidFill>
                <a:latin typeface="Arial"/>
                <a:cs typeface="Arial"/>
              </a:rPr>
              <a:t>random </a:t>
            </a:r>
            <a:r>
              <a:rPr lang="en-US" sz="1200" spc="-5" dirty="0">
                <a:solidFill>
                  <a:srgbClr val="3B3B3B"/>
                </a:solidFill>
                <a:latin typeface="Arial"/>
                <a:cs typeface="Arial"/>
              </a:rPr>
              <a:t>from the whole  </a:t>
            </a:r>
            <a:r>
              <a:rPr lang="en-US" sz="1200" dirty="0">
                <a:solidFill>
                  <a:srgbClr val="3B3B3B"/>
                </a:solidFill>
                <a:latin typeface="Arial"/>
                <a:cs typeface="Arial"/>
              </a:rPr>
              <a:t>class, </a:t>
            </a:r>
            <a:r>
              <a:rPr lang="en-US" sz="1200" spc="-5" dirty="0">
                <a:solidFill>
                  <a:srgbClr val="3B3B3B"/>
                </a:solidFill>
                <a:latin typeface="Arial"/>
                <a:cs typeface="Arial"/>
              </a:rPr>
              <a:t>we </a:t>
            </a:r>
            <a:r>
              <a:rPr lang="en-US" sz="1200" dirty="0">
                <a:solidFill>
                  <a:srgbClr val="3B3B3B"/>
                </a:solidFill>
                <a:latin typeface="Arial"/>
                <a:cs typeface="Arial"/>
              </a:rPr>
              <a:t>could </a:t>
            </a:r>
            <a:r>
              <a:rPr lang="en-US" sz="1200" spc="-5" dirty="0">
                <a:solidFill>
                  <a:srgbClr val="3B3B3B"/>
                </a:solidFill>
                <a:latin typeface="Arial"/>
                <a:cs typeface="Arial"/>
              </a:rPr>
              <a:t>have got an average like section 03.</a:t>
            </a:r>
          </a:p>
          <a:p>
            <a:endParaRPr lang="en-US" sz="1200" spc="-5" dirty="0">
              <a:solidFill>
                <a:srgbClr val="3B3B3B"/>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solidFill>
                  <a:srgbClr val="3B3B3B"/>
                </a:solidFill>
                <a:latin typeface="Arial"/>
                <a:cs typeface="Arial"/>
              </a:rPr>
              <a:t>The alternative hypothesis is that The average </a:t>
            </a:r>
            <a:r>
              <a:rPr lang="en-US" sz="1200" dirty="0">
                <a:solidFill>
                  <a:srgbClr val="3B3B3B"/>
                </a:solidFill>
                <a:latin typeface="Arial"/>
                <a:cs typeface="Arial"/>
              </a:rPr>
              <a:t>score </a:t>
            </a:r>
            <a:r>
              <a:rPr lang="en-US" sz="1200" spc="-5" dirty="0">
                <a:solidFill>
                  <a:srgbClr val="3B3B3B"/>
                </a:solidFill>
                <a:latin typeface="Arial"/>
                <a:cs typeface="Arial"/>
              </a:rPr>
              <a:t>is too </a:t>
            </a:r>
            <a:r>
              <a:rPr lang="en-US" sz="1200" spc="-40" dirty="0">
                <a:solidFill>
                  <a:srgbClr val="3B3B3B"/>
                </a:solidFill>
                <a:latin typeface="Arial"/>
                <a:cs typeface="Arial"/>
              </a:rPr>
              <a:t>low. </a:t>
            </a:r>
            <a:r>
              <a:rPr lang="en-US" sz="1200" spc="-5" dirty="0">
                <a:solidFill>
                  <a:srgbClr val="3B3B3B"/>
                </a:solidFill>
                <a:latin typeface="Arial"/>
                <a:cs typeface="Arial"/>
              </a:rPr>
              <a:t>Randomness is not  the only </a:t>
            </a:r>
            <a:r>
              <a:rPr lang="en-US" sz="1200" dirty="0">
                <a:solidFill>
                  <a:srgbClr val="3B3B3B"/>
                </a:solidFill>
                <a:latin typeface="Arial"/>
                <a:cs typeface="Arial"/>
              </a:rPr>
              <a:t>reason </a:t>
            </a:r>
            <a:r>
              <a:rPr lang="en-US" sz="1200" spc="-5" dirty="0">
                <a:solidFill>
                  <a:srgbClr val="3B3B3B"/>
                </a:solidFill>
                <a:latin typeface="Arial"/>
                <a:cs typeface="Arial"/>
              </a:rPr>
              <a:t>for the low</a:t>
            </a:r>
            <a:r>
              <a:rPr lang="en-US" sz="1200" spc="-40" dirty="0">
                <a:solidFill>
                  <a:srgbClr val="3B3B3B"/>
                </a:solidFill>
                <a:latin typeface="Arial"/>
                <a:cs typeface="Arial"/>
              </a:rPr>
              <a:t> </a:t>
            </a:r>
            <a:r>
              <a:rPr lang="en-US" sz="1200" dirty="0">
                <a:solidFill>
                  <a:srgbClr val="3B3B3B"/>
                </a:solidFill>
                <a:latin typeface="Arial"/>
                <a:cs typeface="Arial"/>
              </a:rPr>
              <a:t>scores.</a:t>
            </a:r>
            <a:endParaRPr lang="en-US" sz="1200" dirty="0">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25</a:t>
            </a:fld>
            <a:endParaRPr lang="en-US"/>
          </a:p>
        </p:txBody>
      </p:sp>
    </p:spTree>
    <p:extLst>
      <p:ext uri="{BB962C8B-B14F-4D97-AF65-F5344CB8AC3E}">
        <p14:creationId xmlns:p14="http://schemas.microsoft.com/office/powerpoint/2010/main" val="1415267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hypothesis is that </a:t>
            </a:r>
            <a:r>
              <a:rPr lang="en-US" sz="1200" spc="-5" dirty="0">
                <a:solidFill>
                  <a:srgbClr val="3B3B3B"/>
                </a:solidFill>
                <a:latin typeface="Arial"/>
                <a:cs typeface="Arial"/>
              </a:rPr>
              <a:t>had we picked a</a:t>
            </a:r>
            <a:r>
              <a:rPr lang="en-US" sz="1200" dirty="0">
                <a:solidFill>
                  <a:srgbClr val="3B3B3B"/>
                </a:solidFill>
                <a:latin typeface="Arial"/>
                <a:cs typeface="Arial"/>
              </a:rPr>
              <a:t> section </a:t>
            </a:r>
            <a:r>
              <a:rPr lang="en-US" sz="1200" spc="-5" dirty="0">
                <a:solidFill>
                  <a:srgbClr val="3B3B3B"/>
                </a:solidFill>
                <a:latin typeface="Arial"/>
                <a:cs typeface="Arial"/>
              </a:rPr>
              <a:t>at </a:t>
            </a:r>
            <a:r>
              <a:rPr lang="en-US" sz="1200" dirty="0">
                <a:solidFill>
                  <a:srgbClr val="3B3B3B"/>
                </a:solidFill>
                <a:latin typeface="Arial"/>
                <a:cs typeface="Arial"/>
              </a:rPr>
              <a:t>random </a:t>
            </a:r>
            <a:r>
              <a:rPr lang="en-US" sz="1200" spc="-5" dirty="0">
                <a:solidFill>
                  <a:srgbClr val="3B3B3B"/>
                </a:solidFill>
                <a:latin typeface="Arial"/>
                <a:cs typeface="Arial"/>
              </a:rPr>
              <a:t>from the whole  </a:t>
            </a:r>
            <a:r>
              <a:rPr lang="en-US" sz="1200" dirty="0">
                <a:solidFill>
                  <a:srgbClr val="3B3B3B"/>
                </a:solidFill>
                <a:latin typeface="Arial"/>
                <a:cs typeface="Arial"/>
              </a:rPr>
              <a:t>class, </a:t>
            </a:r>
            <a:r>
              <a:rPr lang="en-US" sz="1200" spc="-5" dirty="0">
                <a:solidFill>
                  <a:srgbClr val="3B3B3B"/>
                </a:solidFill>
                <a:latin typeface="Arial"/>
                <a:cs typeface="Arial"/>
              </a:rPr>
              <a:t>we </a:t>
            </a:r>
            <a:r>
              <a:rPr lang="en-US" sz="1200" dirty="0">
                <a:solidFill>
                  <a:srgbClr val="3B3B3B"/>
                </a:solidFill>
                <a:latin typeface="Arial"/>
                <a:cs typeface="Arial"/>
              </a:rPr>
              <a:t>could </a:t>
            </a:r>
            <a:r>
              <a:rPr lang="en-US" sz="1200" spc="-5" dirty="0">
                <a:solidFill>
                  <a:srgbClr val="3B3B3B"/>
                </a:solidFill>
                <a:latin typeface="Arial"/>
                <a:cs typeface="Arial"/>
              </a:rPr>
              <a:t>have got an average like section 03.</a:t>
            </a:r>
          </a:p>
          <a:p>
            <a:endParaRPr lang="en-US" sz="1200" spc="-5" dirty="0">
              <a:solidFill>
                <a:srgbClr val="3B3B3B"/>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solidFill>
                  <a:srgbClr val="3B3B3B"/>
                </a:solidFill>
                <a:latin typeface="Arial"/>
                <a:cs typeface="Arial"/>
              </a:rPr>
              <a:t>The alternative hypothesis is that The average </a:t>
            </a:r>
            <a:r>
              <a:rPr lang="en-US" sz="1200" dirty="0">
                <a:solidFill>
                  <a:srgbClr val="3B3B3B"/>
                </a:solidFill>
                <a:latin typeface="Arial"/>
                <a:cs typeface="Arial"/>
              </a:rPr>
              <a:t>score </a:t>
            </a:r>
            <a:r>
              <a:rPr lang="en-US" sz="1200" spc="-5" dirty="0">
                <a:solidFill>
                  <a:srgbClr val="3B3B3B"/>
                </a:solidFill>
                <a:latin typeface="Arial"/>
                <a:cs typeface="Arial"/>
              </a:rPr>
              <a:t>is too </a:t>
            </a:r>
            <a:r>
              <a:rPr lang="en-US" sz="1200" spc="-40" dirty="0">
                <a:solidFill>
                  <a:srgbClr val="3B3B3B"/>
                </a:solidFill>
                <a:latin typeface="Arial"/>
                <a:cs typeface="Arial"/>
              </a:rPr>
              <a:t>low. </a:t>
            </a:r>
            <a:r>
              <a:rPr lang="en-US" sz="1200" spc="-5" dirty="0">
                <a:solidFill>
                  <a:srgbClr val="3B3B3B"/>
                </a:solidFill>
                <a:latin typeface="Arial"/>
                <a:cs typeface="Arial"/>
              </a:rPr>
              <a:t>Randomness is not  the only </a:t>
            </a:r>
            <a:r>
              <a:rPr lang="en-US" sz="1200" dirty="0">
                <a:solidFill>
                  <a:srgbClr val="3B3B3B"/>
                </a:solidFill>
                <a:latin typeface="Arial"/>
                <a:cs typeface="Arial"/>
              </a:rPr>
              <a:t>reason </a:t>
            </a:r>
            <a:r>
              <a:rPr lang="en-US" sz="1200" spc="-5" dirty="0">
                <a:solidFill>
                  <a:srgbClr val="3B3B3B"/>
                </a:solidFill>
                <a:latin typeface="Arial"/>
                <a:cs typeface="Arial"/>
              </a:rPr>
              <a:t>for the low</a:t>
            </a:r>
            <a:r>
              <a:rPr lang="en-US" sz="1200" spc="-40" dirty="0">
                <a:solidFill>
                  <a:srgbClr val="3B3B3B"/>
                </a:solidFill>
                <a:latin typeface="Arial"/>
                <a:cs typeface="Arial"/>
              </a:rPr>
              <a:t> </a:t>
            </a:r>
            <a:r>
              <a:rPr lang="en-US" sz="1200" dirty="0">
                <a:solidFill>
                  <a:srgbClr val="3B3B3B"/>
                </a:solidFill>
                <a:latin typeface="Arial"/>
                <a:cs typeface="Arial"/>
              </a:rPr>
              <a:t>scores.</a:t>
            </a:r>
            <a:endParaRPr lang="en-US" sz="1200" dirty="0">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26</a:t>
            </a:fld>
            <a:endParaRPr lang="en-US"/>
          </a:p>
        </p:txBody>
      </p:sp>
    </p:spTree>
    <p:extLst>
      <p:ext uri="{BB962C8B-B14F-4D97-AF65-F5344CB8AC3E}">
        <p14:creationId xmlns:p14="http://schemas.microsoft.com/office/powerpoint/2010/main" val="974479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question we have asked : Is the observed statistic within the ‘normal range’ of distribution or is it an outlier?</a:t>
            </a:r>
          </a:p>
          <a:p>
            <a:endParaRPr lang="en-US" dirty="0"/>
          </a:p>
          <a:p>
            <a:r>
              <a:rPr lang="en-US" dirty="0"/>
              <a:t>So far we made judgements and this is OK!</a:t>
            </a:r>
          </a:p>
          <a:p>
            <a:endParaRPr lang="en-US" dirty="0"/>
          </a:p>
          <a:p>
            <a:r>
              <a:rPr lang="en-US" dirty="0"/>
              <a:t>But if we are unsure there are conventions that we can follow that describes how far an observed statistic should be! </a:t>
            </a:r>
          </a:p>
        </p:txBody>
      </p:sp>
      <p:sp>
        <p:nvSpPr>
          <p:cNvPr id="4" name="Slide Number Placeholder 3"/>
          <p:cNvSpPr>
            <a:spLocks noGrp="1"/>
          </p:cNvSpPr>
          <p:nvPr>
            <p:ph type="sldNum" sz="quarter" idx="5"/>
          </p:nvPr>
        </p:nvSpPr>
        <p:spPr/>
        <p:txBody>
          <a:bodyPr/>
          <a:lstStyle/>
          <a:p>
            <a:fld id="{7F9F127C-6D57-477E-A72F-E6E472CFC295}" type="slidenum">
              <a:rPr lang="en-US" smtClean="0"/>
              <a:t>27</a:t>
            </a:fld>
            <a:endParaRPr lang="en-US"/>
          </a:p>
        </p:txBody>
      </p:sp>
    </p:spTree>
    <p:extLst>
      <p:ext uri="{BB962C8B-B14F-4D97-AF65-F5344CB8AC3E}">
        <p14:creationId xmlns:p14="http://schemas.microsoft.com/office/powerpoint/2010/main" val="866578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To describe this we use p-values!</a:t>
            </a:r>
          </a:p>
          <a:p>
            <a:pPr marL="228600" indent="-228600">
              <a:buAutoNum type="arabicPeriod"/>
            </a:pPr>
            <a:r>
              <a:rPr lang="en-US" dirty="0"/>
              <a:t>The term P-value is formally called the observed </a:t>
            </a:r>
            <a:r>
              <a:rPr lang="en-US" dirty="0" err="1"/>
              <a:t>significane</a:t>
            </a:r>
            <a:r>
              <a:rPr lang="en-US" dirty="0"/>
              <a:t> level </a:t>
            </a:r>
          </a:p>
          <a:p>
            <a:pPr marL="228600" indent="-228600">
              <a:buAutoNum type="arabicPeriod"/>
            </a:pPr>
            <a:r>
              <a:rPr lang="en-US" dirty="0"/>
              <a:t>But we will call it p-value</a:t>
            </a:r>
          </a:p>
          <a:p>
            <a:r>
              <a:rPr lang="en-US" dirty="0"/>
              <a:t>2. The definition of a P-value of a test is the chance, based on the model in the null hypothesis, that the test statistic will be equal to the observed value in the sample or even further in the direction that supports the alternative.</a:t>
            </a:r>
          </a:p>
        </p:txBody>
      </p:sp>
      <p:sp>
        <p:nvSpPr>
          <p:cNvPr id="4" name="Slide Number Placeholder 3"/>
          <p:cNvSpPr>
            <a:spLocks noGrp="1"/>
          </p:cNvSpPr>
          <p:nvPr>
            <p:ph type="sldNum" sz="quarter" idx="5"/>
          </p:nvPr>
        </p:nvSpPr>
        <p:spPr/>
        <p:txBody>
          <a:bodyPr/>
          <a:lstStyle/>
          <a:p>
            <a:fld id="{7F9F127C-6D57-477E-A72F-E6E472CFC295}" type="slidenum">
              <a:rPr lang="en-US" smtClean="0"/>
              <a:t>28</a:t>
            </a:fld>
            <a:endParaRPr lang="en-US"/>
          </a:p>
        </p:txBody>
      </p:sp>
    </p:spTree>
    <p:extLst>
      <p:ext uri="{BB962C8B-B14F-4D97-AF65-F5344CB8AC3E}">
        <p14:creationId xmlns:p14="http://schemas.microsoft.com/office/powerpoint/2010/main" val="4208457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To describe this we use p-values!</a:t>
            </a:r>
          </a:p>
          <a:p>
            <a:pPr marL="228600" indent="-228600">
              <a:buAutoNum type="arabicPeriod"/>
            </a:pPr>
            <a:r>
              <a:rPr lang="en-US" dirty="0"/>
              <a:t>The term P-value is formally called the observed </a:t>
            </a:r>
            <a:r>
              <a:rPr lang="en-US" dirty="0" err="1"/>
              <a:t>significane</a:t>
            </a:r>
            <a:r>
              <a:rPr lang="en-US" dirty="0"/>
              <a:t> level </a:t>
            </a:r>
          </a:p>
          <a:p>
            <a:pPr marL="228600" indent="-228600">
              <a:buAutoNum type="arabicPeriod"/>
            </a:pPr>
            <a:r>
              <a:rPr lang="en-US" dirty="0"/>
              <a:t>But we will call it p-value</a:t>
            </a:r>
          </a:p>
          <a:p>
            <a:r>
              <a:rPr lang="en-US" dirty="0"/>
              <a:t>2. The definition of a P-value of a test is the chance, based on the model in the null hypothesis, that the test statistic will be equal to the observed value in the sample or even further in the direction that supports the alternative.</a:t>
            </a:r>
          </a:p>
        </p:txBody>
      </p:sp>
      <p:sp>
        <p:nvSpPr>
          <p:cNvPr id="4" name="Slide Number Placeholder 3"/>
          <p:cNvSpPr>
            <a:spLocks noGrp="1"/>
          </p:cNvSpPr>
          <p:nvPr>
            <p:ph type="sldNum" sz="quarter" idx="5"/>
          </p:nvPr>
        </p:nvSpPr>
        <p:spPr/>
        <p:txBody>
          <a:bodyPr/>
          <a:lstStyle/>
          <a:p>
            <a:fld id="{7F9F127C-6D57-477E-A72F-E6E472CFC295}" type="slidenum">
              <a:rPr lang="en-US" smtClean="0"/>
              <a:t>29</a:t>
            </a:fld>
            <a:endParaRPr lang="en-US"/>
          </a:p>
        </p:txBody>
      </p:sp>
    </p:spTree>
    <p:extLst>
      <p:ext uri="{BB962C8B-B14F-4D97-AF65-F5344CB8AC3E}">
        <p14:creationId xmlns:p14="http://schemas.microsoft.com/office/powerpoint/2010/main" val="2902769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To describe this we use p-values!</a:t>
            </a:r>
          </a:p>
          <a:p>
            <a:pPr marL="228600" indent="-228600">
              <a:buAutoNum type="arabicPeriod"/>
            </a:pPr>
            <a:r>
              <a:rPr lang="en-US" dirty="0"/>
              <a:t>The term P-value is formally called the observed </a:t>
            </a:r>
            <a:r>
              <a:rPr lang="en-US" dirty="0" err="1"/>
              <a:t>significane</a:t>
            </a:r>
            <a:r>
              <a:rPr lang="en-US" dirty="0"/>
              <a:t> level </a:t>
            </a:r>
          </a:p>
          <a:p>
            <a:pPr marL="228600" indent="-228600">
              <a:buAutoNum type="arabicPeriod"/>
            </a:pPr>
            <a:r>
              <a:rPr lang="en-US" dirty="0"/>
              <a:t>But we will call it p-value</a:t>
            </a:r>
          </a:p>
          <a:p>
            <a:r>
              <a:rPr lang="en-US" dirty="0"/>
              <a:t>2. The definition of a P-value of a test is the chance, based on the model in the null hypothesis, that the test statistic will be equal to the observed value in the sample or even further in the direction that supports the alternative.</a:t>
            </a:r>
          </a:p>
        </p:txBody>
      </p:sp>
      <p:sp>
        <p:nvSpPr>
          <p:cNvPr id="4" name="Slide Number Placeholder 3"/>
          <p:cNvSpPr>
            <a:spLocks noGrp="1"/>
          </p:cNvSpPr>
          <p:nvPr>
            <p:ph type="sldNum" sz="quarter" idx="5"/>
          </p:nvPr>
        </p:nvSpPr>
        <p:spPr/>
        <p:txBody>
          <a:bodyPr/>
          <a:lstStyle/>
          <a:p>
            <a:fld id="{7F9F127C-6D57-477E-A72F-E6E472CFC295}" type="slidenum">
              <a:rPr lang="en-US" smtClean="0"/>
              <a:t>30</a:t>
            </a:fld>
            <a:endParaRPr lang="en-US"/>
          </a:p>
        </p:txBody>
      </p:sp>
    </p:spTree>
    <p:extLst>
      <p:ext uri="{BB962C8B-B14F-4D97-AF65-F5344CB8AC3E}">
        <p14:creationId xmlns:p14="http://schemas.microsoft.com/office/powerpoint/2010/main" val="1507042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All statistical tests attempt to choose between two views of the world. </a:t>
            </a:r>
          </a:p>
          <a:p>
            <a:pPr marL="228600" indent="-228600">
              <a:buAutoNum type="arabicPeriod"/>
            </a:pPr>
            <a:r>
              <a:rPr lang="en-US" dirty="0"/>
              <a:t>The goal of the test is to pick the valid view that conforms with the data</a:t>
            </a:r>
          </a:p>
          <a:p>
            <a:pPr marL="228600" indent="-228600">
              <a:buAutoNum type="arabicPeriod"/>
            </a:pPr>
            <a:r>
              <a:rPr lang="en-US" dirty="0"/>
              <a:t>For example in Mendel’s genetics experiment we were trying to pick if whether the purple flowers appear 75 percent of the time or not. </a:t>
            </a:r>
          </a:p>
          <a:p>
            <a:pPr marL="228600" indent="-228600">
              <a:buAutoNum type="arabicPeriod"/>
            </a:pPr>
            <a:r>
              <a:rPr lang="en-US" dirty="0"/>
              <a:t>The different views of the world are called </a:t>
            </a:r>
            <a:r>
              <a:rPr lang="en-US" i="1" dirty="0"/>
              <a:t>hypotheses.</a:t>
            </a: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3</a:t>
            </a:fld>
            <a:endParaRPr lang="en-US"/>
          </a:p>
        </p:txBody>
      </p:sp>
    </p:spTree>
    <p:extLst>
      <p:ext uri="{BB962C8B-B14F-4D97-AF65-F5344CB8AC3E}">
        <p14:creationId xmlns:p14="http://schemas.microsoft.com/office/powerpoint/2010/main" val="839447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the distribution of average scores taking from a random sample 27 student scores.</a:t>
            </a:r>
          </a:p>
          <a:p>
            <a:pPr marL="228600" indent="-228600">
              <a:buAutoNum type="arabicPeriod"/>
            </a:pPr>
            <a:r>
              <a:rPr lang="en-US" dirty="0"/>
              <a:t>Remember that the area of a histogram represents percent. </a:t>
            </a:r>
          </a:p>
          <a:p>
            <a:pPr marL="228600" indent="-228600">
              <a:buAutoNum type="arabicPeriod"/>
            </a:pPr>
            <a:r>
              <a:rPr lang="en-US" dirty="0"/>
              <a:t>So if we measure the area to the left of our observed statistic we obtain the percent of samples that had averages less then our equal to 13.667</a:t>
            </a:r>
          </a:p>
          <a:p>
            <a:pPr marL="228600" indent="-228600">
              <a:buAutoNum type="arabicPeriod"/>
            </a:pPr>
            <a:r>
              <a:rPr lang="en-US" dirty="0"/>
              <a:t>Note the area to left of our observed statistic is called the tail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p-value here is given by the area to left of the observed value 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smaller the area to left of the observed value is the smaller the p-value.</a:t>
            </a:r>
          </a:p>
          <a:p>
            <a:pPr marL="228600" indent="-228600">
              <a:buAutoNum type="arabicPeriod"/>
            </a:pPr>
            <a:r>
              <a:rPr lang="en-US" dirty="0"/>
              <a:t>And the smaller the p-value the observed data is far away from the null hypothesis prediction.</a:t>
            </a:r>
          </a:p>
          <a:p>
            <a:pPr marL="228600" indent="-228600">
              <a:buAutoNum type="arabicPeriod"/>
            </a:pPr>
            <a:r>
              <a:rPr lang="en-US" dirty="0"/>
              <a:t>This would suggest that the alternative hypothesis is true.</a:t>
            </a:r>
          </a:p>
          <a:p>
            <a:pPr marL="228600" indent="-228600">
              <a:buAutoNum type="arabicPeriod"/>
            </a:pPr>
            <a:r>
              <a:rPr lang="en-US" dirty="0"/>
              <a:t>What do we mean by a small p-value?</a:t>
            </a:r>
          </a:p>
        </p:txBody>
      </p:sp>
      <p:sp>
        <p:nvSpPr>
          <p:cNvPr id="4" name="Slide Number Placeholder 3"/>
          <p:cNvSpPr>
            <a:spLocks noGrp="1"/>
          </p:cNvSpPr>
          <p:nvPr>
            <p:ph type="sldNum" sz="quarter" idx="5"/>
          </p:nvPr>
        </p:nvSpPr>
        <p:spPr/>
        <p:txBody>
          <a:bodyPr/>
          <a:lstStyle/>
          <a:p>
            <a:fld id="{7F9F127C-6D57-477E-A72F-E6E472CFC295}" type="slidenum">
              <a:rPr lang="en-US" smtClean="0"/>
              <a:t>31</a:t>
            </a:fld>
            <a:endParaRPr lang="en-US"/>
          </a:p>
        </p:txBody>
      </p:sp>
    </p:spTree>
    <p:extLst>
      <p:ext uri="{BB962C8B-B14F-4D97-AF65-F5344CB8AC3E}">
        <p14:creationId xmlns:p14="http://schemas.microsoft.com/office/powerpoint/2010/main" val="1069569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sufficiently small p-value indicates that the test statistic is in the tail of the distribution with a small area.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would mean that the observed test statistic is inconsistent with the null.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the area of the tail is less than 5% then the result is </a:t>
            </a:r>
            <a:r>
              <a:rPr lang="en-US" dirty="0" err="1"/>
              <a:t>statiscally</a:t>
            </a:r>
            <a:r>
              <a:rPr lang="en-US" dirty="0"/>
              <a:t> significant.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indicates again the null hypothesis Is not likely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If the area of the tail is less than 1% then the result is highly </a:t>
            </a:r>
            <a:r>
              <a:rPr lang="en-US" dirty="0" err="1"/>
              <a:t>statiscally</a:t>
            </a:r>
            <a:r>
              <a:rPr lang="en-US" dirty="0"/>
              <a:t> significant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indicates the null is extremely not likely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32</a:t>
            </a:fld>
            <a:endParaRPr lang="en-US"/>
          </a:p>
        </p:txBody>
      </p:sp>
    </p:spTree>
    <p:extLst>
      <p:ext uri="{BB962C8B-B14F-4D97-AF65-F5344CB8AC3E}">
        <p14:creationId xmlns:p14="http://schemas.microsoft.com/office/powerpoint/2010/main" val="3616730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sufficiently small p-value indicates that the test statistic is in the tail of the distribution with a small area.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the area of the tail is less than 5% then the result is </a:t>
            </a:r>
            <a:r>
              <a:rPr lang="en-US" dirty="0" err="1"/>
              <a:t>statiscally</a:t>
            </a:r>
            <a:r>
              <a:rPr lang="en-US" dirty="0"/>
              <a:t> significant.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indicates again the null hypothesis Is not likely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If the area of the tail is less than 1% then the result is highly </a:t>
            </a:r>
            <a:r>
              <a:rPr lang="en-US" dirty="0" err="1"/>
              <a:t>statiscally</a:t>
            </a:r>
            <a:r>
              <a:rPr lang="en-US" dirty="0"/>
              <a:t> significant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indicates the null is extremely not likely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33</a:t>
            </a:fld>
            <a:endParaRPr lang="en-US"/>
          </a:p>
        </p:txBody>
      </p:sp>
    </p:spTree>
    <p:extLst>
      <p:ext uri="{BB962C8B-B14F-4D97-AF65-F5344CB8AC3E}">
        <p14:creationId xmlns:p14="http://schemas.microsoft.com/office/powerpoint/2010/main" val="2466215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sufficiently small p-value indicates that the test statistic is in the tail of the distribution with a small area.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the area of the tail is less than 5% then the result is </a:t>
            </a:r>
            <a:r>
              <a:rPr lang="en-US" dirty="0" err="1"/>
              <a:t>statiscally</a:t>
            </a:r>
            <a:r>
              <a:rPr lang="en-US" dirty="0"/>
              <a:t> significant.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indicates again the null hypothesis Is not likely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If the area of the tail is less than 1% then the result is highly </a:t>
            </a:r>
            <a:r>
              <a:rPr lang="en-US" dirty="0" err="1"/>
              <a:t>statiscally</a:t>
            </a:r>
            <a:r>
              <a:rPr lang="en-US" dirty="0"/>
              <a:t> significant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indicates the null is extremely not likely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34</a:t>
            </a:fld>
            <a:endParaRPr lang="en-US"/>
          </a:p>
        </p:txBody>
      </p:sp>
    </p:spTree>
    <p:extLst>
      <p:ext uri="{BB962C8B-B14F-4D97-AF65-F5344CB8AC3E}">
        <p14:creationId xmlns:p14="http://schemas.microsoft.com/office/powerpoint/2010/main" val="259946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All statistical tests attempt to choose between two views of the world. </a:t>
            </a:r>
          </a:p>
          <a:p>
            <a:pPr marL="228600" indent="-228600">
              <a:buAutoNum type="arabicPeriod"/>
            </a:pPr>
            <a:r>
              <a:rPr lang="en-US" dirty="0"/>
              <a:t>The goal of the test is to pick the valid view that conforms with the data</a:t>
            </a:r>
          </a:p>
          <a:p>
            <a:pPr marL="228600" indent="-228600">
              <a:buAutoNum type="arabicPeriod"/>
            </a:pPr>
            <a:r>
              <a:rPr lang="en-US" dirty="0"/>
              <a:t>For example in Mendel’s genetics experiment we were trying to pick if whether the purple flowers appear 75 percent of the time or not. </a:t>
            </a:r>
          </a:p>
          <a:p>
            <a:pPr marL="228600" indent="-228600">
              <a:buAutoNum type="arabicPeriod"/>
            </a:pPr>
            <a:r>
              <a:rPr lang="en-US" dirty="0"/>
              <a:t>The different views of the world are called </a:t>
            </a:r>
            <a:r>
              <a:rPr lang="en-US" i="1" dirty="0"/>
              <a:t>hypotheses.</a:t>
            </a: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4</a:t>
            </a:fld>
            <a:endParaRPr lang="en-US"/>
          </a:p>
        </p:txBody>
      </p:sp>
    </p:spTree>
    <p:extLst>
      <p:ext uri="{BB962C8B-B14F-4D97-AF65-F5344CB8AC3E}">
        <p14:creationId xmlns:p14="http://schemas.microsoft.com/office/powerpoint/2010/main" val="155112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All statistical tests attempt to choose between two views of the world. </a:t>
            </a:r>
          </a:p>
          <a:p>
            <a:pPr marL="228600" indent="-228600">
              <a:buAutoNum type="arabicPeriod"/>
            </a:pPr>
            <a:r>
              <a:rPr lang="en-US" dirty="0"/>
              <a:t>The goal of the test is to pick the valid view that conforms with the data</a:t>
            </a:r>
          </a:p>
          <a:p>
            <a:pPr marL="228600" indent="-228600">
              <a:buAutoNum type="arabicPeriod"/>
            </a:pPr>
            <a:r>
              <a:rPr lang="en-US" dirty="0"/>
              <a:t>For example in Mendel’s genetics experiment we were trying to pick if whether the purple flowers appear 75 percent of the time or not. </a:t>
            </a:r>
          </a:p>
          <a:p>
            <a:pPr marL="228600" indent="-228600">
              <a:buAutoNum type="arabicPeriod"/>
            </a:pPr>
            <a:r>
              <a:rPr lang="en-US" dirty="0"/>
              <a:t>The different views of the world are called </a:t>
            </a:r>
            <a:r>
              <a:rPr lang="en-US" i="1" dirty="0"/>
              <a:t>hypotheses.</a:t>
            </a: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5</a:t>
            </a:fld>
            <a:endParaRPr lang="en-US"/>
          </a:p>
        </p:txBody>
      </p:sp>
    </p:spTree>
    <p:extLst>
      <p:ext uri="{BB962C8B-B14F-4D97-AF65-F5344CB8AC3E}">
        <p14:creationId xmlns:p14="http://schemas.microsoft.com/office/powerpoint/2010/main" val="3465453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pc="-5" dirty="0">
                <a:solidFill>
                  <a:srgbClr val="3B3B3B"/>
                </a:solidFill>
                <a:latin typeface="Arial"/>
                <a:cs typeface="Arial"/>
              </a:rPr>
              <a:t>The test</a:t>
            </a:r>
            <a:r>
              <a:rPr lang="en-US" sz="1200" dirty="0">
                <a:solidFill>
                  <a:srgbClr val="3B3B3B"/>
                </a:solidFill>
                <a:latin typeface="Arial"/>
                <a:cs typeface="Arial"/>
              </a:rPr>
              <a:t> </a:t>
            </a:r>
            <a:r>
              <a:rPr lang="en-US" sz="1200" spc="-5" dirty="0">
                <a:solidFill>
                  <a:srgbClr val="3B3B3B"/>
                </a:solidFill>
                <a:latin typeface="Arial"/>
                <a:cs typeface="Arial"/>
              </a:rPr>
              <a:t>only works if we </a:t>
            </a:r>
            <a:r>
              <a:rPr lang="en-US" sz="1200" dirty="0">
                <a:solidFill>
                  <a:srgbClr val="3B3B3B"/>
                </a:solidFill>
                <a:latin typeface="Arial"/>
                <a:cs typeface="Arial"/>
              </a:rPr>
              <a:t>can simulate </a:t>
            </a:r>
            <a:r>
              <a:rPr lang="en-US" sz="1200" spc="-5" dirty="0">
                <a:solidFill>
                  <a:srgbClr val="3B3B3B"/>
                </a:solidFill>
                <a:latin typeface="Arial"/>
                <a:cs typeface="Arial"/>
              </a:rPr>
              <a:t>data under one  of the</a:t>
            </a:r>
            <a:r>
              <a:rPr lang="en-US" sz="1200" spc="-15" dirty="0">
                <a:solidFill>
                  <a:srgbClr val="3B3B3B"/>
                </a:solidFill>
                <a:latin typeface="Arial"/>
                <a:cs typeface="Arial"/>
              </a:rPr>
              <a:t> </a:t>
            </a:r>
            <a:r>
              <a:rPr lang="en-US" sz="1200" spc="-5" dirty="0">
                <a:solidFill>
                  <a:srgbClr val="3B3B3B"/>
                </a:solidFill>
                <a:latin typeface="Arial"/>
                <a:cs typeface="Arial"/>
              </a:rPr>
              <a:t>hypotheses.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pc="-5" dirty="0">
                <a:solidFill>
                  <a:srgbClr val="3B3B3B"/>
                </a:solidFill>
                <a:latin typeface="Arial"/>
                <a:cs typeface="Arial"/>
              </a:rPr>
              <a:t>It helps to have two distinctive hypotheses: the null and the alternative.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spc="-5" dirty="0">
              <a:solidFill>
                <a:srgbClr val="3B3B3B"/>
              </a:solidFill>
              <a:latin typeface="Arial"/>
              <a:cs typeface="Aria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pc="-5" dirty="0">
                <a:solidFill>
                  <a:srgbClr val="3B3B3B"/>
                </a:solidFill>
                <a:latin typeface="Arial"/>
                <a:cs typeface="Arial"/>
              </a:rPr>
              <a:t>The null hypothesis is </a:t>
            </a:r>
            <a:r>
              <a:rPr lang="en-US" b="1" dirty="0"/>
              <a:t>a hypothesis under which you can simulate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word "null" means that if the data looks different from what the null hypothesis predicts, the difference is due chance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 the example </a:t>
            </a:r>
            <a:r>
              <a:rPr lang="en-US" dirty="0" err="1"/>
              <a:t>ofMendel's</a:t>
            </a:r>
            <a:r>
              <a:rPr lang="en-US" dirty="0"/>
              <a:t> pea plants,</a:t>
            </a:r>
            <a:endParaRPr lang="en-US" b="1"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null hypothesis is that the assumptions that his model is good: each plant has a 75% chance of having purple flowers, independent of all other plants.</a:t>
            </a:r>
            <a:br>
              <a:rPr lang="en-US" dirty="0"/>
            </a:br>
            <a:endParaRPr lang="en-US" sz="1200" dirty="0">
              <a:latin typeface="Arial"/>
              <a:cs typeface="Aria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alternative hypothesis says that some reason other than chance made the data differ from the predictions of the model in the null hypothesis.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 the example about Mendel's plants, the alternative hypothesis is simply that his model isn't good.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the null hypothesis is true then our model is true. If the alternative hypothesis is true then our model is false!</a:t>
            </a:r>
          </a:p>
          <a:p>
            <a:endParaRPr lang="en-US" b="1"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6</a:t>
            </a:fld>
            <a:endParaRPr lang="en-US"/>
          </a:p>
        </p:txBody>
      </p:sp>
    </p:spTree>
    <p:extLst>
      <p:ext uri="{BB962C8B-B14F-4D97-AF65-F5344CB8AC3E}">
        <p14:creationId xmlns:p14="http://schemas.microsoft.com/office/powerpoint/2010/main" val="409022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pc="-5" dirty="0">
                <a:solidFill>
                  <a:srgbClr val="3B3B3B"/>
                </a:solidFill>
                <a:latin typeface="Arial"/>
                <a:cs typeface="Arial"/>
              </a:rPr>
              <a:t>The test</a:t>
            </a:r>
            <a:r>
              <a:rPr lang="en-US" sz="1200" dirty="0">
                <a:solidFill>
                  <a:srgbClr val="3B3B3B"/>
                </a:solidFill>
                <a:latin typeface="Arial"/>
                <a:cs typeface="Arial"/>
              </a:rPr>
              <a:t> </a:t>
            </a:r>
            <a:r>
              <a:rPr lang="en-US" sz="1200" spc="-5" dirty="0">
                <a:solidFill>
                  <a:srgbClr val="3B3B3B"/>
                </a:solidFill>
                <a:latin typeface="Arial"/>
                <a:cs typeface="Arial"/>
              </a:rPr>
              <a:t>only works if we </a:t>
            </a:r>
            <a:r>
              <a:rPr lang="en-US" sz="1200" dirty="0">
                <a:solidFill>
                  <a:srgbClr val="3B3B3B"/>
                </a:solidFill>
                <a:latin typeface="Arial"/>
                <a:cs typeface="Arial"/>
              </a:rPr>
              <a:t>can simulate </a:t>
            </a:r>
            <a:r>
              <a:rPr lang="en-US" sz="1200" spc="-5" dirty="0">
                <a:solidFill>
                  <a:srgbClr val="3B3B3B"/>
                </a:solidFill>
                <a:latin typeface="Arial"/>
                <a:cs typeface="Arial"/>
              </a:rPr>
              <a:t>data under one  of the</a:t>
            </a:r>
            <a:r>
              <a:rPr lang="en-US" sz="1200" spc="-15" dirty="0">
                <a:solidFill>
                  <a:srgbClr val="3B3B3B"/>
                </a:solidFill>
                <a:latin typeface="Arial"/>
                <a:cs typeface="Arial"/>
              </a:rPr>
              <a:t> </a:t>
            </a:r>
            <a:r>
              <a:rPr lang="en-US" sz="1200" spc="-5" dirty="0">
                <a:solidFill>
                  <a:srgbClr val="3B3B3B"/>
                </a:solidFill>
                <a:latin typeface="Arial"/>
                <a:cs typeface="Arial"/>
              </a:rPr>
              <a:t>hypotheses.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pc="-5" dirty="0">
                <a:solidFill>
                  <a:srgbClr val="3B3B3B"/>
                </a:solidFill>
                <a:latin typeface="Arial"/>
                <a:cs typeface="Arial"/>
              </a:rPr>
              <a:t>It helps to have two distinctive hypotheses: the null and the alternative.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spc="-5" dirty="0">
              <a:solidFill>
                <a:srgbClr val="3B3B3B"/>
              </a:solidFill>
              <a:latin typeface="Arial"/>
              <a:cs typeface="Aria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pc="-5" dirty="0">
                <a:solidFill>
                  <a:srgbClr val="3B3B3B"/>
                </a:solidFill>
                <a:latin typeface="Arial"/>
                <a:cs typeface="Arial"/>
              </a:rPr>
              <a:t>The null hypothesis is </a:t>
            </a:r>
            <a:r>
              <a:rPr lang="en-US" b="1" dirty="0"/>
              <a:t>a hypothesis under which you can simulate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word "null" means that if the data looks different from what the null hypothesis predicts, the difference is due chance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 the example </a:t>
            </a:r>
            <a:r>
              <a:rPr lang="en-US" dirty="0" err="1"/>
              <a:t>ofMendel's</a:t>
            </a:r>
            <a:r>
              <a:rPr lang="en-US" dirty="0"/>
              <a:t> pea plants,</a:t>
            </a:r>
            <a:endParaRPr lang="en-US" b="1"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null hypothesis is that the assumptions that his model is good: each plant has a 75% chance of having purple flowers, independent of all other plants.</a:t>
            </a:r>
            <a:br>
              <a:rPr lang="en-US" dirty="0"/>
            </a:br>
            <a:endParaRPr lang="en-US" sz="1200" dirty="0">
              <a:latin typeface="Arial"/>
              <a:cs typeface="Aria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alternative hypothesis says that some reason other than chance made the data differ from the predictions of the model in the null hypothesis.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 the example about Mendel's plants, the alternative hypothesis is simply that his model isn't good.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the null hypothesis is true then our model is true. If the alternative hypothesis is true then our model is false!</a:t>
            </a:r>
          </a:p>
          <a:p>
            <a:endParaRPr lang="en-US" b="1"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7</a:t>
            </a:fld>
            <a:endParaRPr lang="en-US"/>
          </a:p>
        </p:txBody>
      </p:sp>
    </p:spTree>
    <p:extLst>
      <p:ext uri="{BB962C8B-B14F-4D97-AF65-F5344CB8AC3E}">
        <p14:creationId xmlns:p14="http://schemas.microsoft.com/office/powerpoint/2010/main" val="421598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pc="-5" dirty="0">
                <a:solidFill>
                  <a:srgbClr val="3B3B3B"/>
                </a:solidFill>
                <a:latin typeface="Arial"/>
                <a:cs typeface="Arial"/>
              </a:rPr>
              <a:t>The test</a:t>
            </a:r>
            <a:r>
              <a:rPr lang="en-US" sz="1200" dirty="0">
                <a:solidFill>
                  <a:srgbClr val="3B3B3B"/>
                </a:solidFill>
                <a:latin typeface="Arial"/>
                <a:cs typeface="Arial"/>
              </a:rPr>
              <a:t> </a:t>
            </a:r>
            <a:r>
              <a:rPr lang="en-US" sz="1200" spc="-5" dirty="0">
                <a:solidFill>
                  <a:srgbClr val="3B3B3B"/>
                </a:solidFill>
                <a:latin typeface="Arial"/>
                <a:cs typeface="Arial"/>
              </a:rPr>
              <a:t>only works if we </a:t>
            </a:r>
            <a:r>
              <a:rPr lang="en-US" sz="1200" dirty="0">
                <a:solidFill>
                  <a:srgbClr val="3B3B3B"/>
                </a:solidFill>
                <a:latin typeface="Arial"/>
                <a:cs typeface="Arial"/>
              </a:rPr>
              <a:t>can simulate </a:t>
            </a:r>
            <a:r>
              <a:rPr lang="en-US" sz="1200" spc="-5" dirty="0">
                <a:solidFill>
                  <a:srgbClr val="3B3B3B"/>
                </a:solidFill>
                <a:latin typeface="Arial"/>
                <a:cs typeface="Arial"/>
              </a:rPr>
              <a:t>data under one  of the</a:t>
            </a:r>
            <a:r>
              <a:rPr lang="en-US" sz="1200" spc="-15" dirty="0">
                <a:solidFill>
                  <a:srgbClr val="3B3B3B"/>
                </a:solidFill>
                <a:latin typeface="Arial"/>
                <a:cs typeface="Arial"/>
              </a:rPr>
              <a:t> </a:t>
            </a:r>
            <a:r>
              <a:rPr lang="en-US" sz="1200" spc="-5" dirty="0">
                <a:solidFill>
                  <a:srgbClr val="3B3B3B"/>
                </a:solidFill>
                <a:latin typeface="Arial"/>
                <a:cs typeface="Arial"/>
              </a:rPr>
              <a:t>hypotheses.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pc="-5" dirty="0">
                <a:solidFill>
                  <a:srgbClr val="3B3B3B"/>
                </a:solidFill>
                <a:latin typeface="Arial"/>
                <a:cs typeface="Arial"/>
              </a:rPr>
              <a:t>It helps to have two distinctive hypotheses: the null and the alternative.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spc="-5" dirty="0">
              <a:solidFill>
                <a:srgbClr val="3B3B3B"/>
              </a:solidFill>
              <a:latin typeface="Arial"/>
              <a:cs typeface="Aria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pc="-5" dirty="0">
                <a:solidFill>
                  <a:srgbClr val="3B3B3B"/>
                </a:solidFill>
                <a:latin typeface="Arial"/>
                <a:cs typeface="Arial"/>
              </a:rPr>
              <a:t>The null hypothesis is </a:t>
            </a:r>
            <a:r>
              <a:rPr lang="en-US" b="1" dirty="0"/>
              <a:t>a hypothesis under which you can simulate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word "null" means that if the data looks different from what the null hypothesis predicts, the difference is due chance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 the example </a:t>
            </a:r>
            <a:r>
              <a:rPr lang="en-US" dirty="0" err="1"/>
              <a:t>ofMendel's</a:t>
            </a:r>
            <a:r>
              <a:rPr lang="en-US" dirty="0"/>
              <a:t> pea plants,</a:t>
            </a:r>
            <a:endParaRPr lang="en-US" b="1"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null hypothesis is that the assumptions that his model is good: each plant has a 75% chance of having purple flowers, independent of all other plants.</a:t>
            </a:r>
            <a:br>
              <a:rPr lang="en-US" dirty="0"/>
            </a:br>
            <a:endParaRPr lang="en-US" sz="1200" dirty="0">
              <a:latin typeface="Arial"/>
              <a:cs typeface="Aria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alternative hypothesis says that some reason other than chance made the data differ from the predictions of the model in the null hypothesis.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 the example about Mendel's plants, the alternative hypothesis is simply that his model isn't good.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the null hypothesis is true then our model is true. If the alternative hypothesis is true then our model is false!</a:t>
            </a:r>
          </a:p>
          <a:p>
            <a:endParaRPr lang="en-US" b="1"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9F127C-6D57-477E-A72F-E6E472CFC295}" type="slidenum">
              <a:rPr lang="en-US" smtClean="0"/>
              <a:t>8</a:t>
            </a:fld>
            <a:endParaRPr lang="en-US"/>
          </a:p>
        </p:txBody>
      </p:sp>
    </p:spTree>
    <p:extLst>
      <p:ext uri="{BB962C8B-B14F-4D97-AF65-F5344CB8AC3E}">
        <p14:creationId xmlns:p14="http://schemas.microsoft.com/office/powerpoint/2010/main" val="1430373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want to choose between the null hypothesis and the alternative </a:t>
            </a:r>
            <a:r>
              <a:rPr lang="en-US" dirty="0" err="1"/>
              <a:t>hypthosis</a:t>
            </a:r>
            <a:r>
              <a:rPr lang="en-US" dirty="0"/>
              <a:t>. </a:t>
            </a:r>
          </a:p>
          <a:p>
            <a:pPr marL="228600" indent="-228600">
              <a:buAutoNum type="arabicPeriod"/>
            </a:pPr>
            <a:r>
              <a:rPr lang="en-US" dirty="0"/>
              <a:t>To decide between the two hypothesis, we must choose a statistic that we can use to make the decision. This is called the </a:t>
            </a:r>
            <a:r>
              <a:rPr lang="en-US" b="1" dirty="0"/>
              <a:t>test statistic</a:t>
            </a:r>
            <a:r>
              <a:rPr lang="en-US" dirty="0"/>
              <a:t>.</a:t>
            </a:r>
          </a:p>
          <a:p>
            <a:pPr marL="0" indent="0">
              <a:buNone/>
            </a:pPr>
            <a:endParaRPr lang="en-US" dirty="0"/>
          </a:p>
          <a:p>
            <a:pPr marL="228600" indent="-228600">
              <a:buAutoNum type="arabicPeriod"/>
            </a:pPr>
            <a:r>
              <a:rPr lang="en-US" dirty="0"/>
              <a:t>To choose a test statistic there are a few questions you should ask.</a:t>
            </a:r>
          </a:p>
          <a:p>
            <a:r>
              <a:rPr lang="en-US" dirty="0"/>
              <a:t>2. What values of the statistic will make you think that the null hypothesis is a better choice?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values of the statistic will make you think that the alternative hypothesis is a better choice? </a:t>
            </a:r>
          </a:p>
          <a:p>
            <a:endParaRPr lang="en-US" dirty="0"/>
          </a:p>
          <a:p>
            <a:pPr>
              <a:buFont typeface="Arial" panose="020B0604020202020204" pitchFamily="34" charset="0"/>
              <a:buNone/>
            </a:pPr>
            <a:r>
              <a:rPr lang="en-US" dirty="0"/>
              <a:t>3.Both of </a:t>
            </a:r>
            <a:r>
              <a:rPr lang="en-US" dirty="0" err="1"/>
              <a:t>thes</a:t>
            </a:r>
            <a:r>
              <a:rPr lang="en-US" dirty="0"/>
              <a:t> questions are asking you to determine how to measure the test! </a:t>
            </a:r>
          </a:p>
          <a:p>
            <a:pPr>
              <a:buFont typeface="Arial" panose="020B0604020202020204" pitchFamily="34" charset="0"/>
              <a:buNone/>
            </a:pPr>
            <a:r>
              <a:rPr lang="en-US" dirty="0"/>
              <a:t>4. In the case of the pea plants, a sample percent of around 75% will be consistent with the model, but </a:t>
            </a:r>
            <a:r>
              <a:rPr lang="en-US" dirty="0" err="1"/>
              <a:t>percents</a:t>
            </a:r>
            <a:r>
              <a:rPr lang="en-US" dirty="0"/>
              <a:t> much bigger or much less than 75 will make you think that the model isn't good.</a:t>
            </a:r>
          </a:p>
          <a:p>
            <a:pPr>
              <a:buFont typeface="Arial" panose="020B0604020202020204" pitchFamily="34" charset="0"/>
              <a:buNone/>
            </a:pPr>
            <a:r>
              <a:rPr lang="en-US" dirty="0"/>
              <a:t>5. This indicates that the statistic should be the </a:t>
            </a:r>
            <a:r>
              <a:rPr lang="en-US" i="1" dirty="0"/>
              <a:t>distance</a:t>
            </a:r>
            <a:r>
              <a:rPr lang="en-US" dirty="0"/>
              <a:t> between the sample percent and 75. </a:t>
            </a:r>
          </a:p>
          <a:p>
            <a:pPr>
              <a:buFont typeface="Arial" panose="020B0604020202020204" pitchFamily="34" charset="0"/>
              <a:buNone/>
            </a:pPr>
            <a:r>
              <a:rPr lang="en-US" dirty="0"/>
              <a:t>6. Are test statistic should be help to determine if simulated data is ‘close’ or far away from the observed data. </a:t>
            </a:r>
          </a:p>
        </p:txBody>
      </p:sp>
      <p:sp>
        <p:nvSpPr>
          <p:cNvPr id="4" name="Slide Number Placeholder 3"/>
          <p:cNvSpPr>
            <a:spLocks noGrp="1"/>
          </p:cNvSpPr>
          <p:nvPr>
            <p:ph type="sldNum" sz="quarter" idx="5"/>
          </p:nvPr>
        </p:nvSpPr>
        <p:spPr/>
        <p:txBody>
          <a:bodyPr/>
          <a:lstStyle/>
          <a:p>
            <a:fld id="{7F9F127C-6D57-477E-A72F-E6E472CFC295}" type="slidenum">
              <a:rPr lang="en-US" smtClean="0"/>
              <a:t>9</a:t>
            </a:fld>
            <a:endParaRPr lang="en-US"/>
          </a:p>
        </p:txBody>
      </p:sp>
    </p:spTree>
    <p:extLst>
      <p:ext uri="{BB962C8B-B14F-4D97-AF65-F5344CB8AC3E}">
        <p14:creationId xmlns:p14="http://schemas.microsoft.com/office/powerpoint/2010/main" val="70063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17" name="bg object 17"/>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2" name="Holder 2"/>
          <p:cNvSpPr>
            <a:spLocks noGrp="1"/>
          </p:cNvSpPr>
          <p:nvPr>
            <p:ph type="title"/>
          </p:nvPr>
        </p:nvSpPr>
        <p:spPr>
          <a:xfrm>
            <a:off x="522604" y="212711"/>
            <a:ext cx="8098790" cy="574040"/>
          </a:xfrm>
          <a:prstGeom prst="rect">
            <a:avLst/>
          </a:prstGeom>
        </p:spPr>
        <p:txBody>
          <a:bodyPr wrap="square" lIns="0" tIns="0" rIns="0" bIns="0">
            <a:spAutoFit/>
          </a:bodyPr>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a:xfrm>
            <a:off x="574724" y="1102980"/>
            <a:ext cx="8001000" cy="263906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3/14/2021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pydatabook.github.io/chapters/11/3/Decisions_and_Uncertainty.html#The-Meaning-of-&quot;Consistent&quo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293" y="2240540"/>
            <a:ext cx="5764530" cy="1120820"/>
          </a:xfrm>
          <a:prstGeom prst="rect">
            <a:avLst/>
          </a:prstGeom>
        </p:spPr>
        <p:txBody>
          <a:bodyPr vert="horz" wrap="square" lIns="0" tIns="12700" rIns="0" bIns="0" rtlCol="0">
            <a:spAutoFit/>
          </a:bodyPr>
          <a:lstStyle/>
          <a:p>
            <a:pPr marL="12700">
              <a:lnSpc>
                <a:spcPct val="100000"/>
              </a:lnSpc>
              <a:spcBef>
                <a:spcPts val="100"/>
              </a:spcBef>
            </a:pPr>
            <a:r>
              <a:rPr lang="en-US" spc="-5" dirty="0"/>
              <a:t>Chapter 11.3 - </a:t>
            </a:r>
            <a:r>
              <a:rPr spc="-5" dirty="0"/>
              <a:t>Decisions and</a:t>
            </a:r>
            <a:r>
              <a:rPr spc="-90" dirty="0"/>
              <a:t> </a:t>
            </a:r>
            <a:r>
              <a:rPr spc="-5" dirty="0"/>
              <a:t>Uncertainty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2832100" cy="574040"/>
          </a:xfrm>
          <a:prstGeom prst="rect">
            <a:avLst/>
          </a:prstGeom>
        </p:spPr>
        <p:txBody>
          <a:bodyPr vert="horz" wrap="square" lIns="0" tIns="12700" rIns="0" bIns="0" rtlCol="0">
            <a:spAutoFit/>
          </a:bodyPr>
          <a:lstStyle/>
          <a:p>
            <a:pPr marL="12700">
              <a:lnSpc>
                <a:spcPct val="100000"/>
              </a:lnSpc>
              <a:spcBef>
                <a:spcPts val="100"/>
              </a:spcBef>
            </a:pPr>
            <a:r>
              <a:rPr spc="-70" dirty="0"/>
              <a:t>Test</a:t>
            </a:r>
            <a:r>
              <a:rPr spc="-95" dirty="0"/>
              <a:t> </a:t>
            </a:r>
            <a:r>
              <a:rPr spc="-5" dirty="0"/>
              <a:t>Statistic</a:t>
            </a:r>
          </a:p>
        </p:txBody>
      </p:sp>
      <p:sp>
        <p:nvSpPr>
          <p:cNvPr id="3" name="object 3"/>
          <p:cNvSpPr txBox="1"/>
          <p:nvPr/>
        </p:nvSpPr>
        <p:spPr>
          <a:xfrm>
            <a:off x="530225" y="1093342"/>
            <a:ext cx="7875905" cy="1118896"/>
          </a:xfrm>
          <a:prstGeom prst="rect">
            <a:avLst/>
          </a:prstGeom>
        </p:spPr>
        <p:txBody>
          <a:bodyPr vert="horz" wrap="square" lIns="0" tIns="10795" rIns="0" bIns="0" rtlCol="0">
            <a:spAutoFit/>
          </a:bodyPr>
          <a:lstStyle/>
          <a:p>
            <a:pPr marL="469900" marR="680085" indent="-412750">
              <a:lnSpc>
                <a:spcPct val="100499"/>
              </a:lnSpc>
              <a:spcBef>
                <a:spcPts val="85"/>
              </a:spcBef>
              <a:buClr>
                <a:srgbClr val="C4820D"/>
              </a:buClr>
              <a:buChar char="●"/>
              <a:tabLst>
                <a:tab pos="469265" algn="l"/>
                <a:tab pos="469900" algn="l"/>
              </a:tabLst>
            </a:pPr>
            <a:r>
              <a:rPr sz="2400" spc="-5" dirty="0">
                <a:solidFill>
                  <a:srgbClr val="3B3B3B"/>
                </a:solidFill>
                <a:latin typeface="Arial"/>
                <a:cs typeface="Arial"/>
              </a:rPr>
              <a:t>The </a:t>
            </a:r>
            <a:r>
              <a:rPr lang="en-US" sz="2400" b="1" spc="-5" dirty="0">
                <a:solidFill>
                  <a:srgbClr val="3B3B3B"/>
                </a:solidFill>
                <a:latin typeface="Arial"/>
                <a:cs typeface="Arial"/>
              </a:rPr>
              <a:t>test </a:t>
            </a:r>
            <a:r>
              <a:rPr sz="2400" b="1" dirty="0">
                <a:solidFill>
                  <a:srgbClr val="3B3B3B"/>
                </a:solidFill>
                <a:latin typeface="Arial"/>
                <a:cs typeface="Arial"/>
              </a:rPr>
              <a:t>statistic </a:t>
            </a:r>
            <a:r>
              <a:rPr lang="en-US" sz="2400" spc="-5" dirty="0">
                <a:solidFill>
                  <a:srgbClr val="3B3B3B"/>
                </a:solidFill>
                <a:latin typeface="Arial"/>
                <a:cs typeface="Arial"/>
              </a:rPr>
              <a:t>is the statistic </a:t>
            </a:r>
            <a:r>
              <a:rPr sz="2400" spc="-5" dirty="0">
                <a:solidFill>
                  <a:srgbClr val="3B3B3B"/>
                </a:solidFill>
                <a:latin typeface="Arial"/>
                <a:cs typeface="Arial"/>
              </a:rPr>
              <a:t>we </a:t>
            </a:r>
            <a:r>
              <a:rPr sz="2400" dirty="0">
                <a:solidFill>
                  <a:srgbClr val="3B3B3B"/>
                </a:solidFill>
                <a:latin typeface="Arial"/>
                <a:cs typeface="Arial"/>
              </a:rPr>
              <a:t>choose </a:t>
            </a:r>
            <a:r>
              <a:rPr sz="2400" spc="-5" dirty="0">
                <a:solidFill>
                  <a:srgbClr val="3B3B3B"/>
                </a:solidFill>
                <a:latin typeface="Arial"/>
                <a:cs typeface="Arial"/>
              </a:rPr>
              <a:t>to </a:t>
            </a:r>
            <a:r>
              <a:rPr sz="2400" dirty="0">
                <a:solidFill>
                  <a:srgbClr val="3B3B3B"/>
                </a:solidFill>
                <a:latin typeface="Arial"/>
                <a:cs typeface="Arial"/>
              </a:rPr>
              <a:t>simulate</a:t>
            </a:r>
            <a:r>
              <a:rPr lang="en-US" sz="2400" dirty="0">
                <a:solidFill>
                  <a:srgbClr val="3B3B3B"/>
                </a:solidFill>
                <a:latin typeface="Arial"/>
                <a:cs typeface="Arial"/>
              </a:rPr>
              <a:t> which </a:t>
            </a:r>
            <a:r>
              <a:rPr sz="2400" spc="-5" dirty="0">
                <a:solidFill>
                  <a:srgbClr val="3B3B3B"/>
                </a:solidFill>
                <a:latin typeface="Arial"/>
                <a:cs typeface="Arial"/>
              </a:rPr>
              <a:t>decide</a:t>
            </a:r>
            <a:r>
              <a:rPr lang="en-US" sz="2400" spc="-5" dirty="0">
                <a:solidFill>
                  <a:srgbClr val="3B3B3B"/>
                </a:solidFill>
                <a:latin typeface="Arial"/>
                <a:cs typeface="Arial"/>
              </a:rPr>
              <a:t>s</a:t>
            </a:r>
            <a:r>
              <a:rPr sz="2400" spc="-5" dirty="0">
                <a:solidFill>
                  <a:srgbClr val="3B3B3B"/>
                </a:solidFill>
                <a:latin typeface="Arial"/>
                <a:cs typeface="Arial"/>
              </a:rPr>
              <a:t> between the two</a:t>
            </a:r>
            <a:r>
              <a:rPr sz="2400" spc="-25" dirty="0">
                <a:solidFill>
                  <a:srgbClr val="3B3B3B"/>
                </a:solidFill>
                <a:latin typeface="Arial"/>
                <a:cs typeface="Arial"/>
              </a:rPr>
              <a:t> </a:t>
            </a:r>
            <a:r>
              <a:rPr sz="2400" spc="-5" dirty="0">
                <a:solidFill>
                  <a:srgbClr val="3B3B3B"/>
                </a:solidFill>
                <a:latin typeface="Arial"/>
                <a:cs typeface="Arial"/>
              </a:rPr>
              <a:t>hypotheses</a:t>
            </a:r>
            <a:endParaRPr sz="2400" dirty="0">
              <a:latin typeface="Arial"/>
              <a:cs typeface="Arial"/>
            </a:endParaRPr>
          </a:p>
        </p:txBody>
      </p:sp>
    </p:spTree>
    <p:extLst>
      <p:ext uri="{BB962C8B-B14F-4D97-AF65-F5344CB8AC3E}">
        <p14:creationId xmlns:p14="http://schemas.microsoft.com/office/powerpoint/2010/main" val="335736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2832100" cy="574040"/>
          </a:xfrm>
          <a:prstGeom prst="rect">
            <a:avLst/>
          </a:prstGeom>
        </p:spPr>
        <p:txBody>
          <a:bodyPr vert="horz" wrap="square" lIns="0" tIns="12700" rIns="0" bIns="0" rtlCol="0">
            <a:spAutoFit/>
          </a:bodyPr>
          <a:lstStyle/>
          <a:p>
            <a:pPr marL="12700">
              <a:lnSpc>
                <a:spcPct val="100000"/>
              </a:lnSpc>
              <a:spcBef>
                <a:spcPts val="100"/>
              </a:spcBef>
            </a:pPr>
            <a:r>
              <a:rPr spc="-70" dirty="0"/>
              <a:t>Test</a:t>
            </a:r>
            <a:r>
              <a:rPr spc="-95" dirty="0"/>
              <a:t> </a:t>
            </a:r>
            <a:r>
              <a:rPr spc="-5" dirty="0"/>
              <a:t>Statistic</a:t>
            </a:r>
          </a:p>
        </p:txBody>
      </p:sp>
      <p:sp>
        <p:nvSpPr>
          <p:cNvPr id="3" name="object 3"/>
          <p:cNvSpPr txBox="1"/>
          <p:nvPr/>
        </p:nvSpPr>
        <p:spPr>
          <a:xfrm>
            <a:off x="530225" y="1093342"/>
            <a:ext cx="7875905" cy="3198953"/>
          </a:xfrm>
          <a:prstGeom prst="rect">
            <a:avLst/>
          </a:prstGeom>
        </p:spPr>
        <p:txBody>
          <a:bodyPr vert="horz" wrap="square" lIns="0" tIns="10795" rIns="0" bIns="0" rtlCol="0">
            <a:spAutoFit/>
          </a:bodyPr>
          <a:lstStyle/>
          <a:p>
            <a:pPr marL="469900" marR="680085" indent="-412750">
              <a:lnSpc>
                <a:spcPct val="100499"/>
              </a:lnSpc>
              <a:spcBef>
                <a:spcPts val="85"/>
              </a:spcBef>
              <a:buClr>
                <a:srgbClr val="C4820D"/>
              </a:buClr>
              <a:buChar char="●"/>
              <a:tabLst>
                <a:tab pos="469265" algn="l"/>
                <a:tab pos="469900" algn="l"/>
              </a:tabLst>
            </a:pPr>
            <a:r>
              <a:rPr sz="2400" spc="-5" dirty="0">
                <a:solidFill>
                  <a:srgbClr val="3B3B3B"/>
                </a:solidFill>
                <a:latin typeface="Arial"/>
                <a:cs typeface="Arial"/>
              </a:rPr>
              <a:t>The </a:t>
            </a:r>
            <a:r>
              <a:rPr lang="en-US" sz="2400" b="1" spc="-5" dirty="0">
                <a:solidFill>
                  <a:srgbClr val="3B3B3B"/>
                </a:solidFill>
                <a:latin typeface="Arial"/>
                <a:cs typeface="Arial"/>
              </a:rPr>
              <a:t>test </a:t>
            </a:r>
            <a:r>
              <a:rPr sz="2400" b="1" dirty="0">
                <a:solidFill>
                  <a:srgbClr val="3B3B3B"/>
                </a:solidFill>
                <a:latin typeface="Arial"/>
                <a:cs typeface="Arial"/>
              </a:rPr>
              <a:t>statistic </a:t>
            </a:r>
            <a:r>
              <a:rPr lang="en-US" sz="2400" spc="-5" dirty="0">
                <a:solidFill>
                  <a:srgbClr val="3B3B3B"/>
                </a:solidFill>
                <a:latin typeface="Arial"/>
                <a:cs typeface="Arial"/>
              </a:rPr>
              <a:t>is the statistic </a:t>
            </a:r>
            <a:r>
              <a:rPr sz="2400" spc="-5" dirty="0">
                <a:solidFill>
                  <a:srgbClr val="3B3B3B"/>
                </a:solidFill>
                <a:latin typeface="Arial"/>
                <a:cs typeface="Arial"/>
              </a:rPr>
              <a:t>we </a:t>
            </a:r>
            <a:r>
              <a:rPr sz="2400" dirty="0">
                <a:solidFill>
                  <a:srgbClr val="3B3B3B"/>
                </a:solidFill>
                <a:latin typeface="Arial"/>
                <a:cs typeface="Arial"/>
              </a:rPr>
              <a:t>choose </a:t>
            </a:r>
            <a:r>
              <a:rPr sz="2400" spc="-5" dirty="0">
                <a:solidFill>
                  <a:srgbClr val="3B3B3B"/>
                </a:solidFill>
                <a:latin typeface="Arial"/>
                <a:cs typeface="Arial"/>
              </a:rPr>
              <a:t>to </a:t>
            </a:r>
            <a:r>
              <a:rPr sz="2400" dirty="0">
                <a:solidFill>
                  <a:srgbClr val="3B3B3B"/>
                </a:solidFill>
                <a:latin typeface="Arial"/>
                <a:cs typeface="Arial"/>
              </a:rPr>
              <a:t>simulate</a:t>
            </a:r>
            <a:r>
              <a:rPr lang="en-US" sz="2400" dirty="0">
                <a:solidFill>
                  <a:srgbClr val="3B3B3B"/>
                </a:solidFill>
                <a:latin typeface="Arial"/>
                <a:cs typeface="Arial"/>
              </a:rPr>
              <a:t> which </a:t>
            </a:r>
            <a:r>
              <a:rPr sz="2400" spc="-5" dirty="0">
                <a:solidFill>
                  <a:srgbClr val="3B3B3B"/>
                </a:solidFill>
                <a:latin typeface="Arial"/>
                <a:cs typeface="Arial"/>
              </a:rPr>
              <a:t>decide</a:t>
            </a:r>
            <a:r>
              <a:rPr lang="en-US" sz="2400" spc="-5" dirty="0">
                <a:solidFill>
                  <a:srgbClr val="3B3B3B"/>
                </a:solidFill>
                <a:latin typeface="Arial"/>
                <a:cs typeface="Arial"/>
              </a:rPr>
              <a:t>s</a:t>
            </a:r>
            <a:r>
              <a:rPr sz="2400" spc="-5" dirty="0">
                <a:solidFill>
                  <a:srgbClr val="3B3B3B"/>
                </a:solidFill>
                <a:latin typeface="Arial"/>
                <a:cs typeface="Arial"/>
              </a:rPr>
              <a:t> between the two</a:t>
            </a:r>
            <a:r>
              <a:rPr sz="2400" spc="-25" dirty="0">
                <a:solidFill>
                  <a:srgbClr val="3B3B3B"/>
                </a:solidFill>
                <a:latin typeface="Arial"/>
                <a:cs typeface="Arial"/>
              </a:rPr>
              <a:t> </a:t>
            </a:r>
            <a:r>
              <a:rPr sz="2400" spc="-5" dirty="0">
                <a:solidFill>
                  <a:srgbClr val="3B3B3B"/>
                </a:solidFill>
                <a:latin typeface="Arial"/>
                <a:cs typeface="Arial"/>
              </a:rPr>
              <a:t>hypotheses</a:t>
            </a:r>
            <a:endParaRPr sz="2400" dirty="0">
              <a:latin typeface="Arial"/>
              <a:cs typeface="Arial"/>
            </a:endParaRPr>
          </a:p>
          <a:p>
            <a:pPr marL="12700">
              <a:lnSpc>
                <a:spcPct val="100000"/>
              </a:lnSpc>
              <a:spcBef>
                <a:spcPts val="2100"/>
              </a:spcBef>
            </a:pPr>
            <a:r>
              <a:rPr sz="2400" spc="-5" dirty="0">
                <a:solidFill>
                  <a:srgbClr val="3B3B3B"/>
                </a:solidFill>
                <a:latin typeface="Arial"/>
                <a:cs typeface="Arial"/>
              </a:rPr>
              <a:t>Questions before </a:t>
            </a:r>
            <a:r>
              <a:rPr sz="2400" dirty="0">
                <a:solidFill>
                  <a:srgbClr val="3B3B3B"/>
                </a:solidFill>
                <a:latin typeface="Arial"/>
                <a:cs typeface="Arial"/>
              </a:rPr>
              <a:t>choosing </a:t>
            </a:r>
            <a:r>
              <a:rPr sz="2400" spc="-5" dirty="0">
                <a:solidFill>
                  <a:srgbClr val="3B3B3B"/>
                </a:solidFill>
                <a:latin typeface="Arial"/>
                <a:cs typeface="Arial"/>
              </a:rPr>
              <a:t>the</a:t>
            </a:r>
            <a:r>
              <a:rPr sz="2400" spc="-105" dirty="0">
                <a:solidFill>
                  <a:srgbClr val="3B3B3B"/>
                </a:solidFill>
                <a:latin typeface="Arial"/>
                <a:cs typeface="Arial"/>
              </a:rPr>
              <a:t> </a:t>
            </a:r>
            <a:r>
              <a:rPr sz="2400" dirty="0">
                <a:solidFill>
                  <a:srgbClr val="3B3B3B"/>
                </a:solidFill>
                <a:latin typeface="Arial"/>
                <a:cs typeface="Arial"/>
              </a:rPr>
              <a:t>statistic:</a:t>
            </a:r>
            <a:endParaRPr sz="2400" dirty="0">
              <a:latin typeface="Arial"/>
              <a:cs typeface="Arial"/>
            </a:endParaRPr>
          </a:p>
          <a:p>
            <a:pPr marL="469900" marR="225425" indent="-412750">
              <a:lnSpc>
                <a:spcPct val="100499"/>
              </a:lnSpc>
              <a:spcBef>
                <a:spcPts val="480"/>
              </a:spcBef>
              <a:buClr>
                <a:srgbClr val="C4820D"/>
              </a:buClr>
              <a:buChar char="●"/>
              <a:tabLst>
                <a:tab pos="469265" algn="l"/>
                <a:tab pos="469900" algn="l"/>
              </a:tabLst>
            </a:pPr>
            <a:r>
              <a:rPr sz="2400" spc="-5" dirty="0">
                <a:solidFill>
                  <a:srgbClr val="3B3B3B"/>
                </a:solidFill>
                <a:latin typeface="Arial"/>
                <a:cs typeface="Arial"/>
              </a:rPr>
              <a:t>What </a:t>
            </a:r>
            <a:r>
              <a:rPr sz="2400" dirty="0">
                <a:solidFill>
                  <a:srgbClr val="3B3B3B"/>
                </a:solidFill>
                <a:latin typeface="Arial"/>
                <a:cs typeface="Arial"/>
              </a:rPr>
              <a:t>values </a:t>
            </a:r>
            <a:r>
              <a:rPr sz="2400" spc="-5" dirty="0">
                <a:solidFill>
                  <a:srgbClr val="3B3B3B"/>
                </a:solidFill>
                <a:latin typeface="Arial"/>
                <a:cs typeface="Arial"/>
              </a:rPr>
              <a:t>of the </a:t>
            </a:r>
            <a:r>
              <a:rPr sz="2400" dirty="0">
                <a:solidFill>
                  <a:srgbClr val="3B3B3B"/>
                </a:solidFill>
                <a:latin typeface="Arial"/>
                <a:cs typeface="Arial"/>
              </a:rPr>
              <a:t>statistic </a:t>
            </a:r>
            <a:r>
              <a:rPr sz="2400" spc="-5" dirty="0">
                <a:solidFill>
                  <a:srgbClr val="3B3B3B"/>
                </a:solidFill>
                <a:latin typeface="Arial"/>
                <a:cs typeface="Arial"/>
              </a:rPr>
              <a:t>will </a:t>
            </a:r>
            <a:r>
              <a:rPr sz="2400" dirty="0">
                <a:solidFill>
                  <a:srgbClr val="3B3B3B"/>
                </a:solidFill>
                <a:latin typeface="Arial"/>
                <a:cs typeface="Arial"/>
              </a:rPr>
              <a:t>make </a:t>
            </a:r>
            <a:r>
              <a:rPr sz="2400" spc="-5" dirty="0">
                <a:solidFill>
                  <a:srgbClr val="3B3B3B"/>
                </a:solidFill>
                <a:latin typeface="Arial"/>
                <a:cs typeface="Arial"/>
              </a:rPr>
              <a:t>us lean</a:t>
            </a:r>
            <a:r>
              <a:rPr sz="2400" spc="-100" dirty="0">
                <a:solidFill>
                  <a:srgbClr val="3B3B3B"/>
                </a:solidFill>
                <a:latin typeface="Arial"/>
                <a:cs typeface="Arial"/>
              </a:rPr>
              <a:t> </a:t>
            </a:r>
            <a:r>
              <a:rPr sz="2400" spc="-5" dirty="0">
                <a:solidFill>
                  <a:srgbClr val="3B3B3B"/>
                </a:solidFill>
                <a:latin typeface="Arial"/>
                <a:cs typeface="Arial"/>
              </a:rPr>
              <a:t>towards  the null</a:t>
            </a:r>
            <a:r>
              <a:rPr sz="2400" spc="-15" dirty="0">
                <a:solidFill>
                  <a:srgbClr val="3B3B3B"/>
                </a:solidFill>
                <a:latin typeface="Arial"/>
                <a:cs typeface="Arial"/>
              </a:rPr>
              <a:t> </a:t>
            </a:r>
            <a:r>
              <a:rPr sz="2400" spc="-5" dirty="0">
                <a:solidFill>
                  <a:srgbClr val="3B3B3B"/>
                </a:solidFill>
                <a:latin typeface="Arial"/>
                <a:cs typeface="Arial"/>
              </a:rPr>
              <a:t>hypothesis?</a:t>
            </a:r>
            <a:endParaRPr sz="2400" dirty="0">
              <a:latin typeface="Arial"/>
              <a:cs typeface="Arial"/>
            </a:endParaRPr>
          </a:p>
          <a:p>
            <a:pPr marL="469900" indent="-412750">
              <a:lnSpc>
                <a:spcPct val="100000"/>
              </a:lnSpc>
              <a:spcBef>
                <a:spcPts val="2100"/>
              </a:spcBef>
              <a:buClr>
                <a:srgbClr val="C4820D"/>
              </a:buClr>
              <a:buChar char="●"/>
              <a:tabLst>
                <a:tab pos="469265" algn="l"/>
                <a:tab pos="469900" algn="l"/>
              </a:tabLst>
            </a:pPr>
            <a:r>
              <a:rPr sz="2400" spc="-5" dirty="0">
                <a:solidFill>
                  <a:srgbClr val="3B3B3B"/>
                </a:solidFill>
                <a:latin typeface="Arial"/>
                <a:cs typeface="Arial"/>
              </a:rPr>
              <a:t>What </a:t>
            </a:r>
            <a:r>
              <a:rPr sz="2400" dirty="0">
                <a:solidFill>
                  <a:srgbClr val="3B3B3B"/>
                </a:solidFill>
                <a:latin typeface="Arial"/>
                <a:cs typeface="Arial"/>
              </a:rPr>
              <a:t>values </a:t>
            </a:r>
            <a:r>
              <a:rPr sz="2400" spc="-5" dirty="0">
                <a:solidFill>
                  <a:srgbClr val="3B3B3B"/>
                </a:solidFill>
                <a:latin typeface="Arial"/>
                <a:cs typeface="Arial"/>
              </a:rPr>
              <a:t>will </a:t>
            </a:r>
            <a:r>
              <a:rPr sz="2400" dirty="0">
                <a:solidFill>
                  <a:srgbClr val="3B3B3B"/>
                </a:solidFill>
                <a:latin typeface="Arial"/>
                <a:cs typeface="Arial"/>
              </a:rPr>
              <a:t>make </a:t>
            </a:r>
            <a:r>
              <a:rPr sz="2400" spc="-5" dirty="0">
                <a:solidFill>
                  <a:srgbClr val="3B3B3B"/>
                </a:solidFill>
                <a:latin typeface="Arial"/>
                <a:cs typeface="Arial"/>
              </a:rPr>
              <a:t>us lean towards the</a:t>
            </a:r>
            <a:r>
              <a:rPr sz="2400" spc="-100" dirty="0">
                <a:solidFill>
                  <a:srgbClr val="3B3B3B"/>
                </a:solidFill>
                <a:latin typeface="Arial"/>
                <a:cs typeface="Arial"/>
              </a:rPr>
              <a:t> </a:t>
            </a:r>
            <a:r>
              <a:rPr sz="2400" spc="-5" dirty="0">
                <a:solidFill>
                  <a:srgbClr val="3B3B3B"/>
                </a:solidFill>
                <a:latin typeface="Arial"/>
                <a:cs typeface="Arial"/>
              </a:rPr>
              <a:t>alternative?</a:t>
            </a:r>
            <a:endParaRPr sz="2400" dirty="0">
              <a:latin typeface="Arial"/>
              <a:cs typeface="Arial"/>
            </a:endParaRPr>
          </a:p>
        </p:txBody>
      </p:sp>
    </p:spTree>
    <p:extLst>
      <p:ext uri="{BB962C8B-B14F-4D97-AF65-F5344CB8AC3E}">
        <p14:creationId xmlns:p14="http://schemas.microsoft.com/office/powerpoint/2010/main" val="78913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320">
              <a:lnSpc>
                <a:spcPct val="100000"/>
              </a:lnSpc>
              <a:spcBef>
                <a:spcPts val="100"/>
              </a:spcBef>
            </a:pPr>
            <a:r>
              <a:rPr spc="-10" dirty="0"/>
              <a:t>Prediction </a:t>
            </a:r>
            <a:r>
              <a:rPr spc="-5" dirty="0"/>
              <a:t>Under the Null</a:t>
            </a:r>
            <a:r>
              <a:rPr spc="-85" dirty="0"/>
              <a:t> </a:t>
            </a:r>
            <a:r>
              <a:rPr spc="-5" dirty="0"/>
              <a:t>Hypothesis</a:t>
            </a:r>
          </a:p>
        </p:txBody>
      </p:sp>
      <p:sp>
        <p:nvSpPr>
          <p:cNvPr id="3" name="object 3"/>
          <p:cNvSpPr txBox="1"/>
          <p:nvPr/>
        </p:nvSpPr>
        <p:spPr>
          <a:xfrm>
            <a:off x="590096" y="1094359"/>
            <a:ext cx="7909559" cy="1051955"/>
          </a:xfrm>
          <a:prstGeom prst="rect">
            <a:avLst/>
          </a:prstGeom>
        </p:spPr>
        <p:txBody>
          <a:bodyPr vert="horz" wrap="square" lIns="0" tIns="8890" rIns="0" bIns="0" rtlCol="0">
            <a:spAutoFit/>
          </a:bodyPr>
          <a:lstStyle/>
          <a:p>
            <a:pPr marL="409575" marR="5080" indent="-397510">
              <a:lnSpc>
                <a:spcPct val="101099"/>
              </a:lnSpc>
              <a:spcBef>
                <a:spcPts val="70"/>
              </a:spcBef>
              <a:buClr>
                <a:srgbClr val="C4820D"/>
              </a:buClr>
              <a:buChar char="●"/>
              <a:tabLst>
                <a:tab pos="409575" algn="l"/>
                <a:tab pos="410209" algn="l"/>
              </a:tabLst>
            </a:pPr>
            <a:r>
              <a:rPr sz="2200" spc="-5" dirty="0">
                <a:solidFill>
                  <a:srgbClr val="3B3B3B"/>
                </a:solidFill>
                <a:latin typeface="Arial"/>
                <a:cs typeface="Arial"/>
              </a:rPr>
              <a:t>Simulate the test </a:t>
            </a:r>
            <a:r>
              <a:rPr sz="2200" dirty="0">
                <a:solidFill>
                  <a:srgbClr val="3B3B3B"/>
                </a:solidFill>
                <a:latin typeface="Arial"/>
                <a:cs typeface="Arial"/>
              </a:rPr>
              <a:t>statistic </a:t>
            </a:r>
            <a:r>
              <a:rPr sz="2200" spc="-5" dirty="0">
                <a:solidFill>
                  <a:srgbClr val="3B3B3B"/>
                </a:solidFill>
                <a:latin typeface="Arial"/>
                <a:cs typeface="Arial"/>
              </a:rPr>
              <a:t>under the null hypothesis</a:t>
            </a:r>
            <a:endParaRPr lang="en-US" sz="2200" spc="-5" dirty="0">
              <a:solidFill>
                <a:srgbClr val="3B3B3B"/>
              </a:solidFill>
              <a:latin typeface="Arial"/>
              <a:cs typeface="Arial"/>
            </a:endParaRPr>
          </a:p>
          <a:p>
            <a:pPr marL="12065" marR="5080">
              <a:lnSpc>
                <a:spcPct val="101099"/>
              </a:lnSpc>
              <a:spcBef>
                <a:spcPts val="70"/>
              </a:spcBef>
              <a:buClr>
                <a:srgbClr val="C4820D"/>
              </a:buClr>
              <a:tabLst>
                <a:tab pos="409575" algn="l"/>
                <a:tab pos="410209" algn="l"/>
              </a:tabLst>
            </a:pPr>
            <a:endParaRPr lang="en-US" sz="2200" spc="-5" dirty="0">
              <a:solidFill>
                <a:srgbClr val="3B3B3B"/>
              </a:solidFill>
              <a:latin typeface="Arial"/>
              <a:cs typeface="Arial"/>
            </a:endParaRPr>
          </a:p>
          <a:p>
            <a:pPr marL="12065" marR="529590">
              <a:lnSpc>
                <a:spcPts val="2630"/>
              </a:lnSpc>
              <a:spcBef>
                <a:spcPts val="80"/>
              </a:spcBef>
              <a:buClr>
                <a:srgbClr val="C4820D"/>
              </a:buClr>
              <a:tabLst>
                <a:tab pos="409575" algn="l"/>
                <a:tab pos="410209" algn="l"/>
              </a:tabLst>
            </a:pPr>
            <a:endParaRPr sz="22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320">
              <a:lnSpc>
                <a:spcPct val="100000"/>
              </a:lnSpc>
              <a:spcBef>
                <a:spcPts val="100"/>
              </a:spcBef>
            </a:pPr>
            <a:r>
              <a:rPr spc="-10" dirty="0"/>
              <a:t>Prediction </a:t>
            </a:r>
            <a:r>
              <a:rPr spc="-5" dirty="0"/>
              <a:t>Under the Null</a:t>
            </a:r>
            <a:r>
              <a:rPr spc="-85" dirty="0"/>
              <a:t> </a:t>
            </a:r>
            <a:r>
              <a:rPr spc="-5" dirty="0"/>
              <a:t>Hypothesis</a:t>
            </a:r>
          </a:p>
        </p:txBody>
      </p:sp>
      <p:sp>
        <p:nvSpPr>
          <p:cNvPr id="3" name="object 3"/>
          <p:cNvSpPr txBox="1"/>
          <p:nvPr/>
        </p:nvSpPr>
        <p:spPr>
          <a:xfrm>
            <a:off x="590096" y="1094359"/>
            <a:ext cx="7909559" cy="2394182"/>
          </a:xfrm>
          <a:prstGeom prst="rect">
            <a:avLst/>
          </a:prstGeom>
        </p:spPr>
        <p:txBody>
          <a:bodyPr vert="horz" wrap="square" lIns="0" tIns="8890" rIns="0" bIns="0" rtlCol="0">
            <a:spAutoFit/>
          </a:bodyPr>
          <a:lstStyle/>
          <a:p>
            <a:pPr marL="409575" marR="5080" indent="-397510">
              <a:lnSpc>
                <a:spcPct val="101099"/>
              </a:lnSpc>
              <a:spcBef>
                <a:spcPts val="70"/>
              </a:spcBef>
              <a:buClr>
                <a:srgbClr val="C4820D"/>
              </a:buClr>
              <a:buChar char="●"/>
              <a:tabLst>
                <a:tab pos="409575" algn="l"/>
                <a:tab pos="410209" algn="l"/>
              </a:tabLst>
            </a:pPr>
            <a:r>
              <a:rPr sz="2200" spc="-5" dirty="0">
                <a:solidFill>
                  <a:srgbClr val="3B3B3B"/>
                </a:solidFill>
                <a:latin typeface="Arial"/>
                <a:cs typeface="Arial"/>
              </a:rPr>
              <a:t>Simulate the test </a:t>
            </a:r>
            <a:r>
              <a:rPr sz="2200" dirty="0">
                <a:solidFill>
                  <a:srgbClr val="3B3B3B"/>
                </a:solidFill>
                <a:latin typeface="Arial"/>
                <a:cs typeface="Arial"/>
              </a:rPr>
              <a:t>statistic </a:t>
            </a:r>
            <a:r>
              <a:rPr sz="2200" spc="-5" dirty="0">
                <a:solidFill>
                  <a:srgbClr val="3B3B3B"/>
                </a:solidFill>
                <a:latin typeface="Arial"/>
                <a:cs typeface="Arial"/>
              </a:rPr>
              <a:t>under the null hypothesis</a:t>
            </a:r>
            <a:endParaRPr lang="en-US" sz="2200" spc="-5" dirty="0">
              <a:solidFill>
                <a:srgbClr val="3B3B3B"/>
              </a:solidFill>
              <a:latin typeface="Arial"/>
              <a:cs typeface="Arial"/>
            </a:endParaRPr>
          </a:p>
          <a:p>
            <a:pPr marL="12065" marR="5080">
              <a:lnSpc>
                <a:spcPct val="101099"/>
              </a:lnSpc>
              <a:spcBef>
                <a:spcPts val="70"/>
              </a:spcBef>
              <a:buClr>
                <a:srgbClr val="C4820D"/>
              </a:buClr>
              <a:tabLst>
                <a:tab pos="409575" algn="l"/>
                <a:tab pos="410209" algn="l"/>
              </a:tabLst>
            </a:pPr>
            <a:endParaRPr lang="en-US" sz="2200" spc="-5" dirty="0">
              <a:solidFill>
                <a:srgbClr val="3B3B3B"/>
              </a:solidFill>
              <a:latin typeface="Arial"/>
              <a:cs typeface="Arial"/>
            </a:endParaRPr>
          </a:p>
          <a:p>
            <a:pPr marL="409575" indent="-397510">
              <a:lnSpc>
                <a:spcPts val="2525"/>
              </a:lnSpc>
              <a:buClr>
                <a:srgbClr val="C4820D"/>
              </a:buClr>
              <a:buChar char="●"/>
              <a:tabLst>
                <a:tab pos="409575" algn="l"/>
                <a:tab pos="410209" algn="l"/>
              </a:tabLst>
            </a:pPr>
            <a:r>
              <a:rPr lang="en-US" sz="2200" spc="-5" dirty="0">
                <a:solidFill>
                  <a:srgbClr val="3B3B3B"/>
                </a:solidFill>
                <a:latin typeface="Arial"/>
                <a:cs typeface="Arial"/>
              </a:rPr>
              <a:t>The simulation shows:</a:t>
            </a:r>
            <a:endParaRPr lang="en-US" sz="2200" dirty="0">
              <a:latin typeface="Arial"/>
              <a:cs typeface="Arial"/>
            </a:endParaRPr>
          </a:p>
          <a:p>
            <a:pPr marL="866775" lvl="1" indent="-397510">
              <a:lnSpc>
                <a:spcPts val="2625"/>
              </a:lnSpc>
              <a:buClr>
                <a:srgbClr val="C4820D"/>
              </a:buClr>
              <a:buChar char="○"/>
              <a:tabLst>
                <a:tab pos="866775" algn="l"/>
                <a:tab pos="867410" algn="l"/>
              </a:tabLst>
            </a:pPr>
            <a:r>
              <a:rPr lang="en-US" sz="2200" spc="-5" dirty="0">
                <a:solidFill>
                  <a:srgbClr val="3B3B3B"/>
                </a:solidFill>
                <a:latin typeface="Arial"/>
                <a:cs typeface="Arial"/>
              </a:rPr>
              <a:t>the possible </a:t>
            </a:r>
            <a:r>
              <a:rPr lang="en-US" sz="2200" dirty="0">
                <a:solidFill>
                  <a:srgbClr val="3B3B3B"/>
                </a:solidFill>
                <a:latin typeface="Arial"/>
                <a:cs typeface="Arial"/>
              </a:rPr>
              <a:t>values </a:t>
            </a:r>
            <a:r>
              <a:rPr lang="en-US" sz="2200" spc="-5" dirty="0">
                <a:solidFill>
                  <a:srgbClr val="3B3B3B"/>
                </a:solidFill>
                <a:latin typeface="Arial"/>
                <a:cs typeface="Arial"/>
              </a:rPr>
              <a:t>of the</a:t>
            </a:r>
            <a:r>
              <a:rPr lang="en-US" sz="2200" spc="-50" dirty="0">
                <a:solidFill>
                  <a:srgbClr val="3B3B3B"/>
                </a:solidFill>
                <a:latin typeface="Arial"/>
                <a:cs typeface="Arial"/>
              </a:rPr>
              <a:t> </a:t>
            </a:r>
            <a:r>
              <a:rPr lang="en-US" sz="2200" dirty="0">
                <a:solidFill>
                  <a:srgbClr val="3B3B3B"/>
                </a:solidFill>
                <a:latin typeface="Arial"/>
                <a:cs typeface="Arial"/>
              </a:rPr>
              <a:t>statistic</a:t>
            </a:r>
            <a:endParaRPr lang="en-US" sz="2200" dirty="0">
              <a:latin typeface="Arial"/>
              <a:cs typeface="Arial"/>
            </a:endParaRPr>
          </a:p>
          <a:p>
            <a:pPr marL="866775" lvl="1" indent="-397510">
              <a:lnSpc>
                <a:spcPts val="2625"/>
              </a:lnSpc>
              <a:buClr>
                <a:srgbClr val="C4820D"/>
              </a:buClr>
              <a:buChar char="○"/>
              <a:tabLst>
                <a:tab pos="866775" algn="l"/>
                <a:tab pos="867410" algn="l"/>
              </a:tabLst>
            </a:pPr>
            <a:r>
              <a:rPr lang="en-US" sz="2200" spc="-5" dirty="0">
                <a:solidFill>
                  <a:srgbClr val="3B3B3B"/>
                </a:solidFill>
                <a:latin typeface="Arial"/>
                <a:cs typeface="Arial"/>
              </a:rPr>
              <a:t>how likely they are </a:t>
            </a:r>
            <a:r>
              <a:rPr lang="en-US" sz="2200" b="1" dirty="0">
                <a:solidFill>
                  <a:srgbClr val="3B3B3B"/>
                </a:solidFill>
                <a:latin typeface="Arial"/>
                <a:cs typeface="Arial"/>
              </a:rPr>
              <a:t>(if the </a:t>
            </a:r>
            <a:r>
              <a:rPr lang="en-US" sz="2200" b="1" spc="-5" dirty="0">
                <a:solidFill>
                  <a:srgbClr val="3B3B3B"/>
                </a:solidFill>
                <a:latin typeface="Arial"/>
                <a:cs typeface="Arial"/>
              </a:rPr>
              <a:t>null hypothesis is</a:t>
            </a:r>
            <a:r>
              <a:rPr lang="en-US" sz="2200" b="1" spc="-45" dirty="0">
                <a:solidFill>
                  <a:srgbClr val="3B3B3B"/>
                </a:solidFill>
                <a:latin typeface="Arial"/>
                <a:cs typeface="Arial"/>
              </a:rPr>
              <a:t> </a:t>
            </a:r>
            <a:r>
              <a:rPr lang="en-US" sz="2200" b="1" dirty="0">
                <a:solidFill>
                  <a:srgbClr val="3B3B3B"/>
                </a:solidFill>
                <a:latin typeface="Arial"/>
                <a:cs typeface="Arial"/>
              </a:rPr>
              <a:t>true)</a:t>
            </a:r>
            <a:endParaRPr lang="en-US" sz="2200" dirty="0">
              <a:latin typeface="Arial"/>
              <a:cs typeface="Arial"/>
            </a:endParaRPr>
          </a:p>
          <a:p>
            <a:pPr marL="12065" marR="5080">
              <a:lnSpc>
                <a:spcPct val="101099"/>
              </a:lnSpc>
              <a:spcBef>
                <a:spcPts val="70"/>
              </a:spcBef>
              <a:buClr>
                <a:srgbClr val="C4820D"/>
              </a:buClr>
              <a:tabLst>
                <a:tab pos="409575" algn="l"/>
                <a:tab pos="410209" algn="l"/>
              </a:tabLst>
            </a:pPr>
            <a:endParaRPr sz="2200" dirty="0">
              <a:latin typeface="Arial"/>
              <a:cs typeface="Arial"/>
            </a:endParaRPr>
          </a:p>
          <a:p>
            <a:pPr marL="12065" marR="529590">
              <a:lnSpc>
                <a:spcPts val="2630"/>
              </a:lnSpc>
              <a:spcBef>
                <a:spcPts val="80"/>
              </a:spcBef>
              <a:buClr>
                <a:srgbClr val="C4820D"/>
              </a:buClr>
              <a:tabLst>
                <a:tab pos="409575" algn="l"/>
                <a:tab pos="410209" algn="l"/>
              </a:tabLst>
            </a:pPr>
            <a:endParaRPr sz="2200" dirty="0">
              <a:latin typeface="Arial"/>
              <a:cs typeface="Arial"/>
            </a:endParaRPr>
          </a:p>
        </p:txBody>
      </p:sp>
    </p:spTree>
    <p:extLst>
      <p:ext uri="{BB962C8B-B14F-4D97-AF65-F5344CB8AC3E}">
        <p14:creationId xmlns:p14="http://schemas.microsoft.com/office/powerpoint/2010/main" val="42884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320">
              <a:lnSpc>
                <a:spcPct val="100000"/>
              </a:lnSpc>
              <a:spcBef>
                <a:spcPts val="100"/>
              </a:spcBef>
            </a:pPr>
            <a:r>
              <a:rPr spc="-10" dirty="0"/>
              <a:t>Prediction </a:t>
            </a:r>
            <a:r>
              <a:rPr spc="-5" dirty="0"/>
              <a:t>Under the Null</a:t>
            </a:r>
            <a:r>
              <a:rPr spc="-85" dirty="0"/>
              <a:t> </a:t>
            </a:r>
            <a:r>
              <a:rPr spc="-5" dirty="0"/>
              <a:t>Hypothesis</a:t>
            </a:r>
          </a:p>
        </p:txBody>
      </p:sp>
      <p:sp>
        <p:nvSpPr>
          <p:cNvPr id="3" name="object 3"/>
          <p:cNvSpPr txBox="1"/>
          <p:nvPr/>
        </p:nvSpPr>
        <p:spPr>
          <a:xfrm>
            <a:off x="590096" y="1094359"/>
            <a:ext cx="7909559" cy="3407279"/>
          </a:xfrm>
          <a:prstGeom prst="rect">
            <a:avLst/>
          </a:prstGeom>
        </p:spPr>
        <p:txBody>
          <a:bodyPr vert="horz" wrap="square" lIns="0" tIns="8890" rIns="0" bIns="0" rtlCol="0">
            <a:spAutoFit/>
          </a:bodyPr>
          <a:lstStyle/>
          <a:p>
            <a:pPr marL="409575" marR="5080" indent="-397510">
              <a:lnSpc>
                <a:spcPct val="101099"/>
              </a:lnSpc>
              <a:spcBef>
                <a:spcPts val="70"/>
              </a:spcBef>
              <a:buClr>
                <a:srgbClr val="C4820D"/>
              </a:buClr>
              <a:buChar char="●"/>
              <a:tabLst>
                <a:tab pos="409575" algn="l"/>
                <a:tab pos="410209" algn="l"/>
              </a:tabLst>
            </a:pPr>
            <a:r>
              <a:rPr sz="2200" spc="-5" dirty="0">
                <a:solidFill>
                  <a:srgbClr val="3B3B3B"/>
                </a:solidFill>
                <a:latin typeface="Arial"/>
                <a:cs typeface="Arial"/>
              </a:rPr>
              <a:t>Simulate the test </a:t>
            </a:r>
            <a:r>
              <a:rPr sz="2200" dirty="0">
                <a:solidFill>
                  <a:srgbClr val="3B3B3B"/>
                </a:solidFill>
                <a:latin typeface="Arial"/>
                <a:cs typeface="Arial"/>
              </a:rPr>
              <a:t>statistic </a:t>
            </a:r>
            <a:r>
              <a:rPr sz="2200" spc="-5" dirty="0">
                <a:solidFill>
                  <a:srgbClr val="3B3B3B"/>
                </a:solidFill>
                <a:latin typeface="Arial"/>
                <a:cs typeface="Arial"/>
              </a:rPr>
              <a:t>under the null hypothesis</a:t>
            </a:r>
            <a:endParaRPr lang="en-US" sz="2200" spc="-5" dirty="0">
              <a:solidFill>
                <a:srgbClr val="3B3B3B"/>
              </a:solidFill>
              <a:latin typeface="Arial"/>
              <a:cs typeface="Arial"/>
            </a:endParaRPr>
          </a:p>
          <a:p>
            <a:pPr marL="12065" marR="5080">
              <a:lnSpc>
                <a:spcPct val="101099"/>
              </a:lnSpc>
              <a:spcBef>
                <a:spcPts val="70"/>
              </a:spcBef>
              <a:buClr>
                <a:srgbClr val="C4820D"/>
              </a:buClr>
              <a:tabLst>
                <a:tab pos="409575" algn="l"/>
                <a:tab pos="410209" algn="l"/>
              </a:tabLst>
            </a:pPr>
            <a:endParaRPr lang="en-US" sz="2200" spc="-5" dirty="0">
              <a:solidFill>
                <a:srgbClr val="3B3B3B"/>
              </a:solidFill>
              <a:latin typeface="Arial"/>
              <a:cs typeface="Arial"/>
            </a:endParaRPr>
          </a:p>
          <a:p>
            <a:pPr marL="409575" indent="-397510">
              <a:lnSpc>
                <a:spcPts val="2525"/>
              </a:lnSpc>
              <a:buClr>
                <a:srgbClr val="C4820D"/>
              </a:buClr>
              <a:buChar char="●"/>
              <a:tabLst>
                <a:tab pos="409575" algn="l"/>
                <a:tab pos="410209" algn="l"/>
              </a:tabLst>
            </a:pPr>
            <a:r>
              <a:rPr lang="en-US" sz="2200" spc="-5" dirty="0">
                <a:solidFill>
                  <a:srgbClr val="3B3B3B"/>
                </a:solidFill>
                <a:latin typeface="Arial"/>
                <a:cs typeface="Arial"/>
              </a:rPr>
              <a:t>The simulation shows:</a:t>
            </a:r>
            <a:endParaRPr lang="en-US" sz="2200" dirty="0">
              <a:latin typeface="Arial"/>
              <a:cs typeface="Arial"/>
            </a:endParaRPr>
          </a:p>
          <a:p>
            <a:pPr marL="866775" lvl="1" indent="-397510">
              <a:lnSpc>
                <a:spcPts val="2625"/>
              </a:lnSpc>
              <a:buClr>
                <a:srgbClr val="C4820D"/>
              </a:buClr>
              <a:buChar char="○"/>
              <a:tabLst>
                <a:tab pos="866775" algn="l"/>
                <a:tab pos="867410" algn="l"/>
              </a:tabLst>
            </a:pPr>
            <a:r>
              <a:rPr lang="en-US" sz="2200" spc="-5" dirty="0">
                <a:solidFill>
                  <a:srgbClr val="3B3B3B"/>
                </a:solidFill>
                <a:latin typeface="Arial"/>
                <a:cs typeface="Arial"/>
              </a:rPr>
              <a:t>the possible </a:t>
            </a:r>
            <a:r>
              <a:rPr lang="en-US" sz="2200" dirty="0">
                <a:solidFill>
                  <a:srgbClr val="3B3B3B"/>
                </a:solidFill>
                <a:latin typeface="Arial"/>
                <a:cs typeface="Arial"/>
              </a:rPr>
              <a:t>values </a:t>
            </a:r>
            <a:r>
              <a:rPr lang="en-US" sz="2200" spc="-5" dirty="0">
                <a:solidFill>
                  <a:srgbClr val="3B3B3B"/>
                </a:solidFill>
                <a:latin typeface="Arial"/>
                <a:cs typeface="Arial"/>
              </a:rPr>
              <a:t>of the</a:t>
            </a:r>
            <a:r>
              <a:rPr lang="en-US" sz="2200" spc="-50" dirty="0">
                <a:solidFill>
                  <a:srgbClr val="3B3B3B"/>
                </a:solidFill>
                <a:latin typeface="Arial"/>
                <a:cs typeface="Arial"/>
              </a:rPr>
              <a:t> </a:t>
            </a:r>
            <a:r>
              <a:rPr lang="en-US" sz="2200" dirty="0">
                <a:solidFill>
                  <a:srgbClr val="3B3B3B"/>
                </a:solidFill>
                <a:latin typeface="Arial"/>
                <a:cs typeface="Arial"/>
              </a:rPr>
              <a:t>statistic</a:t>
            </a:r>
            <a:endParaRPr lang="en-US" sz="2200" dirty="0">
              <a:latin typeface="Arial"/>
              <a:cs typeface="Arial"/>
            </a:endParaRPr>
          </a:p>
          <a:p>
            <a:pPr marL="866775" lvl="1" indent="-397510">
              <a:lnSpc>
                <a:spcPts val="2625"/>
              </a:lnSpc>
              <a:buClr>
                <a:srgbClr val="C4820D"/>
              </a:buClr>
              <a:buChar char="○"/>
              <a:tabLst>
                <a:tab pos="866775" algn="l"/>
                <a:tab pos="867410" algn="l"/>
              </a:tabLst>
            </a:pPr>
            <a:r>
              <a:rPr lang="en-US" sz="2200" spc="-5" dirty="0">
                <a:solidFill>
                  <a:srgbClr val="3B3B3B"/>
                </a:solidFill>
                <a:latin typeface="Arial"/>
                <a:cs typeface="Arial"/>
              </a:rPr>
              <a:t>how likely they are </a:t>
            </a:r>
            <a:r>
              <a:rPr lang="en-US" sz="2200" b="1" dirty="0">
                <a:solidFill>
                  <a:srgbClr val="3B3B3B"/>
                </a:solidFill>
                <a:latin typeface="Arial"/>
                <a:cs typeface="Arial"/>
              </a:rPr>
              <a:t>(if the </a:t>
            </a:r>
            <a:r>
              <a:rPr lang="en-US" sz="2200" b="1" spc="-5" dirty="0">
                <a:solidFill>
                  <a:srgbClr val="3B3B3B"/>
                </a:solidFill>
                <a:latin typeface="Arial"/>
                <a:cs typeface="Arial"/>
              </a:rPr>
              <a:t>null hypothesis is</a:t>
            </a:r>
            <a:r>
              <a:rPr lang="en-US" sz="2200" b="1" spc="-45" dirty="0">
                <a:solidFill>
                  <a:srgbClr val="3B3B3B"/>
                </a:solidFill>
                <a:latin typeface="Arial"/>
                <a:cs typeface="Arial"/>
              </a:rPr>
              <a:t> </a:t>
            </a:r>
            <a:r>
              <a:rPr lang="en-US" sz="2200" b="1" dirty="0">
                <a:solidFill>
                  <a:srgbClr val="3B3B3B"/>
                </a:solidFill>
                <a:latin typeface="Arial"/>
                <a:cs typeface="Arial"/>
              </a:rPr>
              <a:t>true)</a:t>
            </a:r>
            <a:endParaRPr lang="en-US" sz="2200" dirty="0">
              <a:latin typeface="Arial"/>
              <a:cs typeface="Arial"/>
            </a:endParaRPr>
          </a:p>
          <a:p>
            <a:pPr marL="12065" marR="5080">
              <a:lnSpc>
                <a:spcPct val="101099"/>
              </a:lnSpc>
              <a:spcBef>
                <a:spcPts val="70"/>
              </a:spcBef>
              <a:buClr>
                <a:srgbClr val="C4820D"/>
              </a:buClr>
              <a:tabLst>
                <a:tab pos="409575" algn="l"/>
                <a:tab pos="410209" algn="l"/>
              </a:tabLst>
            </a:pPr>
            <a:endParaRPr sz="2200" dirty="0">
              <a:latin typeface="Arial"/>
              <a:cs typeface="Arial"/>
            </a:endParaRPr>
          </a:p>
          <a:p>
            <a:pPr marL="409575" marR="529590" indent="-397510">
              <a:lnSpc>
                <a:spcPts val="2630"/>
              </a:lnSpc>
              <a:spcBef>
                <a:spcPts val="80"/>
              </a:spcBef>
              <a:buClr>
                <a:srgbClr val="C4820D"/>
              </a:buClr>
              <a:buChar char="●"/>
              <a:tabLst>
                <a:tab pos="409575" algn="l"/>
                <a:tab pos="410209" algn="l"/>
              </a:tabLst>
            </a:pPr>
            <a:r>
              <a:rPr sz="2200" spc="-5" dirty="0">
                <a:latin typeface="Arial"/>
                <a:cs typeface="Arial"/>
              </a:rPr>
              <a:t>Th</a:t>
            </a:r>
            <a:r>
              <a:rPr lang="en-US" sz="2200" spc="-5" dirty="0">
                <a:solidFill>
                  <a:srgbClr val="3B3B3B"/>
                </a:solidFill>
                <a:latin typeface="Arial"/>
                <a:cs typeface="Arial"/>
              </a:rPr>
              <a:t>e  histogram of the </a:t>
            </a:r>
            <a:r>
              <a:rPr lang="en-US" sz="2200" dirty="0">
                <a:solidFill>
                  <a:srgbClr val="3B3B3B"/>
                </a:solidFill>
                <a:latin typeface="Arial"/>
                <a:cs typeface="Arial"/>
              </a:rPr>
              <a:t>simulated</a:t>
            </a:r>
            <a:r>
              <a:rPr lang="en-US" sz="2200" spc="-20" dirty="0">
                <a:solidFill>
                  <a:srgbClr val="3B3B3B"/>
                </a:solidFill>
                <a:latin typeface="Arial"/>
                <a:cs typeface="Arial"/>
              </a:rPr>
              <a:t> </a:t>
            </a:r>
            <a:r>
              <a:rPr lang="en-US" sz="2200" dirty="0">
                <a:solidFill>
                  <a:srgbClr val="3B3B3B"/>
                </a:solidFill>
                <a:latin typeface="Arial"/>
                <a:cs typeface="Arial"/>
              </a:rPr>
              <a:t>values</a:t>
            </a:r>
            <a:r>
              <a:rPr sz="2200" spc="-5" dirty="0">
                <a:latin typeface="Arial"/>
                <a:cs typeface="Arial"/>
              </a:rPr>
              <a:t> displays the </a:t>
            </a:r>
            <a:r>
              <a:rPr sz="2200" b="1" spc="-5" dirty="0">
                <a:solidFill>
                  <a:srgbClr val="0000FF"/>
                </a:solidFill>
                <a:latin typeface="Arial"/>
                <a:cs typeface="Arial"/>
              </a:rPr>
              <a:t>empirical distribution of </a:t>
            </a:r>
            <a:r>
              <a:rPr sz="2200" b="1" dirty="0">
                <a:solidFill>
                  <a:srgbClr val="0000FF"/>
                </a:solidFill>
                <a:latin typeface="Arial"/>
                <a:cs typeface="Arial"/>
              </a:rPr>
              <a:t>the </a:t>
            </a:r>
            <a:r>
              <a:rPr sz="2200" b="1" spc="-5" dirty="0">
                <a:solidFill>
                  <a:srgbClr val="0000FF"/>
                </a:solidFill>
                <a:latin typeface="Arial"/>
                <a:cs typeface="Arial"/>
              </a:rPr>
              <a:t>statistic under </a:t>
            </a:r>
            <a:r>
              <a:rPr sz="2200" b="1" dirty="0">
                <a:solidFill>
                  <a:srgbClr val="0000FF"/>
                </a:solidFill>
                <a:latin typeface="Arial"/>
                <a:cs typeface="Arial"/>
              </a:rPr>
              <a:t>the </a:t>
            </a:r>
            <a:r>
              <a:rPr sz="2200" b="1" spc="-5" dirty="0">
                <a:solidFill>
                  <a:srgbClr val="0000FF"/>
                </a:solidFill>
                <a:latin typeface="Arial"/>
                <a:cs typeface="Arial"/>
              </a:rPr>
              <a:t>null</a:t>
            </a:r>
            <a:r>
              <a:rPr sz="2200" b="1" spc="-30" dirty="0">
                <a:solidFill>
                  <a:srgbClr val="0000FF"/>
                </a:solidFill>
                <a:latin typeface="Arial"/>
                <a:cs typeface="Arial"/>
              </a:rPr>
              <a:t> </a:t>
            </a:r>
            <a:r>
              <a:rPr sz="2200" b="1" spc="-5" dirty="0">
                <a:solidFill>
                  <a:srgbClr val="0000FF"/>
                </a:solidFill>
                <a:latin typeface="Arial"/>
                <a:cs typeface="Arial"/>
              </a:rPr>
              <a:t>hypothesis</a:t>
            </a:r>
            <a:endParaRPr lang="en-US" sz="2200" b="1" spc="-5" dirty="0">
              <a:solidFill>
                <a:srgbClr val="0000FF"/>
              </a:solidFill>
              <a:latin typeface="Arial"/>
              <a:cs typeface="Arial"/>
            </a:endParaRPr>
          </a:p>
          <a:p>
            <a:pPr marL="12065" marR="529590">
              <a:lnSpc>
                <a:spcPts val="2630"/>
              </a:lnSpc>
              <a:spcBef>
                <a:spcPts val="80"/>
              </a:spcBef>
              <a:buClr>
                <a:srgbClr val="C4820D"/>
              </a:buClr>
              <a:tabLst>
                <a:tab pos="409575" algn="l"/>
                <a:tab pos="410209" algn="l"/>
              </a:tabLst>
            </a:pPr>
            <a:endParaRPr sz="2200" dirty="0">
              <a:latin typeface="Arial"/>
              <a:cs typeface="Arial"/>
            </a:endParaRPr>
          </a:p>
        </p:txBody>
      </p:sp>
    </p:spTree>
    <p:extLst>
      <p:ext uri="{BB962C8B-B14F-4D97-AF65-F5344CB8AC3E}">
        <p14:creationId xmlns:p14="http://schemas.microsoft.com/office/powerpoint/2010/main" val="241776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914900" cy="574040"/>
          </a:xfrm>
          <a:prstGeom prst="rect">
            <a:avLst/>
          </a:prstGeom>
        </p:spPr>
        <p:txBody>
          <a:bodyPr vert="horz" wrap="square" lIns="0" tIns="12700" rIns="0" bIns="0" rtlCol="0">
            <a:spAutoFit/>
          </a:bodyPr>
          <a:lstStyle/>
          <a:p>
            <a:pPr marL="12700">
              <a:lnSpc>
                <a:spcPct val="100000"/>
              </a:lnSpc>
              <a:spcBef>
                <a:spcPts val="100"/>
              </a:spcBef>
            </a:pPr>
            <a:r>
              <a:rPr spc="-5" dirty="0"/>
              <a:t>Conclusion of the</a:t>
            </a:r>
            <a:r>
              <a:rPr spc="-85" dirty="0"/>
              <a:t> </a:t>
            </a:r>
            <a:r>
              <a:rPr spc="-75" dirty="0"/>
              <a:t>Test</a:t>
            </a:r>
          </a:p>
        </p:txBody>
      </p:sp>
      <p:sp>
        <p:nvSpPr>
          <p:cNvPr id="3" name="object 3"/>
          <p:cNvSpPr txBox="1"/>
          <p:nvPr/>
        </p:nvSpPr>
        <p:spPr>
          <a:xfrm>
            <a:off x="530225" y="1030477"/>
            <a:ext cx="7889240" cy="445635"/>
          </a:xfrm>
          <a:prstGeom prst="rect">
            <a:avLst/>
          </a:prstGeom>
        </p:spPr>
        <p:txBody>
          <a:bodyPr vert="horz" wrap="square" lIns="0" tIns="75565" rIns="0" bIns="0" rtlCol="0">
            <a:spAutoFit/>
          </a:bodyPr>
          <a:lstStyle/>
          <a:p>
            <a:pPr marL="12700">
              <a:lnSpc>
                <a:spcPct val="100000"/>
              </a:lnSpc>
              <a:spcBef>
                <a:spcPts val="595"/>
              </a:spcBef>
            </a:pPr>
            <a:r>
              <a:rPr sz="2400" spc="-5" dirty="0">
                <a:solidFill>
                  <a:srgbClr val="3B3B3B"/>
                </a:solidFill>
                <a:latin typeface="Arial"/>
                <a:cs typeface="Arial"/>
              </a:rPr>
              <a:t>Resolve </a:t>
            </a:r>
            <a:r>
              <a:rPr sz="2400" dirty="0">
                <a:solidFill>
                  <a:srgbClr val="3B3B3B"/>
                </a:solidFill>
                <a:latin typeface="Arial"/>
                <a:cs typeface="Arial"/>
              </a:rPr>
              <a:t>choice </a:t>
            </a:r>
            <a:r>
              <a:rPr sz="2400" spc="-5" dirty="0">
                <a:solidFill>
                  <a:srgbClr val="3B3B3B"/>
                </a:solidFill>
                <a:latin typeface="Arial"/>
                <a:cs typeface="Arial"/>
              </a:rPr>
              <a:t>between null and alternative</a:t>
            </a:r>
            <a:r>
              <a:rPr sz="2400" spc="-60" dirty="0">
                <a:solidFill>
                  <a:srgbClr val="3B3B3B"/>
                </a:solidFill>
                <a:latin typeface="Arial"/>
                <a:cs typeface="Arial"/>
              </a:rPr>
              <a:t> </a:t>
            </a:r>
            <a:r>
              <a:rPr sz="2400" spc="-5" dirty="0">
                <a:solidFill>
                  <a:srgbClr val="3B3B3B"/>
                </a:solidFill>
                <a:latin typeface="Arial"/>
                <a:cs typeface="Arial"/>
              </a:rPr>
              <a:t>hypotheses</a:t>
            </a:r>
            <a:endParaRPr sz="2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914900" cy="574040"/>
          </a:xfrm>
          <a:prstGeom prst="rect">
            <a:avLst/>
          </a:prstGeom>
        </p:spPr>
        <p:txBody>
          <a:bodyPr vert="horz" wrap="square" lIns="0" tIns="12700" rIns="0" bIns="0" rtlCol="0">
            <a:spAutoFit/>
          </a:bodyPr>
          <a:lstStyle/>
          <a:p>
            <a:pPr marL="12700">
              <a:lnSpc>
                <a:spcPct val="100000"/>
              </a:lnSpc>
              <a:spcBef>
                <a:spcPts val="100"/>
              </a:spcBef>
            </a:pPr>
            <a:r>
              <a:rPr spc="-5" dirty="0"/>
              <a:t>Conclusion of the</a:t>
            </a:r>
            <a:r>
              <a:rPr spc="-85" dirty="0"/>
              <a:t> </a:t>
            </a:r>
            <a:r>
              <a:rPr spc="-75" dirty="0"/>
              <a:t>Test</a:t>
            </a:r>
          </a:p>
        </p:txBody>
      </p:sp>
      <p:sp>
        <p:nvSpPr>
          <p:cNvPr id="3" name="object 3"/>
          <p:cNvSpPr txBox="1"/>
          <p:nvPr/>
        </p:nvSpPr>
        <p:spPr>
          <a:xfrm>
            <a:off x="530225" y="1030477"/>
            <a:ext cx="7889240" cy="1681871"/>
          </a:xfrm>
          <a:prstGeom prst="rect">
            <a:avLst/>
          </a:prstGeom>
        </p:spPr>
        <p:txBody>
          <a:bodyPr vert="horz" wrap="square" lIns="0" tIns="75565" rIns="0" bIns="0" rtlCol="0">
            <a:spAutoFit/>
          </a:bodyPr>
          <a:lstStyle/>
          <a:p>
            <a:pPr marL="12700">
              <a:lnSpc>
                <a:spcPct val="100000"/>
              </a:lnSpc>
              <a:spcBef>
                <a:spcPts val="595"/>
              </a:spcBef>
            </a:pPr>
            <a:r>
              <a:rPr sz="2400" spc="-5" dirty="0">
                <a:solidFill>
                  <a:srgbClr val="3B3B3B"/>
                </a:solidFill>
                <a:latin typeface="Arial"/>
                <a:cs typeface="Arial"/>
              </a:rPr>
              <a:t>Resolve </a:t>
            </a:r>
            <a:r>
              <a:rPr sz="2400" dirty="0">
                <a:solidFill>
                  <a:srgbClr val="3B3B3B"/>
                </a:solidFill>
                <a:latin typeface="Arial"/>
                <a:cs typeface="Arial"/>
              </a:rPr>
              <a:t>choice </a:t>
            </a:r>
            <a:r>
              <a:rPr sz="2400" spc="-5" dirty="0">
                <a:solidFill>
                  <a:srgbClr val="3B3B3B"/>
                </a:solidFill>
                <a:latin typeface="Arial"/>
                <a:cs typeface="Arial"/>
              </a:rPr>
              <a:t>between null and alternative</a:t>
            </a:r>
            <a:r>
              <a:rPr sz="2400" spc="-60" dirty="0">
                <a:solidFill>
                  <a:srgbClr val="3B3B3B"/>
                </a:solidFill>
                <a:latin typeface="Arial"/>
                <a:cs typeface="Arial"/>
              </a:rPr>
              <a:t> </a:t>
            </a:r>
            <a:r>
              <a:rPr sz="2400" spc="-5" dirty="0">
                <a:solidFill>
                  <a:srgbClr val="3B3B3B"/>
                </a:solidFill>
                <a:latin typeface="Arial"/>
                <a:cs typeface="Arial"/>
              </a:rPr>
              <a:t>hypotheses</a:t>
            </a:r>
            <a:endParaRPr sz="2400" dirty="0">
              <a:latin typeface="Arial"/>
              <a:cs typeface="Arial"/>
            </a:endParaRPr>
          </a:p>
          <a:p>
            <a:pPr marL="469900" marR="60960" indent="-412750">
              <a:lnSpc>
                <a:spcPct val="100499"/>
              </a:lnSpc>
              <a:spcBef>
                <a:spcPts val="480"/>
              </a:spcBef>
              <a:buClr>
                <a:srgbClr val="C4820D"/>
              </a:buClr>
              <a:buChar char="●"/>
              <a:tabLst>
                <a:tab pos="469265" algn="l"/>
                <a:tab pos="469900" algn="l"/>
              </a:tabLst>
            </a:pPr>
            <a:r>
              <a:rPr sz="2400" spc="-5" dirty="0">
                <a:solidFill>
                  <a:srgbClr val="3B3B3B"/>
                </a:solidFill>
                <a:latin typeface="Arial"/>
                <a:cs typeface="Arial"/>
              </a:rPr>
              <a:t>Compare the </a:t>
            </a:r>
            <a:r>
              <a:rPr sz="2400" b="1" spc="-5" dirty="0">
                <a:solidFill>
                  <a:srgbClr val="0000FF"/>
                </a:solidFill>
                <a:latin typeface="Arial"/>
                <a:cs typeface="Arial"/>
              </a:rPr>
              <a:t>observed </a:t>
            </a:r>
            <a:r>
              <a:rPr sz="2400" b="1" dirty="0">
                <a:solidFill>
                  <a:srgbClr val="0000FF"/>
                </a:solidFill>
                <a:latin typeface="Arial"/>
                <a:cs typeface="Arial"/>
              </a:rPr>
              <a:t>test </a:t>
            </a:r>
            <a:r>
              <a:rPr sz="2400" b="1" spc="-5" dirty="0">
                <a:solidFill>
                  <a:srgbClr val="0000FF"/>
                </a:solidFill>
                <a:latin typeface="Arial"/>
                <a:cs typeface="Arial"/>
              </a:rPr>
              <a:t>statistic </a:t>
            </a:r>
            <a:r>
              <a:rPr sz="2400" spc="-5" dirty="0">
                <a:solidFill>
                  <a:srgbClr val="3B3B3B"/>
                </a:solidFill>
                <a:latin typeface="Arial"/>
                <a:cs typeface="Arial"/>
              </a:rPr>
              <a:t>and its empirical  distribution under the null</a:t>
            </a:r>
            <a:r>
              <a:rPr sz="2400" spc="-20" dirty="0">
                <a:solidFill>
                  <a:srgbClr val="3B3B3B"/>
                </a:solidFill>
                <a:latin typeface="Arial"/>
                <a:cs typeface="Arial"/>
              </a:rPr>
              <a:t> </a:t>
            </a:r>
            <a:r>
              <a:rPr sz="2400" spc="-5" dirty="0">
                <a:solidFill>
                  <a:srgbClr val="3B3B3B"/>
                </a:solidFill>
                <a:latin typeface="Arial"/>
                <a:cs typeface="Arial"/>
              </a:rPr>
              <a:t>hypothesis</a:t>
            </a:r>
            <a:endParaRPr lang="en-US" sz="2400" spc="-5" dirty="0">
              <a:solidFill>
                <a:srgbClr val="3B3B3B"/>
              </a:solidFill>
              <a:latin typeface="Arial"/>
              <a:cs typeface="Arial"/>
            </a:endParaRPr>
          </a:p>
          <a:p>
            <a:pPr marL="469900" marR="60960" indent="-412750">
              <a:lnSpc>
                <a:spcPct val="100499"/>
              </a:lnSpc>
              <a:spcBef>
                <a:spcPts val="480"/>
              </a:spcBef>
              <a:buClr>
                <a:srgbClr val="C4820D"/>
              </a:buClr>
              <a:buChar char="●"/>
              <a:tabLst>
                <a:tab pos="469265" algn="l"/>
                <a:tab pos="469900" algn="l"/>
              </a:tabLst>
            </a:pPr>
            <a:endParaRPr sz="2400" dirty="0">
              <a:latin typeface="Arial"/>
              <a:cs typeface="Arial"/>
            </a:endParaRPr>
          </a:p>
        </p:txBody>
      </p:sp>
    </p:spTree>
    <p:extLst>
      <p:ext uri="{BB962C8B-B14F-4D97-AF65-F5344CB8AC3E}">
        <p14:creationId xmlns:p14="http://schemas.microsoft.com/office/powerpoint/2010/main" val="179580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914900" cy="574040"/>
          </a:xfrm>
          <a:prstGeom prst="rect">
            <a:avLst/>
          </a:prstGeom>
        </p:spPr>
        <p:txBody>
          <a:bodyPr vert="horz" wrap="square" lIns="0" tIns="12700" rIns="0" bIns="0" rtlCol="0">
            <a:spAutoFit/>
          </a:bodyPr>
          <a:lstStyle/>
          <a:p>
            <a:pPr marL="12700">
              <a:lnSpc>
                <a:spcPct val="100000"/>
              </a:lnSpc>
              <a:spcBef>
                <a:spcPts val="100"/>
              </a:spcBef>
            </a:pPr>
            <a:r>
              <a:rPr spc="-5" dirty="0"/>
              <a:t>Conclusion of the</a:t>
            </a:r>
            <a:r>
              <a:rPr spc="-85" dirty="0"/>
              <a:t> </a:t>
            </a:r>
            <a:r>
              <a:rPr spc="-75" dirty="0"/>
              <a:t>Test</a:t>
            </a:r>
          </a:p>
        </p:txBody>
      </p:sp>
      <p:sp>
        <p:nvSpPr>
          <p:cNvPr id="3" name="object 3"/>
          <p:cNvSpPr txBox="1"/>
          <p:nvPr/>
        </p:nvSpPr>
        <p:spPr>
          <a:xfrm>
            <a:off x="530225" y="1030477"/>
            <a:ext cx="7889240" cy="3928768"/>
          </a:xfrm>
          <a:prstGeom prst="rect">
            <a:avLst/>
          </a:prstGeom>
        </p:spPr>
        <p:txBody>
          <a:bodyPr vert="horz" wrap="square" lIns="0" tIns="75565" rIns="0" bIns="0" rtlCol="0">
            <a:spAutoFit/>
          </a:bodyPr>
          <a:lstStyle/>
          <a:p>
            <a:pPr marL="12700">
              <a:lnSpc>
                <a:spcPct val="100000"/>
              </a:lnSpc>
              <a:spcBef>
                <a:spcPts val="595"/>
              </a:spcBef>
            </a:pPr>
            <a:r>
              <a:rPr sz="2400" spc="-5" dirty="0">
                <a:solidFill>
                  <a:srgbClr val="3B3B3B"/>
                </a:solidFill>
                <a:latin typeface="Arial"/>
                <a:cs typeface="Arial"/>
              </a:rPr>
              <a:t>Resolve </a:t>
            </a:r>
            <a:r>
              <a:rPr sz="2400" dirty="0">
                <a:solidFill>
                  <a:srgbClr val="3B3B3B"/>
                </a:solidFill>
                <a:latin typeface="Arial"/>
                <a:cs typeface="Arial"/>
              </a:rPr>
              <a:t>choice </a:t>
            </a:r>
            <a:r>
              <a:rPr sz="2400" spc="-5" dirty="0">
                <a:solidFill>
                  <a:srgbClr val="3B3B3B"/>
                </a:solidFill>
                <a:latin typeface="Arial"/>
                <a:cs typeface="Arial"/>
              </a:rPr>
              <a:t>between null and alternative</a:t>
            </a:r>
            <a:r>
              <a:rPr sz="2400" spc="-60" dirty="0">
                <a:solidFill>
                  <a:srgbClr val="3B3B3B"/>
                </a:solidFill>
                <a:latin typeface="Arial"/>
                <a:cs typeface="Arial"/>
              </a:rPr>
              <a:t> </a:t>
            </a:r>
            <a:r>
              <a:rPr sz="2400" spc="-5" dirty="0">
                <a:solidFill>
                  <a:srgbClr val="3B3B3B"/>
                </a:solidFill>
                <a:latin typeface="Arial"/>
                <a:cs typeface="Arial"/>
              </a:rPr>
              <a:t>hypotheses</a:t>
            </a:r>
            <a:endParaRPr sz="2400" dirty="0">
              <a:latin typeface="Arial"/>
              <a:cs typeface="Arial"/>
            </a:endParaRPr>
          </a:p>
          <a:p>
            <a:pPr marL="469900" marR="60960" indent="-412750">
              <a:lnSpc>
                <a:spcPct val="100499"/>
              </a:lnSpc>
              <a:spcBef>
                <a:spcPts val="480"/>
              </a:spcBef>
              <a:buClr>
                <a:srgbClr val="C4820D"/>
              </a:buClr>
              <a:buChar char="●"/>
              <a:tabLst>
                <a:tab pos="469265" algn="l"/>
                <a:tab pos="469900" algn="l"/>
              </a:tabLst>
            </a:pPr>
            <a:r>
              <a:rPr sz="2400" spc="-5" dirty="0">
                <a:solidFill>
                  <a:srgbClr val="3B3B3B"/>
                </a:solidFill>
                <a:latin typeface="Arial"/>
                <a:cs typeface="Arial"/>
              </a:rPr>
              <a:t>Compare the </a:t>
            </a:r>
            <a:r>
              <a:rPr sz="2400" b="1" spc="-5" dirty="0">
                <a:solidFill>
                  <a:srgbClr val="0000FF"/>
                </a:solidFill>
                <a:latin typeface="Arial"/>
                <a:cs typeface="Arial"/>
              </a:rPr>
              <a:t>observed </a:t>
            </a:r>
            <a:r>
              <a:rPr sz="2400" b="1" dirty="0">
                <a:solidFill>
                  <a:srgbClr val="0000FF"/>
                </a:solidFill>
                <a:latin typeface="Arial"/>
                <a:cs typeface="Arial"/>
              </a:rPr>
              <a:t>test </a:t>
            </a:r>
            <a:r>
              <a:rPr sz="2400" b="1" spc="-5" dirty="0">
                <a:solidFill>
                  <a:srgbClr val="0000FF"/>
                </a:solidFill>
                <a:latin typeface="Arial"/>
                <a:cs typeface="Arial"/>
              </a:rPr>
              <a:t>statistic </a:t>
            </a:r>
            <a:r>
              <a:rPr sz="2400" spc="-5" dirty="0">
                <a:solidFill>
                  <a:srgbClr val="3B3B3B"/>
                </a:solidFill>
                <a:latin typeface="Arial"/>
                <a:cs typeface="Arial"/>
              </a:rPr>
              <a:t>and its empirical  distribution under the null</a:t>
            </a:r>
            <a:r>
              <a:rPr sz="2400" spc="-20" dirty="0">
                <a:solidFill>
                  <a:srgbClr val="3B3B3B"/>
                </a:solidFill>
                <a:latin typeface="Arial"/>
                <a:cs typeface="Arial"/>
              </a:rPr>
              <a:t> </a:t>
            </a:r>
            <a:r>
              <a:rPr sz="2400" spc="-5" dirty="0">
                <a:solidFill>
                  <a:srgbClr val="3B3B3B"/>
                </a:solidFill>
                <a:latin typeface="Arial"/>
                <a:cs typeface="Arial"/>
              </a:rPr>
              <a:t>hypothesis</a:t>
            </a:r>
            <a:endParaRPr lang="en-US" sz="2400" spc="-5" dirty="0">
              <a:solidFill>
                <a:srgbClr val="3B3B3B"/>
              </a:solidFill>
              <a:latin typeface="Arial"/>
              <a:cs typeface="Arial"/>
            </a:endParaRPr>
          </a:p>
          <a:p>
            <a:pPr marL="469900" marR="60960" indent="-412750">
              <a:lnSpc>
                <a:spcPct val="100499"/>
              </a:lnSpc>
              <a:spcBef>
                <a:spcPts val="480"/>
              </a:spcBef>
              <a:buClr>
                <a:srgbClr val="C4820D"/>
              </a:buClr>
              <a:buChar char="●"/>
              <a:tabLst>
                <a:tab pos="469265" algn="l"/>
                <a:tab pos="469900" algn="l"/>
              </a:tabLst>
            </a:pPr>
            <a:endParaRPr sz="2400" dirty="0">
              <a:latin typeface="Arial"/>
              <a:cs typeface="Arial"/>
            </a:endParaRPr>
          </a:p>
          <a:p>
            <a:pPr marL="469900" marR="5080" indent="-412750">
              <a:lnSpc>
                <a:spcPts val="2850"/>
              </a:lnSpc>
              <a:spcBef>
                <a:spcPts val="90"/>
              </a:spcBef>
              <a:buClr>
                <a:srgbClr val="C4820D"/>
              </a:buClr>
              <a:buChar char="●"/>
              <a:tabLst>
                <a:tab pos="469265" algn="l"/>
                <a:tab pos="469900" algn="l"/>
              </a:tabLst>
            </a:pPr>
            <a:r>
              <a:rPr sz="2400" spc="-5" dirty="0">
                <a:solidFill>
                  <a:srgbClr val="3B3B3B"/>
                </a:solidFill>
                <a:latin typeface="Arial"/>
                <a:cs typeface="Arial"/>
              </a:rPr>
              <a:t>If the observed </a:t>
            </a:r>
            <a:r>
              <a:rPr sz="2400" dirty="0">
                <a:solidFill>
                  <a:srgbClr val="3B3B3B"/>
                </a:solidFill>
                <a:latin typeface="Arial"/>
                <a:cs typeface="Arial"/>
              </a:rPr>
              <a:t>value </a:t>
            </a:r>
            <a:r>
              <a:rPr sz="2400" spc="-5" dirty="0">
                <a:solidFill>
                  <a:srgbClr val="3B3B3B"/>
                </a:solidFill>
                <a:latin typeface="Arial"/>
                <a:cs typeface="Arial"/>
              </a:rPr>
              <a:t>is </a:t>
            </a:r>
            <a:r>
              <a:rPr sz="2400" b="1" spc="-5" dirty="0">
                <a:solidFill>
                  <a:srgbClr val="3B3B3B"/>
                </a:solidFill>
                <a:latin typeface="Arial"/>
                <a:cs typeface="Arial"/>
              </a:rPr>
              <a:t>not consistent </a:t>
            </a:r>
            <a:r>
              <a:rPr sz="2400" spc="-5" dirty="0">
                <a:solidFill>
                  <a:srgbClr val="3B3B3B"/>
                </a:solidFill>
                <a:latin typeface="Arial"/>
                <a:cs typeface="Arial"/>
              </a:rPr>
              <a:t>with the  distribution, then the test favors the alternative</a:t>
            </a:r>
            <a:r>
              <a:rPr lang="en-US" sz="2400" spc="-5" dirty="0">
                <a:solidFill>
                  <a:srgbClr val="3B3B3B"/>
                </a:solidFill>
                <a:latin typeface="Arial"/>
                <a:cs typeface="Arial"/>
              </a:rPr>
              <a:t> (reject null)</a:t>
            </a:r>
          </a:p>
          <a:p>
            <a:pPr marL="469900" marR="5080" indent="-412750">
              <a:lnSpc>
                <a:spcPts val="2850"/>
              </a:lnSpc>
              <a:spcBef>
                <a:spcPts val="90"/>
              </a:spcBef>
              <a:buClr>
                <a:srgbClr val="C4820D"/>
              </a:buClr>
              <a:buChar char="●"/>
              <a:tabLst>
                <a:tab pos="469265" algn="l"/>
                <a:tab pos="469900" algn="l"/>
              </a:tabLst>
            </a:pPr>
            <a:endParaRPr lang="en-US" sz="2400" spc="-5" dirty="0">
              <a:solidFill>
                <a:srgbClr val="3B3B3B"/>
              </a:solidFill>
              <a:latin typeface="Arial"/>
              <a:cs typeface="Arial"/>
            </a:endParaRPr>
          </a:p>
          <a:p>
            <a:pPr marL="469900" marR="5080" indent="-412750">
              <a:lnSpc>
                <a:spcPts val="2850"/>
              </a:lnSpc>
              <a:spcBef>
                <a:spcPts val="90"/>
              </a:spcBef>
              <a:buClr>
                <a:srgbClr val="C4820D"/>
              </a:buClr>
              <a:buFontTx/>
              <a:buChar char="●"/>
              <a:tabLst>
                <a:tab pos="469265" algn="l"/>
                <a:tab pos="469900" algn="l"/>
              </a:tabLst>
            </a:pPr>
            <a:r>
              <a:rPr lang="en-US" sz="2400" spc="-5" dirty="0">
                <a:solidFill>
                  <a:srgbClr val="3B3B3B"/>
                </a:solidFill>
                <a:latin typeface="Arial"/>
                <a:cs typeface="Arial"/>
              </a:rPr>
              <a:t>If the observed </a:t>
            </a:r>
            <a:r>
              <a:rPr lang="en-US" sz="2400" dirty="0">
                <a:solidFill>
                  <a:srgbClr val="3B3B3B"/>
                </a:solidFill>
                <a:latin typeface="Arial"/>
                <a:cs typeface="Arial"/>
              </a:rPr>
              <a:t>value </a:t>
            </a:r>
            <a:r>
              <a:rPr lang="en-US" sz="2400" spc="-5" dirty="0">
                <a:solidFill>
                  <a:srgbClr val="3B3B3B"/>
                </a:solidFill>
                <a:latin typeface="Arial"/>
                <a:cs typeface="Arial"/>
              </a:rPr>
              <a:t>is </a:t>
            </a:r>
            <a:r>
              <a:rPr lang="en-US" sz="2400" b="1" spc="-5" dirty="0">
                <a:solidFill>
                  <a:srgbClr val="3B3B3B"/>
                </a:solidFill>
                <a:latin typeface="Arial"/>
                <a:cs typeface="Arial"/>
              </a:rPr>
              <a:t>consistent </a:t>
            </a:r>
            <a:r>
              <a:rPr lang="en-US" sz="2400" spc="-5" dirty="0">
                <a:solidFill>
                  <a:srgbClr val="3B3B3B"/>
                </a:solidFill>
                <a:latin typeface="Arial"/>
                <a:cs typeface="Arial"/>
              </a:rPr>
              <a:t>with the  distribution, then the test favors the null</a:t>
            </a:r>
            <a:endParaRPr sz="2400" dirty="0">
              <a:latin typeface="Arial"/>
              <a:cs typeface="Arial"/>
            </a:endParaRPr>
          </a:p>
        </p:txBody>
      </p:sp>
    </p:spTree>
    <p:extLst>
      <p:ext uri="{BB962C8B-B14F-4D97-AF65-F5344CB8AC3E}">
        <p14:creationId xmlns:p14="http://schemas.microsoft.com/office/powerpoint/2010/main" val="363499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914900" cy="574040"/>
          </a:xfrm>
          <a:prstGeom prst="rect">
            <a:avLst/>
          </a:prstGeom>
        </p:spPr>
        <p:txBody>
          <a:bodyPr vert="horz" wrap="square" lIns="0" tIns="12700" rIns="0" bIns="0" rtlCol="0">
            <a:spAutoFit/>
          </a:bodyPr>
          <a:lstStyle/>
          <a:p>
            <a:pPr marL="12700">
              <a:lnSpc>
                <a:spcPct val="100000"/>
              </a:lnSpc>
              <a:spcBef>
                <a:spcPts val="100"/>
              </a:spcBef>
            </a:pPr>
            <a:r>
              <a:rPr spc="-5" dirty="0"/>
              <a:t>Conclusion of the</a:t>
            </a:r>
            <a:r>
              <a:rPr spc="-85" dirty="0"/>
              <a:t> </a:t>
            </a:r>
            <a:r>
              <a:rPr spc="-75" dirty="0"/>
              <a:t>Test</a:t>
            </a:r>
          </a:p>
        </p:txBody>
      </p:sp>
      <p:sp>
        <p:nvSpPr>
          <p:cNvPr id="3" name="object 3"/>
          <p:cNvSpPr txBox="1"/>
          <p:nvPr/>
        </p:nvSpPr>
        <p:spPr>
          <a:xfrm>
            <a:off x="530225" y="1030477"/>
            <a:ext cx="7889240" cy="3928768"/>
          </a:xfrm>
          <a:prstGeom prst="rect">
            <a:avLst/>
          </a:prstGeom>
        </p:spPr>
        <p:txBody>
          <a:bodyPr vert="horz" wrap="square" lIns="0" tIns="75565" rIns="0" bIns="0" rtlCol="0">
            <a:spAutoFit/>
          </a:bodyPr>
          <a:lstStyle/>
          <a:p>
            <a:pPr marL="12700">
              <a:lnSpc>
                <a:spcPct val="100000"/>
              </a:lnSpc>
              <a:spcBef>
                <a:spcPts val="595"/>
              </a:spcBef>
            </a:pPr>
            <a:r>
              <a:rPr sz="2400" spc="-5" dirty="0">
                <a:solidFill>
                  <a:srgbClr val="3B3B3B"/>
                </a:solidFill>
                <a:latin typeface="Arial"/>
                <a:cs typeface="Arial"/>
              </a:rPr>
              <a:t>Resolve </a:t>
            </a:r>
            <a:r>
              <a:rPr sz="2400" dirty="0">
                <a:solidFill>
                  <a:srgbClr val="3B3B3B"/>
                </a:solidFill>
                <a:latin typeface="Arial"/>
                <a:cs typeface="Arial"/>
              </a:rPr>
              <a:t>choice </a:t>
            </a:r>
            <a:r>
              <a:rPr sz="2400" spc="-5" dirty="0">
                <a:solidFill>
                  <a:srgbClr val="3B3B3B"/>
                </a:solidFill>
                <a:latin typeface="Arial"/>
                <a:cs typeface="Arial"/>
              </a:rPr>
              <a:t>between null and alternative</a:t>
            </a:r>
            <a:r>
              <a:rPr sz="2400" spc="-60" dirty="0">
                <a:solidFill>
                  <a:srgbClr val="3B3B3B"/>
                </a:solidFill>
                <a:latin typeface="Arial"/>
                <a:cs typeface="Arial"/>
              </a:rPr>
              <a:t> </a:t>
            </a:r>
            <a:r>
              <a:rPr sz="2400" spc="-5" dirty="0">
                <a:solidFill>
                  <a:srgbClr val="3B3B3B"/>
                </a:solidFill>
                <a:latin typeface="Arial"/>
                <a:cs typeface="Arial"/>
              </a:rPr>
              <a:t>hypotheses</a:t>
            </a:r>
            <a:endParaRPr sz="2400" dirty="0">
              <a:latin typeface="Arial"/>
              <a:cs typeface="Arial"/>
            </a:endParaRPr>
          </a:p>
          <a:p>
            <a:pPr marL="469900" marR="60960" indent="-412750">
              <a:lnSpc>
                <a:spcPct val="100499"/>
              </a:lnSpc>
              <a:spcBef>
                <a:spcPts val="480"/>
              </a:spcBef>
              <a:buClr>
                <a:srgbClr val="C4820D"/>
              </a:buClr>
              <a:buChar char="●"/>
              <a:tabLst>
                <a:tab pos="469265" algn="l"/>
                <a:tab pos="469900" algn="l"/>
              </a:tabLst>
            </a:pPr>
            <a:r>
              <a:rPr sz="2400" spc="-5" dirty="0">
                <a:solidFill>
                  <a:srgbClr val="3B3B3B"/>
                </a:solidFill>
                <a:latin typeface="Arial"/>
                <a:cs typeface="Arial"/>
              </a:rPr>
              <a:t>Compare the </a:t>
            </a:r>
            <a:r>
              <a:rPr sz="2400" b="1" spc="-5" dirty="0">
                <a:solidFill>
                  <a:srgbClr val="0000FF"/>
                </a:solidFill>
                <a:latin typeface="Arial"/>
                <a:cs typeface="Arial"/>
              </a:rPr>
              <a:t>observed </a:t>
            </a:r>
            <a:r>
              <a:rPr sz="2400" b="1" dirty="0">
                <a:solidFill>
                  <a:srgbClr val="0000FF"/>
                </a:solidFill>
                <a:latin typeface="Arial"/>
                <a:cs typeface="Arial"/>
              </a:rPr>
              <a:t>test </a:t>
            </a:r>
            <a:r>
              <a:rPr sz="2400" b="1" spc="-5" dirty="0">
                <a:solidFill>
                  <a:srgbClr val="0000FF"/>
                </a:solidFill>
                <a:latin typeface="Arial"/>
                <a:cs typeface="Arial"/>
              </a:rPr>
              <a:t>statistic </a:t>
            </a:r>
            <a:r>
              <a:rPr sz="2400" spc="-5" dirty="0">
                <a:solidFill>
                  <a:srgbClr val="3B3B3B"/>
                </a:solidFill>
                <a:latin typeface="Arial"/>
                <a:cs typeface="Arial"/>
              </a:rPr>
              <a:t>and its empirical  distribution under the null</a:t>
            </a:r>
            <a:r>
              <a:rPr sz="2400" spc="-20" dirty="0">
                <a:solidFill>
                  <a:srgbClr val="3B3B3B"/>
                </a:solidFill>
                <a:latin typeface="Arial"/>
                <a:cs typeface="Arial"/>
              </a:rPr>
              <a:t> </a:t>
            </a:r>
            <a:r>
              <a:rPr sz="2400" spc="-5" dirty="0">
                <a:solidFill>
                  <a:srgbClr val="3B3B3B"/>
                </a:solidFill>
                <a:latin typeface="Arial"/>
                <a:cs typeface="Arial"/>
              </a:rPr>
              <a:t>hypothesis</a:t>
            </a:r>
            <a:endParaRPr lang="en-US" sz="2400" spc="-5" dirty="0">
              <a:solidFill>
                <a:srgbClr val="3B3B3B"/>
              </a:solidFill>
              <a:latin typeface="Arial"/>
              <a:cs typeface="Arial"/>
            </a:endParaRPr>
          </a:p>
          <a:p>
            <a:pPr marL="469900" marR="60960" indent="-412750">
              <a:lnSpc>
                <a:spcPct val="100499"/>
              </a:lnSpc>
              <a:spcBef>
                <a:spcPts val="480"/>
              </a:spcBef>
              <a:buClr>
                <a:srgbClr val="C4820D"/>
              </a:buClr>
              <a:buChar char="●"/>
              <a:tabLst>
                <a:tab pos="469265" algn="l"/>
                <a:tab pos="469900" algn="l"/>
              </a:tabLst>
            </a:pPr>
            <a:endParaRPr sz="2400" dirty="0">
              <a:latin typeface="Arial"/>
              <a:cs typeface="Arial"/>
            </a:endParaRPr>
          </a:p>
          <a:p>
            <a:pPr marL="469900" marR="5080" indent="-412750">
              <a:lnSpc>
                <a:spcPts val="2850"/>
              </a:lnSpc>
              <a:spcBef>
                <a:spcPts val="90"/>
              </a:spcBef>
              <a:buClr>
                <a:srgbClr val="C4820D"/>
              </a:buClr>
              <a:buFontTx/>
              <a:buChar char="●"/>
              <a:tabLst>
                <a:tab pos="469265" algn="l"/>
                <a:tab pos="469900" algn="l"/>
              </a:tabLst>
            </a:pPr>
            <a:r>
              <a:rPr sz="2400" spc="-5" dirty="0">
                <a:solidFill>
                  <a:srgbClr val="3B3B3B"/>
                </a:solidFill>
                <a:latin typeface="Arial"/>
                <a:cs typeface="Arial"/>
              </a:rPr>
              <a:t>If the observed </a:t>
            </a:r>
            <a:r>
              <a:rPr sz="2400" dirty="0">
                <a:solidFill>
                  <a:srgbClr val="3B3B3B"/>
                </a:solidFill>
                <a:latin typeface="Arial"/>
                <a:cs typeface="Arial"/>
              </a:rPr>
              <a:t>value </a:t>
            </a:r>
            <a:r>
              <a:rPr sz="2400" spc="-5" dirty="0">
                <a:solidFill>
                  <a:srgbClr val="3B3B3B"/>
                </a:solidFill>
                <a:latin typeface="Arial"/>
                <a:cs typeface="Arial"/>
              </a:rPr>
              <a:t>is </a:t>
            </a:r>
            <a:r>
              <a:rPr sz="2400" b="1" spc="-5" dirty="0">
                <a:solidFill>
                  <a:srgbClr val="3B3B3B"/>
                </a:solidFill>
                <a:latin typeface="Arial"/>
                <a:cs typeface="Arial"/>
              </a:rPr>
              <a:t>not consistent </a:t>
            </a:r>
            <a:r>
              <a:rPr sz="2400" spc="-5" dirty="0">
                <a:solidFill>
                  <a:srgbClr val="3B3B3B"/>
                </a:solidFill>
                <a:latin typeface="Arial"/>
                <a:cs typeface="Arial"/>
              </a:rPr>
              <a:t>with the  distribution, then the test favors the alternative</a:t>
            </a:r>
            <a:r>
              <a:rPr lang="en-US" sz="2400" spc="-5" dirty="0">
                <a:solidFill>
                  <a:srgbClr val="3B3B3B"/>
                </a:solidFill>
                <a:latin typeface="Arial"/>
                <a:cs typeface="Arial"/>
              </a:rPr>
              <a:t> (reject null)</a:t>
            </a:r>
          </a:p>
          <a:p>
            <a:pPr marL="469900" marR="5080" indent="-412750">
              <a:lnSpc>
                <a:spcPts val="2850"/>
              </a:lnSpc>
              <a:spcBef>
                <a:spcPts val="90"/>
              </a:spcBef>
              <a:buClr>
                <a:srgbClr val="C4820D"/>
              </a:buClr>
              <a:buChar char="●"/>
              <a:tabLst>
                <a:tab pos="469265" algn="l"/>
                <a:tab pos="469900" algn="l"/>
              </a:tabLst>
            </a:pPr>
            <a:endParaRPr lang="en-US" sz="2400" spc="-5" dirty="0">
              <a:solidFill>
                <a:srgbClr val="3B3B3B"/>
              </a:solidFill>
              <a:latin typeface="Arial"/>
              <a:cs typeface="Arial"/>
            </a:endParaRPr>
          </a:p>
          <a:p>
            <a:pPr marL="469900" marR="5080" indent="-412750">
              <a:lnSpc>
                <a:spcPts val="2850"/>
              </a:lnSpc>
              <a:spcBef>
                <a:spcPts val="90"/>
              </a:spcBef>
              <a:buClr>
                <a:srgbClr val="C4820D"/>
              </a:buClr>
              <a:buFontTx/>
              <a:buChar char="●"/>
              <a:tabLst>
                <a:tab pos="469265" algn="l"/>
                <a:tab pos="469900" algn="l"/>
              </a:tabLst>
            </a:pPr>
            <a:r>
              <a:rPr lang="en-US" sz="2400" spc="-5" dirty="0">
                <a:solidFill>
                  <a:srgbClr val="3B3B3B"/>
                </a:solidFill>
                <a:latin typeface="Arial"/>
                <a:cs typeface="Arial"/>
              </a:rPr>
              <a:t>If the observed </a:t>
            </a:r>
            <a:r>
              <a:rPr lang="en-US" sz="2400" dirty="0">
                <a:solidFill>
                  <a:srgbClr val="3B3B3B"/>
                </a:solidFill>
                <a:latin typeface="Arial"/>
                <a:cs typeface="Arial"/>
              </a:rPr>
              <a:t>value </a:t>
            </a:r>
            <a:r>
              <a:rPr lang="en-US" sz="2400" spc="-5" dirty="0">
                <a:solidFill>
                  <a:srgbClr val="3B3B3B"/>
                </a:solidFill>
                <a:latin typeface="Arial"/>
                <a:cs typeface="Arial"/>
              </a:rPr>
              <a:t>is </a:t>
            </a:r>
            <a:r>
              <a:rPr lang="en-US" sz="2400" b="1" spc="-5" dirty="0">
                <a:solidFill>
                  <a:srgbClr val="3B3B3B"/>
                </a:solidFill>
                <a:latin typeface="Arial"/>
                <a:cs typeface="Arial"/>
              </a:rPr>
              <a:t>consistent </a:t>
            </a:r>
            <a:r>
              <a:rPr lang="en-US" sz="2400" spc="-5" dirty="0">
                <a:solidFill>
                  <a:srgbClr val="3B3B3B"/>
                </a:solidFill>
                <a:latin typeface="Arial"/>
                <a:cs typeface="Arial"/>
              </a:rPr>
              <a:t>with the  distribution, then the test favors the null</a:t>
            </a:r>
            <a:endParaRPr sz="2400" dirty="0">
              <a:latin typeface="Arial"/>
              <a:cs typeface="Arial"/>
            </a:endParaRPr>
          </a:p>
        </p:txBody>
      </p:sp>
    </p:spTree>
    <p:extLst>
      <p:ext uri="{BB962C8B-B14F-4D97-AF65-F5344CB8AC3E}">
        <p14:creationId xmlns:p14="http://schemas.microsoft.com/office/powerpoint/2010/main" val="331092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212715"/>
            <a:ext cx="7013575" cy="566822"/>
          </a:xfrm>
          <a:prstGeom prst="rect">
            <a:avLst/>
          </a:prstGeom>
        </p:spPr>
        <p:txBody>
          <a:bodyPr vert="horz" wrap="square" lIns="0" tIns="12700" rIns="0" bIns="0" rtlCol="0">
            <a:spAutoFit/>
          </a:bodyPr>
          <a:lstStyle/>
          <a:p>
            <a:r>
              <a:rPr lang="en-US" b="1" dirty="0"/>
              <a:t>The Meaning of "Consistent"</a:t>
            </a:r>
            <a:r>
              <a:rPr lang="en-US" b="1" dirty="0">
                <a:hlinkClick r:id="rId3"/>
              </a:rPr>
              <a:t> </a:t>
            </a:r>
            <a:endParaRPr lang="en-US" b="1" dirty="0"/>
          </a:p>
        </p:txBody>
      </p:sp>
      <p:sp>
        <p:nvSpPr>
          <p:cNvPr id="3" name="object 3"/>
          <p:cNvSpPr txBox="1"/>
          <p:nvPr/>
        </p:nvSpPr>
        <p:spPr>
          <a:xfrm>
            <a:off x="530225" y="1030477"/>
            <a:ext cx="7889240" cy="3215752"/>
          </a:xfrm>
          <a:prstGeom prst="rect">
            <a:avLst/>
          </a:prstGeom>
        </p:spPr>
        <p:txBody>
          <a:bodyPr vert="horz" wrap="square" lIns="0" tIns="75565" rIns="0" bIns="0" rtlCol="0">
            <a:spAutoFit/>
          </a:bodyPr>
          <a:lstStyle/>
          <a:p>
            <a:pPr marL="57150" marR="60960">
              <a:lnSpc>
                <a:spcPct val="100499"/>
              </a:lnSpc>
              <a:spcBef>
                <a:spcPts val="480"/>
              </a:spcBef>
              <a:buClr>
                <a:srgbClr val="C4820D"/>
              </a:buClr>
              <a:tabLst>
                <a:tab pos="469265" algn="l"/>
                <a:tab pos="469900" algn="l"/>
              </a:tabLst>
            </a:pPr>
            <a:endParaRPr lang="en-US" sz="2400" dirty="0"/>
          </a:p>
          <a:p>
            <a:pPr marL="469900" marR="60960" indent="-412750">
              <a:lnSpc>
                <a:spcPct val="100499"/>
              </a:lnSpc>
              <a:spcBef>
                <a:spcPts val="480"/>
              </a:spcBef>
              <a:buClr>
                <a:srgbClr val="C4820D"/>
              </a:buClr>
              <a:buChar char="●"/>
              <a:tabLst>
                <a:tab pos="469265" algn="l"/>
                <a:tab pos="469900" algn="l"/>
              </a:tabLst>
            </a:pPr>
            <a:r>
              <a:rPr lang="en-US" sz="2400" dirty="0"/>
              <a:t>Consistent with the data means: does it fall close or in the simulated distribution?</a:t>
            </a:r>
          </a:p>
          <a:p>
            <a:pPr marL="469900" marR="60960" indent="-412750">
              <a:lnSpc>
                <a:spcPct val="100499"/>
              </a:lnSpc>
              <a:spcBef>
                <a:spcPts val="480"/>
              </a:spcBef>
              <a:buClr>
                <a:srgbClr val="C4820D"/>
              </a:buClr>
              <a:buChar char="●"/>
              <a:tabLst>
                <a:tab pos="469265" algn="l"/>
                <a:tab pos="469900" algn="l"/>
              </a:tabLst>
            </a:pPr>
            <a:endParaRPr sz="2400" dirty="0">
              <a:latin typeface="Arial"/>
              <a:cs typeface="Arial"/>
            </a:endParaRPr>
          </a:p>
          <a:p>
            <a:pPr marL="469900" marR="60960" indent="-412750">
              <a:lnSpc>
                <a:spcPct val="100499"/>
              </a:lnSpc>
              <a:spcBef>
                <a:spcPts val="480"/>
              </a:spcBef>
              <a:buClr>
                <a:srgbClr val="C4820D"/>
              </a:buClr>
              <a:buChar char="●"/>
              <a:tabLst>
                <a:tab pos="469265" algn="l"/>
                <a:tab pos="469900" algn="l"/>
              </a:tabLst>
            </a:pPr>
            <a:r>
              <a:rPr lang="en-US" sz="2400" dirty="0"/>
              <a:t>Whether the observed test statistic is consistent with its predicted distribution under the null hypothesis is a matter of judgment.</a:t>
            </a:r>
          </a:p>
          <a:p>
            <a:pPr marL="469900" marR="5080" indent="-412750">
              <a:lnSpc>
                <a:spcPts val="2850"/>
              </a:lnSpc>
              <a:spcBef>
                <a:spcPts val="90"/>
              </a:spcBef>
              <a:buClr>
                <a:srgbClr val="C4820D"/>
              </a:buClr>
              <a:buChar char="●"/>
              <a:tabLst>
                <a:tab pos="469265" algn="l"/>
                <a:tab pos="469900" algn="l"/>
              </a:tabLst>
            </a:pPr>
            <a:endParaRPr lang="en-US" sz="2400" spc="-5" dirty="0">
              <a:solidFill>
                <a:srgbClr val="3B3B3B"/>
              </a:solidFill>
              <a:latin typeface="Arial"/>
              <a:cs typeface="Arial"/>
            </a:endParaRPr>
          </a:p>
        </p:txBody>
      </p:sp>
    </p:spTree>
    <p:extLst>
      <p:ext uri="{BB962C8B-B14F-4D97-AF65-F5344CB8AC3E}">
        <p14:creationId xmlns:p14="http://schemas.microsoft.com/office/powerpoint/2010/main" val="367167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9945" y="2372818"/>
            <a:ext cx="4587875" cy="574040"/>
          </a:xfrm>
          <a:prstGeom prst="rect">
            <a:avLst/>
          </a:prstGeom>
        </p:spPr>
        <p:txBody>
          <a:bodyPr vert="horz" wrap="square" lIns="0" tIns="12700" rIns="0" bIns="0" rtlCol="0">
            <a:spAutoFit/>
          </a:bodyPr>
          <a:lstStyle/>
          <a:p>
            <a:pPr marL="12700">
              <a:lnSpc>
                <a:spcPct val="100000"/>
              </a:lnSpc>
              <a:spcBef>
                <a:spcPts val="100"/>
              </a:spcBef>
            </a:pPr>
            <a:r>
              <a:rPr spc="-30" dirty="0"/>
              <a:t>Terminology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9266" y="2240540"/>
            <a:ext cx="3781425" cy="574040"/>
          </a:xfrm>
          <a:prstGeom prst="rect">
            <a:avLst/>
          </a:prstGeom>
        </p:spPr>
        <p:txBody>
          <a:bodyPr vert="horz" wrap="square" lIns="0" tIns="12700" rIns="0" bIns="0" rtlCol="0">
            <a:spAutoFit/>
          </a:bodyPr>
          <a:lstStyle/>
          <a:p>
            <a:pPr marL="12700">
              <a:lnSpc>
                <a:spcPct val="100000"/>
              </a:lnSpc>
              <a:spcBef>
                <a:spcPts val="100"/>
              </a:spcBef>
            </a:pPr>
            <a:r>
              <a:rPr spc="-5" dirty="0"/>
              <a:t>Another</a:t>
            </a:r>
            <a:r>
              <a:rPr spc="-90" dirty="0"/>
              <a:t> </a:t>
            </a:r>
            <a:r>
              <a:rPr spc="-5" dirty="0"/>
              <a:t>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2788920" cy="574040"/>
          </a:xfrm>
          <a:prstGeom prst="rect">
            <a:avLst/>
          </a:prstGeom>
        </p:spPr>
        <p:txBody>
          <a:bodyPr vert="horz" wrap="square" lIns="0" tIns="12700" rIns="0" bIns="0" rtlCol="0">
            <a:spAutoFit/>
          </a:bodyPr>
          <a:lstStyle/>
          <a:p>
            <a:pPr marL="12700">
              <a:lnSpc>
                <a:spcPct val="100000"/>
              </a:lnSpc>
              <a:spcBef>
                <a:spcPts val="100"/>
              </a:spcBef>
            </a:pPr>
            <a:r>
              <a:rPr spc="-10" dirty="0"/>
              <a:t>The</a:t>
            </a:r>
            <a:r>
              <a:rPr spc="-95" dirty="0"/>
              <a:t> </a:t>
            </a:r>
            <a:r>
              <a:rPr spc="-5" dirty="0"/>
              <a:t>Problem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2788920" cy="574040"/>
          </a:xfrm>
          <a:prstGeom prst="rect">
            <a:avLst/>
          </a:prstGeom>
        </p:spPr>
        <p:txBody>
          <a:bodyPr vert="horz" wrap="square" lIns="0" tIns="12700" rIns="0" bIns="0" rtlCol="0">
            <a:spAutoFit/>
          </a:bodyPr>
          <a:lstStyle/>
          <a:p>
            <a:pPr marL="12700">
              <a:lnSpc>
                <a:spcPct val="100000"/>
              </a:lnSpc>
              <a:spcBef>
                <a:spcPts val="100"/>
              </a:spcBef>
            </a:pPr>
            <a:r>
              <a:rPr spc="-10" dirty="0"/>
              <a:t>The</a:t>
            </a:r>
            <a:r>
              <a:rPr spc="-95" dirty="0"/>
              <a:t> </a:t>
            </a:r>
            <a:r>
              <a:rPr spc="-5" dirty="0"/>
              <a:t>Problem</a:t>
            </a:r>
          </a:p>
        </p:txBody>
      </p:sp>
      <p:sp>
        <p:nvSpPr>
          <p:cNvPr id="3" name="object 3"/>
          <p:cNvSpPr txBox="1"/>
          <p:nvPr/>
        </p:nvSpPr>
        <p:spPr>
          <a:xfrm>
            <a:off x="574724" y="1334842"/>
            <a:ext cx="7759065" cy="1098506"/>
          </a:xfrm>
          <a:prstGeom prst="rect">
            <a:avLst/>
          </a:prstGeom>
        </p:spPr>
        <p:txBody>
          <a:bodyPr vert="horz" wrap="square" lIns="0" tIns="10795" rIns="0" bIns="0" rtlCol="0">
            <a:spAutoFit/>
          </a:bodyPr>
          <a:lstStyle/>
          <a:p>
            <a:pPr marL="424815" marR="220979" indent="-412750">
              <a:lnSpc>
                <a:spcPct val="100499"/>
              </a:lnSpc>
              <a:spcBef>
                <a:spcPts val="85"/>
              </a:spcBef>
              <a:buClr>
                <a:srgbClr val="C4820D"/>
              </a:buClr>
              <a:buChar char="●"/>
              <a:tabLst>
                <a:tab pos="424815" algn="l"/>
                <a:tab pos="425450" algn="l"/>
              </a:tabLst>
            </a:pPr>
            <a:r>
              <a:rPr sz="2400" spc="-5" dirty="0">
                <a:solidFill>
                  <a:srgbClr val="3B3B3B"/>
                </a:solidFill>
                <a:latin typeface="Arial"/>
                <a:cs typeface="Arial"/>
              </a:rPr>
              <a:t>Large(-ish) Statistics </a:t>
            </a:r>
            <a:r>
              <a:rPr sz="2400" dirty="0">
                <a:solidFill>
                  <a:srgbClr val="3B3B3B"/>
                </a:solidFill>
                <a:latin typeface="Arial"/>
                <a:cs typeface="Arial"/>
              </a:rPr>
              <a:t>class </a:t>
            </a:r>
            <a:r>
              <a:rPr sz="2400" spc="-5" dirty="0">
                <a:solidFill>
                  <a:srgbClr val="3B3B3B"/>
                </a:solidFill>
                <a:latin typeface="Arial"/>
                <a:cs typeface="Arial"/>
              </a:rPr>
              <a:t>divided into 12 discussion  </a:t>
            </a:r>
            <a:r>
              <a:rPr sz="2400" dirty="0">
                <a:solidFill>
                  <a:srgbClr val="3B3B3B"/>
                </a:solidFill>
                <a:latin typeface="Arial"/>
                <a:cs typeface="Arial"/>
              </a:rPr>
              <a:t>sections</a:t>
            </a: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Graduate Student Instructors </a:t>
            </a:r>
            <a:r>
              <a:rPr sz="2400" dirty="0">
                <a:solidFill>
                  <a:srgbClr val="3B3B3B"/>
                </a:solidFill>
                <a:latin typeface="Arial"/>
                <a:cs typeface="Arial"/>
              </a:rPr>
              <a:t>(GSIs) </a:t>
            </a:r>
            <a:r>
              <a:rPr sz="2400" spc="-5" dirty="0">
                <a:solidFill>
                  <a:srgbClr val="3B3B3B"/>
                </a:solidFill>
                <a:latin typeface="Arial"/>
                <a:cs typeface="Arial"/>
              </a:rPr>
              <a:t>lead the</a:t>
            </a:r>
            <a:r>
              <a:rPr sz="2400" spc="-95" dirty="0">
                <a:solidFill>
                  <a:srgbClr val="3B3B3B"/>
                </a:solidFill>
                <a:latin typeface="Arial"/>
                <a:cs typeface="Arial"/>
              </a:rPr>
              <a:t> </a:t>
            </a:r>
            <a:r>
              <a:rPr sz="2400" dirty="0">
                <a:solidFill>
                  <a:srgbClr val="3B3B3B"/>
                </a:solidFill>
                <a:latin typeface="Arial"/>
                <a:cs typeface="Arial"/>
              </a:rPr>
              <a:t>sections</a:t>
            </a:r>
            <a:endParaRPr sz="2400" dirty="0">
              <a:latin typeface="Arial"/>
              <a:cs typeface="Arial"/>
            </a:endParaRPr>
          </a:p>
        </p:txBody>
      </p:sp>
    </p:spTree>
    <p:extLst>
      <p:ext uri="{BB962C8B-B14F-4D97-AF65-F5344CB8AC3E}">
        <p14:creationId xmlns:p14="http://schemas.microsoft.com/office/powerpoint/2010/main" val="16801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2788920" cy="574040"/>
          </a:xfrm>
          <a:prstGeom prst="rect">
            <a:avLst/>
          </a:prstGeom>
        </p:spPr>
        <p:txBody>
          <a:bodyPr vert="horz" wrap="square" lIns="0" tIns="12700" rIns="0" bIns="0" rtlCol="0">
            <a:spAutoFit/>
          </a:bodyPr>
          <a:lstStyle/>
          <a:p>
            <a:pPr marL="12700">
              <a:lnSpc>
                <a:spcPct val="100000"/>
              </a:lnSpc>
              <a:spcBef>
                <a:spcPts val="100"/>
              </a:spcBef>
            </a:pPr>
            <a:r>
              <a:rPr spc="-10" dirty="0"/>
              <a:t>The</a:t>
            </a:r>
            <a:r>
              <a:rPr spc="-95" dirty="0"/>
              <a:t> </a:t>
            </a:r>
            <a:r>
              <a:rPr spc="-5" dirty="0"/>
              <a:t>Problem</a:t>
            </a:r>
          </a:p>
        </p:txBody>
      </p:sp>
      <p:sp>
        <p:nvSpPr>
          <p:cNvPr id="3" name="object 3"/>
          <p:cNvSpPr txBox="1"/>
          <p:nvPr/>
        </p:nvSpPr>
        <p:spPr>
          <a:xfrm>
            <a:off x="574724" y="1334842"/>
            <a:ext cx="7759065" cy="2339975"/>
          </a:xfrm>
          <a:prstGeom prst="rect">
            <a:avLst/>
          </a:prstGeom>
        </p:spPr>
        <p:txBody>
          <a:bodyPr vert="horz" wrap="square" lIns="0" tIns="10795" rIns="0" bIns="0" rtlCol="0">
            <a:spAutoFit/>
          </a:bodyPr>
          <a:lstStyle/>
          <a:p>
            <a:pPr marL="424815" marR="220979" indent="-412750">
              <a:lnSpc>
                <a:spcPct val="100499"/>
              </a:lnSpc>
              <a:spcBef>
                <a:spcPts val="85"/>
              </a:spcBef>
              <a:buClr>
                <a:srgbClr val="C4820D"/>
              </a:buClr>
              <a:buChar char="●"/>
              <a:tabLst>
                <a:tab pos="424815" algn="l"/>
                <a:tab pos="425450" algn="l"/>
              </a:tabLst>
            </a:pPr>
            <a:r>
              <a:rPr sz="2400" spc="-5" dirty="0">
                <a:solidFill>
                  <a:srgbClr val="3B3B3B"/>
                </a:solidFill>
                <a:latin typeface="Arial"/>
                <a:cs typeface="Arial"/>
              </a:rPr>
              <a:t>Large(-ish) Statistics </a:t>
            </a:r>
            <a:r>
              <a:rPr sz="2400" dirty="0">
                <a:solidFill>
                  <a:srgbClr val="3B3B3B"/>
                </a:solidFill>
                <a:latin typeface="Arial"/>
                <a:cs typeface="Arial"/>
              </a:rPr>
              <a:t>class </a:t>
            </a:r>
            <a:r>
              <a:rPr sz="2400" spc="-5" dirty="0">
                <a:solidFill>
                  <a:srgbClr val="3B3B3B"/>
                </a:solidFill>
                <a:latin typeface="Arial"/>
                <a:cs typeface="Arial"/>
              </a:rPr>
              <a:t>divided into 12 discussion  </a:t>
            </a:r>
            <a:r>
              <a:rPr sz="2400" dirty="0">
                <a:solidFill>
                  <a:srgbClr val="3B3B3B"/>
                </a:solidFill>
                <a:latin typeface="Arial"/>
                <a:cs typeface="Arial"/>
              </a:rPr>
              <a:t>sections</a:t>
            </a: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Graduate Student Instructors </a:t>
            </a:r>
            <a:r>
              <a:rPr sz="2400" dirty="0">
                <a:solidFill>
                  <a:srgbClr val="3B3B3B"/>
                </a:solidFill>
                <a:latin typeface="Arial"/>
                <a:cs typeface="Arial"/>
              </a:rPr>
              <a:t>(GSIs) </a:t>
            </a:r>
            <a:r>
              <a:rPr sz="2400" spc="-5" dirty="0">
                <a:solidFill>
                  <a:srgbClr val="3B3B3B"/>
                </a:solidFill>
                <a:latin typeface="Arial"/>
                <a:cs typeface="Arial"/>
              </a:rPr>
              <a:t>lead the</a:t>
            </a:r>
            <a:r>
              <a:rPr sz="2400" spc="-95" dirty="0">
                <a:solidFill>
                  <a:srgbClr val="3B3B3B"/>
                </a:solidFill>
                <a:latin typeface="Arial"/>
                <a:cs typeface="Arial"/>
              </a:rPr>
              <a:t> </a:t>
            </a:r>
            <a:r>
              <a:rPr sz="2400" dirty="0">
                <a:solidFill>
                  <a:srgbClr val="3B3B3B"/>
                </a:solidFill>
                <a:latin typeface="Arial"/>
                <a:cs typeface="Arial"/>
              </a:rPr>
              <a:t>sections</a:t>
            </a:r>
            <a:endParaRPr sz="2400" dirty="0">
              <a:latin typeface="Arial"/>
              <a:cs typeface="Arial"/>
            </a:endParaRPr>
          </a:p>
          <a:p>
            <a:pPr>
              <a:lnSpc>
                <a:spcPct val="100000"/>
              </a:lnSpc>
              <a:spcBef>
                <a:spcPts val="15"/>
              </a:spcBef>
              <a:buClr>
                <a:srgbClr val="C4820D"/>
              </a:buClr>
              <a:buFont typeface="Arial"/>
              <a:buChar char="●"/>
            </a:pPr>
            <a:endParaRPr sz="3300" dirty="0">
              <a:latin typeface="Arial"/>
              <a:cs typeface="Arial"/>
            </a:endParaRPr>
          </a:p>
          <a:p>
            <a:pPr marL="424815" marR="5080" indent="-412750">
              <a:lnSpc>
                <a:spcPct val="100499"/>
              </a:lnSpc>
              <a:buClr>
                <a:srgbClr val="C4820D"/>
              </a:buClr>
              <a:buChar char="●"/>
              <a:tabLst>
                <a:tab pos="424815" algn="l"/>
                <a:tab pos="425450" algn="l"/>
              </a:tabLst>
            </a:pPr>
            <a:r>
              <a:rPr sz="2400" spc="-5" dirty="0">
                <a:solidFill>
                  <a:srgbClr val="3B3B3B"/>
                </a:solidFill>
                <a:latin typeface="Arial"/>
                <a:cs typeface="Arial"/>
              </a:rPr>
              <a:t>After the </a:t>
            </a:r>
            <a:r>
              <a:rPr sz="2400" dirty="0">
                <a:solidFill>
                  <a:srgbClr val="3B3B3B"/>
                </a:solidFill>
                <a:latin typeface="Arial"/>
                <a:cs typeface="Arial"/>
              </a:rPr>
              <a:t>midterm, students </a:t>
            </a:r>
            <a:r>
              <a:rPr sz="2400" spc="-5" dirty="0">
                <a:solidFill>
                  <a:srgbClr val="3B3B3B"/>
                </a:solidFill>
                <a:latin typeface="Arial"/>
                <a:cs typeface="Arial"/>
              </a:rPr>
              <a:t>in Section </a:t>
            </a:r>
            <a:r>
              <a:rPr sz="2400" dirty="0">
                <a:solidFill>
                  <a:srgbClr val="3B3B3B"/>
                </a:solidFill>
                <a:latin typeface="Arial"/>
                <a:cs typeface="Arial"/>
              </a:rPr>
              <a:t>3 </a:t>
            </a:r>
            <a:r>
              <a:rPr sz="2400" spc="-5" dirty="0">
                <a:solidFill>
                  <a:srgbClr val="3B3B3B"/>
                </a:solidFill>
                <a:latin typeface="Arial"/>
                <a:cs typeface="Arial"/>
              </a:rPr>
              <a:t>notice that</a:t>
            </a:r>
            <a:r>
              <a:rPr sz="2400" spc="-110" dirty="0">
                <a:solidFill>
                  <a:srgbClr val="3B3B3B"/>
                </a:solidFill>
                <a:latin typeface="Arial"/>
                <a:cs typeface="Arial"/>
              </a:rPr>
              <a:t> </a:t>
            </a:r>
            <a:r>
              <a:rPr sz="2400" spc="-5" dirty="0">
                <a:solidFill>
                  <a:srgbClr val="3B3B3B"/>
                </a:solidFill>
                <a:latin typeface="Arial"/>
                <a:cs typeface="Arial"/>
              </a:rPr>
              <a:t>the  average </a:t>
            </a:r>
            <a:r>
              <a:rPr sz="2400" dirty="0">
                <a:solidFill>
                  <a:srgbClr val="3B3B3B"/>
                </a:solidFill>
                <a:latin typeface="Arial"/>
                <a:cs typeface="Arial"/>
              </a:rPr>
              <a:t>score </a:t>
            </a:r>
            <a:r>
              <a:rPr sz="2400" spc="-5" dirty="0">
                <a:solidFill>
                  <a:srgbClr val="3B3B3B"/>
                </a:solidFill>
                <a:latin typeface="Arial"/>
                <a:cs typeface="Arial"/>
              </a:rPr>
              <a:t>in their </a:t>
            </a:r>
            <a:r>
              <a:rPr sz="2400" dirty="0">
                <a:solidFill>
                  <a:srgbClr val="3B3B3B"/>
                </a:solidFill>
                <a:latin typeface="Arial"/>
                <a:cs typeface="Arial"/>
              </a:rPr>
              <a:t>section </a:t>
            </a:r>
            <a:r>
              <a:rPr sz="2400" spc="-5" dirty="0">
                <a:solidFill>
                  <a:srgbClr val="3B3B3B"/>
                </a:solidFill>
                <a:latin typeface="Arial"/>
                <a:cs typeface="Arial"/>
              </a:rPr>
              <a:t>is lower than in</a:t>
            </a:r>
            <a:r>
              <a:rPr sz="2400" spc="-75" dirty="0">
                <a:solidFill>
                  <a:srgbClr val="3B3B3B"/>
                </a:solidFill>
                <a:latin typeface="Arial"/>
                <a:cs typeface="Arial"/>
              </a:rPr>
              <a:t> </a:t>
            </a:r>
            <a:r>
              <a:rPr sz="2400" spc="-5" dirty="0">
                <a:solidFill>
                  <a:srgbClr val="3B3B3B"/>
                </a:solidFill>
                <a:latin typeface="Arial"/>
                <a:cs typeface="Arial"/>
              </a:rPr>
              <a:t>others</a:t>
            </a:r>
            <a:endParaRPr sz="2400" dirty="0">
              <a:latin typeface="Arial"/>
              <a:cs typeface="Arial"/>
            </a:endParaRPr>
          </a:p>
        </p:txBody>
      </p:sp>
    </p:spTree>
    <p:extLst>
      <p:ext uri="{BB962C8B-B14F-4D97-AF65-F5344CB8AC3E}">
        <p14:creationId xmlns:p14="http://schemas.microsoft.com/office/powerpoint/2010/main" val="319722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018279" cy="574040"/>
          </a:xfrm>
          <a:prstGeom prst="rect">
            <a:avLst/>
          </a:prstGeom>
        </p:spPr>
        <p:txBody>
          <a:bodyPr vert="horz" wrap="square" lIns="0" tIns="12700" rIns="0" bIns="0" rtlCol="0">
            <a:spAutoFit/>
          </a:bodyPr>
          <a:lstStyle/>
          <a:p>
            <a:pPr marL="12700">
              <a:lnSpc>
                <a:spcPct val="100000"/>
              </a:lnSpc>
              <a:spcBef>
                <a:spcPts val="100"/>
              </a:spcBef>
            </a:pPr>
            <a:r>
              <a:rPr spc="-10" dirty="0"/>
              <a:t>The </a:t>
            </a:r>
            <a:r>
              <a:rPr spc="-35" dirty="0"/>
              <a:t>GSI’s</a:t>
            </a:r>
            <a:r>
              <a:rPr spc="-70" dirty="0"/>
              <a:t> </a:t>
            </a:r>
            <a:r>
              <a:rPr spc="-5" dirty="0"/>
              <a:t>Defense</a:t>
            </a:r>
          </a:p>
        </p:txBody>
      </p:sp>
      <p:sp>
        <p:nvSpPr>
          <p:cNvPr id="3" name="object 3"/>
          <p:cNvSpPr txBox="1"/>
          <p:nvPr/>
        </p:nvSpPr>
        <p:spPr>
          <a:xfrm>
            <a:off x="530225" y="1030477"/>
            <a:ext cx="7945120" cy="1107354"/>
          </a:xfrm>
          <a:prstGeom prst="rect">
            <a:avLst/>
          </a:prstGeom>
        </p:spPr>
        <p:txBody>
          <a:bodyPr vert="horz" wrap="square" lIns="0" tIns="75565" rIns="0" bIns="0" rtlCol="0">
            <a:spAutoFit/>
          </a:bodyPr>
          <a:lstStyle/>
          <a:p>
            <a:pPr>
              <a:lnSpc>
                <a:spcPct val="100000"/>
              </a:lnSpc>
              <a:spcBef>
                <a:spcPts val="30"/>
              </a:spcBef>
              <a:buClr>
                <a:srgbClr val="C4820D"/>
              </a:buClr>
              <a:buFont typeface="Arial"/>
              <a:buChar char="●"/>
            </a:pPr>
            <a:endParaRPr sz="3300" dirty="0">
              <a:latin typeface="Arial"/>
              <a:cs typeface="Arial"/>
            </a:endParaRPr>
          </a:p>
          <a:p>
            <a:pPr marL="6915784">
              <a:lnSpc>
                <a:spcPct val="100000"/>
              </a:lnSpc>
              <a:spcBef>
                <a:spcPts val="1155"/>
              </a:spcBef>
            </a:pPr>
            <a:endParaRPr sz="24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018279" cy="574040"/>
          </a:xfrm>
          <a:prstGeom prst="rect">
            <a:avLst/>
          </a:prstGeom>
        </p:spPr>
        <p:txBody>
          <a:bodyPr vert="horz" wrap="square" lIns="0" tIns="12700" rIns="0" bIns="0" rtlCol="0">
            <a:spAutoFit/>
          </a:bodyPr>
          <a:lstStyle/>
          <a:p>
            <a:pPr marL="12700">
              <a:lnSpc>
                <a:spcPct val="100000"/>
              </a:lnSpc>
              <a:spcBef>
                <a:spcPts val="100"/>
              </a:spcBef>
            </a:pPr>
            <a:r>
              <a:rPr spc="-10" dirty="0"/>
              <a:t>The </a:t>
            </a:r>
            <a:r>
              <a:rPr spc="-35" dirty="0"/>
              <a:t>GSI’s</a:t>
            </a:r>
            <a:r>
              <a:rPr spc="-70" dirty="0"/>
              <a:t> </a:t>
            </a:r>
            <a:r>
              <a:rPr spc="-5" dirty="0"/>
              <a:t>Defense</a:t>
            </a:r>
          </a:p>
        </p:txBody>
      </p:sp>
      <p:sp>
        <p:nvSpPr>
          <p:cNvPr id="3" name="object 3"/>
          <p:cNvSpPr txBox="1"/>
          <p:nvPr/>
        </p:nvSpPr>
        <p:spPr>
          <a:xfrm>
            <a:off x="530225" y="1030477"/>
            <a:ext cx="7945120" cy="2279470"/>
          </a:xfrm>
          <a:prstGeom prst="rect">
            <a:avLst/>
          </a:prstGeom>
        </p:spPr>
        <p:txBody>
          <a:bodyPr vert="horz" wrap="square" lIns="0" tIns="75565" rIns="0" bIns="0" rtlCol="0">
            <a:spAutoFit/>
          </a:bodyPr>
          <a:lstStyle/>
          <a:p>
            <a:pPr marL="12700">
              <a:lnSpc>
                <a:spcPct val="100000"/>
              </a:lnSpc>
              <a:spcBef>
                <a:spcPts val="595"/>
              </a:spcBef>
            </a:pPr>
            <a:r>
              <a:rPr sz="2400" b="1" dirty="0">
                <a:solidFill>
                  <a:srgbClr val="3B3B3B"/>
                </a:solidFill>
                <a:latin typeface="Arial"/>
                <a:cs typeface="Arial"/>
              </a:rPr>
              <a:t>Null </a:t>
            </a:r>
            <a:r>
              <a:rPr sz="2400" b="1" spc="-5" dirty="0">
                <a:solidFill>
                  <a:srgbClr val="3B3B3B"/>
                </a:solidFill>
                <a:latin typeface="Arial"/>
                <a:cs typeface="Arial"/>
              </a:rPr>
              <a:t>Hypothesis:</a:t>
            </a:r>
            <a:endParaRPr sz="2400" dirty="0">
              <a:latin typeface="Arial"/>
              <a:cs typeface="Arial"/>
            </a:endParaRPr>
          </a:p>
          <a:p>
            <a:pPr marL="469900" marR="191135" indent="-412750">
              <a:lnSpc>
                <a:spcPct val="100499"/>
              </a:lnSpc>
              <a:spcBef>
                <a:spcPts val="480"/>
              </a:spcBef>
              <a:buClr>
                <a:srgbClr val="C4820D"/>
              </a:buClr>
              <a:buChar char="●"/>
              <a:tabLst>
                <a:tab pos="469265" algn="l"/>
                <a:tab pos="469900" algn="l"/>
              </a:tabLst>
            </a:pPr>
            <a:r>
              <a:rPr sz="2400" spc="-5" dirty="0">
                <a:solidFill>
                  <a:srgbClr val="3B3B3B"/>
                </a:solidFill>
                <a:latin typeface="Arial"/>
                <a:cs typeface="Arial"/>
              </a:rPr>
              <a:t>If we had picked </a:t>
            </a:r>
            <a:r>
              <a:rPr lang="en-US" sz="2400" dirty="0">
                <a:solidFill>
                  <a:srgbClr val="3B3B3B"/>
                </a:solidFill>
                <a:latin typeface="Arial"/>
                <a:cs typeface="Arial"/>
              </a:rPr>
              <a:t>a</a:t>
            </a:r>
            <a:r>
              <a:rPr sz="2400" dirty="0">
                <a:solidFill>
                  <a:srgbClr val="3B3B3B"/>
                </a:solidFill>
                <a:latin typeface="Arial"/>
                <a:cs typeface="Arial"/>
              </a:rPr>
              <a:t> section </a:t>
            </a:r>
            <a:r>
              <a:rPr sz="2400" spc="-5" dirty="0">
                <a:solidFill>
                  <a:srgbClr val="3B3B3B"/>
                </a:solidFill>
                <a:latin typeface="Arial"/>
                <a:cs typeface="Arial"/>
              </a:rPr>
              <a:t>at </a:t>
            </a:r>
            <a:r>
              <a:rPr sz="2400" dirty="0">
                <a:solidFill>
                  <a:srgbClr val="3B3B3B"/>
                </a:solidFill>
                <a:latin typeface="Arial"/>
                <a:cs typeface="Arial"/>
              </a:rPr>
              <a:t>random </a:t>
            </a:r>
            <a:r>
              <a:rPr sz="2400" spc="-5" dirty="0">
                <a:solidFill>
                  <a:srgbClr val="3B3B3B"/>
                </a:solidFill>
                <a:latin typeface="Arial"/>
                <a:cs typeface="Arial"/>
              </a:rPr>
              <a:t>from the whole  </a:t>
            </a:r>
            <a:r>
              <a:rPr sz="2400" dirty="0">
                <a:solidFill>
                  <a:srgbClr val="3B3B3B"/>
                </a:solidFill>
                <a:latin typeface="Arial"/>
                <a:cs typeface="Arial"/>
              </a:rPr>
              <a:t>class, </a:t>
            </a:r>
            <a:r>
              <a:rPr sz="2400" spc="-5" dirty="0">
                <a:solidFill>
                  <a:srgbClr val="3B3B3B"/>
                </a:solidFill>
                <a:latin typeface="Arial"/>
                <a:cs typeface="Arial"/>
              </a:rPr>
              <a:t>we </a:t>
            </a:r>
            <a:r>
              <a:rPr sz="2400" dirty="0">
                <a:solidFill>
                  <a:srgbClr val="3B3B3B"/>
                </a:solidFill>
                <a:latin typeface="Arial"/>
                <a:cs typeface="Arial"/>
              </a:rPr>
              <a:t>could </a:t>
            </a:r>
            <a:r>
              <a:rPr sz="2400" spc="-5" dirty="0">
                <a:solidFill>
                  <a:srgbClr val="3B3B3B"/>
                </a:solidFill>
                <a:latin typeface="Arial"/>
                <a:cs typeface="Arial"/>
              </a:rPr>
              <a:t>have got an average like </a:t>
            </a:r>
            <a:r>
              <a:rPr lang="en-US" sz="2400" spc="-5" dirty="0">
                <a:solidFill>
                  <a:srgbClr val="3B3B3B"/>
                </a:solidFill>
                <a:latin typeface="Arial"/>
                <a:cs typeface="Arial"/>
              </a:rPr>
              <a:t>section 03</a:t>
            </a:r>
            <a:r>
              <a:rPr sz="2400" spc="-5" dirty="0">
                <a:solidFill>
                  <a:srgbClr val="3B3B3B"/>
                </a:solidFill>
                <a:latin typeface="Arial"/>
                <a:cs typeface="Arial"/>
              </a:rPr>
              <a:t>.</a:t>
            </a:r>
            <a:endParaRPr sz="2400" dirty="0">
              <a:latin typeface="Arial"/>
              <a:cs typeface="Arial"/>
            </a:endParaRPr>
          </a:p>
          <a:p>
            <a:pPr>
              <a:lnSpc>
                <a:spcPct val="100000"/>
              </a:lnSpc>
              <a:spcBef>
                <a:spcPts val="30"/>
              </a:spcBef>
              <a:buClr>
                <a:srgbClr val="C4820D"/>
              </a:buClr>
              <a:buFont typeface="Arial"/>
              <a:buChar char="●"/>
            </a:pPr>
            <a:endParaRPr sz="3300" dirty="0">
              <a:latin typeface="Arial"/>
              <a:cs typeface="Arial"/>
            </a:endParaRPr>
          </a:p>
          <a:p>
            <a:pPr marL="6915784">
              <a:lnSpc>
                <a:spcPct val="100000"/>
              </a:lnSpc>
              <a:spcBef>
                <a:spcPts val="1155"/>
              </a:spcBef>
            </a:pPr>
            <a:endParaRPr sz="2400" dirty="0">
              <a:latin typeface="Arial"/>
              <a:cs typeface="Arial"/>
            </a:endParaRPr>
          </a:p>
        </p:txBody>
      </p:sp>
    </p:spTree>
    <p:extLst>
      <p:ext uri="{BB962C8B-B14F-4D97-AF65-F5344CB8AC3E}">
        <p14:creationId xmlns:p14="http://schemas.microsoft.com/office/powerpoint/2010/main" val="230063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018279" cy="574040"/>
          </a:xfrm>
          <a:prstGeom prst="rect">
            <a:avLst/>
          </a:prstGeom>
        </p:spPr>
        <p:txBody>
          <a:bodyPr vert="horz" wrap="square" lIns="0" tIns="12700" rIns="0" bIns="0" rtlCol="0">
            <a:spAutoFit/>
          </a:bodyPr>
          <a:lstStyle/>
          <a:p>
            <a:pPr marL="12700">
              <a:lnSpc>
                <a:spcPct val="100000"/>
              </a:lnSpc>
              <a:spcBef>
                <a:spcPts val="100"/>
              </a:spcBef>
            </a:pPr>
            <a:r>
              <a:rPr spc="-10" dirty="0"/>
              <a:t>The </a:t>
            </a:r>
            <a:r>
              <a:rPr spc="-35" dirty="0"/>
              <a:t>GSI’s</a:t>
            </a:r>
            <a:r>
              <a:rPr spc="-70" dirty="0"/>
              <a:t> </a:t>
            </a:r>
            <a:r>
              <a:rPr spc="-5" dirty="0"/>
              <a:t>Defense</a:t>
            </a:r>
          </a:p>
        </p:txBody>
      </p:sp>
      <p:sp>
        <p:nvSpPr>
          <p:cNvPr id="3" name="object 3"/>
          <p:cNvSpPr txBox="1"/>
          <p:nvPr/>
        </p:nvSpPr>
        <p:spPr>
          <a:xfrm>
            <a:off x="530225" y="1030477"/>
            <a:ext cx="7945120" cy="3451586"/>
          </a:xfrm>
          <a:prstGeom prst="rect">
            <a:avLst/>
          </a:prstGeom>
        </p:spPr>
        <p:txBody>
          <a:bodyPr vert="horz" wrap="square" lIns="0" tIns="75565" rIns="0" bIns="0" rtlCol="0">
            <a:spAutoFit/>
          </a:bodyPr>
          <a:lstStyle/>
          <a:p>
            <a:pPr marL="12700">
              <a:lnSpc>
                <a:spcPct val="100000"/>
              </a:lnSpc>
              <a:spcBef>
                <a:spcPts val="595"/>
              </a:spcBef>
            </a:pPr>
            <a:r>
              <a:rPr sz="2400" b="1" dirty="0">
                <a:solidFill>
                  <a:srgbClr val="3B3B3B"/>
                </a:solidFill>
                <a:latin typeface="Arial"/>
                <a:cs typeface="Arial"/>
              </a:rPr>
              <a:t>Null </a:t>
            </a:r>
            <a:r>
              <a:rPr sz="2400" b="1" spc="-5" dirty="0">
                <a:solidFill>
                  <a:srgbClr val="3B3B3B"/>
                </a:solidFill>
                <a:latin typeface="Arial"/>
                <a:cs typeface="Arial"/>
              </a:rPr>
              <a:t>Hypothesis:</a:t>
            </a:r>
            <a:endParaRPr sz="2400" dirty="0">
              <a:latin typeface="Arial"/>
              <a:cs typeface="Arial"/>
            </a:endParaRPr>
          </a:p>
          <a:p>
            <a:pPr marL="469900" marR="191135" indent="-412750">
              <a:lnSpc>
                <a:spcPct val="100499"/>
              </a:lnSpc>
              <a:spcBef>
                <a:spcPts val="480"/>
              </a:spcBef>
              <a:buClr>
                <a:srgbClr val="C4820D"/>
              </a:buClr>
              <a:buChar char="●"/>
              <a:tabLst>
                <a:tab pos="469265" algn="l"/>
                <a:tab pos="469900" algn="l"/>
              </a:tabLst>
            </a:pPr>
            <a:r>
              <a:rPr sz="2400" spc="-5" dirty="0">
                <a:solidFill>
                  <a:srgbClr val="3B3B3B"/>
                </a:solidFill>
                <a:latin typeface="Arial"/>
                <a:cs typeface="Arial"/>
              </a:rPr>
              <a:t>If we had picked </a:t>
            </a:r>
            <a:r>
              <a:rPr lang="en-US" sz="2400" dirty="0">
                <a:solidFill>
                  <a:srgbClr val="3B3B3B"/>
                </a:solidFill>
                <a:latin typeface="Arial"/>
                <a:cs typeface="Arial"/>
              </a:rPr>
              <a:t>a</a:t>
            </a:r>
            <a:r>
              <a:rPr sz="2400" dirty="0">
                <a:solidFill>
                  <a:srgbClr val="3B3B3B"/>
                </a:solidFill>
                <a:latin typeface="Arial"/>
                <a:cs typeface="Arial"/>
              </a:rPr>
              <a:t> section </a:t>
            </a:r>
            <a:r>
              <a:rPr sz="2400" spc="-5" dirty="0">
                <a:solidFill>
                  <a:srgbClr val="3B3B3B"/>
                </a:solidFill>
                <a:latin typeface="Arial"/>
                <a:cs typeface="Arial"/>
              </a:rPr>
              <a:t>at </a:t>
            </a:r>
            <a:r>
              <a:rPr sz="2400" dirty="0">
                <a:solidFill>
                  <a:srgbClr val="3B3B3B"/>
                </a:solidFill>
                <a:latin typeface="Arial"/>
                <a:cs typeface="Arial"/>
              </a:rPr>
              <a:t>random </a:t>
            </a:r>
            <a:r>
              <a:rPr sz="2400" spc="-5" dirty="0">
                <a:solidFill>
                  <a:srgbClr val="3B3B3B"/>
                </a:solidFill>
                <a:latin typeface="Arial"/>
                <a:cs typeface="Arial"/>
              </a:rPr>
              <a:t>from the whole  </a:t>
            </a:r>
            <a:r>
              <a:rPr sz="2400" dirty="0">
                <a:solidFill>
                  <a:srgbClr val="3B3B3B"/>
                </a:solidFill>
                <a:latin typeface="Arial"/>
                <a:cs typeface="Arial"/>
              </a:rPr>
              <a:t>class, </a:t>
            </a:r>
            <a:r>
              <a:rPr sz="2400" spc="-5" dirty="0">
                <a:solidFill>
                  <a:srgbClr val="3B3B3B"/>
                </a:solidFill>
                <a:latin typeface="Arial"/>
                <a:cs typeface="Arial"/>
              </a:rPr>
              <a:t>we </a:t>
            </a:r>
            <a:r>
              <a:rPr sz="2400" dirty="0">
                <a:solidFill>
                  <a:srgbClr val="3B3B3B"/>
                </a:solidFill>
                <a:latin typeface="Arial"/>
                <a:cs typeface="Arial"/>
              </a:rPr>
              <a:t>could </a:t>
            </a:r>
            <a:r>
              <a:rPr sz="2400" spc="-5" dirty="0">
                <a:solidFill>
                  <a:srgbClr val="3B3B3B"/>
                </a:solidFill>
                <a:latin typeface="Arial"/>
                <a:cs typeface="Arial"/>
              </a:rPr>
              <a:t>have got an average like </a:t>
            </a:r>
            <a:r>
              <a:rPr lang="en-US" sz="2400" spc="-5" dirty="0">
                <a:solidFill>
                  <a:srgbClr val="3B3B3B"/>
                </a:solidFill>
                <a:latin typeface="Arial"/>
                <a:cs typeface="Arial"/>
              </a:rPr>
              <a:t>section 03</a:t>
            </a:r>
            <a:r>
              <a:rPr sz="2400" spc="-5" dirty="0">
                <a:solidFill>
                  <a:srgbClr val="3B3B3B"/>
                </a:solidFill>
                <a:latin typeface="Arial"/>
                <a:cs typeface="Arial"/>
              </a:rPr>
              <a:t>.</a:t>
            </a:r>
            <a:endParaRPr sz="2400" dirty="0">
              <a:latin typeface="Arial"/>
              <a:cs typeface="Arial"/>
            </a:endParaRPr>
          </a:p>
          <a:p>
            <a:pPr>
              <a:lnSpc>
                <a:spcPct val="100000"/>
              </a:lnSpc>
              <a:spcBef>
                <a:spcPts val="30"/>
              </a:spcBef>
              <a:buClr>
                <a:srgbClr val="C4820D"/>
              </a:buClr>
              <a:buFont typeface="Arial"/>
              <a:buChar char="●"/>
            </a:pPr>
            <a:endParaRPr sz="3300" dirty="0">
              <a:latin typeface="Arial"/>
              <a:cs typeface="Arial"/>
            </a:endParaRPr>
          </a:p>
          <a:p>
            <a:pPr marL="12700">
              <a:lnSpc>
                <a:spcPct val="100000"/>
              </a:lnSpc>
            </a:pPr>
            <a:r>
              <a:rPr sz="2400" b="1" spc="-5" dirty="0">
                <a:solidFill>
                  <a:srgbClr val="3B3B3B"/>
                </a:solidFill>
                <a:latin typeface="Arial"/>
                <a:cs typeface="Arial"/>
              </a:rPr>
              <a:t>Alternative</a:t>
            </a:r>
            <a:r>
              <a:rPr lang="en-US" sz="2400" b="1" spc="-5" dirty="0">
                <a:solidFill>
                  <a:srgbClr val="3B3B3B"/>
                </a:solidFill>
                <a:latin typeface="Arial"/>
                <a:cs typeface="Arial"/>
              </a:rPr>
              <a:t> Hypothesis</a:t>
            </a:r>
            <a:r>
              <a:rPr sz="2400" b="1" spc="-5" dirty="0">
                <a:solidFill>
                  <a:srgbClr val="3B3B3B"/>
                </a:solidFill>
                <a:latin typeface="Arial"/>
                <a:cs typeface="Arial"/>
              </a:rPr>
              <a:t>:</a:t>
            </a:r>
            <a:endParaRPr sz="2400" dirty="0">
              <a:latin typeface="Arial"/>
              <a:cs typeface="Arial"/>
            </a:endParaRPr>
          </a:p>
          <a:p>
            <a:pPr marL="469900" marR="360045" indent="-412750">
              <a:lnSpc>
                <a:spcPct val="100499"/>
              </a:lnSpc>
              <a:spcBef>
                <a:spcPts val="480"/>
              </a:spcBef>
              <a:buClr>
                <a:srgbClr val="C4820D"/>
              </a:buClr>
              <a:buChar char="●"/>
              <a:tabLst>
                <a:tab pos="469265" algn="l"/>
                <a:tab pos="469900" algn="l"/>
              </a:tabLst>
            </a:pPr>
            <a:r>
              <a:rPr lang="en-US" sz="2400" spc="-5" dirty="0">
                <a:solidFill>
                  <a:srgbClr val="3B3B3B"/>
                </a:solidFill>
                <a:latin typeface="Arial"/>
                <a:cs typeface="Arial"/>
              </a:rPr>
              <a:t>T</a:t>
            </a:r>
            <a:r>
              <a:rPr sz="2400" spc="-5" dirty="0">
                <a:solidFill>
                  <a:srgbClr val="3B3B3B"/>
                </a:solidFill>
                <a:latin typeface="Arial"/>
                <a:cs typeface="Arial"/>
              </a:rPr>
              <a:t>he average </a:t>
            </a:r>
            <a:r>
              <a:rPr sz="2400" dirty="0">
                <a:solidFill>
                  <a:srgbClr val="3B3B3B"/>
                </a:solidFill>
                <a:latin typeface="Arial"/>
                <a:cs typeface="Arial"/>
              </a:rPr>
              <a:t>score </a:t>
            </a:r>
            <a:r>
              <a:rPr sz="2400" spc="-5" dirty="0">
                <a:solidFill>
                  <a:srgbClr val="3B3B3B"/>
                </a:solidFill>
                <a:latin typeface="Arial"/>
                <a:cs typeface="Arial"/>
              </a:rPr>
              <a:t>is too </a:t>
            </a:r>
            <a:r>
              <a:rPr sz="2400" spc="-40" dirty="0">
                <a:solidFill>
                  <a:srgbClr val="3B3B3B"/>
                </a:solidFill>
                <a:latin typeface="Arial"/>
                <a:cs typeface="Arial"/>
              </a:rPr>
              <a:t>low. </a:t>
            </a:r>
            <a:r>
              <a:rPr sz="2400" spc="-5" dirty="0">
                <a:solidFill>
                  <a:srgbClr val="3B3B3B"/>
                </a:solidFill>
                <a:latin typeface="Arial"/>
                <a:cs typeface="Arial"/>
              </a:rPr>
              <a:t>Randomness is not  the only </a:t>
            </a:r>
            <a:r>
              <a:rPr sz="2400" dirty="0">
                <a:solidFill>
                  <a:srgbClr val="3B3B3B"/>
                </a:solidFill>
                <a:latin typeface="Arial"/>
                <a:cs typeface="Arial"/>
              </a:rPr>
              <a:t>reason </a:t>
            </a:r>
            <a:r>
              <a:rPr sz="2400" spc="-5" dirty="0">
                <a:solidFill>
                  <a:srgbClr val="3B3B3B"/>
                </a:solidFill>
                <a:latin typeface="Arial"/>
                <a:cs typeface="Arial"/>
              </a:rPr>
              <a:t>for the low</a:t>
            </a:r>
            <a:r>
              <a:rPr sz="2400" spc="-40" dirty="0">
                <a:solidFill>
                  <a:srgbClr val="3B3B3B"/>
                </a:solidFill>
                <a:latin typeface="Arial"/>
                <a:cs typeface="Arial"/>
              </a:rPr>
              <a:t> </a:t>
            </a:r>
            <a:r>
              <a:rPr sz="2400" dirty="0">
                <a:solidFill>
                  <a:srgbClr val="3B3B3B"/>
                </a:solidFill>
                <a:latin typeface="Arial"/>
                <a:cs typeface="Arial"/>
              </a:rPr>
              <a:t>scores.</a:t>
            </a:r>
            <a:endParaRPr sz="2400" dirty="0">
              <a:latin typeface="Arial"/>
              <a:cs typeface="Arial"/>
            </a:endParaRPr>
          </a:p>
          <a:p>
            <a:pPr marL="6915784">
              <a:lnSpc>
                <a:spcPct val="100000"/>
              </a:lnSpc>
              <a:spcBef>
                <a:spcPts val="1155"/>
              </a:spcBef>
            </a:pPr>
            <a:r>
              <a:rPr sz="2400" dirty="0">
                <a:solidFill>
                  <a:srgbClr val="3B7EA1"/>
                </a:solidFill>
                <a:latin typeface="Arial"/>
                <a:cs typeface="Arial"/>
              </a:rPr>
              <a:t>(Demo)</a:t>
            </a:r>
            <a:endParaRPr sz="2400" dirty="0">
              <a:latin typeface="Arial"/>
              <a:cs typeface="Arial"/>
            </a:endParaRPr>
          </a:p>
        </p:txBody>
      </p:sp>
    </p:spTree>
    <p:extLst>
      <p:ext uri="{BB962C8B-B14F-4D97-AF65-F5344CB8AC3E}">
        <p14:creationId xmlns:p14="http://schemas.microsoft.com/office/powerpoint/2010/main" val="298061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9256" y="2240540"/>
            <a:ext cx="4989830" cy="574040"/>
          </a:xfrm>
          <a:prstGeom prst="rect">
            <a:avLst/>
          </a:prstGeom>
        </p:spPr>
        <p:txBody>
          <a:bodyPr vert="horz" wrap="square" lIns="0" tIns="12700" rIns="0" bIns="0" rtlCol="0">
            <a:spAutoFit/>
          </a:bodyPr>
          <a:lstStyle/>
          <a:p>
            <a:pPr marL="12700">
              <a:lnSpc>
                <a:spcPct val="100000"/>
              </a:lnSpc>
              <a:spcBef>
                <a:spcPts val="100"/>
              </a:spcBef>
            </a:pPr>
            <a:r>
              <a:rPr spc="-10" dirty="0"/>
              <a:t>Statistical</a:t>
            </a:r>
            <a:r>
              <a:rPr spc="-95" dirty="0"/>
              <a:t> </a:t>
            </a:r>
            <a:r>
              <a:rPr spc="-5" dirty="0"/>
              <a:t>Significance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258435" cy="574040"/>
          </a:xfrm>
          <a:prstGeom prst="rect">
            <a:avLst/>
          </a:prstGeom>
        </p:spPr>
        <p:txBody>
          <a:bodyPr vert="horz" wrap="square" lIns="0" tIns="12700" rIns="0" bIns="0" rtlCol="0">
            <a:spAutoFit/>
          </a:bodyPr>
          <a:lstStyle/>
          <a:p>
            <a:pPr marL="12700">
              <a:lnSpc>
                <a:spcPct val="100000"/>
              </a:lnSpc>
              <a:spcBef>
                <a:spcPts val="100"/>
              </a:spcBef>
            </a:pPr>
            <a:r>
              <a:rPr spc="-5" dirty="0"/>
              <a:t>Definition of the</a:t>
            </a:r>
            <a:r>
              <a:rPr spc="-65" dirty="0"/>
              <a:t> </a:t>
            </a:r>
            <a:r>
              <a:rPr i="1" dirty="0">
                <a:latin typeface="Arial"/>
                <a:cs typeface="Arial"/>
              </a:rPr>
              <a:t>P</a:t>
            </a:r>
            <a:r>
              <a:rPr dirty="0"/>
              <a:t>-value</a:t>
            </a:r>
          </a:p>
        </p:txBody>
      </p:sp>
      <p:sp>
        <p:nvSpPr>
          <p:cNvPr id="3" name="object 3"/>
          <p:cNvSpPr txBox="1"/>
          <p:nvPr/>
        </p:nvSpPr>
        <p:spPr>
          <a:xfrm>
            <a:off x="581850" y="1070493"/>
            <a:ext cx="7706995" cy="1990417"/>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Formal name: </a:t>
            </a:r>
            <a:r>
              <a:rPr sz="2400" b="1" spc="-5" dirty="0">
                <a:solidFill>
                  <a:srgbClr val="0000FF"/>
                </a:solidFill>
                <a:latin typeface="Arial"/>
                <a:cs typeface="Arial"/>
              </a:rPr>
              <a:t>observed significance</a:t>
            </a:r>
            <a:r>
              <a:rPr sz="2400" b="1" dirty="0">
                <a:solidFill>
                  <a:srgbClr val="0000FF"/>
                </a:solidFill>
                <a:latin typeface="Arial"/>
                <a:cs typeface="Arial"/>
              </a:rPr>
              <a:t> </a:t>
            </a:r>
            <a:r>
              <a:rPr sz="2400" b="1" spc="-5" dirty="0">
                <a:solidFill>
                  <a:srgbClr val="0000FF"/>
                </a:solidFill>
                <a:latin typeface="Arial"/>
                <a:cs typeface="Arial"/>
              </a:rPr>
              <a:t>level</a:t>
            </a:r>
            <a:endParaRPr sz="2400" dirty="0">
              <a:latin typeface="Arial"/>
              <a:cs typeface="Arial"/>
            </a:endParaRPr>
          </a:p>
          <a:p>
            <a:pPr>
              <a:lnSpc>
                <a:spcPct val="100000"/>
              </a:lnSpc>
              <a:spcBef>
                <a:spcPts val="15"/>
              </a:spcBef>
            </a:pPr>
            <a:endParaRPr sz="3350" dirty="0">
              <a:latin typeface="Arial"/>
              <a:cs typeface="Arial"/>
            </a:endParaRPr>
          </a:p>
          <a:p>
            <a:pPr marL="514350">
              <a:lnSpc>
                <a:spcPts val="2865"/>
              </a:lnSpc>
              <a:buClr>
                <a:srgbClr val="C4820D"/>
              </a:buClr>
              <a:tabLst>
                <a:tab pos="926465" algn="l"/>
                <a:tab pos="927100" algn="l"/>
              </a:tabLst>
            </a:pPr>
            <a:endParaRPr lang="en-US" sz="2400" dirty="0">
              <a:latin typeface="Arial"/>
              <a:cs typeface="Arial"/>
            </a:endParaRPr>
          </a:p>
          <a:p>
            <a:pPr marL="927100" indent="-412750">
              <a:lnSpc>
                <a:spcPts val="2865"/>
              </a:lnSpc>
              <a:buClr>
                <a:srgbClr val="C4820D"/>
              </a:buClr>
              <a:buChar char="●"/>
              <a:tabLst>
                <a:tab pos="926465" algn="l"/>
                <a:tab pos="927100" algn="l"/>
              </a:tabLst>
            </a:pPr>
            <a:endParaRPr lang="en-US" sz="2400" spc="-5" dirty="0">
              <a:latin typeface="Arial"/>
              <a:cs typeface="Arial"/>
            </a:endParaRPr>
          </a:p>
          <a:p>
            <a:pPr marL="514350">
              <a:lnSpc>
                <a:spcPts val="2865"/>
              </a:lnSpc>
              <a:buClr>
                <a:srgbClr val="C4820D"/>
              </a:buClr>
              <a:tabLst>
                <a:tab pos="926465" algn="l"/>
                <a:tab pos="927100" algn="l"/>
              </a:tabLst>
            </a:pPr>
            <a:endParaRPr lang="en-US" sz="2400" spc="-5" dirty="0">
              <a:latin typeface="Arial"/>
              <a:cs typeface="Arial"/>
            </a:endParaRPr>
          </a:p>
        </p:txBody>
      </p:sp>
    </p:spTree>
    <p:extLst>
      <p:ext uri="{BB962C8B-B14F-4D97-AF65-F5344CB8AC3E}">
        <p14:creationId xmlns:p14="http://schemas.microsoft.com/office/powerpoint/2010/main" val="250523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258435" cy="574040"/>
          </a:xfrm>
          <a:prstGeom prst="rect">
            <a:avLst/>
          </a:prstGeom>
        </p:spPr>
        <p:txBody>
          <a:bodyPr vert="horz" wrap="square" lIns="0" tIns="12700" rIns="0" bIns="0" rtlCol="0">
            <a:spAutoFit/>
          </a:bodyPr>
          <a:lstStyle/>
          <a:p>
            <a:pPr marL="12700">
              <a:lnSpc>
                <a:spcPct val="100000"/>
              </a:lnSpc>
              <a:spcBef>
                <a:spcPts val="100"/>
              </a:spcBef>
            </a:pPr>
            <a:r>
              <a:rPr spc="-5" dirty="0"/>
              <a:t>Definition of the</a:t>
            </a:r>
            <a:r>
              <a:rPr spc="-65" dirty="0"/>
              <a:t> </a:t>
            </a:r>
            <a:r>
              <a:rPr i="1" dirty="0">
                <a:latin typeface="Arial"/>
                <a:cs typeface="Arial"/>
              </a:rPr>
              <a:t>P</a:t>
            </a:r>
            <a:r>
              <a:rPr dirty="0"/>
              <a:t>-value</a:t>
            </a:r>
          </a:p>
        </p:txBody>
      </p:sp>
      <p:sp>
        <p:nvSpPr>
          <p:cNvPr id="3" name="object 3"/>
          <p:cNvSpPr txBox="1"/>
          <p:nvPr/>
        </p:nvSpPr>
        <p:spPr>
          <a:xfrm>
            <a:off x="581850" y="1070493"/>
            <a:ext cx="7706995" cy="3103542"/>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Formal name: </a:t>
            </a:r>
            <a:r>
              <a:rPr sz="2400" b="1" spc="-5" dirty="0">
                <a:solidFill>
                  <a:srgbClr val="0000FF"/>
                </a:solidFill>
                <a:latin typeface="Arial"/>
                <a:cs typeface="Arial"/>
              </a:rPr>
              <a:t>observed significance</a:t>
            </a:r>
            <a:r>
              <a:rPr sz="2400" b="1" dirty="0">
                <a:solidFill>
                  <a:srgbClr val="0000FF"/>
                </a:solidFill>
                <a:latin typeface="Arial"/>
                <a:cs typeface="Arial"/>
              </a:rPr>
              <a:t> </a:t>
            </a:r>
            <a:r>
              <a:rPr sz="2400" b="1" spc="-5" dirty="0">
                <a:solidFill>
                  <a:srgbClr val="0000FF"/>
                </a:solidFill>
                <a:latin typeface="Arial"/>
                <a:cs typeface="Arial"/>
              </a:rPr>
              <a:t>level</a:t>
            </a:r>
            <a:endParaRPr sz="2400" dirty="0">
              <a:latin typeface="Arial"/>
              <a:cs typeface="Arial"/>
            </a:endParaRPr>
          </a:p>
          <a:p>
            <a:pPr>
              <a:lnSpc>
                <a:spcPct val="100000"/>
              </a:lnSpc>
              <a:spcBef>
                <a:spcPts val="15"/>
              </a:spcBef>
            </a:pPr>
            <a:endParaRPr sz="3350" dirty="0">
              <a:latin typeface="Arial"/>
              <a:cs typeface="Arial"/>
            </a:endParaRPr>
          </a:p>
          <a:p>
            <a:pPr marL="12700"/>
            <a:r>
              <a:rPr sz="2400" spc="-5" dirty="0">
                <a:latin typeface="Arial"/>
                <a:cs typeface="Arial"/>
              </a:rPr>
              <a:t>The </a:t>
            </a:r>
            <a:r>
              <a:rPr sz="2400" i="1" dirty="0">
                <a:latin typeface="Arial"/>
                <a:cs typeface="Arial"/>
              </a:rPr>
              <a:t>P</a:t>
            </a:r>
            <a:r>
              <a:rPr sz="2400" dirty="0">
                <a:latin typeface="Arial"/>
                <a:cs typeface="Arial"/>
              </a:rPr>
              <a:t>-value </a:t>
            </a:r>
            <a:r>
              <a:rPr sz="2400" spc="-5" dirty="0">
                <a:latin typeface="Arial"/>
                <a:cs typeface="Arial"/>
              </a:rPr>
              <a:t>is the</a:t>
            </a:r>
            <a:r>
              <a:rPr sz="2400" spc="-15" dirty="0">
                <a:latin typeface="Arial"/>
                <a:cs typeface="Arial"/>
              </a:rPr>
              <a:t> </a:t>
            </a:r>
            <a:r>
              <a:rPr sz="2400" dirty="0">
                <a:latin typeface="Arial"/>
                <a:cs typeface="Arial"/>
              </a:rPr>
              <a:t>chance</a:t>
            </a:r>
            <a:r>
              <a:rPr lang="en-US" sz="2400" dirty="0">
                <a:latin typeface="Arial"/>
                <a:cs typeface="Arial"/>
              </a:rPr>
              <a:t> </a:t>
            </a:r>
            <a:r>
              <a:rPr lang="en-US" sz="2400" spc="-5" dirty="0">
                <a:latin typeface="Arial"/>
                <a:cs typeface="Arial"/>
              </a:rPr>
              <a:t>that the test</a:t>
            </a:r>
            <a:r>
              <a:rPr lang="en-US" sz="2400" spc="-25" dirty="0">
                <a:latin typeface="Arial"/>
                <a:cs typeface="Arial"/>
              </a:rPr>
              <a:t> </a:t>
            </a:r>
            <a:r>
              <a:rPr lang="en-US" sz="2400" dirty="0">
                <a:latin typeface="Arial"/>
                <a:cs typeface="Arial"/>
              </a:rPr>
              <a:t>statistic</a:t>
            </a:r>
            <a:endParaRPr sz="2400" dirty="0">
              <a:latin typeface="Arial"/>
              <a:cs typeface="Arial"/>
            </a:endParaRPr>
          </a:p>
          <a:p>
            <a:pPr marL="927100" indent="-412750">
              <a:lnSpc>
                <a:spcPts val="2850"/>
              </a:lnSpc>
              <a:buClr>
                <a:srgbClr val="C4820D"/>
              </a:buClr>
              <a:buChar char="●"/>
              <a:tabLst>
                <a:tab pos="926465" algn="l"/>
                <a:tab pos="927100" algn="l"/>
              </a:tabLst>
            </a:pPr>
            <a:r>
              <a:rPr sz="2400" spc="-5" dirty="0">
                <a:latin typeface="Arial"/>
                <a:cs typeface="Arial"/>
              </a:rPr>
              <a:t>is equal to the </a:t>
            </a:r>
            <a:r>
              <a:rPr sz="2400" dirty="0">
                <a:latin typeface="Arial"/>
                <a:cs typeface="Arial"/>
              </a:rPr>
              <a:t>value </a:t>
            </a:r>
            <a:r>
              <a:rPr sz="2400" spc="-5" dirty="0">
                <a:latin typeface="Arial"/>
                <a:cs typeface="Arial"/>
              </a:rPr>
              <a:t>that was observed in the</a:t>
            </a:r>
            <a:r>
              <a:rPr sz="2400" spc="-85" dirty="0">
                <a:latin typeface="Arial"/>
                <a:cs typeface="Arial"/>
              </a:rPr>
              <a:t> </a:t>
            </a:r>
            <a:r>
              <a:rPr sz="2400" spc="-5" dirty="0">
                <a:latin typeface="Arial"/>
                <a:cs typeface="Arial"/>
              </a:rPr>
              <a:t>data</a:t>
            </a:r>
            <a:endParaRPr sz="2400" dirty="0">
              <a:latin typeface="Arial"/>
              <a:cs typeface="Arial"/>
            </a:endParaRPr>
          </a:p>
          <a:p>
            <a:pPr marL="927100" indent="-412750">
              <a:lnSpc>
                <a:spcPts val="2865"/>
              </a:lnSpc>
              <a:buClr>
                <a:srgbClr val="C4820D"/>
              </a:buClr>
              <a:buChar char="●"/>
              <a:tabLst>
                <a:tab pos="926465" algn="l"/>
                <a:tab pos="927100" algn="l"/>
              </a:tabLst>
            </a:pPr>
            <a:r>
              <a:rPr sz="2400" spc="-5" dirty="0">
                <a:latin typeface="Arial"/>
                <a:cs typeface="Arial"/>
              </a:rPr>
              <a:t>or is even further in the direction of the</a:t>
            </a:r>
            <a:r>
              <a:rPr sz="2400" spc="-75" dirty="0">
                <a:latin typeface="Arial"/>
                <a:cs typeface="Arial"/>
              </a:rPr>
              <a:t> </a:t>
            </a:r>
            <a:r>
              <a:rPr sz="2400" spc="-5" dirty="0">
                <a:latin typeface="Arial"/>
                <a:cs typeface="Arial"/>
              </a:rPr>
              <a:t>alternative.</a:t>
            </a:r>
            <a:endParaRPr lang="en-US" sz="2400" spc="-5" dirty="0">
              <a:latin typeface="Arial"/>
              <a:cs typeface="Arial"/>
            </a:endParaRPr>
          </a:p>
          <a:p>
            <a:pPr marL="514350">
              <a:lnSpc>
                <a:spcPts val="2865"/>
              </a:lnSpc>
              <a:buClr>
                <a:srgbClr val="C4820D"/>
              </a:buClr>
              <a:tabLst>
                <a:tab pos="926465" algn="l"/>
                <a:tab pos="927100" algn="l"/>
              </a:tabLst>
            </a:pPr>
            <a:endParaRPr lang="en-US" sz="2400" dirty="0">
              <a:latin typeface="Arial"/>
              <a:cs typeface="Arial"/>
            </a:endParaRPr>
          </a:p>
          <a:p>
            <a:pPr marL="927100" indent="-412750">
              <a:lnSpc>
                <a:spcPts val="2865"/>
              </a:lnSpc>
              <a:buClr>
                <a:srgbClr val="C4820D"/>
              </a:buClr>
              <a:buChar char="●"/>
              <a:tabLst>
                <a:tab pos="926465" algn="l"/>
                <a:tab pos="927100" algn="l"/>
              </a:tabLst>
            </a:pPr>
            <a:endParaRPr lang="en-US" sz="2400" spc="-5" dirty="0">
              <a:latin typeface="Arial"/>
              <a:cs typeface="Arial"/>
            </a:endParaRPr>
          </a:p>
          <a:p>
            <a:pPr marL="514350">
              <a:lnSpc>
                <a:spcPts val="2865"/>
              </a:lnSpc>
              <a:buClr>
                <a:srgbClr val="C4820D"/>
              </a:buClr>
              <a:tabLst>
                <a:tab pos="926465" algn="l"/>
                <a:tab pos="927100" algn="l"/>
              </a:tabLst>
            </a:pPr>
            <a:endParaRPr lang="en-US" sz="2400" spc="-5" dirty="0">
              <a:latin typeface="Arial"/>
              <a:cs typeface="Arial"/>
            </a:endParaRPr>
          </a:p>
        </p:txBody>
      </p:sp>
    </p:spTree>
    <p:extLst>
      <p:ext uri="{BB962C8B-B14F-4D97-AF65-F5344CB8AC3E}">
        <p14:creationId xmlns:p14="http://schemas.microsoft.com/office/powerpoint/2010/main" val="277431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324" y="1017142"/>
            <a:ext cx="8472805" cy="1847301"/>
          </a:xfrm>
          <a:prstGeom prst="rect">
            <a:avLst/>
          </a:prstGeom>
        </p:spPr>
        <p:txBody>
          <a:bodyPr vert="horz" wrap="square" lIns="0" tIns="10795" rIns="0" bIns="0" rtlCol="0">
            <a:spAutoFit/>
          </a:bodyPr>
          <a:lstStyle/>
          <a:p>
            <a:pPr marL="424815" marR="1016000" indent="-412750">
              <a:lnSpc>
                <a:spcPct val="100499"/>
              </a:lnSpc>
              <a:spcBef>
                <a:spcPts val="85"/>
              </a:spcBef>
              <a:buClr>
                <a:srgbClr val="C4820D"/>
              </a:buClr>
              <a:buChar char="●"/>
              <a:tabLst>
                <a:tab pos="424815" algn="l"/>
                <a:tab pos="425450" algn="l"/>
              </a:tabLst>
            </a:pPr>
            <a:r>
              <a:rPr sz="2400" dirty="0">
                <a:solidFill>
                  <a:srgbClr val="3B3B3B"/>
                </a:solidFill>
                <a:latin typeface="Arial"/>
                <a:cs typeface="Arial"/>
              </a:rPr>
              <a:t>A </a:t>
            </a:r>
            <a:r>
              <a:rPr sz="2400" spc="-5" dirty="0">
                <a:solidFill>
                  <a:srgbClr val="3B3B3B"/>
                </a:solidFill>
                <a:latin typeface="Arial"/>
                <a:cs typeface="Arial"/>
              </a:rPr>
              <a:t>test </a:t>
            </a:r>
            <a:r>
              <a:rPr sz="2400" dirty="0">
                <a:solidFill>
                  <a:srgbClr val="3B3B3B"/>
                </a:solidFill>
                <a:latin typeface="Arial"/>
                <a:cs typeface="Arial"/>
              </a:rPr>
              <a:t>chooses </a:t>
            </a:r>
            <a:r>
              <a:rPr sz="2400" spc="-5" dirty="0">
                <a:solidFill>
                  <a:srgbClr val="3B3B3B"/>
                </a:solidFill>
                <a:latin typeface="Arial"/>
                <a:cs typeface="Arial"/>
              </a:rPr>
              <a:t>between two </a:t>
            </a:r>
            <a:r>
              <a:rPr sz="2400" dirty="0">
                <a:solidFill>
                  <a:srgbClr val="3B3B3B"/>
                </a:solidFill>
                <a:latin typeface="Arial"/>
                <a:cs typeface="Arial"/>
              </a:rPr>
              <a:t>views </a:t>
            </a:r>
            <a:r>
              <a:rPr sz="2400" spc="-5" dirty="0">
                <a:solidFill>
                  <a:srgbClr val="3B3B3B"/>
                </a:solidFill>
                <a:latin typeface="Arial"/>
                <a:cs typeface="Arial"/>
              </a:rPr>
              <a:t>of how data</a:t>
            </a:r>
            <a:r>
              <a:rPr sz="2400" spc="-235" dirty="0">
                <a:solidFill>
                  <a:srgbClr val="3B3B3B"/>
                </a:solidFill>
                <a:latin typeface="Arial"/>
                <a:cs typeface="Arial"/>
              </a:rPr>
              <a:t> </a:t>
            </a:r>
            <a:r>
              <a:rPr sz="2400" spc="-5" dirty="0">
                <a:solidFill>
                  <a:srgbClr val="3B3B3B"/>
                </a:solidFill>
                <a:latin typeface="Arial"/>
                <a:cs typeface="Arial"/>
              </a:rPr>
              <a:t>were  generated</a:t>
            </a:r>
            <a:endParaRPr sz="2400" dirty="0">
              <a:latin typeface="Arial"/>
              <a:cs typeface="Arial"/>
            </a:endParaRPr>
          </a:p>
          <a:p>
            <a:pPr>
              <a:lnSpc>
                <a:spcPct val="100000"/>
              </a:lnSpc>
              <a:spcBef>
                <a:spcPts val="50"/>
              </a:spcBef>
              <a:buClr>
                <a:srgbClr val="C4820D"/>
              </a:buClr>
              <a:buFont typeface="Arial"/>
              <a:buChar char="●"/>
            </a:pPr>
            <a:endParaRPr lang="en-US" sz="3450" dirty="0">
              <a:latin typeface="Arial"/>
              <a:cs typeface="Arial"/>
            </a:endParaRPr>
          </a:p>
          <a:p>
            <a:pPr>
              <a:lnSpc>
                <a:spcPct val="100000"/>
              </a:lnSpc>
              <a:buClr>
                <a:srgbClr val="C4820D"/>
              </a:buClr>
              <a:buFont typeface="Arial"/>
              <a:buChar char="●"/>
            </a:pPr>
            <a:endParaRPr sz="3600" dirty="0">
              <a:latin typeface="Arial"/>
              <a:cs typeface="Arial"/>
            </a:endParaRPr>
          </a:p>
        </p:txBody>
      </p:sp>
      <p:sp>
        <p:nvSpPr>
          <p:cNvPr id="3" name="object 3"/>
          <p:cNvSpPr txBox="1">
            <a:spLocks noGrp="1"/>
          </p:cNvSpPr>
          <p:nvPr>
            <p:ph type="title"/>
          </p:nvPr>
        </p:nvSpPr>
        <p:spPr>
          <a:xfrm>
            <a:off x="530225" y="212715"/>
            <a:ext cx="4333875" cy="574040"/>
          </a:xfrm>
          <a:prstGeom prst="rect">
            <a:avLst/>
          </a:prstGeom>
        </p:spPr>
        <p:txBody>
          <a:bodyPr vert="horz" wrap="square" lIns="0" tIns="12700" rIns="0" bIns="0" rtlCol="0">
            <a:spAutoFit/>
          </a:bodyPr>
          <a:lstStyle/>
          <a:p>
            <a:pPr marL="12700">
              <a:lnSpc>
                <a:spcPct val="100000"/>
              </a:lnSpc>
              <a:spcBef>
                <a:spcPts val="100"/>
              </a:spcBef>
            </a:pPr>
            <a:r>
              <a:rPr spc="-45" dirty="0"/>
              <a:t>Testing</a:t>
            </a:r>
            <a:r>
              <a:rPr spc="-75" dirty="0"/>
              <a:t> </a:t>
            </a:r>
            <a:r>
              <a:rPr spc="-5" dirty="0"/>
              <a:t>Hypotheses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258435" cy="574040"/>
          </a:xfrm>
          <a:prstGeom prst="rect">
            <a:avLst/>
          </a:prstGeom>
        </p:spPr>
        <p:txBody>
          <a:bodyPr vert="horz" wrap="square" lIns="0" tIns="12700" rIns="0" bIns="0" rtlCol="0">
            <a:spAutoFit/>
          </a:bodyPr>
          <a:lstStyle/>
          <a:p>
            <a:pPr marL="12700">
              <a:lnSpc>
                <a:spcPct val="100000"/>
              </a:lnSpc>
              <a:spcBef>
                <a:spcPts val="100"/>
              </a:spcBef>
            </a:pPr>
            <a:r>
              <a:rPr spc="-5" dirty="0"/>
              <a:t>Definition of the</a:t>
            </a:r>
            <a:r>
              <a:rPr spc="-65" dirty="0"/>
              <a:t> </a:t>
            </a:r>
            <a:r>
              <a:rPr i="1" dirty="0">
                <a:latin typeface="Arial"/>
                <a:cs typeface="Arial"/>
              </a:rPr>
              <a:t>P</a:t>
            </a:r>
            <a:r>
              <a:rPr dirty="0"/>
              <a:t>-value</a:t>
            </a:r>
          </a:p>
        </p:txBody>
      </p:sp>
      <p:sp>
        <p:nvSpPr>
          <p:cNvPr id="3" name="object 3"/>
          <p:cNvSpPr txBox="1"/>
          <p:nvPr/>
        </p:nvSpPr>
        <p:spPr>
          <a:xfrm>
            <a:off x="581850" y="1070493"/>
            <a:ext cx="7706995" cy="38473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Formal name: </a:t>
            </a:r>
            <a:r>
              <a:rPr sz="2400" b="1" spc="-5" dirty="0">
                <a:solidFill>
                  <a:srgbClr val="0000FF"/>
                </a:solidFill>
                <a:latin typeface="Arial"/>
                <a:cs typeface="Arial"/>
              </a:rPr>
              <a:t>observed significance</a:t>
            </a:r>
            <a:r>
              <a:rPr sz="2400" b="1" dirty="0">
                <a:solidFill>
                  <a:srgbClr val="0000FF"/>
                </a:solidFill>
                <a:latin typeface="Arial"/>
                <a:cs typeface="Arial"/>
              </a:rPr>
              <a:t> </a:t>
            </a:r>
            <a:r>
              <a:rPr sz="2400" b="1" spc="-5" dirty="0">
                <a:solidFill>
                  <a:srgbClr val="0000FF"/>
                </a:solidFill>
                <a:latin typeface="Arial"/>
                <a:cs typeface="Arial"/>
              </a:rPr>
              <a:t>level</a:t>
            </a:r>
            <a:endParaRPr sz="2400" dirty="0">
              <a:latin typeface="Arial"/>
              <a:cs typeface="Arial"/>
            </a:endParaRPr>
          </a:p>
          <a:p>
            <a:pPr>
              <a:lnSpc>
                <a:spcPct val="100000"/>
              </a:lnSpc>
              <a:spcBef>
                <a:spcPts val="15"/>
              </a:spcBef>
            </a:pPr>
            <a:endParaRPr sz="3350" dirty="0">
              <a:latin typeface="Arial"/>
              <a:cs typeface="Arial"/>
            </a:endParaRPr>
          </a:p>
          <a:p>
            <a:pPr marL="12700"/>
            <a:r>
              <a:rPr sz="2400" spc="-5" dirty="0">
                <a:latin typeface="Arial"/>
                <a:cs typeface="Arial"/>
              </a:rPr>
              <a:t>The </a:t>
            </a:r>
            <a:r>
              <a:rPr sz="2400" i="1" dirty="0">
                <a:latin typeface="Arial"/>
                <a:cs typeface="Arial"/>
              </a:rPr>
              <a:t>P</a:t>
            </a:r>
            <a:r>
              <a:rPr sz="2400" dirty="0">
                <a:latin typeface="Arial"/>
                <a:cs typeface="Arial"/>
              </a:rPr>
              <a:t>-value </a:t>
            </a:r>
            <a:r>
              <a:rPr sz="2400" spc="-5" dirty="0">
                <a:latin typeface="Arial"/>
                <a:cs typeface="Arial"/>
              </a:rPr>
              <a:t>is the</a:t>
            </a:r>
            <a:r>
              <a:rPr sz="2400" spc="-15" dirty="0">
                <a:latin typeface="Arial"/>
                <a:cs typeface="Arial"/>
              </a:rPr>
              <a:t> </a:t>
            </a:r>
            <a:r>
              <a:rPr sz="2400" dirty="0">
                <a:latin typeface="Arial"/>
                <a:cs typeface="Arial"/>
              </a:rPr>
              <a:t>chance</a:t>
            </a:r>
            <a:r>
              <a:rPr lang="en-US" sz="2400" dirty="0">
                <a:latin typeface="Arial"/>
                <a:cs typeface="Arial"/>
              </a:rPr>
              <a:t> </a:t>
            </a:r>
            <a:r>
              <a:rPr lang="en-US" sz="2400" spc="-5" dirty="0">
                <a:latin typeface="Arial"/>
                <a:cs typeface="Arial"/>
              </a:rPr>
              <a:t>that the test</a:t>
            </a:r>
            <a:r>
              <a:rPr lang="en-US" sz="2400" spc="-25" dirty="0">
                <a:latin typeface="Arial"/>
                <a:cs typeface="Arial"/>
              </a:rPr>
              <a:t> </a:t>
            </a:r>
            <a:r>
              <a:rPr lang="en-US" sz="2400" dirty="0">
                <a:latin typeface="Arial"/>
                <a:cs typeface="Arial"/>
              </a:rPr>
              <a:t>statistic</a:t>
            </a:r>
            <a:endParaRPr sz="2400" dirty="0">
              <a:latin typeface="Arial"/>
              <a:cs typeface="Arial"/>
            </a:endParaRPr>
          </a:p>
          <a:p>
            <a:pPr marL="927100" indent="-412750">
              <a:lnSpc>
                <a:spcPts val="2850"/>
              </a:lnSpc>
              <a:buClr>
                <a:srgbClr val="C4820D"/>
              </a:buClr>
              <a:buChar char="●"/>
              <a:tabLst>
                <a:tab pos="926465" algn="l"/>
                <a:tab pos="927100" algn="l"/>
              </a:tabLst>
            </a:pPr>
            <a:r>
              <a:rPr sz="2400" spc="-5" dirty="0">
                <a:latin typeface="Arial"/>
                <a:cs typeface="Arial"/>
              </a:rPr>
              <a:t>is equal to the </a:t>
            </a:r>
            <a:r>
              <a:rPr sz="2400" dirty="0">
                <a:latin typeface="Arial"/>
                <a:cs typeface="Arial"/>
              </a:rPr>
              <a:t>value </a:t>
            </a:r>
            <a:r>
              <a:rPr sz="2400" spc="-5" dirty="0">
                <a:latin typeface="Arial"/>
                <a:cs typeface="Arial"/>
              </a:rPr>
              <a:t>that was observed in the</a:t>
            </a:r>
            <a:r>
              <a:rPr sz="2400" spc="-85" dirty="0">
                <a:latin typeface="Arial"/>
                <a:cs typeface="Arial"/>
              </a:rPr>
              <a:t> </a:t>
            </a:r>
            <a:r>
              <a:rPr sz="2400" spc="-5" dirty="0">
                <a:latin typeface="Arial"/>
                <a:cs typeface="Arial"/>
              </a:rPr>
              <a:t>data</a:t>
            </a:r>
            <a:endParaRPr sz="2400" dirty="0">
              <a:latin typeface="Arial"/>
              <a:cs typeface="Arial"/>
            </a:endParaRPr>
          </a:p>
          <a:p>
            <a:pPr marL="927100" indent="-412750">
              <a:lnSpc>
                <a:spcPts val="2865"/>
              </a:lnSpc>
              <a:buClr>
                <a:srgbClr val="C4820D"/>
              </a:buClr>
              <a:buChar char="●"/>
              <a:tabLst>
                <a:tab pos="926465" algn="l"/>
                <a:tab pos="927100" algn="l"/>
              </a:tabLst>
            </a:pPr>
            <a:r>
              <a:rPr sz="2400" spc="-5" dirty="0">
                <a:latin typeface="Arial"/>
                <a:cs typeface="Arial"/>
              </a:rPr>
              <a:t>or is even further in the direction of the</a:t>
            </a:r>
            <a:r>
              <a:rPr sz="2400" spc="-75" dirty="0">
                <a:latin typeface="Arial"/>
                <a:cs typeface="Arial"/>
              </a:rPr>
              <a:t> </a:t>
            </a:r>
            <a:r>
              <a:rPr sz="2400" spc="-5" dirty="0">
                <a:latin typeface="Arial"/>
                <a:cs typeface="Arial"/>
              </a:rPr>
              <a:t>alternative.</a:t>
            </a:r>
            <a:endParaRPr lang="en-US" sz="2400" spc="-5" dirty="0">
              <a:latin typeface="Arial"/>
              <a:cs typeface="Arial"/>
            </a:endParaRPr>
          </a:p>
          <a:p>
            <a:pPr marL="514350">
              <a:lnSpc>
                <a:spcPts val="2865"/>
              </a:lnSpc>
              <a:buClr>
                <a:srgbClr val="C4820D"/>
              </a:buClr>
              <a:tabLst>
                <a:tab pos="926465" algn="l"/>
                <a:tab pos="927100" algn="l"/>
              </a:tabLst>
            </a:pPr>
            <a:endParaRPr lang="en-US" sz="2400" dirty="0">
              <a:latin typeface="Arial"/>
              <a:cs typeface="Arial"/>
            </a:endParaRPr>
          </a:p>
          <a:p>
            <a:pPr marL="514350">
              <a:lnSpc>
                <a:spcPts val="2865"/>
              </a:lnSpc>
              <a:buClr>
                <a:srgbClr val="C4820D"/>
              </a:buClr>
              <a:tabLst>
                <a:tab pos="926465" algn="l"/>
                <a:tab pos="927100" algn="l"/>
              </a:tabLst>
            </a:pPr>
            <a:r>
              <a:rPr lang="en-US" sz="2400" dirty="0">
                <a:latin typeface="Arial"/>
                <a:cs typeface="Arial"/>
              </a:rPr>
              <a:t>The p-value measures how far the observed test statistic is from simulated test statistics.</a:t>
            </a:r>
          </a:p>
          <a:p>
            <a:pPr marL="927100" indent="-412750">
              <a:lnSpc>
                <a:spcPts val="2865"/>
              </a:lnSpc>
              <a:buClr>
                <a:srgbClr val="C4820D"/>
              </a:buClr>
              <a:buChar char="●"/>
              <a:tabLst>
                <a:tab pos="926465" algn="l"/>
                <a:tab pos="927100" algn="l"/>
              </a:tabLst>
            </a:pPr>
            <a:endParaRPr lang="en-US" sz="2400" spc="-5" dirty="0">
              <a:latin typeface="Arial"/>
              <a:cs typeface="Arial"/>
            </a:endParaRPr>
          </a:p>
          <a:p>
            <a:pPr marL="514350">
              <a:lnSpc>
                <a:spcPts val="2865"/>
              </a:lnSpc>
              <a:buClr>
                <a:srgbClr val="C4820D"/>
              </a:buClr>
              <a:tabLst>
                <a:tab pos="926465" algn="l"/>
                <a:tab pos="927100" algn="l"/>
              </a:tabLst>
            </a:pPr>
            <a:endParaRPr lang="en-US" sz="2400" spc="-5"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033645" cy="574040"/>
          </a:xfrm>
          <a:prstGeom prst="rect">
            <a:avLst/>
          </a:prstGeom>
        </p:spPr>
        <p:txBody>
          <a:bodyPr vert="horz" wrap="square" lIns="0" tIns="12700" rIns="0" bIns="0" rtlCol="0">
            <a:spAutoFit/>
          </a:bodyPr>
          <a:lstStyle/>
          <a:p>
            <a:pPr marL="12700">
              <a:lnSpc>
                <a:spcPct val="100000"/>
              </a:lnSpc>
              <a:spcBef>
                <a:spcPts val="100"/>
              </a:spcBef>
            </a:pPr>
            <a:r>
              <a:rPr spc="-10" dirty="0"/>
              <a:t>The </a:t>
            </a:r>
            <a:r>
              <a:rPr spc="-35" dirty="0"/>
              <a:t>P-Value </a:t>
            </a:r>
            <a:r>
              <a:rPr spc="-5" dirty="0"/>
              <a:t>as an</a:t>
            </a:r>
            <a:r>
              <a:rPr spc="-175" dirty="0"/>
              <a:t> </a:t>
            </a:r>
            <a:r>
              <a:rPr spc="-5" dirty="0"/>
              <a:t>Area</a:t>
            </a:r>
          </a:p>
        </p:txBody>
      </p:sp>
      <p:grpSp>
        <p:nvGrpSpPr>
          <p:cNvPr id="3" name="object 3"/>
          <p:cNvGrpSpPr/>
          <p:nvPr/>
        </p:nvGrpSpPr>
        <p:grpSpPr>
          <a:xfrm>
            <a:off x="3232216" y="1080737"/>
            <a:ext cx="5468620" cy="3496945"/>
            <a:chOff x="3232216" y="1080737"/>
            <a:chExt cx="5468620" cy="3496945"/>
          </a:xfrm>
        </p:grpSpPr>
        <p:sp>
          <p:nvSpPr>
            <p:cNvPr id="4" name="object 4"/>
            <p:cNvSpPr/>
            <p:nvPr/>
          </p:nvSpPr>
          <p:spPr>
            <a:xfrm>
              <a:off x="3232216" y="1080737"/>
              <a:ext cx="5468427" cy="349666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564525" y="3236074"/>
              <a:ext cx="144780" cy="618490"/>
            </a:xfrm>
            <a:custGeom>
              <a:avLst/>
              <a:gdLst/>
              <a:ahLst/>
              <a:cxnLst/>
              <a:rect l="l" t="t" r="r" b="b"/>
              <a:pathLst>
                <a:path w="144779" h="618489">
                  <a:moveTo>
                    <a:pt x="144599" y="617999"/>
                  </a:moveTo>
                  <a:lnTo>
                    <a:pt x="0" y="617999"/>
                  </a:lnTo>
                  <a:lnTo>
                    <a:pt x="0" y="0"/>
                  </a:lnTo>
                  <a:lnTo>
                    <a:pt x="144599" y="0"/>
                  </a:lnTo>
                  <a:lnTo>
                    <a:pt x="144599" y="617999"/>
                  </a:lnTo>
                  <a:close/>
                </a:path>
              </a:pathLst>
            </a:custGeom>
            <a:solidFill>
              <a:srgbClr val="FFD966"/>
            </a:solidFill>
          </p:spPr>
          <p:txBody>
            <a:bodyPr wrap="square" lIns="0" tIns="0" rIns="0" bIns="0" rtlCol="0"/>
            <a:lstStyle/>
            <a:p>
              <a:endParaRPr/>
            </a:p>
          </p:txBody>
        </p:sp>
        <p:sp>
          <p:nvSpPr>
            <p:cNvPr id="6" name="object 6"/>
            <p:cNvSpPr/>
            <p:nvPr/>
          </p:nvSpPr>
          <p:spPr>
            <a:xfrm>
              <a:off x="5564525" y="3236074"/>
              <a:ext cx="144780" cy="618490"/>
            </a:xfrm>
            <a:custGeom>
              <a:avLst/>
              <a:gdLst/>
              <a:ahLst/>
              <a:cxnLst/>
              <a:rect l="l" t="t" r="r" b="b"/>
              <a:pathLst>
                <a:path w="144779" h="618489">
                  <a:moveTo>
                    <a:pt x="0" y="0"/>
                  </a:moveTo>
                  <a:lnTo>
                    <a:pt x="144599" y="0"/>
                  </a:lnTo>
                  <a:lnTo>
                    <a:pt x="144599" y="617999"/>
                  </a:lnTo>
                  <a:lnTo>
                    <a:pt x="0" y="617999"/>
                  </a:lnTo>
                  <a:lnTo>
                    <a:pt x="0" y="0"/>
                  </a:lnTo>
                  <a:close/>
                </a:path>
              </a:pathLst>
            </a:custGeom>
            <a:ln w="9524">
              <a:solidFill>
                <a:srgbClr val="FFD966"/>
              </a:solidFill>
            </a:ln>
          </p:spPr>
          <p:txBody>
            <a:bodyPr wrap="square" lIns="0" tIns="0" rIns="0" bIns="0" rtlCol="0"/>
            <a:lstStyle/>
            <a:p>
              <a:endParaRPr/>
            </a:p>
          </p:txBody>
        </p:sp>
        <p:sp>
          <p:nvSpPr>
            <p:cNvPr id="7" name="object 7"/>
            <p:cNvSpPr/>
            <p:nvPr/>
          </p:nvSpPr>
          <p:spPr>
            <a:xfrm>
              <a:off x="5367125" y="3564925"/>
              <a:ext cx="197485" cy="289560"/>
            </a:xfrm>
            <a:custGeom>
              <a:avLst/>
              <a:gdLst/>
              <a:ahLst/>
              <a:cxnLst/>
              <a:rect l="l" t="t" r="r" b="b"/>
              <a:pathLst>
                <a:path w="197485" h="289560">
                  <a:moveTo>
                    <a:pt x="197399" y="289199"/>
                  </a:moveTo>
                  <a:lnTo>
                    <a:pt x="0" y="289199"/>
                  </a:lnTo>
                  <a:lnTo>
                    <a:pt x="0" y="0"/>
                  </a:lnTo>
                  <a:lnTo>
                    <a:pt x="197399" y="0"/>
                  </a:lnTo>
                  <a:lnTo>
                    <a:pt x="197399" y="289199"/>
                  </a:lnTo>
                  <a:close/>
                </a:path>
              </a:pathLst>
            </a:custGeom>
            <a:solidFill>
              <a:srgbClr val="FFD966"/>
            </a:solidFill>
          </p:spPr>
          <p:txBody>
            <a:bodyPr wrap="square" lIns="0" tIns="0" rIns="0" bIns="0" rtlCol="0"/>
            <a:lstStyle/>
            <a:p>
              <a:endParaRPr/>
            </a:p>
          </p:txBody>
        </p:sp>
        <p:sp>
          <p:nvSpPr>
            <p:cNvPr id="8" name="object 8"/>
            <p:cNvSpPr/>
            <p:nvPr/>
          </p:nvSpPr>
          <p:spPr>
            <a:xfrm>
              <a:off x="5367125" y="3564925"/>
              <a:ext cx="197485" cy="289560"/>
            </a:xfrm>
            <a:custGeom>
              <a:avLst/>
              <a:gdLst/>
              <a:ahLst/>
              <a:cxnLst/>
              <a:rect l="l" t="t" r="r" b="b"/>
              <a:pathLst>
                <a:path w="197485" h="289560">
                  <a:moveTo>
                    <a:pt x="0" y="0"/>
                  </a:moveTo>
                  <a:lnTo>
                    <a:pt x="197399" y="0"/>
                  </a:lnTo>
                  <a:lnTo>
                    <a:pt x="197399" y="289199"/>
                  </a:lnTo>
                  <a:lnTo>
                    <a:pt x="0" y="289199"/>
                  </a:lnTo>
                  <a:lnTo>
                    <a:pt x="0" y="0"/>
                  </a:lnTo>
                  <a:close/>
                </a:path>
              </a:pathLst>
            </a:custGeom>
            <a:ln w="9524">
              <a:solidFill>
                <a:srgbClr val="FFD966"/>
              </a:solidFill>
            </a:ln>
          </p:spPr>
          <p:txBody>
            <a:bodyPr wrap="square" lIns="0" tIns="0" rIns="0" bIns="0" rtlCol="0"/>
            <a:lstStyle/>
            <a:p>
              <a:endParaRPr/>
            </a:p>
          </p:txBody>
        </p:sp>
        <p:sp>
          <p:nvSpPr>
            <p:cNvPr id="9" name="object 9"/>
            <p:cNvSpPr/>
            <p:nvPr/>
          </p:nvSpPr>
          <p:spPr>
            <a:xfrm>
              <a:off x="5169799" y="3722800"/>
              <a:ext cx="197485" cy="131445"/>
            </a:xfrm>
            <a:custGeom>
              <a:avLst/>
              <a:gdLst/>
              <a:ahLst/>
              <a:cxnLst/>
              <a:rect l="l" t="t" r="r" b="b"/>
              <a:pathLst>
                <a:path w="197485" h="131445">
                  <a:moveTo>
                    <a:pt x="197399" y="131399"/>
                  </a:moveTo>
                  <a:lnTo>
                    <a:pt x="0" y="131399"/>
                  </a:lnTo>
                  <a:lnTo>
                    <a:pt x="0" y="0"/>
                  </a:lnTo>
                  <a:lnTo>
                    <a:pt x="197399" y="0"/>
                  </a:lnTo>
                  <a:lnTo>
                    <a:pt x="197399" y="131399"/>
                  </a:lnTo>
                  <a:close/>
                </a:path>
              </a:pathLst>
            </a:custGeom>
            <a:solidFill>
              <a:srgbClr val="FFD966"/>
            </a:solidFill>
          </p:spPr>
          <p:txBody>
            <a:bodyPr wrap="square" lIns="0" tIns="0" rIns="0" bIns="0" rtlCol="0"/>
            <a:lstStyle/>
            <a:p>
              <a:endParaRPr/>
            </a:p>
          </p:txBody>
        </p:sp>
        <p:sp>
          <p:nvSpPr>
            <p:cNvPr id="10" name="object 10"/>
            <p:cNvSpPr/>
            <p:nvPr/>
          </p:nvSpPr>
          <p:spPr>
            <a:xfrm>
              <a:off x="5169799" y="3722800"/>
              <a:ext cx="197485" cy="131445"/>
            </a:xfrm>
            <a:custGeom>
              <a:avLst/>
              <a:gdLst/>
              <a:ahLst/>
              <a:cxnLst/>
              <a:rect l="l" t="t" r="r" b="b"/>
              <a:pathLst>
                <a:path w="197485" h="131445">
                  <a:moveTo>
                    <a:pt x="0" y="0"/>
                  </a:moveTo>
                  <a:lnTo>
                    <a:pt x="197399" y="0"/>
                  </a:lnTo>
                  <a:lnTo>
                    <a:pt x="197399" y="131399"/>
                  </a:lnTo>
                  <a:lnTo>
                    <a:pt x="0" y="131399"/>
                  </a:lnTo>
                  <a:lnTo>
                    <a:pt x="0" y="0"/>
                  </a:lnTo>
                  <a:close/>
                </a:path>
              </a:pathLst>
            </a:custGeom>
            <a:ln w="9524">
              <a:solidFill>
                <a:srgbClr val="FFD966"/>
              </a:solidFill>
            </a:ln>
          </p:spPr>
          <p:txBody>
            <a:bodyPr wrap="square" lIns="0" tIns="0" rIns="0" bIns="0" rtlCol="0"/>
            <a:lstStyle/>
            <a:p>
              <a:endParaRPr/>
            </a:p>
          </p:txBody>
        </p:sp>
        <p:sp>
          <p:nvSpPr>
            <p:cNvPr id="11" name="object 11"/>
            <p:cNvSpPr/>
            <p:nvPr/>
          </p:nvSpPr>
          <p:spPr>
            <a:xfrm>
              <a:off x="4972399" y="3788574"/>
              <a:ext cx="197485" cy="66040"/>
            </a:xfrm>
            <a:custGeom>
              <a:avLst/>
              <a:gdLst/>
              <a:ahLst/>
              <a:cxnLst/>
              <a:rect l="l" t="t" r="r" b="b"/>
              <a:pathLst>
                <a:path w="197485" h="66039">
                  <a:moveTo>
                    <a:pt x="197399" y="65699"/>
                  </a:moveTo>
                  <a:lnTo>
                    <a:pt x="0" y="65699"/>
                  </a:lnTo>
                  <a:lnTo>
                    <a:pt x="0" y="0"/>
                  </a:lnTo>
                  <a:lnTo>
                    <a:pt x="197399" y="0"/>
                  </a:lnTo>
                  <a:lnTo>
                    <a:pt x="197399" y="65699"/>
                  </a:lnTo>
                  <a:close/>
                </a:path>
              </a:pathLst>
            </a:custGeom>
            <a:solidFill>
              <a:srgbClr val="FFD966"/>
            </a:solidFill>
          </p:spPr>
          <p:txBody>
            <a:bodyPr wrap="square" lIns="0" tIns="0" rIns="0" bIns="0" rtlCol="0"/>
            <a:lstStyle/>
            <a:p>
              <a:endParaRPr/>
            </a:p>
          </p:txBody>
        </p:sp>
        <p:sp>
          <p:nvSpPr>
            <p:cNvPr id="12" name="object 12"/>
            <p:cNvSpPr/>
            <p:nvPr/>
          </p:nvSpPr>
          <p:spPr>
            <a:xfrm>
              <a:off x="4972399" y="3788574"/>
              <a:ext cx="197485" cy="66040"/>
            </a:xfrm>
            <a:custGeom>
              <a:avLst/>
              <a:gdLst/>
              <a:ahLst/>
              <a:cxnLst/>
              <a:rect l="l" t="t" r="r" b="b"/>
              <a:pathLst>
                <a:path w="197485" h="66039">
                  <a:moveTo>
                    <a:pt x="0" y="0"/>
                  </a:moveTo>
                  <a:lnTo>
                    <a:pt x="197399" y="0"/>
                  </a:lnTo>
                  <a:lnTo>
                    <a:pt x="197399" y="65699"/>
                  </a:lnTo>
                  <a:lnTo>
                    <a:pt x="0" y="65699"/>
                  </a:lnTo>
                  <a:lnTo>
                    <a:pt x="0" y="0"/>
                  </a:lnTo>
                  <a:close/>
                </a:path>
              </a:pathLst>
            </a:custGeom>
            <a:ln w="9524">
              <a:solidFill>
                <a:srgbClr val="FFD966"/>
              </a:solidFill>
            </a:ln>
          </p:spPr>
          <p:txBody>
            <a:bodyPr wrap="square" lIns="0" tIns="0" rIns="0" bIns="0" rtlCol="0"/>
            <a:lstStyle/>
            <a:p>
              <a:endParaRPr/>
            </a:p>
          </p:txBody>
        </p:sp>
        <p:sp>
          <p:nvSpPr>
            <p:cNvPr id="13" name="object 13"/>
            <p:cNvSpPr/>
            <p:nvPr/>
          </p:nvSpPr>
          <p:spPr>
            <a:xfrm>
              <a:off x="4972399" y="3821425"/>
              <a:ext cx="0" cy="0"/>
            </a:xfrm>
            <a:custGeom>
              <a:avLst/>
              <a:gdLst/>
              <a:ahLst/>
              <a:cxnLst/>
              <a:rect l="l" t="t" r="r" b="b"/>
              <a:pathLst>
                <a:path>
                  <a:moveTo>
                    <a:pt x="0" y="0"/>
                  </a:moveTo>
                  <a:lnTo>
                    <a:pt x="0" y="0"/>
                  </a:lnTo>
                </a:path>
              </a:pathLst>
            </a:custGeom>
            <a:ln w="28574">
              <a:solidFill>
                <a:srgbClr val="FFD966"/>
              </a:solidFill>
            </a:ln>
          </p:spPr>
          <p:txBody>
            <a:bodyPr wrap="square" lIns="0" tIns="0" rIns="0" bIns="0" rtlCol="0"/>
            <a:lstStyle/>
            <a:p>
              <a:endParaRPr/>
            </a:p>
          </p:txBody>
        </p:sp>
      </p:grpSp>
      <p:sp>
        <p:nvSpPr>
          <p:cNvPr id="14" name="object 14"/>
          <p:cNvSpPr txBox="1"/>
          <p:nvPr/>
        </p:nvSpPr>
        <p:spPr>
          <a:xfrm>
            <a:off x="546600" y="1036315"/>
            <a:ext cx="2363470" cy="1244600"/>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Arial"/>
                <a:cs typeface="Arial"/>
              </a:rPr>
              <a:t>Empirical</a:t>
            </a:r>
            <a:r>
              <a:rPr sz="2000" spc="-95" dirty="0">
                <a:latin typeface="Arial"/>
                <a:cs typeface="Arial"/>
              </a:rPr>
              <a:t> </a:t>
            </a:r>
            <a:r>
              <a:rPr sz="2000" spc="-5" dirty="0">
                <a:latin typeface="Arial"/>
                <a:cs typeface="Arial"/>
              </a:rPr>
              <a:t>distribution  of the test </a:t>
            </a:r>
            <a:r>
              <a:rPr sz="2000" dirty="0">
                <a:latin typeface="Arial"/>
                <a:cs typeface="Arial"/>
              </a:rPr>
              <a:t>statistic  </a:t>
            </a:r>
            <a:r>
              <a:rPr sz="2000" spc="-5" dirty="0">
                <a:latin typeface="Arial"/>
                <a:cs typeface="Arial"/>
              </a:rPr>
              <a:t>under the null  hypothesis</a:t>
            </a:r>
            <a:endParaRPr sz="2000">
              <a:latin typeface="Arial"/>
              <a:cs typeface="Arial"/>
            </a:endParaRPr>
          </a:p>
        </p:txBody>
      </p:sp>
      <p:sp>
        <p:nvSpPr>
          <p:cNvPr id="15" name="object 15"/>
          <p:cNvSpPr txBox="1"/>
          <p:nvPr/>
        </p:nvSpPr>
        <p:spPr>
          <a:xfrm>
            <a:off x="573000" y="3456790"/>
            <a:ext cx="2058035" cy="635000"/>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Arial"/>
                <a:cs typeface="Arial"/>
              </a:rPr>
              <a:t>The </a:t>
            </a:r>
            <a:r>
              <a:rPr sz="2000" dirty="0">
                <a:latin typeface="Arial"/>
                <a:cs typeface="Arial"/>
              </a:rPr>
              <a:t>red </a:t>
            </a:r>
            <a:r>
              <a:rPr sz="2000" spc="-5" dirty="0">
                <a:latin typeface="Arial"/>
                <a:cs typeface="Arial"/>
              </a:rPr>
              <a:t>dot is the  observed</a:t>
            </a:r>
            <a:r>
              <a:rPr sz="2000" spc="-95" dirty="0">
                <a:latin typeface="Arial"/>
                <a:cs typeface="Arial"/>
              </a:rPr>
              <a:t> </a:t>
            </a:r>
            <a:r>
              <a:rPr sz="2000" dirty="0">
                <a:latin typeface="Arial"/>
                <a:cs typeface="Arial"/>
              </a:rPr>
              <a:t>statistic.</a:t>
            </a:r>
            <a:endParaRPr sz="20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574724" y="1102980"/>
            <a:ext cx="8001000" cy="1336904"/>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b="1" dirty="0">
                <a:solidFill>
                  <a:srgbClr val="0000FF"/>
                </a:solidFill>
                <a:latin typeface="Arial"/>
                <a:cs typeface="Arial"/>
              </a:rPr>
              <a:t>“Inconsistent </a:t>
            </a:r>
            <a:r>
              <a:rPr b="1" spc="-5" dirty="0">
                <a:solidFill>
                  <a:srgbClr val="0000FF"/>
                </a:solidFill>
                <a:latin typeface="Arial"/>
                <a:cs typeface="Arial"/>
              </a:rPr>
              <a:t>with </a:t>
            </a:r>
            <a:r>
              <a:rPr b="1" dirty="0">
                <a:solidFill>
                  <a:srgbClr val="0000FF"/>
                </a:solidFill>
                <a:latin typeface="Arial"/>
                <a:cs typeface="Arial"/>
              </a:rPr>
              <a:t>the </a:t>
            </a:r>
            <a:r>
              <a:rPr b="1" spc="-5" dirty="0">
                <a:solidFill>
                  <a:srgbClr val="0000FF"/>
                </a:solidFill>
                <a:latin typeface="Arial"/>
                <a:cs typeface="Arial"/>
              </a:rPr>
              <a:t>null”: </a:t>
            </a:r>
            <a:r>
              <a:rPr spc="-5" dirty="0"/>
              <a:t>The test </a:t>
            </a:r>
            <a:r>
              <a:rPr dirty="0"/>
              <a:t>statistic </a:t>
            </a:r>
            <a:r>
              <a:rPr spc="-5" dirty="0"/>
              <a:t>is in the  tail of the empirical distribution under the null</a:t>
            </a:r>
            <a:r>
              <a:rPr spc="-80" dirty="0"/>
              <a:t> </a:t>
            </a:r>
            <a:r>
              <a:rPr spc="-5" dirty="0"/>
              <a:t>hypothesis</a:t>
            </a:r>
          </a:p>
          <a:p>
            <a:pPr marL="12065">
              <a:lnSpc>
                <a:spcPct val="100000"/>
              </a:lnSpc>
              <a:spcBef>
                <a:spcPts val="1650"/>
              </a:spcBef>
              <a:buClr>
                <a:srgbClr val="C4820D"/>
              </a:buClr>
              <a:tabLst>
                <a:tab pos="424815" algn="l"/>
                <a:tab pos="425450" algn="l"/>
              </a:tabLst>
            </a:pPr>
            <a:endParaRPr b="1" spc="-5" dirty="0">
              <a:solidFill>
                <a:srgbClr val="0000FF"/>
              </a:solidFill>
              <a:latin typeface="Arial"/>
              <a:cs typeface="Arial"/>
            </a:endParaRPr>
          </a:p>
        </p:txBody>
      </p:sp>
      <p:sp>
        <p:nvSpPr>
          <p:cNvPr id="4" name="object 4"/>
          <p:cNvSpPr txBox="1">
            <a:spLocks noGrp="1"/>
          </p:cNvSpPr>
          <p:nvPr>
            <p:ph type="title"/>
          </p:nvPr>
        </p:nvSpPr>
        <p:spPr>
          <a:xfrm>
            <a:off x="530225" y="212711"/>
            <a:ext cx="7392670" cy="574040"/>
          </a:xfrm>
          <a:prstGeom prst="rect">
            <a:avLst/>
          </a:prstGeom>
        </p:spPr>
        <p:txBody>
          <a:bodyPr vert="horz" wrap="square" lIns="0" tIns="12700" rIns="0" bIns="0" rtlCol="0">
            <a:spAutoFit/>
          </a:bodyPr>
          <a:lstStyle/>
          <a:p>
            <a:pPr marL="12700">
              <a:lnSpc>
                <a:spcPct val="100000"/>
              </a:lnSpc>
              <a:spcBef>
                <a:spcPts val="100"/>
              </a:spcBef>
            </a:pPr>
            <a:r>
              <a:rPr spc="-5" dirty="0"/>
              <a:t>Conventions About</a:t>
            </a:r>
            <a:r>
              <a:rPr spc="-225" dirty="0"/>
              <a:t> </a:t>
            </a:r>
            <a:r>
              <a:rPr spc="-5" dirty="0"/>
              <a:t>Inconsistency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574724" y="1102980"/>
            <a:ext cx="8001000" cy="2668038"/>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b="1" dirty="0">
                <a:solidFill>
                  <a:srgbClr val="0000FF"/>
                </a:solidFill>
                <a:latin typeface="Arial"/>
                <a:cs typeface="Arial"/>
              </a:rPr>
              <a:t>“Inconsistent </a:t>
            </a:r>
            <a:r>
              <a:rPr b="1" spc="-5" dirty="0">
                <a:solidFill>
                  <a:srgbClr val="0000FF"/>
                </a:solidFill>
                <a:latin typeface="Arial"/>
                <a:cs typeface="Arial"/>
              </a:rPr>
              <a:t>with </a:t>
            </a:r>
            <a:r>
              <a:rPr b="1" dirty="0">
                <a:solidFill>
                  <a:srgbClr val="0000FF"/>
                </a:solidFill>
                <a:latin typeface="Arial"/>
                <a:cs typeface="Arial"/>
              </a:rPr>
              <a:t>the </a:t>
            </a:r>
            <a:r>
              <a:rPr b="1" spc="-5" dirty="0">
                <a:solidFill>
                  <a:srgbClr val="0000FF"/>
                </a:solidFill>
                <a:latin typeface="Arial"/>
                <a:cs typeface="Arial"/>
              </a:rPr>
              <a:t>null”: </a:t>
            </a:r>
            <a:r>
              <a:rPr spc="-5" dirty="0"/>
              <a:t>The test </a:t>
            </a:r>
            <a:r>
              <a:rPr dirty="0"/>
              <a:t>statistic </a:t>
            </a:r>
            <a:r>
              <a:rPr spc="-5" dirty="0"/>
              <a:t>is in the  tail of the empirical distribution under the null</a:t>
            </a:r>
            <a:r>
              <a:rPr spc="-80" dirty="0"/>
              <a:t> </a:t>
            </a:r>
            <a:r>
              <a:rPr spc="-5" dirty="0"/>
              <a:t>hypothesis</a:t>
            </a:r>
          </a:p>
          <a:p>
            <a:pPr marL="424815" indent="-412750">
              <a:lnSpc>
                <a:spcPct val="100000"/>
              </a:lnSpc>
              <a:spcBef>
                <a:spcPts val="1650"/>
              </a:spcBef>
              <a:buClr>
                <a:srgbClr val="C4820D"/>
              </a:buClr>
              <a:buChar char="●"/>
              <a:tabLst>
                <a:tab pos="424815" algn="l"/>
                <a:tab pos="425450" algn="l"/>
              </a:tabLst>
            </a:pPr>
            <a:r>
              <a:rPr b="1" dirty="0">
                <a:solidFill>
                  <a:srgbClr val="0000FF"/>
                </a:solidFill>
                <a:latin typeface="Arial"/>
                <a:cs typeface="Arial"/>
              </a:rPr>
              <a:t>“In the tail,” first</a:t>
            </a:r>
            <a:r>
              <a:rPr b="1" spc="-30" dirty="0">
                <a:solidFill>
                  <a:srgbClr val="0000FF"/>
                </a:solidFill>
                <a:latin typeface="Arial"/>
                <a:cs typeface="Arial"/>
              </a:rPr>
              <a:t> </a:t>
            </a:r>
            <a:r>
              <a:rPr b="1" spc="-5" dirty="0">
                <a:solidFill>
                  <a:srgbClr val="0000FF"/>
                </a:solidFill>
                <a:latin typeface="Arial"/>
                <a:cs typeface="Arial"/>
              </a:rPr>
              <a:t>convention:</a:t>
            </a:r>
          </a:p>
          <a:p>
            <a:pPr marL="882015" lvl="1" indent="-412750">
              <a:lnSpc>
                <a:spcPts val="2865"/>
              </a:lnSpc>
              <a:spcBef>
                <a:spcPts val="15"/>
              </a:spcBef>
              <a:buClr>
                <a:srgbClr val="D89F38"/>
              </a:buClr>
              <a:buChar char="○"/>
              <a:tabLst>
                <a:tab pos="882015" algn="l"/>
                <a:tab pos="882650" algn="l"/>
              </a:tabLst>
            </a:pPr>
            <a:r>
              <a:rPr sz="2400" spc="-5" dirty="0">
                <a:latin typeface="Arial"/>
                <a:cs typeface="Arial"/>
              </a:rPr>
              <a:t>The area in the tail is less than</a:t>
            </a:r>
            <a:r>
              <a:rPr sz="2400" spc="-40" dirty="0">
                <a:latin typeface="Arial"/>
                <a:cs typeface="Arial"/>
              </a:rPr>
              <a:t> </a:t>
            </a:r>
            <a:r>
              <a:rPr sz="2400" spc="-5" dirty="0">
                <a:latin typeface="Arial"/>
                <a:cs typeface="Arial"/>
              </a:rPr>
              <a:t>5%</a:t>
            </a:r>
            <a:endParaRPr sz="2400" dirty="0">
              <a:latin typeface="Arial"/>
              <a:cs typeface="Arial"/>
            </a:endParaRPr>
          </a:p>
          <a:p>
            <a:pPr marL="882015" lvl="1" indent="-412750">
              <a:lnSpc>
                <a:spcPts val="2865"/>
              </a:lnSpc>
              <a:buClr>
                <a:srgbClr val="D89F38"/>
              </a:buClr>
              <a:buChar char="○"/>
              <a:tabLst>
                <a:tab pos="882015" algn="l"/>
                <a:tab pos="882650" algn="l"/>
              </a:tabLst>
            </a:pPr>
            <a:r>
              <a:rPr sz="2400" spc="-5" dirty="0">
                <a:latin typeface="Arial"/>
                <a:cs typeface="Arial"/>
              </a:rPr>
              <a:t>The </a:t>
            </a:r>
            <a:r>
              <a:rPr sz="2400" dirty="0">
                <a:latin typeface="Arial"/>
                <a:cs typeface="Arial"/>
              </a:rPr>
              <a:t>result </a:t>
            </a:r>
            <a:r>
              <a:rPr sz="2400" spc="-5" dirty="0">
                <a:latin typeface="Arial"/>
                <a:cs typeface="Arial"/>
              </a:rPr>
              <a:t>is </a:t>
            </a:r>
            <a:r>
              <a:rPr sz="2400" dirty="0">
                <a:latin typeface="Arial"/>
                <a:cs typeface="Arial"/>
              </a:rPr>
              <a:t>“statistically</a:t>
            </a:r>
            <a:r>
              <a:rPr sz="2400" spc="-30" dirty="0">
                <a:latin typeface="Arial"/>
                <a:cs typeface="Arial"/>
              </a:rPr>
              <a:t> </a:t>
            </a:r>
            <a:r>
              <a:rPr sz="2400" dirty="0">
                <a:latin typeface="Arial"/>
                <a:cs typeface="Arial"/>
              </a:rPr>
              <a:t>significant”</a:t>
            </a:r>
          </a:p>
          <a:p>
            <a:pPr marL="424815" indent="-412750">
              <a:lnSpc>
                <a:spcPct val="100000"/>
              </a:lnSpc>
              <a:spcBef>
                <a:spcPts val="1650"/>
              </a:spcBef>
              <a:buClr>
                <a:srgbClr val="C4820D"/>
              </a:buClr>
              <a:buChar char="●"/>
              <a:tabLst>
                <a:tab pos="424815" algn="l"/>
                <a:tab pos="425450" algn="l"/>
              </a:tabLst>
            </a:pPr>
            <a:endParaRPr b="1" spc="-5" dirty="0">
              <a:solidFill>
                <a:srgbClr val="0000FF"/>
              </a:solidFill>
              <a:latin typeface="Arial"/>
              <a:cs typeface="Arial"/>
            </a:endParaRPr>
          </a:p>
        </p:txBody>
      </p:sp>
      <p:sp>
        <p:nvSpPr>
          <p:cNvPr id="4" name="object 4"/>
          <p:cNvSpPr txBox="1">
            <a:spLocks noGrp="1"/>
          </p:cNvSpPr>
          <p:nvPr>
            <p:ph type="title"/>
          </p:nvPr>
        </p:nvSpPr>
        <p:spPr>
          <a:xfrm>
            <a:off x="530225" y="212711"/>
            <a:ext cx="7392670" cy="574040"/>
          </a:xfrm>
          <a:prstGeom prst="rect">
            <a:avLst/>
          </a:prstGeom>
        </p:spPr>
        <p:txBody>
          <a:bodyPr vert="horz" wrap="square" lIns="0" tIns="12700" rIns="0" bIns="0" rtlCol="0">
            <a:spAutoFit/>
          </a:bodyPr>
          <a:lstStyle/>
          <a:p>
            <a:pPr marL="12700">
              <a:lnSpc>
                <a:spcPct val="100000"/>
              </a:lnSpc>
              <a:spcBef>
                <a:spcPts val="100"/>
              </a:spcBef>
            </a:pPr>
            <a:r>
              <a:rPr spc="-5" dirty="0"/>
              <a:t>Conventions About</a:t>
            </a:r>
            <a:r>
              <a:rPr spc="-225" dirty="0"/>
              <a:t> </a:t>
            </a:r>
            <a:r>
              <a:rPr spc="-5" dirty="0"/>
              <a:t>Inconsistency</a:t>
            </a:r>
          </a:p>
        </p:txBody>
      </p:sp>
    </p:spTree>
    <p:extLst>
      <p:ext uri="{BB962C8B-B14F-4D97-AF65-F5344CB8AC3E}">
        <p14:creationId xmlns:p14="http://schemas.microsoft.com/office/powerpoint/2010/main" val="121792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574724" y="1102980"/>
            <a:ext cx="8001000" cy="4011996"/>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b="1" dirty="0">
                <a:solidFill>
                  <a:srgbClr val="0000FF"/>
                </a:solidFill>
                <a:latin typeface="Arial"/>
                <a:cs typeface="Arial"/>
              </a:rPr>
              <a:t>“Inconsistent </a:t>
            </a:r>
            <a:r>
              <a:rPr b="1" spc="-5" dirty="0">
                <a:solidFill>
                  <a:srgbClr val="0000FF"/>
                </a:solidFill>
                <a:latin typeface="Arial"/>
                <a:cs typeface="Arial"/>
              </a:rPr>
              <a:t>with </a:t>
            </a:r>
            <a:r>
              <a:rPr b="1" dirty="0">
                <a:solidFill>
                  <a:srgbClr val="0000FF"/>
                </a:solidFill>
                <a:latin typeface="Arial"/>
                <a:cs typeface="Arial"/>
              </a:rPr>
              <a:t>the </a:t>
            </a:r>
            <a:r>
              <a:rPr b="1" spc="-5" dirty="0">
                <a:solidFill>
                  <a:srgbClr val="0000FF"/>
                </a:solidFill>
                <a:latin typeface="Arial"/>
                <a:cs typeface="Arial"/>
              </a:rPr>
              <a:t>null”: </a:t>
            </a:r>
            <a:r>
              <a:rPr spc="-5" dirty="0"/>
              <a:t>The test </a:t>
            </a:r>
            <a:r>
              <a:rPr dirty="0"/>
              <a:t>statistic </a:t>
            </a:r>
            <a:r>
              <a:rPr spc="-5" dirty="0"/>
              <a:t>is in the  tail of the empirical distribution under the null</a:t>
            </a:r>
            <a:r>
              <a:rPr spc="-80" dirty="0"/>
              <a:t> </a:t>
            </a:r>
            <a:r>
              <a:rPr spc="-5" dirty="0"/>
              <a:t>hypothesis</a:t>
            </a:r>
          </a:p>
          <a:p>
            <a:pPr marL="424815" indent="-412750">
              <a:lnSpc>
                <a:spcPct val="100000"/>
              </a:lnSpc>
              <a:spcBef>
                <a:spcPts val="1650"/>
              </a:spcBef>
              <a:buClr>
                <a:srgbClr val="C4820D"/>
              </a:buClr>
              <a:buChar char="●"/>
              <a:tabLst>
                <a:tab pos="424815" algn="l"/>
                <a:tab pos="425450" algn="l"/>
              </a:tabLst>
            </a:pPr>
            <a:r>
              <a:rPr b="1" dirty="0">
                <a:solidFill>
                  <a:srgbClr val="0000FF"/>
                </a:solidFill>
                <a:latin typeface="Arial"/>
                <a:cs typeface="Arial"/>
              </a:rPr>
              <a:t>“In the tail,” first</a:t>
            </a:r>
            <a:r>
              <a:rPr b="1" spc="-30" dirty="0">
                <a:solidFill>
                  <a:srgbClr val="0000FF"/>
                </a:solidFill>
                <a:latin typeface="Arial"/>
                <a:cs typeface="Arial"/>
              </a:rPr>
              <a:t> </a:t>
            </a:r>
            <a:r>
              <a:rPr b="1" spc="-5" dirty="0">
                <a:solidFill>
                  <a:srgbClr val="0000FF"/>
                </a:solidFill>
                <a:latin typeface="Arial"/>
                <a:cs typeface="Arial"/>
              </a:rPr>
              <a:t>convention:</a:t>
            </a:r>
          </a:p>
          <a:p>
            <a:pPr marL="882015" lvl="1" indent="-412750">
              <a:lnSpc>
                <a:spcPts val="2865"/>
              </a:lnSpc>
              <a:spcBef>
                <a:spcPts val="15"/>
              </a:spcBef>
              <a:buClr>
                <a:srgbClr val="D89F38"/>
              </a:buClr>
              <a:buChar char="○"/>
              <a:tabLst>
                <a:tab pos="882015" algn="l"/>
                <a:tab pos="882650" algn="l"/>
              </a:tabLst>
            </a:pPr>
            <a:r>
              <a:rPr sz="2400" spc="-5" dirty="0">
                <a:latin typeface="Arial"/>
                <a:cs typeface="Arial"/>
              </a:rPr>
              <a:t>The area in the tail is less than</a:t>
            </a:r>
            <a:r>
              <a:rPr sz="2400" spc="-40" dirty="0">
                <a:latin typeface="Arial"/>
                <a:cs typeface="Arial"/>
              </a:rPr>
              <a:t> </a:t>
            </a:r>
            <a:r>
              <a:rPr sz="2400" spc="-5" dirty="0">
                <a:latin typeface="Arial"/>
                <a:cs typeface="Arial"/>
              </a:rPr>
              <a:t>5%</a:t>
            </a:r>
            <a:endParaRPr sz="2400" dirty="0">
              <a:latin typeface="Arial"/>
              <a:cs typeface="Arial"/>
            </a:endParaRPr>
          </a:p>
          <a:p>
            <a:pPr marL="882015" lvl="1" indent="-412750">
              <a:lnSpc>
                <a:spcPts val="2865"/>
              </a:lnSpc>
              <a:buClr>
                <a:srgbClr val="D89F38"/>
              </a:buClr>
              <a:buChar char="○"/>
              <a:tabLst>
                <a:tab pos="882015" algn="l"/>
                <a:tab pos="882650" algn="l"/>
              </a:tabLst>
            </a:pPr>
            <a:r>
              <a:rPr sz="2400" spc="-5" dirty="0">
                <a:latin typeface="Arial"/>
                <a:cs typeface="Arial"/>
              </a:rPr>
              <a:t>The </a:t>
            </a:r>
            <a:r>
              <a:rPr sz="2400" dirty="0">
                <a:latin typeface="Arial"/>
                <a:cs typeface="Arial"/>
              </a:rPr>
              <a:t>result </a:t>
            </a:r>
            <a:r>
              <a:rPr sz="2400" spc="-5" dirty="0">
                <a:latin typeface="Arial"/>
                <a:cs typeface="Arial"/>
              </a:rPr>
              <a:t>is </a:t>
            </a:r>
            <a:r>
              <a:rPr sz="2400" dirty="0">
                <a:latin typeface="Arial"/>
                <a:cs typeface="Arial"/>
              </a:rPr>
              <a:t>“statistically</a:t>
            </a:r>
            <a:r>
              <a:rPr sz="2400" spc="-30" dirty="0">
                <a:latin typeface="Arial"/>
                <a:cs typeface="Arial"/>
              </a:rPr>
              <a:t> </a:t>
            </a:r>
            <a:r>
              <a:rPr sz="2400" dirty="0">
                <a:latin typeface="Arial"/>
                <a:cs typeface="Arial"/>
              </a:rPr>
              <a:t>significant”</a:t>
            </a:r>
          </a:p>
          <a:p>
            <a:pPr marL="424815" indent="-412750">
              <a:lnSpc>
                <a:spcPct val="100000"/>
              </a:lnSpc>
              <a:spcBef>
                <a:spcPts val="1650"/>
              </a:spcBef>
              <a:buClr>
                <a:srgbClr val="C4820D"/>
              </a:buClr>
              <a:buChar char="●"/>
              <a:tabLst>
                <a:tab pos="424815" algn="l"/>
                <a:tab pos="425450" algn="l"/>
              </a:tabLst>
            </a:pPr>
            <a:r>
              <a:rPr b="1" dirty="0">
                <a:solidFill>
                  <a:srgbClr val="0000FF"/>
                </a:solidFill>
                <a:latin typeface="Arial"/>
                <a:cs typeface="Arial"/>
              </a:rPr>
              <a:t>“In the tail,” </a:t>
            </a:r>
            <a:r>
              <a:rPr b="1" spc="-5" dirty="0">
                <a:solidFill>
                  <a:srgbClr val="0000FF"/>
                </a:solidFill>
                <a:latin typeface="Arial"/>
                <a:cs typeface="Arial"/>
              </a:rPr>
              <a:t>second</a:t>
            </a:r>
            <a:r>
              <a:rPr b="1" spc="-30" dirty="0">
                <a:solidFill>
                  <a:srgbClr val="0000FF"/>
                </a:solidFill>
                <a:latin typeface="Arial"/>
                <a:cs typeface="Arial"/>
              </a:rPr>
              <a:t> </a:t>
            </a:r>
            <a:r>
              <a:rPr b="1" spc="-5" dirty="0">
                <a:solidFill>
                  <a:srgbClr val="0000FF"/>
                </a:solidFill>
                <a:latin typeface="Arial"/>
                <a:cs typeface="Arial"/>
              </a:rPr>
              <a:t>convention:</a:t>
            </a:r>
            <a:endParaRPr lang="en-US" b="1" spc="-5" dirty="0">
              <a:solidFill>
                <a:srgbClr val="0000FF"/>
              </a:solidFill>
              <a:latin typeface="Arial"/>
              <a:cs typeface="Arial"/>
            </a:endParaRPr>
          </a:p>
          <a:p>
            <a:pPr marL="882015" lvl="1" indent="-412750">
              <a:lnSpc>
                <a:spcPts val="2865"/>
              </a:lnSpc>
              <a:spcBef>
                <a:spcPts val="100"/>
              </a:spcBef>
              <a:buClr>
                <a:srgbClr val="D89F38"/>
              </a:buClr>
              <a:buChar char="○"/>
              <a:tabLst>
                <a:tab pos="424815" algn="l"/>
                <a:tab pos="425450" algn="l"/>
              </a:tabLst>
            </a:pPr>
            <a:r>
              <a:rPr lang="en-US" sz="2400" spc="-5" dirty="0">
                <a:solidFill>
                  <a:srgbClr val="3B3B3B"/>
                </a:solidFill>
              </a:rPr>
              <a:t>The area in the tail is less than</a:t>
            </a:r>
            <a:r>
              <a:rPr lang="en-US" sz="2400" spc="-50" dirty="0">
                <a:solidFill>
                  <a:srgbClr val="3B3B3B"/>
                </a:solidFill>
              </a:rPr>
              <a:t> </a:t>
            </a:r>
            <a:r>
              <a:rPr lang="en-US" sz="2400" spc="-5" dirty="0">
                <a:solidFill>
                  <a:srgbClr val="3B3B3B"/>
                </a:solidFill>
              </a:rPr>
              <a:t>1%</a:t>
            </a:r>
            <a:endParaRPr lang="en-US" sz="2400" dirty="0"/>
          </a:p>
          <a:p>
            <a:pPr marL="882015" lvl="1" indent="-412750">
              <a:lnSpc>
                <a:spcPts val="2865"/>
              </a:lnSpc>
              <a:buClr>
                <a:srgbClr val="D89F38"/>
              </a:buClr>
              <a:buChar char="○"/>
              <a:tabLst>
                <a:tab pos="424815" algn="l"/>
                <a:tab pos="425450" algn="l"/>
              </a:tabLst>
            </a:pPr>
            <a:r>
              <a:rPr lang="en-US" sz="2400" spc="-5" dirty="0">
                <a:solidFill>
                  <a:srgbClr val="3B3B3B"/>
                </a:solidFill>
              </a:rPr>
              <a:t>The </a:t>
            </a:r>
            <a:r>
              <a:rPr lang="en-US" sz="2400" dirty="0">
                <a:solidFill>
                  <a:srgbClr val="3B3B3B"/>
                </a:solidFill>
              </a:rPr>
              <a:t>result </a:t>
            </a:r>
            <a:r>
              <a:rPr lang="en-US" sz="2400" spc="-5" dirty="0">
                <a:solidFill>
                  <a:srgbClr val="3B3B3B"/>
                </a:solidFill>
              </a:rPr>
              <a:t>is </a:t>
            </a:r>
            <a:r>
              <a:rPr lang="en-US" sz="2400" dirty="0">
                <a:solidFill>
                  <a:srgbClr val="3B3B3B"/>
                </a:solidFill>
              </a:rPr>
              <a:t>“highly statistically</a:t>
            </a:r>
            <a:r>
              <a:rPr lang="en-US" sz="2400" spc="-110" dirty="0">
                <a:solidFill>
                  <a:srgbClr val="3B3B3B"/>
                </a:solidFill>
              </a:rPr>
              <a:t> </a:t>
            </a:r>
            <a:r>
              <a:rPr lang="en-US" sz="2400" dirty="0">
                <a:solidFill>
                  <a:srgbClr val="3B3B3B"/>
                </a:solidFill>
              </a:rPr>
              <a:t>significant”</a:t>
            </a:r>
            <a:endParaRPr lang="en-US" sz="2400" dirty="0"/>
          </a:p>
          <a:p>
            <a:pPr marL="424815" indent="-412750">
              <a:lnSpc>
                <a:spcPct val="100000"/>
              </a:lnSpc>
              <a:spcBef>
                <a:spcPts val="1650"/>
              </a:spcBef>
              <a:buClr>
                <a:srgbClr val="C4820D"/>
              </a:buClr>
              <a:buChar char="●"/>
              <a:tabLst>
                <a:tab pos="424815" algn="l"/>
                <a:tab pos="425450" algn="l"/>
              </a:tabLst>
            </a:pPr>
            <a:endParaRPr b="1" spc="-5" dirty="0">
              <a:solidFill>
                <a:srgbClr val="0000FF"/>
              </a:solidFill>
              <a:latin typeface="Arial"/>
              <a:cs typeface="Arial"/>
            </a:endParaRPr>
          </a:p>
        </p:txBody>
      </p:sp>
      <p:sp>
        <p:nvSpPr>
          <p:cNvPr id="4" name="object 4"/>
          <p:cNvSpPr txBox="1">
            <a:spLocks noGrp="1"/>
          </p:cNvSpPr>
          <p:nvPr>
            <p:ph type="title"/>
          </p:nvPr>
        </p:nvSpPr>
        <p:spPr>
          <a:xfrm>
            <a:off x="530225" y="212711"/>
            <a:ext cx="7392670" cy="574040"/>
          </a:xfrm>
          <a:prstGeom prst="rect">
            <a:avLst/>
          </a:prstGeom>
        </p:spPr>
        <p:txBody>
          <a:bodyPr vert="horz" wrap="square" lIns="0" tIns="12700" rIns="0" bIns="0" rtlCol="0">
            <a:spAutoFit/>
          </a:bodyPr>
          <a:lstStyle/>
          <a:p>
            <a:pPr marL="12700">
              <a:lnSpc>
                <a:spcPct val="100000"/>
              </a:lnSpc>
              <a:spcBef>
                <a:spcPts val="100"/>
              </a:spcBef>
            </a:pPr>
            <a:r>
              <a:rPr spc="-5" dirty="0"/>
              <a:t>Conventions About</a:t>
            </a:r>
            <a:r>
              <a:rPr spc="-225" dirty="0"/>
              <a:t> </a:t>
            </a:r>
            <a:r>
              <a:rPr spc="-5" dirty="0"/>
              <a:t>Inconsistency</a:t>
            </a:r>
          </a:p>
        </p:txBody>
      </p:sp>
      <p:sp>
        <p:nvSpPr>
          <p:cNvPr id="5" name="object 5"/>
          <p:cNvSpPr txBox="1"/>
          <p:nvPr/>
        </p:nvSpPr>
        <p:spPr>
          <a:xfrm>
            <a:off x="7445375" y="4141333"/>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7EA1"/>
                </a:solidFill>
                <a:latin typeface="Arial"/>
                <a:cs typeface="Arial"/>
              </a:rPr>
              <a:t>(Demo)</a:t>
            </a:r>
            <a:endParaRPr sz="2400">
              <a:latin typeface="Arial"/>
              <a:cs typeface="Arial"/>
            </a:endParaRPr>
          </a:p>
        </p:txBody>
      </p:sp>
    </p:spTree>
    <p:extLst>
      <p:ext uri="{BB962C8B-B14F-4D97-AF65-F5344CB8AC3E}">
        <p14:creationId xmlns:p14="http://schemas.microsoft.com/office/powerpoint/2010/main" val="311756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324" y="1017142"/>
            <a:ext cx="8472805" cy="2591094"/>
          </a:xfrm>
          <a:prstGeom prst="rect">
            <a:avLst/>
          </a:prstGeom>
        </p:spPr>
        <p:txBody>
          <a:bodyPr vert="horz" wrap="square" lIns="0" tIns="10795" rIns="0" bIns="0" rtlCol="0">
            <a:spAutoFit/>
          </a:bodyPr>
          <a:lstStyle/>
          <a:p>
            <a:pPr marL="424815" marR="1016000" indent="-412750">
              <a:lnSpc>
                <a:spcPct val="100499"/>
              </a:lnSpc>
              <a:spcBef>
                <a:spcPts val="85"/>
              </a:spcBef>
              <a:buClr>
                <a:srgbClr val="C4820D"/>
              </a:buClr>
              <a:buChar char="●"/>
              <a:tabLst>
                <a:tab pos="424815" algn="l"/>
                <a:tab pos="425450" algn="l"/>
              </a:tabLst>
            </a:pPr>
            <a:r>
              <a:rPr sz="2400" dirty="0">
                <a:solidFill>
                  <a:srgbClr val="3B3B3B"/>
                </a:solidFill>
                <a:latin typeface="Arial"/>
                <a:cs typeface="Arial"/>
              </a:rPr>
              <a:t>A </a:t>
            </a:r>
            <a:r>
              <a:rPr sz="2400" spc="-5" dirty="0">
                <a:solidFill>
                  <a:srgbClr val="3B3B3B"/>
                </a:solidFill>
                <a:latin typeface="Arial"/>
                <a:cs typeface="Arial"/>
              </a:rPr>
              <a:t>test </a:t>
            </a:r>
            <a:r>
              <a:rPr sz="2400" dirty="0">
                <a:solidFill>
                  <a:srgbClr val="3B3B3B"/>
                </a:solidFill>
                <a:latin typeface="Arial"/>
                <a:cs typeface="Arial"/>
              </a:rPr>
              <a:t>chooses </a:t>
            </a:r>
            <a:r>
              <a:rPr sz="2400" spc="-5" dirty="0">
                <a:solidFill>
                  <a:srgbClr val="3B3B3B"/>
                </a:solidFill>
                <a:latin typeface="Arial"/>
                <a:cs typeface="Arial"/>
              </a:rPr>
              <a:t>between two </a:t>
            </a:r>
            <a:r>
              <a:rPr sz="2400" dirty="0">
                <a:solidFill>
                  <a:srgbClr val="3B3B3B"/>
                </a:solidFill>
                <a:latin typeface="Arial"/>
                <a:cs typeface="Arial"/>
              </a:rPr>
              <a:t>views </a:t>
            </a:r>
            <a:r>
              <a:rPr sz="2400" spc="-5" dirty="0">
                <a:solidFill>
                  <a:srgbClr val="3B3B3B"/>
                </a:solidFill>
                <a:latin typeface="Arial"/>
                <a:cs typeface="Arial"/>
              </a:rPr>
              <a:t>of how data</a:t>
            </a:r>
            <a:r>
              <a:rPr sz="2400" spc="-235" dirty="0">
                <a:solidFill>
                  <a:srgbClr val="3B3B3B"/>
                </a:solidFill>
                <a:latin typeface="Arial"/>
                <a:cs typeface="Arial"/>
              </a:rPr>
              <a:t> </a:t>
            </a:r>
            <a:r>
              <a:rPr sz="2400" spc="-5" dirty="0">
                <a:solidFill>
                  <a:srgbClr val="3B3B3B"/>
                </a:solidFill>
                <a:latin typeface="Arial"/>
                <a:cs typeface="Arial"/>
              </a:rPr>
              <a:t>were  generated</a:t>
            </a:r>
            <a:endParaRPr sz="2400" dirty="0">
              <a:latin typeface="Arial"/>
              <a:cs typeface="Arial"/>
            </a:endParaRPr>
          </a:p>
          <a:p>
            <a:pPr>
              <a:lnSpc>
                <a:spcPct val="100000"/>
              </a:lnSpc>
              <a:spcBef>
                <a:spcPts val="50"/>
              </a:spcBef>
              <a:buClr>
                <a:srgbClr val="C4820D"/>
              </a:buClr>
              <a:buFont typeface="Arial"/>
              <a:buChar char="●"/>
            </a:pPr>
            <a:endParaRPr lang="en-US" sz="3450" dirty="0">
              <a:latin typeface="Arial"/>
              <a:cs typeface="Arial"/>
            </a:endParaRPr>
          </a:p>
          <a:p>
            <a:pPr marL="424815" marR="5080" lvl="0" indent="-412750" algn="l" defTabSz="914400" rtl="0" eaLnBrk="1" fontAlgn="auto" latinLnBrk="0" hangingPunct="1">
              <a:lnSpc>
                <a:spcPts val="2850"/>
              </a:lnSpc>
              <a:spcBef>
                <a:spcPts val="0"/>
              </a:spcBef>
              <a:spcAft>
                <a:spcPts val="0"/>
              </a:spcAft>
              <a:buClr>
                <a:srgbClr val="C4820D"/>
              </a:buClr>
              <a:buSzTx/>
              <a:buFontTx/>
              <a:buChar char="●"/>
              <a:tabLst>
                <a:tab pos="424815" algn="l"/>
                <a:tab pos="425450" algn="l"/>
              </a:tabLst>
              <a:defRPr/>
            </a:pPr>
            <a:r>
              <a:rPr kumimoji="0" lang="en-US" sz="2400" b="0" i="0" u="none" strike="noStrike" kern="1200" cap="none" spc="-5" normalizeH="0" baseline="0" noProof="0" dirty="0">
                <a:ln>
                  <a:noFill/>
                </a:ln>
                <a:solidFill>
                  <a:srgbClr val="3B3B3B"/>
                </a:solidFill>
                <a:effectLst/>
                <a:uLnTx/>
                <a:uFillTx/>
                <a:latin typeface="Arial"/>
                <a:ea typeface="+mn-ea"/>
                <a:cs typeface="Arial"/>
              </a:rPr>
              <a:t>The test picks the view that is better </a:t>
            </a:r>
            <a:r>
              <a:rPr kumimoji="0" lang="en-US" sz="2400" b="0" i="0" u="none" strike="noStrike" kern="1200" cap="none" spc="0" normalizeH="0" baseline="0" noProof="0" dirty="0">
                <a:ln>
                  <a:noFill/>
                </a:ln>
                <a:solidFill>
                  <a:srgbClr val="3B3B3B"/>
                </a:solidFill>
                <a:effectLst/>
                <a:uLnTx/>
                <a:uFillTx/>
                <a:latin typeface="Arial"/>
                <a:ea typeface="+mn-ea"/>
                <a:cs typeface="Arial"/>
              </a:rPr>
              <a:t>supported </a:t>
            </a:r>
            <a:r>
              <a:rPr kumimoji="0" lang="en-US" sz="2400" b="0" i="0" u="none" strike="noStrike" kern="1200" cap="none" spc="-5" normalizeH="0" baseline="0" noProof="0" dirty="0">
                <a:ln>
                  <a:noFill/>
                </a:ln>
                <a:solidFill>
                  <a:srgbClr val="3B3B3B"/>
                </a:solidFill>
                <a:effectLst/>
                <a:uLnTx/>
                <a:uFillTx/>
                <a:latin typeface="Arial"/>
                <a:ea typeface="+mn-ea"/>
                <a:cs typeface="Arial"/>
              </a:rPr>
              <a:t>by the  observed</a:t>
            </a:r>
            <a:r>
              <a:rPr kumimoji="0" lang="en-US" sz="2400" b="0" i="0" u="none" strike="noStrike" kern="1200" cap="none" spc="-10" normalizeH="0" baseline="0" noProof="0" dirty="0">
                <a:ln>
                  <a:noFill/>
                </a:ln>
                <a:solidFill>
                  <a:srgbClr val="3B3B3B"/>
                </a:solidFill>
                <a:effectLst/>
                <a:uLnTx/>
                <a:uFillTx/>
                <a:latin typeface="Arial"/>
                <a:ea typeface="+mn-ea"/>
                <a:cs typeface="Arial"/>
              </a:rPr>
              <a:t> </a:t>
            </a:r>
            <a:r>
              <a:rPr kumimoji="0" lang="en-US" sz="2400" b="0" i="0" u="none" strike="noStrike" kern="1200" cap="none" spc="-5" normalizeH="0" baseline="0" noProof="0" dirty="0">
                <a:ln>
                  <a:noFill/>
                </a:ln>
                <a:solidFill>
                  <a:srgbClr val="3B3B3B"/>
                </a:solidFill>
                <a:effectLst/>
                <a:uLnTx/>
                <a:uFillTx/>
                <a:latin typeface="Arial"/>
                <a:ea typeface="+mn-ea"/>
                <a:cs typeface="Arial"/>
              </a:rPr>
              <a:t>data</a:t>
            </a:r>
            <a:endParaRPr kumimoji="0" lang="en-US" sz="2400" b="0" i="0" u="none" strike="noStrike" kern="1200" cap="none" spc="0" normalizeH="0" baseline="0" noProof="0" dirty="0">
              <a:ln>
                <a:noFill/>
              </a:ln>
              <a:solidFill>
                <a:prstClr val="black"/>
              </a:solidFill>
              <a:effectLst/>
              <a:uLnTx/>
              <a:uFillTx/>
              <a:latin typeface="Arial"/>
              <a:ea typeface="+mn-ea"/>
              <a:cs typeface="Arial"/>
            </a:endParaRPr>
          </a:p>
          <a:p>
            <a:pPr>
              <a:lnSpc>
                <a:spcPct val="100000"/>
              </a:lnSpc>
              <a:buClr>
                <a:srgbClr val="C4820D"/>
              </a:buClr>
              <a:buFont typeface="Arial"/>
              <a:buChar char="●"/>
            </a:pPr>
            <a:endParaRPr sz="3600" dirty="0">
              <a:latin typeface="Arial"/>
              <a:cs typeface="Arial"/>
            </a:endParaRPr>
          </a:p>
        </p:txBody>
      </p:sp>
      <p:sp>
        <p:nvSpPr>
          <p:cNvPr id="3" name="object 3"/>
          <p:cNvSpPr txBox="1">
            <a:spLocks noGrp="1"/>
          </p:cNvSpPr>
          <p:nvPr>
            <p:ph type="title"/>
          </p:nvPr>
        </p:nvSpPr>
        <p:spPr>
          <a:xfrm>
            <a:off x="530225" y="212715"/>
            <a:ext cx="4333875" cy="574040"/>
          </a:xfrm>
          <a:prstGeom prst="rect">
            <a:avLst/>
          </a:prstGeom>
        </p:spPr>
        <p:txBody>
          <a:bodyPr vert="horz" wrap="square" lIns="0" tIns="12700" rIns="0" bIns="0" rtlCol="0">
            <a:spAutoFit/>
          </a:bodyPr>
          <a:lstStyle/>
          <a:p>
            <a:pPr marL="12700">
              <a:lnSpc>
                <a:spcPct val="100000"/>
              </a:lnSpc>
              <a:spcBef>
                <a:spcPts val="100"/>
              </a:spcBef>
            </a:pPr>
            <a:r>
              <a:rPr spc="-45" dirty="0"/>
              <a:t>Testing</a:t>
            </a:r>
            <a:r>
              <a:rPr spc="-75" dirty="0"/>
              <a:t> </a:t>
            </a:r>
            <a:r>
              <a:rPr spc="-5" dirty="0"/>
              <a:t>Hypotheses</a:t>
            </a:r>
          </a:p>
        </p:txBody>
      </p:sp>
    </p:spTree>
    <p:extLst>
      <p:ext uri="{BB962C8B-B14F-4D97-AF65-F5344CB8AC3E}">
        <p14:creationId xmlns:p14="http://schemas.microsoft.com/office/powerpoint/2010/main" val="91691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324" y="1017142"/>
            <a:ext cx="8472805" cy="3504164"/>
          </a:xfrm>
          <a:prstGeom prst="rect">
            <a:avLst/>
          </a:prstGeom>
        </p:spPr>
        <p:txBody>
          <a:bodyPr vert="horz" wrap="square" lIns="0" tIns="10795" rIns="0" bIns="0" rtlCol="0">
            <a:spAutoFit/>
          </a:bodyPr>
          <a:lstStyle/>
          <a:p>
            <a:pPr marL="424815" marR="1016000" indent="-412750">
              <a:lnSpc>
                <a:spcPct val="100499"/>
              </a:lnSpc>
              <a:spcBef>
                <a:spcPts val="85"/>
              </a:spcBef>
              <a:buClr>
                <a:srgbClr val="C4820D"/>
              </a:buClr>
              <a:buChar char="●"/>
              <a:tabLst>
                <a:tab pos="424815" algn="l"/>
                <a:tab pos="425450" algn="l"/>
              </a:tabLst>
            </a:pPr>
            <a:r>
              <a:rPr sz="2400" dirty="0">
                <a:solidFill>
                  <a:srgbClr val="3B3B3B"/>
                </a:solidFill>
                <a:latin typeface="Arial"/>
                <a:cs typeface="Arial"/>
              </a:rPr>
              <a:t>A </a:t>
            </a:r>
            <a:r>
              <a:rPr sz="2400" spc="-5" dirty="0">
                <a:solidFill>
                  <a:srgbClr val="3B3B3B"/>
                </a:solidFill>
                <a:latin typeface="Arial"/>
                <a:cs typeface="Arial"/>
              </a:rPr>
              <a:t>test </a:t>
            </a:r>
            <a:r>
              <a:rPr sz="2400" dirty="0">
                <a:solidFill>
                  <a:srgbClr val="3B3B3B"/>
                </a:solidFill>
                <a:latin typeface="Arial"/>
                <a:cs typeface="Arial"/>
              </a:rPr>
              <a:t>chooses </a:t>
            </a:r>
            <a:r>
              <a:rPr sz="2400" spc="-5" dirty="0">
                <a:solidFill>
                  <a:srgbClr val="3B3B3B"/>
                </a:solidFill>
                <a:latin typeface="Arial"/>
                <a:cs typeface="Arial"/>
              </a:rPr>
              <a:t>between two </a:t>
            </a:r>
            <a:r>
              <a:rPr sz="2400" dirty="0">
                <a:solidFill>
                  <a:srgbClr val="3B3B3B"/>
                </a:solidFill>
                <a:latin typeface="Arial"/>
                <a:cs typeface="Arial"/>
              </a:rPr>
              <a:t>views </a:t>
            </a:r>
            <a:r>
              <a:rPr sz="2400" spc="-5" dirty="0">
                <a:solidFill>
                  <a:srgbClr val="3B3B3B"/>
                </a:solidFill>
                <a:latin typeface="Arial"/>
                <a:cs typeface="Arial"/>
              </a:rPr>
              <a:t>of how data</a:t>
            </a:r>
            <a:r>
              <a:rPr sz="2400" spc="-235" dirty="0">
                <a:solidFill>
                  <a:srgbClr val="3B3B3B"/>
                </a:solidFill>
                <a:latin typeface="Arial"/>
                <a:cs typeface="Arial"/>
              </a:rPr>
              <a:t> </a:t>
            </a:r>
            <a:r>
              <a:rPr sz="2400" spc="-5" dirty="0">
                <a:solidFill>
                  <a:srgbClr val="3B3B3B"/>
                </a:solidFill>
                <a:latin typeface="Arial"/>
                <a:cs typeface="Arial"/>
              </a:rPr>
              <a:t>were  generated</a:t>
            </a:r>
            <a:endParaRPr sz="2400" dirty="0">
              <a:latin typeface="Arial"/>
              <a:cs typeface="Arial"/>
            </a:endParaRPr>
          </a:p>
          <a:p>
            <a:pPr>
              <a:lnSpc>
                <a:spcPct val="100000"/>
              </a:lnSpc>
              <a:spcBef>
                <a:spcPts val="50"/>
              </a:spcBef>
              <a:buClr>
                <a:srgbClr val="C4820D"/>
              </a:buClr>
              <a:buFont typeface="Arial"/>
              <a:buChar char="●"/>
            </a:pPr>
            <a:endParaRPr lang="en-US" sz="3450" dirty="0">
              <a:latin typeface="Arial"/>
              <a:cs typeface="Arial"/>
            </a:endParaRPr>
          </a:p>
          <a:p>
            <a:pPr marL="424815" marR="5080" lvl="0" indent="-412750" algn="l" defTabSz="914400" rtl="0" eaLnBrk="1" fontAlgn="auto" latinLnBrk="0" hangingPunct="1">
              <a:lnSpc>
                <a:spcPts val="2850"/>
              </a:lnSpc>
              <a:spcBef>
                <a:spcPts val="0"/>
              </a:spcBef>
              <a:spcAft>
                <a:spcPts val="0"/>
              </a:spcAft>
              <a:buClr>
                <a:srgbClr val="C4820D"/>
              </a:buClr>
              <a:buSzTx/>
              <a:buFontTx/>
              <a:buChar char="●"/>
              <a:tabLst>
                <a:tab pos="424815" algn="l"/>
                <a:tab pos="425450" algn="l"/>
              </a:tabLst>
              <a:defRPr/>
            </a:pPr>
            <a:r>
              <a:rPr kumimoji="0" lang="en-US" sz="2400" b="0" i="0" u="none" strike="noStrike" kern="1200" cap="none" spc="-5" normalizeH="0" baseline="0" noProof="0" dirty="0">
                <a:ln>
                  <a:noFill/>
                </a:ln>
                <a:solidFill>
                  <a:srgbClr val="3B3B3B"/>
                </a:solidFill>
                <a:effectLst/>
                <a:uLnTx/>
                <a:uFillTx/>
                <a:latin typeface="Arial"/>
                <a:ea typeface="+mn-ea"/>
                <a:cs typeface="Arial"/>
              </a:rPr>
              <a:t>The test picks the view that is better </a:t>
            </a:r>
            <a:r>
              <a:rPr kumimoji="0" lang="en-US" sz="2400" b="0" i="0" u="none" strike="noStrike" kern="1200" cap="none" spc="0" normalizeH="0" baseline="0" noProof="0" dirty="0">
                <a:ln>
                  <a:noFill/>
                </a:ln>
                <a:solidFill>
                  <a:srgbClr val="3B3B3B"/>
                </a:solidFill>
                <a:effectLst/>
                <a:uLnTx/>
                <a:uFillTx/>
                <a:latin typeface="Arial"/>
                <a:ea typeface="+mn-ea"/>
                <a:cs typeface="Arial"/>
              </a:rPr>
              <a:t>supported </a:t>
            </a:r>
            <a:r>
              <a:rPr kumimoji="0" lang="en-US" sz="2400" b="0" i="0" u="none" strike="noStrike" kern="1200" cap="none" spc="-5" normalizeH="0" baseline="0" noProof="0" dirty="0">
                <a:ln>
                  <a:noFill/>
                </a:ln>
                <a:solidFill>
                  <a:srgbClr val="3B3B3B"/>
                </a:solidFill>
                <a:effectLst/>
                <a:uLnTx/>
                <a:uFillTx/>
                <a:latin typeface="Arial"/>
                <a:ea typeface="+mn-ea"/>
                <a:cs typeface="Arial"/>
              </a:rPr>
              <a:t>by the  observed</a:t>
            </a:r>
            <a:r>
              <a:rPr kumimoji="0" lang="en-US" sz="2400" b="0" i="0" u="none" strike="noStrike" kern="1200" cap="none" spc="-10" normalizeH="0" baseline="0" noProof="0" dirty="0">
                <a:ln>
                  <a:noFill/>
                </a:ln>
                <a:solidFill>
                  <a:srgbClr val="3B3B3B"/>
                </a:solidFill>
                <a:effectLst/>
                <a:uLnTx/>
                <a:uFillTx/>
                <a:latin typeface="Arial"/>
                <a:ea typeface="+mn-ea"/>
                <a:cs typeface="Arial"/>
              </a:rPr>
              <a:t> </a:t>
            </a:r>
            <a:r>
              <a:rPr kumimoji="0" lang="en-US" sz="2400" b="0" i="0" u="none" strike="noStrike" kern="1200" cap="none" spc="-5" normalizeH="0" baseline="0" noProof="0" dirty="0">
                <a:ln>
                  <a:noFill/>
                </a:ln>
                <a:solidFill>
                  <a:srgbClr val="3B3B3B"/>
                </a:solidFill>
                <a:effectLst/>
                <a:uLnTx/>
                <a:uFillTx/>
                <a:latin typeface="Arial"/>
                <a:ea typeface="+mn-ea"/>
                <a:cs typeface="Arial"/>
              </a:rPr>
              <a:t>data</a:t>
            </a:r>
            <a:endParaRPr kumimoji="0" lang="en-US" sz="2400" b="0" i="0" u="none" strike="noStrike" kern="1200" cap="none" spc="0" normalizeH="0" baseline="0" noProof="0" dirty="0">
              <a:ln>
                <a:noFill/>
              </a:ln>
              <a:solidFill>
                <a:prstClr val="black"/>
              </a:solidFill>
              <a:effectLst/>
              <a:uLnTx/>
              <a:uFillTx/>
              <a:latin typeface="Arial"/>
              <a:ea typeface="+mn-ea"/>
              <a:cs typeface="Arial"/>
            </a:endParaRPr>
          </a:p>
          <a:p>
            <a:pPr>
              <a:lnSpc>
                <a:spcPct val="100000"/>
              </a:lnSpc>
              <a:spcBef>
                <a:spcPts val="50"/>
              </a:spcBef>
              <a:buClr>
                <a:srgbClr val="C4820D"/>
              </a:buClr>
            </a:pPr>
            <a:endParaRPr sz="3450" dirty="0">
              <a:latin typeface="Arial"/>
              <a:cs typeface="Arial"/>
            </a:endParaRPr>
          </a:p>
          <a:p>
            <a:pPr marL="424815" indent="-412750">
              <a:lnSpc>
                <a:spcPct val="100000"/>
              </a:lnSpc>
              <a:buClr>
                <a:srgbClr val="C4820D"/>
              </a:buClr>
              <a:buChar char="●"/>
              <a:tabLst>
                <a:tab pos="424815" algn="l"/>
                <a:tab pos="425450" algn="l"/>
              </a:tabLst>
            </a:pPr>
            <a:r>
              <a:rPr sz="2400" spc="-5" dirty="0">
                <a:solidFill>
                  <a:srgbClr val="3B3B3B"/>
                </a:solidFill>
                <a:latin typeface="Arial"/>
                <a:cs typeface="Arial"/>
              </a:rPr>
              <a:t>The </a:t>
            </a:r>
            <a:r>
              <a:rPr sz="2400" dirty="0">
                <a:solidFill>
                  <a:srgbClr val="3B3B3B"/>
                </a:solidFill>
                <a:latin typeface="Arial"/>
                <a:cs typeface="Arial"/>
              </a:rPr>
              <a:t>views </a:t>
            </a:r>
            <a:r>
              <a:rPr sz="2400" spc="-5" dirty="0">
                <a:solidFill>
                  <a:srgbClr val="3B3B3B"/>
                </a:solidFill>
                <a:latin typeface="Arial"/>
                <a:cs typeface="Arial"/>
              </a:rPr>
              <a:t>are </a:t>
            </a:r>
            <a:r>
              <a:rPr sz="2400" dirty="0">
                <a:solidFill>
                  <a:srgbClr val="3B3B3B"/>
                </a:solidFill>
                <a:latin typeface="Arial"/>
                <a:cs typeface="Arial"/>
              </a:rPr>
              <a:t>called </a:t>
            </a:r>
            <a:r>
              <a:rPr sz="2400" b="1" spc="-5" dirty="0">
                <a:solidFill>
                  <a:srgbClr val="0000FF"/>
                </a:solidFill>
                <a:latin typeface="Arial"/>
                <a:cs typeface="Arial"/>
              </a:rPr>
              <a:t>hypotheses</a:t>
            </a:r>
            <a:endParaRPr sz="2400" dirty="0">
              <a:latin typeface="Arial"/>
              <a:cs typeface="Arial"/>
            </a:endParaRPr>
          </a:p>
          <a:p>
            <a:pPr>
              <a:lnSpc>
                <a:spcPct val="100000"/>
              </a:lnSpc>
              <a:buClr>
                <a:srgbClr val="C4820D"/>
              </a:buClr>
              <a:buFont typeface="Arial"/>
              <a:buChar char="●"/>
            </a:pPr>
            <a:endParaRPr sz="3600" dirty="0">
              <a:latin typeface="Arial"/>
              <a:cs typeface="Arial"/>
            </a:endParaRPr>
          </a:p>
        </p:txBody>
      </p:sp>
      <p:sp>
        <p:nvSpPr>
          <p:cNvPr id="3" name="object 3"/>
          <p:cNvSpPr txBox="1">
            <a:spLocks noGrp="1"/>
          </p:cNvSpPr>
          <p:nvPr>
            <p:ph type="title"/>
          </p:nvPr>
        </p:nvSpPr>
        <p:spPr>
          <a:xfrm>
            <a:off x="530225" y="212715"/>
            <a:ext cx="4333875" cy="574040"/>
          </a:xfrm>
          <a:prstGeom prst="rect">
            <a:avLst/>
          </a:prstGeom>
        </p:spPr>
        <p:txBody>
          <a:bodyPr vert="horz" wrap="square" lIns="0" tIns="12700" rIns="0" bIns="0" rtlCol="0">
            <a:spAutoFit/>
          </a:bodyPr>
          <a:lstStyle/>
          <a:p>
            <a:pPr marL="12700">
              <a:lnSpc>
                <a:spcPct val="100000"/>
              </a:lnSpc>
              <a:spcBef>
                <a:spcPts val="100"/>
              </a:spcBef>
            </a:pPr>
            <a:r>
              <a:rPr spc="-45" dirty="0"/>
              <a:t>Testing</a:t>
            </a:r>
            <a:r>
              <a:rPr spc="-75" dirty="0"/>
              <a:t> </a:t>
            </a:r>
            <a:r>
              <a:rPr spc="-5" dirty="0"/>
              <a:t>Hypotheses</a:t>
            </a:r>
          </a:p>
        </p:txBody>
      </p:sp>
    </p:spTree>
    <p:extLst>
      <p:ext uri="{BB962C8B-B14F-4D97-AF65-F5344CB8AC3E}">
        <p14:creationId xmlns:p14="http://schemas.microsoft.com/office/powerpoint/2010/main" val="209788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299585" cy="574040"/>
          </a:xfrm>
          <a:prstGeom prst="rect">
            <a:avLst/>
          </a:prstGeom>
        </p:spPr>
        <p:txBody>
          <a:bodyPr vert="horz" wrap="square" lIns="0" tIns="12700" rIns="0" bIns="0" rtlCol="0">
            <a:spAutoFit/>
          </a:bodyPr>
          <a:lstStyle/>
          <a:p>
            <a:pPr marL="12700">
              <a:lnSpc>
                <a:spcPct val="100000"/>
              </a:lnSpc>
              <a:spcBef>
                <a:spcPts val="100"/>
              </a:spcBef>
            </a:pPr>
            <a:r>
              <a:rPr spc="-5" dirty="0"/>
              <a:t>Null and</a:t>
            </a:r>
            <a:r>
              <a:rPr spc="-225" dirty="0"/>
              <a:t> </a:t>
            </a:r>
            <a:r>
              <a:rPr spc="-5" dirty="0"/>
              <a:t>Alternative</a:t>
            </a:r>
          </a:p>
        </p:txBody>
      </p:sp>
      <p:sp>
        <p:nvSpPr>
          <p:cNvPr id="3" name="object 3"/>
          <p:cNvSpPr txBox="1"/>
          <p:nvPr/>
        </p:nvSpPr>
        <p:spPr>
          <a:xfrm>
            <a:off x="530225" y="1093342"/>
            <a:ext cx="7923530" cy="731739"/>
          </a:xfrm>
          <a:prstGeom prst="rect">
            <a:avLst/>
          </a:prstGeom>
        </p:spPr>
        <p:txBody>
          <a:bodyPr vert="horz" wrap="square" lIns="0" tIns="10795" rIns="0" bIns="0" rtlCol="0">
            <a:spAutoFit/>
          </a:bodyPr>
          <a:lstStyle/>
          <a:p>
            <a:pPr marL="927100" marR="5080" lvl="1" indent="-412750">
              <a:lnSpc>
                <a:spcPts val="2850"/>
              </a:lnSpc>
              <a:buClr>
                <a:srgbClr val="C4820D"/>
              </a:buClr>
              <a:buChar char="○"/>
              <a:tabLst>
                <a:tab pos="926465" algn="l"/>
                <a:tab pos="927100" algn="l"/>
              </a:tabLst>
            </a:pPr>
            <a:endParaRPr lang="en-US" sz="2400" spc="-5" dirty="0">
              <a:solidFill>
                <a:srgbClr val="3B3B3B"/>
              </a:solidFill>
              <a:latin typeface="Arial"/>
              <a:cs typeface="Arial"/>
            </a:endParaRPr>
          </a:p>
          <a:p>
            <a:pPr marL="927100" marR="5080" lvl="1" indent="-412750">
              <a:lnSpc>
                <a:spcPts val="2850"/>
              </a:lnSpc>
              <a:buClr>
                <a:srgbClr val="C4820D"/>
              </a:buClr>
              <a:buChar char="○"/>
              <a:tabLst>
                <a:tab pos="926465" algn="l"/>
                <a:tab pos="927100" algn="l"/>
              </a:tabLst>
            </a:pPr>
            <a:endParaRPr sz="2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299585" cy="574040"/>
          </a:xfrm>
          <a:prstGeom prst="rect">
            <a:avLst/>
          </a:prstGeom>
        </p:spPr>
        <p:txBody>
          <a:bodyPr vert="horz" wrap="square" lIns="0" tIns="12700" rIns="0" bIns="0" rtlCol="0">
            <a:spAutoFit/>
          </a:bodyPr>
          <a:lstStyle/>
          <a:p>
            <a:pPr marL="12700">
              <a:lnSpc>
                <a:spcPct val="100000"/>
              </a:lnSpc>
              <a:spcBef>
                <a:spcPts val="100"/>
              </a:spcBef>
            </a:pPr>
            <a:r>
              <a:rPr spc="-5" dirty="0"/>
              <a:t>Null and</a:t>
            </a:r>
            <a:r>
              <a:rPr spc="-225" dirty="0"/>
              <a:t> </a:t>
            </a:r>
            <a:r>
              <a:rPr spc="-5" dirty="0"/>
              <a:t>Alternative</a:t>
            </a:r>
          </a:p>
        </p:txBody>
      </p:sp>
      <p:sp>
        <p:nvSpPr>
          <p:cNvPr id="3" name="object 3"/>
          <p:cNvSpPr txBox="1"/>
          <p:nvPr/>
        </p:nvSpPr>
        <p:spPr>
          <a:xfrm>
            <a:off x="530225" y="1093342"/>
            <a:ext cx="7923530" cy="1844864"/>
          </a:xfrm>
          <a:prstGeom prst="rect">
            <a:avLst/>
          </a:prstGeom>
        </p:spPr>
        <p:txBody>
          <a:bodyPr vert="horz" wrap="square" lIns="0" tIns="10795" rIns="0" bIns="0" rtlCol="0">
            <a:spAutoFit/>
          </a:bodyPr>
          <a:lstStyle/>
          <a:p>
            <a:pPr marL="469900" indent="-412750">
              <a:lnSpc>
                <a:spcPct val="100000"/>
              </a:lnSpc>
              <a:spcBef>
                <a:spcPts val="450"/>
              </a:spcBef>
              <a:buClr>
                <a:srgbClr val="C4820D"/>
              </a:buClr>
              <a:buChar char="●"/>
              <a:tabLst>
                <a:tab pos="469265" algn="l"/>
                <a:tab pos="469900" algn="l"/>
              </a:tabLst>
            </a:pPr>
            <a:r>
              <a:rPr sz="2400" b="1" spc="-5" dirty="0">
                <a:solidFill>
                  <a:srgbClr val="0000FF"/>
                </a:solidFill>
                <a:latin typeface="Arial"/>
                <a:cs typeface="Arial"/>
              </a:rPr>
              <a:t>Null</a:t>
            </a:r>
            <a:r>
              <a:rPr sz="2400" b="1" spc="-10" dirty="0">
                <a:solidFill>
                  <a:srgbClr val="0000FF"/>
                </a:solidFill>
                <a:latin typeface="Arial"/>
                <a:cs typeface="Arial"/>
              </a:rPr>
              <a:t> </a:t>
            </a:r>
            <a:r>
              <a:rPr sz="2400" b="1" spc="-5" dirty="0">
                <a:solidFill>
                  <a:srgbClr val="0000FF"/>
                </a:solidFill>
                <a:latin typeface="Arial"/>
                <a:cs typeface="Arial"/>
              </a:rPr>
              <a:t>hypothesis</a:t>
            </a:r>
            <a:endParaRPr sz="2400" dirty="0">
              <a:latin typeface="Arial"/>
              <a:cs typeface="Arial"/>
            </a:endParaRPr>
          </a:p>
          <a:p>
            <a:pPr marL="927100" marR="5080" lvl="1" indent="-412750">
              <a:lnSpc>
                <a:spcPts val="2850"/>
              </a:lnSpc>
              <a:buClr>
                <a:srgbClr val="C4820D"/>
              </a:buClr>
              <a:buChar char="○"/>
              <a:tabLst>
                <a:tab pos="926465" algn="l"/>
                <a:tab pos="927100" algn="l"/>
              </a:tabLst>
            </a:pPr>
            <a:r>
              <a:rPr sz="2400" dirty="0">
                <a:solidFill>
                  <a:srgbClr val="3B3B3B"/>
                </a:solidFill>
                <a:latin typeface="Arial"/>
                <a:cs typeface="Arial"/>
              </a:rPr>
              <a:t>can simulate </a:t>
            </a:r>
            <a:r>
              <a:rPr sz="2400" spc="-5" dirty="0">
                <a:solidFill>
                  <a:srgbClr val="3B3B3B"/>
                </a:solidFill>
                <a:latin typeface="Arial"/>
                <a:cs typeface="Arial"/>
              </a:rPr>
              <a:t>data under the assumptions of this  </a:t>
            </a:r>
            <a:r>
              <a:rPr sz="2400" dirty="0">
                <a:solidFill>
                  <a:srgbClr val="3B3B3B"/>
                </a:solidFill>
                <a:latin typeface="Arial"/>
                <a:cs typeface="Arial"/>
              </a:rPr>
              <a:t>model – “under </a:t>
            </a:r>
            <a:r>
              <a:rPr sz="2400" spc="-5" dirty="0">
                <a:solidFill>
                  <a:srgbClr val="3B3B3B"/>
                </a:solidFill>
                <a:latin typeface="Arial"/>
                <a:cs typeface="Arial"/>
              </a:rPr>
              <a:t>the null</a:t>
            </a:r>
            <a:r>
              <a:rPr sz="2400" spc="-40" dirty="0">
                <a:solidFill>
                  <a:srgbClr val="3B3B3B"/>
                </a:solidFill>
                <a:latin typeface="Arial"/>
                <a:cs typeface="Arial"/>
              </a:rPr>
              <a:t> </a:t>
            </a:r>
            <a:r>
              <a:rPr sz="2400" spc="-5" dirty="0">
                <a:solidFill>
                  <a:srgbClr val="3B3B3B"/>
                </a:solidFill>
                <a:latin typeface="Arial"/>
                <a:cs typeface="Arial"/>
              </a:rPr>
              <a:t>hypothesis”</a:t>
            </a:r>
            <a:endParaRPr lang="en-US" sz="2400" spc="-5" dirty="0">
              <a:solidFill>
                <a:srgbClr val="3B3B3B"/>
              </a:solidFill>
              <a:latin typeface="Arial"/>
              <a:cs typeface="Arial"/>
            </a:endParaRPr>
          </a:p>
          <a:p>
            <a:pPr marL="927100" marR="5080" lvl="1" indent="-412750">
              <a:lnSpc>
                <a:spcPts val="2850"/>
              </a:lnSpc>
              <a:buClr>
                <a:srgbClr val="C4820D"/>
              </a:buClr>
              <a:buChar char="○"/>
              <a:tabLst>
                <a:tab pos="926465" algn="l"/>
                <a:tab pos="927100" algn="l"/>
              </a:tabLst>
            </a:pPr>
            <a:endParaRPr lang="en-US" sz="2400" spc="-5" dirty="0">
              <a:solidFill>
                <a:srgbClr val="3B3B3B"/>
              </a:solidFill>
              <a:latin typeface="Arial"/>
              <a:cs typeface="Arial"/>
            </a:endParaRPr>
          </a:p>
          <a:p>
            <a:pPr marL="927100" marR="5080" lvl="1" indent="-412750">
              <a:lnSpc>
                <a:spcPts val="2850"/>
              </a:lnSpc>
              <a:buClr>
                <a:srgbClr val="C4820D"/>
              </a:buClr>
              <a:buChar char="○"/>
              <a:tabLst>
                <a:tab pos="926465" algn="l"/>
                <a:tab pos="927100" algn="l"/>
              </a:tabLst>
            </a:pPr>
            <a:endParaRPr sz="2400" dirty="0">
              <a:latin typeface="Arial"/>
              <a:cs typeface="Arial"/>
            </a:endParaRPr>
          </a:p>
        </p:txBody>
      </p:sp>
    </p:spTree>
    <p:extLst>
      <p:ext uri="{BB962C8B-B14F-4D97-AF65-F5344CB8AC3E}">
        <p14:creationId xmlns:p14="http://schemas.microsoft.com/office/powerpoint/2010/main" val="94307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299585" cy="574040"/>
          </a:xfrm>
          <a:prstGeom prst="rect">
            <a:avLst/>
          </a:prstGeom>
        </p:spPr>
        <p:txBody>
          <a:bodyPr vert="horz" wrap="square" lIns="0" tIns="12700" rIns="0" bIns="0" rtlCol="0">
            <a:spAutoFit/>
          </a:bodyPr>
          <a:lstStyle/>
          <a:p>
            <a:pPr marL="12700">
              <a:lnSpc>
                <a:spcPct val="100000"/>
              </a:lnSpc>
              <a:spcBef>
                <a:spcPts val="100"/>
              </a:spcBef>
            </a:pPr>
            <a:r>
              <a:rPr spc="-5" dirty="0"/>
              <a:t>Null and</a:t>
            </a:r>
            <a:r>
              <a:rPr spc="-225" dirty="0"/>
              <a:t> </a:t>
            </a:r>
            <a:r>
              <a:rPr spc="-5" dirty="0"/>
              <a:t>Alternative</a:t>
            </a:r>
          </a:p>
        </p:txBody>
      </p:sp>
      <p:sp>
        <p:nvSpPr>
          <p:cNvPr id="3" name="object 3"/>
          <p:cNvSpPr txBox="1"/>
          <p:nvPr/>
        </p:nvSpPr>
        <p:spPr>
          <a:xfrm>
            <a:off x="530225" y="1093342"/>
            <a:ext cx="7923530" cy="2563009"/>
          </a:xfrm>
          <a:prstGeom prst="rect">
            <a:avLst/>
          </a:prstGeom>
        </p:spPr>
        <p:txBody>
          <a:bodyPr vert="horz" wrap="square" lIns="0" tIns="10795" rIns="0" bIns="0" rtlCol="0">
            <a:spAutoFit/>
          </a:bodyPr>
          <a:lstStyle/>
          <a:p>
            <a:pPr marL="469900" indent="-412750">
              <a:lnSpc>
                <a:spcPct val="100000"/>
              </a:lnSpc>
              <a:spcBef>
                <a:spcPts val="450"/>
              </a:spcBef>
              <a:buClr>
                <a:srgbClr val="C4820D"/>
              </a:buClr>
              <a:buChar char="●"/>
              <a:tabLst>
                <a:tab pos="469265" algn="l"/>
                <a:tab pos="469900" algn="l"/>
              </a:tabLst>
            </a:pPr>
            <a:r>
              <a:rPr sz="2400" b="1" spc="-5" dirty="0">
                <a:solidFill>
                  <a:srgbClr val="0000FF"/>
                </a:solidFill>
                <a:latin typeface="Arial"/>
                <a:cs typeface="Arial"/>
              </a:rPr>
              <a:t>Null</a:t>
            </a:r>
            <a:r>
              <a:rPr sz="2400" b="1" spc="-10" dirty="0">
                <a:solidFill>
                  <a:srgbClr val="0000FF"/>
                </a:solidFill>
                <a:latin typeface="Arial"/>
                <a:cs typeface="Arial"/>
              </a:rPr>
              <a:t> </a:t>
            </a:r>
            <a:r>
              <a:rPr sz="2400" b="1" spc="-5" dirty="0">
                <a:solidFill>
                  <a:srgbClr val="0000FF"/>
                </a:solidFill>
                <a:latin typeface="Arial"/>
                <a:cs typeface="Arial"/>
              </a:rPr>
              <a:t>hypothesis</a:t>
            </a:r>
            <a:endParaRPr sz="2400" dirty="0">
              <a:latin typeface="Arial"/>
              <a:cs typeface="Arial"/>
            </a:endParaRPr>
          </a:p>
          <a:p>
            <a:pPr marL="927100" marR="5080" lvl="1" indent="-412750">
              <a:lnSpc>
                <a:spcPts val="2850"/>
              </a:lnSpc>
              <a:buClr>
                <a:srgbClr val="C4820D"/>
              </a:buClr>
              <a:buChar char="○"/>
              <a:tabLst>
                <a:tab pos="926465" algn="l"/>
                <a:tab pos="927100" algn="l"/>
              </a:tabLst>
            </a:pPr>
            <a:r>
              <a:rPr sz="2400" dirty="0">
                <a:solidFill>
                  <a:srgbClr val="3B3B3B"/>
                </a:solidFill>
                <a:latin typeface="Arial"/>
                <a:cs typeface="Arial"/>
              </a:rPr>
              <a:t>can simulate </a:t>
            </a:r>
            <a:r>
              <a:rPr sz="2400" spc="-5" dirty="0">
                <a:solidFill>
                  <a:srgbClr val="3B3B3B"/>
                </a:solidFill>
                <a:latin typeface="Arial"/>
                <a:cs typeface="Arial"/>
              </a:rPr>
              <a:t>data under the assumptions of this  </a:t>
            </a:r>
            <a:r>
              <a:rPr sz="2400" dirty="0">
                <a:solidFill>
                  <a:srgbClr val="3B3B3B"/>
                </a:solidFill>
                <a:latin typeface="Arial"/>
                <a:cs typeface="Arial"/>
              </a:rPr>
              <a:t>model – “under </a:t>
            </a:r>
            <a:r>
              <a:rPr sz="2400" spc="-5" dirty="0">
                <a:solidFill>
                  <a:srgbClr val="3B3B3B"/>
                </a:solidFill>
                <a:latin typeface="Arial"/>
                <a:cs typeface="Arial"/>
              </a:rPr>
              <a:t>the null</a:t>
            </a:r>
            <a:r>
              <a:rPr sz="2400" spc="-40" dirty="0">
                <a:solidFill>
                  <a:srgbClr val="3B3B3B"/>
                </a:solidFill>
                <a:latin typeface="Arial"/>
                <a:cs typeface="Arial"/>
              </a:rPr>
              <a:t> </a:t>
            </a:r>
            <a:r>
              <a:rPr sz="2400" spc="-5" dirty="0">
                <a:solidFill>
                  <a:srgbClr val="3B3B3B"/>
                </a:solidFill>
                <a:latin typeface="Arial"/>
                <a:cs typeface="Arial"/>
              </a:rPr>
              <a:t>hypothesis”</a:t>
            </a:r>
            <a:endParaRPr lang="en-US" sz="2400" spc="-5" dirty="0">
              <a:solidFill>
                <a:srgbClr val="3B3B3B"/>
              </a:solidFill>
              <a:latin typeface="Arial"/>
              <a:cs typeface="Arial"/>
            </a:endParaRPr>
          </a:p>
          <a:p>
            <a:pPr marL="927100" marR="5080" lvl="1" indent="-412750">
              <a:lnSpc>
                <a:spcPts val="2850"/>
              </a:lnSpc>
              <a:buClr>
                <a:srgbClr val="C4820D"/>
              </a:buClr>
              <a:buChar char="○"/>
              <a:tabLst>
                <a:tab pos="926465" algn="l"/>
                <a:tab pos="927100" algn="l"/>
              </a:tabLst>
            </a:pPr>
            <a:endParaRPr lang="en-US" sz="2400" spc="-5" dirty="0">
              <a:solidFill>
                <a:srgbClr val="3B3B3B"/>
              </a:solidFill>
              <a:latin typeface="Arial"/>
              <a:cs typeface="Arial"/>
            </a:endParaRPr>
          </a:p>
          <a:p>
            <a:pPr marL="927100" marR="5080" lvl="1" indent="-412750">
              <a:lnSpc>
                <a:spcPts val="2850"/>
              </a:lnSpc>
              <a:buClr>
                <a:srgbClr val="C4820D"/>
              </a:buClr>
              <a:buChar char="○"/>
              <a:tabLst>
                <a:tab pos="926465" algn="l"/>
                <a:tab pos="927100" algn="l"/>
              </a:tabLst>
            </a:pPr>
            <a:endParaRPr sz="2400" dirty="0">
              <a:latin typeface="Arial"/>
              <a:cs typeface="Arial"/>
            </a:endParaRPr>
          </a:p>
          <a:p>
            <a:pPr marL="469900" indent="-412750">
              <a:lnSpc>
                <a:spcPts val="2745"/>
              </a:lnSpc>
              <a:buClr>
                <a:srgbClr val="C4820D"/>
              </a:buClr>
              <a:buChar char="●"/>
              <a:tabLst>
                <a:tab pos="469265" algn="l"/>
                <a:tab pos="469900" algn="l"/>
              </a:tabLst>
            </a:pPr>
            <a:r>
              <a:rPr sz="2400" b="1" spc="-5" dirty="0">
                <a:solidFill>
                  <a:srgbClr val="0000FF"/>
                </a:solidFill>
                <a:latin typeface="Arial"/>
                <a:cs typeface="Arial"/>
              </a:rPr>
              <a:t>Alternative</a:t>
            </a:r>
            <a:r>
              <a:rPr sz="2400" b="1" spc="-10" dirty="0">
                <a:solidFill>
                  <a:srgbClr val="0000FF"/>
                </a:solidFill>
                <a:latin typeface="Arial"/>
                <a:cs typeface="Arial"/>
              </a:rPr>
              <a:t> </a:t>
            </a:r>
            <a:r>
              <a:rPr sz="2400" b="1" spc="-5" dirty="0">
                <a:solidFill>
                  <a:srgbClr val="0000FF"/>
                </a:solidFill>
                <a:latin typeface="Arial"/>
                <a:cs typeface="Arial"/>
              </a:rPr>
              <a:t>hypothesis</a:t>
            </a:r>
            <a:endParaRPr sz="2400" dirty="0">
              <a:latin typeface="Arial"/>
              <a:cs typeface="Arial"/>
            </a:endParaRPr>
          </a:p>
          <a:p>
            <a:pPr marL="927100" lvl="1" indent="-412750">
              <a:lnSpc>
                <a:spcPts val="2865"/>
              </a:lnSpc>
              <a:buClr>
                <a:srgbClr val="C4820D"/>
              </a:buClr>
              <a:buChar char="○"/>
              <a:tabLst>
                <a:tab pos="926465" algn="l"/>
                <a:tab pos="927100" algn="l"/>
              </a:tabLst>
            </a:pPr>
            <a:r>
              <a:rPr sz="2400" dirty="0">
                <a:solidFill>
                  <a:srgbClr val="3B3B3B"/>
                </a:solidFill>
                <a:latin typeface="Arial"/>
                <a:cs typeface="Arial"/>
              </a:rPr>
              <a:t>A </a:t>
            </a:r>
            <a:r>
              <a:rPr sz="2400" spc="-10" dirty="0">
                <a:solidFill>
                  <a:srgbClr val="3B3B3B"/>
                </a:solidFill>
                <a:latin typeface="Arial"/>
                <a:cs typeface="Arial"/>
              </a:rPr>
              <a:t>different </a:t>
            </a:r>
            <a:r>
              <a:rPr sz="2400" dirty="0">
                <a:solidFill>
                  <a:srgbClr val="3B3B3B"/>
                </a:solidFill>
                <a:latin typeface="Arial"/>
                <a:cs typeface="Arial"/>
              </a:rPr>
              <a:t>view </a:t>
            </a:r>
            <a:r>
              <a:rPr sz="2400" spc="-5" dirty="0">
                <a:solidFill>
                  <a:srgbClr val="3B3B3B"/>
                </a:solidFill>
                <a:latin typeface="Arial"/>
                <a:cs typeface="Arial"/>
              </a:rPr>
              <a:t>about the origin of the</a:t>
            </a:r>
            <a:r>
              <a:rPr sz="2400" spc="-185"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p:txBody>
      </p:sp>
    </p:spTree>
    <p:extLst>
      <p:ext uri="{BB962C8B-B14F-4D97-AF65-F5344CB8AC3E}">
        <p14:creationId xmlns:p14="http://schemas.microsoft.com/office/powerpoint/2010/main" val="115768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2832100" cy="574040"/>
          </a:xfrm>
          <a:prstGeom prst="rect">
            <a:avLst/>
          </a:prstGeom>
        </p:spPr>
        <p:txBody>
          <a:bodyPr vert="horz" wrap="square" lIns="0" tIns="12700" rIns="0" bIns="0" rtlCol="0">
            <a:spAutoFit/>
          </a:bodyPr>
          <a:lstStyle/>
          <a:p>
            <a:pPr marL="12700">
              <a:lnSpc>
                <a:spcPct val="100000"/>
              </a:lnSpc>
              <a:spcBef>
                <a:spcPts val="100"/>
              </a:spcBef>
            </a:pPr>
            <a:r>
              <a:rPr spc="-70" dirty="0"/>
              <a:t>Test</a:t>
            </a:r>
            <a:r>
              <a:rPr spc="-95" dirty="0"/>
              <a:t> </a:t>
            </a:r>
            <a:r>
              <a:rPr spc="-5" dirty="0"/>
              <a:t>Statistic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B7EA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1017</TotalTime>
  <Words>4380</Words>
  <Application>Microsoft Office PowerPoint</Application>
  <PresentationFormat>On-screen Show (16:9)</PresentationFormat>
  <Paragraphs>384</Paragraphs>
  <Slides>34</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Chapter 11.3 - Decisions and Uncertainty</vt:lpstr>
      <vt:lpstr>Terminology</vt:lpstr>
      <vt:lpstr>Testing Hypotheses</vt:lpstr>
      <vt:lpstr>Testing Hypotheses</vt:lpstr>
      <vt:lpstr>Testing Hypotheses</vt:lpstr>
      <vt:lpstr>Null and Alternative</vt:lpstr>
      <vt:lpstr>Null and Alternative</vt:lpstr>
      <vt:lpstr>Null and Alternative</vt:lpstr>
      <vt:lpstr>Test Statistic</vt:lpstr>
      <vt:lpstr>Test Statistic</vt:lpstr>
      <vt:lpstr>Test Statistic</vt:lpstr>
      <vt:lpstr>Prediction Under the Null Hypothesis</vt:lpstr>
      <vt:lpstr>Prediction Under the Null Hypothesis</vt:lpstr>
      <vt:lpstr>Prediction Under the Null Hypothesis</vt:lpstr>
      <vt:lpstr>Conclusion of the Test</vt:lpstr>
      <vt:lpstr>Conclusion of the Test</vt:lpstr>
      <vt:lpstr>Conclusion of the Test</vt:lpstr>
      <vt:lpstr>Conclusion of the Test</vt:lpstr>
      <vt:lpstr>The Meaning of "Consistent" </vt:lpstr>
      <vt:lpstr>Another Example</vt:lpstr>
      <vt:lpstr>The Problem</vt:lpstr>
      <vt:lpstr>The Problem</vt:lpstr>
      <vt:lpstr>The Problem</vt:lpstr>
      <vt:lpstr>The GSI’s Defense</vt:lpstr>
      <vt:lpstr>The GSI’s Defense</vt:lpstr>
      <vt:lpstr>The GSI’s Defense</vt:lpstr>
      <vt:lpstr>Statistical Significance</vt:lpstr>
      <vt:lpstr>Definition of the P-value</vt:lpstr>
      <vt:lpstr>Definition of the P-value</vt:lpstr>
      <vt:lpstr>Definition of the P-value</vt:lpstr>
      <vt:lpstr>The P-Value as an Area</vt:lpstr>
      <vt:lpstr>Conventions About Inconsistency</vt:lpstr>
      <vt:lpstr>Conventions About Inconsistency</vt:lpstr>
      <vt:lpstr>Conventions About Inconsistency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Decisions and Uncertainty</dc:title>
  <dc:creator>Abra</dc:creator>
  <cp:lastModifiedBy>John Bergschneider</cp:lastModifiedBy>
  <cp:revision>17</cp:revision>
  <dcterms:created xsi:type="dcterms:W3CDTF">2021-01-18T16:19:21Z</dcterms:created>
  <dcterms:modified xsi:type="dcterms:W3CDTF">2021-03-15T12:48:43Z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