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75" r:id="rId3"/>
    <p:sldId id="262" r:id="rId4"/>
    <p:sldId id="293" r:id="rId5"/>
    <p:sldId id="292" r:id="rId6"/>
    <p:sldId id="260" r:id="rId7"/>
    <p:sldId id="295" r:id="rId8"/>
    <p:sldId id="294" r:id="rId9"/>
    <p:sldId id="291" r:id="rId10"/>
    <p:sldId id="297" r:id="rId11"/>
    <p:sldId id="296" r:id="rId12"/>
    <p:sldId id="261" r:id="rId13"/>
    <p:sldId id="263" r:id="rId14"/>
    <p:sldId id="264" r:id="rId15"/>
    <p:sldId id="298" r:id="rId16"/>
    <p:sldId id="299" r:id="rId17"/>
    <p:sldId id="266" r:id="rId18"/>
    <p:sldId id="267" r:id="rId19"/>
    <p:sldId id="301" r:id="rId20"/>
    <p:sldId id="300" r:id="rId21"/>
    <p:sldId id="268" r:id="rId22"/>
    <p:sldId id="269" r:id="rId23"/>
    <p:sldId id="273" r:id="rId24"/>
    <p:sldId id="274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018" autoAdjust="0"/>
  </p:normalViewPr>
  <p:slideViewPr>
    <p:cSldViewPr>
      <p:cViewPr varScale="1">
        <p:scale>
          <a:sx n="88" d="100"/>
          <a:sy n="88" d="100"/>
        </p:scale>
        <p:origin x="130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A5668-7C66-43FC-B29C-4CF87F17EBD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F901F-4FE3-4AC1-ABD1-B1B1DB81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2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far we have been looking at testing hypothesis with one sample</a:t>
            </a:r>
          </a:p>
          <a:p>
            <a:pPr marL="228600" indent="-228600">
              <a:buAutoNum type="arabicPeriod"/>
            </a:pPr>
            <a:r>
              <a:rPr lang="en-US" dirty="0"/>
              <a:t>Today we will begin to look at testing hypothesis with two samples using </a:t>
            </a:r>
            <a:r>
              <a:rPr lang="en-US" dirty="0" err="1"/>
              <a:t>Abtesting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Lets review what we saw last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901F-4FE3-4AC1-ABD1-B1B1DB81B1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03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Last class we were looking at whether </a:t>
            </a:r>
            <a:r>
              <a:rPr lang="en-US" dirty="0" err="1"/>
              <a:t>Scetions</a:t>
            </a:r>
            <a:r>
              <a:rPr lang="en-US" dirty="0"/>
              <a:t> 3 average midterm grade was within reason. I.E the lower average was due to randomness</a:t>
            </a:r>
          </a:p>
          <a:p>
            <a:pPr marL="228600" indent="-228600">
              <a:buAutoNum type="arabicPeriod"/>
            </a:pPr>
            <a:r>
              <a:rPr lang="en-US" dirty="0"/>
              <a:t>Or if it was the teaching of the Graduate Student Teachers</a:t>
            </a:r>
          </a:p>
          <a:p>
            <a:pPr marL="228600" indent="-228600">
              <a:buAutoNum type="arabicPeriod"/>
            </a:pPr>
            <a:r>
              <a:rPr lang="en-US" dirty="0"/>
              <a:t>The null hypothesis was that the grades were to randomness</a:t>
            </a:r>
          </a:p>
          <a:p>
            <a:r>
              <a:rPr lang="en-US" dirty="0"/>
              <a:t>4. The alternative </a:t>
            </a:r>
            <a:r>
              <a:rPr lang="en-US" dirty="0" err="1"/>
              <a:t>hypthoesis</a:t>
            </a:r>
            <a:r>
              <a:rPr lang="en-US" dirty="0"/>
              <a:t> was that the average score was to low and it was not due to randomness</a:t>
            </a:r>
          </a:p>
          <a:p>
            <a:endParaRPr lang="en-US" dirty="0"/>
          </a:p>
          <a:p>
            <a:r>
              <a:rPr lang="en-US" dirty="0"/>
              <a:t>5. To determine </a:t>
            </a:r>
            <a:r>
              <a:rPr lang="en-US" dirty="0" err="1"/>
              <a:t>whos</a:t>
            </a:r>
            <a:r>
              <a:rPr lang="en-US" dirty="0"/>
              <a:t> was correct. We assume the null is true and see whether the data supports the null</a:t>
            </a:r>
          </a:p>
          <a:p>
            <a:r>
              <a:rPr lang="en-US" dirty="0"/>
              <a:t>6. We randomly picked 27 students and calculated heir average score</a:t>
            </a:r>
          </a:p>
          <a:p>
            <a:r>
              <a:rPr lang="en-US" dirty="0"/>
              <a:t>7. Then we reran this </a:t>
            </a:r>
            <a:r>
              <a:rPr lang="en-US" dirty="0" err="1"/>
              <a:t>epxierment</a:t>
            </a:r>
            <a:r>
              <a:rPr lang="en-US" dirty="0"/>
              <a:t> 10000 times and compared the observed test statistic : the </a:t>
            </a:r>
          </a:p>
          <a:p>
            <a:r>
              <a:rPr lang="en-US" dirty="0"/>
              <a:t>Average grade gotten by class 03 to the simulated scores,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F127C-6D57-477E-A72F-E6E472CFC2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67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Last class we were looking at whether </a:t>
            </a:r>
            <a:r>
              <a:rPr lang="en-US" dirty="0" err="1"/>
              <a:t>Scetions</a:t>
            </a:r>
            <a:r>
              <a:rPr lang="en-US" dirty="0"/>
              <a:t> 3 average midterm grade was within reason. I.E the lower average was due to randomness</a:t>
            </a:r>
          </a:p>
          <a:p>
            <a:pPr marL="228600" indent="-228600">
              <a:buAutoNum type="arabicPeriod"/>
            </a:pPr>
            <a:r>
              <a:rPr lang="en-US" dirty="0"/>
              <a:t>Or if it was the teaching of the Graduate Student Teachers</a:t>
            </a:r>
          </a:p>
          <a:p>
            <a:pPr marL="228600" indent="-228600">
              <a:buAutoNum type="arabicPeriod"/>
            </a:pPr>
            <a:r>
              <a:rPr lang="en-US" dirty="0"/>
              <a:t>The null hypothesis was that the grades were to randomness</a:t>
            </a:r>
          </a:p>
          <a:p>
            <a:r>
              <a:rPr lang="en-US" dirty="0"/>
              <a:t>4. The alternative </a:t>
            </a:r>
            <a:r>
              <a:rPr lang="en-US" dirty="0" err="1"/>
              <a:t>hypthoesis</a:t>
            </a:r>
            <a:r>
              <a:rPr lang="en-US" dirty="0"/>
              <a:t> was that the average score was to low and it was not due to randomness</a:t>
            </a:r>
          </a:p>
          <a:p>
            <a:endParaRPr lang="en-US" dirty="0"/>
          </a:p>
          <a:p>
            <a:r>
              <a:rPr lang="en-US" dirty="0"/>
              <a:t>5. To determine </a:t>
            </a:r>
            <a:r>
              <a:rPr lang="en-US" dirty="0" err="1"/>
              <a:t>whos</a:t>
            </a:r>
            <a:r>
              <a:rPr lang="en-US" dirty="0"/>
              <a:t> was correct. We assume the null is true and see whether the data supports the null</a:t>
            </a:r>
          </a:p>
          <a:p>
            <a:r>
              <a:rPr lang="en-US" dirty="0"/>
              <a:t>6. We randomly picked 27 students and calculated heir average score</a:t>
            </a:r>
          </a:p>
          <a:p>
            <a:r>
              <a:rPr lang="en-US" dirty="0"/>
              <a:t>7. Then we reran this </a:t>
            </a:r>
            <a:r>
              <a:rPr lang="en-US" dirty="0" err="1"/>
              <a:t>epxierment</a:t>
            </a:r>
            <a:r>
              <a:rPr lang="en-US" dirty="0"/>
              <a:t> 10000 times and compared the observed test statistic : the </a:t>
            </a:r>
          </a:p>
          <a:p>
            <a:r>
              <a:rPr lang="en-US" dirty="0"/>
              <a:t>Average grade gotten by class 03 to the simulated scores,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F127C-6D57-477E-A72F-E6E472CFC2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72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histogram is the distribution of the simulated average score.</a:t>
            </a:r>
          </a:p>
          <a:p>
            <a:pPr marL="228600" indent="-228600">
              <a:buAutoNum type="arabicPeriod"/>
            </a:pPr>
            <a:r>
              <a:rPr lang="en-US" dirty="0"/>
              <a:t>The red dot is the observed statistic which is the  average score of class 03</a:t>
            </a:r>
          </a:p>
          <a:p>
            <a:pPr marL="228600" indent="-228600">
              <a:buAutoNum type="arabicPeriod"/>
            </a:pPr>
            <a:r>
              <a:rPr lang="en-US" dirty="0"/>
              <a:t>We want to know is this low grade due to randomness or not?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To decide we compute the p-value:</a:t>
            </a:r>
          </a:p>
          <a:p>
            <a:pPr marL="228600" indent="-228600">
              <a:buAutoNum type="arabicPeriod"/>
            </a:pPr>
            <a:r>
              <a:rPr lang="en-US" dirty="0"/>
              <a:t>The p-value is the following probability: count all the average scores that are less then</a:t>
            </a:r>
          </a:p>
          <a:p>
            <a:pPr marL="0" indent="0">
              <a:buNone/>
            </a:pPr>
            <a:r>
              <a:rPr lang="en-US" dirty="0"/>
              <a:t>The observed score then divide by the total number of simulations. 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area of a histogram represents percent. </a:t>
            </a:r>
          </a:p>
          <a:p>
            <a:pPr marL="228600" indent="-228600">
              <a:buAutoNum type="arabicPeriod"/>
            </a:pPr>
            <a:r>
              <a:rPr lang="en-US" dirty="0"/>
              <a:t>So if we measure the area to the left of our observed statistic we obtain the percent of samples that had averages less then our equal to 13.667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Lets compute the p-value </a:t>
            </a:r>
            <a:r>
              <a:rPr lang="en-US" dirty="0" err="1"/>
              <a:t>refast</a:t>
            </a:r>
            <a:r>
              <a:rPr lang="en-US" dirty="0"/>
              <a:t> on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901F-4FE3-4AC1-ABD1-B1B1DB81B1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5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far all the hypothesis we have tested involved one sample. </a:t>
            </a:r>
          </a:p>
          <a:p>
            <a:pPr marL="228600" indent="-228600">
              <a:buAutoNum type="arabicPeriod"/>
            </a:pPr>
            <a:r>
              <a:rPr lang="en-US" dirty="0"/>
              <a:t>It is common to have more then one sample when testing </a:t>
            </a:r>
            <a:r>
              <a:rPr lang="en-US" dirty="0" err="1"/>
              <a:t>hypthosis</a:t>
            </a:r>
            <a:r>
              <a:rPr lang="en-US" dirty="0"/>
              <a:t>. </a:t>
            </a:r>
          </a:p>
          <a:p>
            <a:r>
              <a:rPr lang="en-US" dirty="0"/>
              <a:t>3.  We will now introduce A/B testing which allows us to compare two random samples with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901F-4FE3-4AC1-ABD1-B1B1DB81B1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3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AB testing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Compares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sampled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individuals in Group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lang="en-US" sz="1200" spc="-360" dirty="0">
                <a:solidFill>
                  <a:srgbClr val="3B3B3B"/>
                </a:solidFill>
                <a:latin typeface="Arial"/>
                <a:cs typeface="Arial"/>
              </a:rPr>
              <a:t> 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with 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sampled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individuals in Group</a:t>
            </a:r>
            <a:r>
              <a:rPr lang="en-US" sz="12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B.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dirty="0"/>
              <a:t>2. This allows us to decide if Group A’s response to treatment differs from group B’s response to treatment. </a:t>
            </a:r>
          </a:p>
          <a:p>
            <a:r>
              <a:rPr lang="en-US" dirty="0"/>
              <a:t>3. We will explore AB testing using an example</a:t>
            </a:r>
          </a:p>
          <a:p>
            <a:endParaRPr lang="en-US" dirty="0"/>
          </a:p>
          <a:p>
            <a:r>
              <a:rPr lang="en-US" dirty="0"/>
              <a:t>4. Suppose we are given data about the baby's birth weight and whether or not the mother smoked during pregnancy  </a:t>
            </a:r>
          </a:p>
          <a:p>
            <a:r>
              <a:rPr lang="en-US" dirty="0"/>
              <a:t>5. We </a:t>
            </a:r>
            <a:r>
              <a:rPr lang="en-US" dirty="0" err="1"/>
              <a:t>eant</a:t>
            </a:r>
            <a:r>
              <a:rPr lang="en-US" dirty="0"/>
              <a:t>  to see whether maternal smoking was associated with birth weight. </a:t>
            </a:r>
          </a:p>
          <a:p>
            <a:r>
              <a:rPr lang="en-US" dirty="0"/>
              <a:t>6. We will do this by comparing the baby birth wights of mothers who smoked vs the baby birth weights of the mothers who did not smoke.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6.Or another way to put it  if there is variation in birthweight, we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would like to know if the </a:t>
            </a:r>
            <a:r>
              <a:rPr lang="en-US" sz="1200" spc="-10" dirty="0">
                <a:solidFill>
                  <a:srgbClr val="3B3B3B"/>
                </a:solidFill>
                <a:latin typeface="Arial"/>
                <a:cs typeface="Arial"/>
              </a:rPr>
              <a:t>difference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is due to chance or not.</a:t>
            </a: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901F-4FE3-4AC1-ABD1-B1B1DB81B1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68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AB testing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Compares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sampled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individuals in Group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lang="en-US" sz="1200" spc="-360" dirty="0">
                <a:solidFill>
                  <a:srgbClr val="3B3B3B"/>
                </a:solidFill>
                <a:latin typeface="Arial"/>
                <a:cs typeface="Arial"/>
              </a:rPr>
              <a:t> 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with 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sampled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individuals in Group</a:t>
            </a:r>
            <a:r>
              <a:rPr lang="en-US" sz="12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B.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dirty="0"/>
              <a:t>2. This allows us to decide if Group A’s response to treatment differs from group B’s response to treatment. </a:t>
            </a:r>
          </a:p>
          <a:p>
            <a:r>
              <a:rPr lang="en-US" dirty="0"/>
              <a:t>3. We will explore AB testing using an example</a:t>
            </a:r>
          </a:p>
          <a:p>
            <a:endParaRPr lang="en-US" dirty="0"/>
          </a:p>
          <a:p>
            <a:r>
              <a:rPr lang="en-US" dirty="0"/>
              <a:t>4. Suppose we are given data about the baby's birth weight and whether or not the mother smoked during pregnancy  </a:t>
            </a:r>
          </a:p>
          <a:p>
            <a:r>
              <a:rPr lang="en-US" dirty="0"/>
              <a:t>5. We </a:t>
            </a:r>
            <a:r>
              <a:rPr lang="en-US" dirty="0" err="1"/>
              <a:t>eant</a:t>
            </a:r>
            <a:r>
              <a:rPr lang="en-US" dirty="0"/>
              <a:t>  to see whether maternal smoking was associated with birth weight. </a:t>
            </a:r>
          </a:p>
          <a:p>
            <a:r>
              <a:rPr lang="en-US" dirty="0"/>
              <a:t>6. We will do this by comparing the baby birth wights of mothers who smoked vs the baby birth weights of the mothers who did not smoke.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6.Or another way to put it  if there is variation in birthweight, we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would like to know if the </a:t>
            </a:r>
            <a:r>
              <a:rPr lang="en-US" sz="1200" spc="-10" dirty="0">
                <a:solidFill>
                  <a:srgbClr val="3B3B3B"/>
                </a:solidFill>
                <a:latin typeface="Arial"/>
                <a:cs typeface="Arial"/>
              </a:rPr>
              <a:t>difference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is due to chance or not.</a:t>
            </a: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901F-4FE3-4AC1-ABD1-B1B1DB81B1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24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null hypothesis we will be assuming is true is :</a:t>
            </a:r>
          </a:p>
          <a:p>
            <a:pPr marL="228600" indent="-228600">
              <a:buAutoNum type="arabicPeriod"/>
            </a:pPr>
            <a:r>
              <a:rPr lang="en-US" dirty="0"/>
              <a:t>the distribution of birth weights of babies is the same for mothers who don't smoke as for mothers who do</a:t>
            </a:r>
          </a:p>
          <a:p>
            <a:pPr marL="228600" indent="-228600">
              <a:buAutoNum type="arabicPeriod"/>
            </a:pPr>
            <a:r>
              <a:rPr lang="en-US" dirty="0"/>
              <a:t>This null hypothesis is saying that the  difference in the sample is due to chance.</a:t>
            </a:r>
          </a:p>
          <a:p>
            <a:pPr marL="228600" indent="-228600">
              <a:buAutoNum type="arabicPeriod"/>
            </a:pPr>
            <a:r>
              <a:rPr lang="en-US" dirty="0"/>
              <a:t>The alternative </a:t>
            </a:r>
            <a:r>
              <a:rPr lang="en-US" dirty="0" err="1"/>
              <a:t>hypthoesis</a:t>
            </a:r>
            <a:r>
              <a:rPr lang="en-US" dirty="0"/>
              <a:t> is that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the babies of the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who 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smoked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weigh less, on average, than the babies of  the</a:t>
            </a:r>
            <a:r>
              <a:rPr lang="en-US" sz="12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non-smokers.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901F-4FE3-4AC1-ABD1-B1B1DB81B1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15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null hypothesis we will be assuming is true is :</a:t>
            </a:r>
          </a:p>
          <a:p>
            <a:pPr marL="228600" indent="-228600">
              <a:buAutoNum type="arabicPeriod"/>
            </a:pPr>
            <a:r>
              <a:rPr lang="en-US" dirty="0"/>
              <a:t>the distribution of birth weights of babies is the same for mothers who don't smoke as for mothers who do</a:t>
            </a:r>
          </a:p>
          <a:p>
            <a:pPr marL="228600" indent="-228600">
              <a:buAutoNum type="arabicPeriod"/>
            </a:pPr>
            <a:r>
              <a:rPr lang="en-US" dirty="0"/>
              <a:t>This null hypothesis is saying that the  difference in the sample is due to chance.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alternative </a:t>
            </a:r>
            <a:r>
              <a:rPr lang="en-US" dirty="0" err="1"/>
              <a:t>hypthoesis</a:t>
            </a:r>
            <a:r>
              <a:rPr lang="en-US" dirty="0"/>
              <a:t> is that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the babies of the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who 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smoked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weigh less, on average, than the babies of  the</a:t>
            </a:r>
            <a:r>
              <a:rPr lang="en-US" sz="12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non-smokers.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901F-4FE3-4AC1-ABD1-B1B1DB81B1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9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will label the mothers that were nonsmokers to be in group A</a:t>
            </a:r>
          </a:p>
          <a:p>
            <a:pPr marL="228600" indent="-228600">
              <a:buAutoNum type="arabicPeriod"/>
            </a:pPr>
            <a:r>
              <a:rPr lang="en-US" dirty="0"/>
              <a:t>While the mothers that were smokers are in group B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alternative hypothesis compares the average birth weights of the two groups. </a:t>
            </a:r>
          </a:p>
          <a:p>
            <a:pPr marL="228600" indent="-228600">
              <a:buAutoNum type="arabicPeriod"/>
            </a:pPr>
            <a:r>
              <a:rPr lang="en-US" dirty="0"/>
              <a:t>Further it says that the average for the mothers who smoke is smaller.</a:t>
            </a:r>
          </a:p>
          <a:p>
            <a:pPr marL="228600" indent="-228600">
              <a:buAutoNum type="arabicPeriod"/>
            </a:pPr>
            <a:r>
              <a:rPr lang="en-US" dirty="0"/>
              <a:t>Therefore we should find the difference between the average weight of group B and Group A.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If There is no difference in </a:t>
            </a:r>
            <a:r>
              <a:rPr lang="en-US" dirty="0" err="1"/>
              <a:t>wieghts</a:t>
            </a:r>
            <a:r>
              <a:rPr lang="en-US" dirty="0"/>
              <a:t> then this statistic should be close to zero. This would imply that the null hypothesis is true</a:t>
            </a:r>
          </a:p>
          <a:p>
            <a:pPr marL="228600" indent="-228600">
              <a:buAutoNum type="arabicPeriod"/>
            </a:pPr>
            <a:r>
              <a:rPr lang="en-US" dirty="0"/>
              <a:t>If the statistic is a negative value then this means the non smoker babies are heavier on average. This would mean that the alternative hypothesis is true.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901F-4FE3-4AC1-ABD1-B1B1DB81B1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7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will label the mothers that were nonsmokers to be in group A</a:t>
            </a:r>
          </a:p>
          <a:p>
            <a:pPr marL="228600" indent="-228600">
              <a:buAutoNum type="arabicPeriod"/>
            </a:pPr>
            <a:r>
              <a:rPr lang="en-US" dirty="0"/>
              <a:t>While the mothers that were smokers are in group B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alternative hypothesis compares the average birth weights of the two groups. </a:t>
            </a:r>
          </a:p>
          <a:p>
            <a:pPr marL="228600" indent="-228600">
              <a:buAutoNum type="arabicPeriod"/>
            </a:pPr>
            <a:r>
              <a:rPr lang="en-US" dirty="0"/>
              <a:t>Further it says that the average for the mothers who smoke is smaller.</a:t>
            </a:r>
          </a:p>
          <a:p>
            <a:pPr marL="228600" indent="-228600">
              <a:buAutoNum type="arabicPeriod"/>
            </a:pPr>
            <a:r>
              <a:rPr lang="en-US" dirty="0"/>
              <a:t>Therefore we should find the difference between the average weight of group B and Group A.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If There is no difference in </a:t>
            </a:r>
            <a:r>
              <a:rPr lang="en-US" dirty="0" err="1"/>
              <a:t>wieghts</a:t>
            </a:r>
            <a:r>
              <a:rPr lang="en-US" dirty="0"/>
              <a:t> then this statistic should be close to zero. This would imply that the null hypothesis is true</a:t>
            </a:r>
          </a:p>
          <a:p>
            <a:pPr marL="228600" indent="-228600">
              <a:buAutoNum type="arabicPeriod"/>
            </a:pPr>
            <a:r>
              <a:rPr lang="en-US" dirty="0"/>
              <a:t>If the statistic is a negative value then this means the non smoker babies are heavier on average. This would mean that the alternative hypothesis is true.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901F-4FE3-4AC1-ABD1-B1B1DB81B1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hypothesis are how we format our views of the world.  </a:t>
            </a:r>
          </a:p>
          <a:p>
            <a:pPr marL="228600" indent="-228600">
              <a:buAutoNum type="arabicPeriod"/>
            </a:pPr>
            <a:r>
              <a:rPr lang="en-US" dirty="0"/>
              <a:t>We can use </a:t>
            </a:r>
            <a:r>
              <a:rPr lang="en-US" dirty="0" err="1"/>
              <a:t>hypthosis</a:t>
            </a:r>
            <a:r>
              <a:rPr lang="en-US" dirty="0"/>
              <a:t> to make predictions.</a:t>
            </a:r>
          </a:p>
          <a:p>
            <a:pPr marL="228600" indent="-228600">
              <a:buAutoNum type="arabicPeriod"/>
            </a:pPr>
            <a:r>
              <a:rPr lang="en-US" dirty="0"/>
              <a:t>Now checking if a </a:t>
            </a:r>
            <a:r>
              <a:rPr lang="en-US" dirty="0" err="1"/>
              <a:t>hypthosis</a:t>
            </a:r>
            <a:r>
              <a:rPr lang="en-US" dirty="0"/>
              <a:t>  is valid is not so easy. </a:t>
            </a:r>
          </a:p>
          <a:p>
            <a:pPr marL="228600" indent="-228600">
              <a:buAutoNum type="arabicPeriod"/>
            </a:pPr>
            <a:r>
              <a:rPr lang="en-US" dirty="0"/>
              <a:t>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It is not always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clear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whether the data is 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consistent 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with one </a:t>
            </a:r>
            <a:r>
              <a:rPr lang="en-US" sz="1200" dirty="0" err="1">
                <a:solidFill>
                  <a:srgbClr val="3B3B3B"/>
                </a:solidFill>
                <a:latin typeface="Arial"/>
                <a:cs typeface="Arial"/>
              </a:rPr>
              <a:t>hypthesis</a:t>
            </a:r>
            <a:r>
              <a:rPr lang="en-US" sz="12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3B3B3B"/>
                </a:solidFill>
                <a:latin typeface="Arial"/>
                <a:cs typeface="Arial"/>
              </a:rPr>
              <a:t>or the</a:t>
            </a:r>
            <a:r>
              <a:rPr lang="en-US" sz="12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1200" spc="-30" dirty="0">
                <a:solidFill>
                  <a:srgbClr val="3B3B3B"/>
                </a:solidFill>
                <a:latin typeface="Arial"/>
                <a:cs typeface="Arial"/>
              </a:rPr>
              <a:t>other.</a:t>
            </a:r>
          </a:p>
          <a:p>
            <a:pPr marL="228600" indent="-228600">
              <a:buAutoNum type="arabicPeriod"/>
            </a:pPr>
            <a:r>
              <a:rPr lang="en-US" sz="1200" spc="-30" dirty="0">
                <a:solidFill>
                  <a:srgbClr val="3B3B3B"/>
                </a:solidFill>
                <a:latin typeface="Arial"/>
                <a:cs typeface="Arial"/>
              </a:rPr>
              <a:t>In the last example of the graduate students vs section 03, we saw that this was a decisions</a:t>
            </a:r>
          </a:p>
          <a:p>
            <a:pPr marL="0" indent="0">
              <a:buNone/>
            </a:pPr>
            <a:r>
              <a:rPr lang="en-US" sz="1200" spc="-30" dirty="0">
                <a:solidFill>
                  <a:srgbClr val="3B3B3B"/>
                </a:solidFill>
                <a:latin typeface="Arial"/>
                <a:cs typeface="Arial"/>
              </a:rPr>
              <a:t>That ultimately could go either way. 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Last class we will introduced guidelines that you can follow to help determine which view is valid or not.  </a:t>
            </a:r>
          </a:p>
          <a:p>
            <a:pPr marL="228600" indent="-228600">
              <a:buAutoNum type="arabicPeriod"/>
            </a:pPr>
            <a:r>
              <a:rPr lang="en-US" dirty="0"/>
              <a:t>The value used to determine these guidelines was the p-value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901F-4FE3-4AC1-ABD1-B1B1DB81B1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50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will label the mothers that were nonsmokers to be in group A</a:t>
            </a:r>
          </a:p>
          <a:p>
            <a:pPr marL="228600" indent="-228600">
              <a:buAutoNum type="arabicPeriod"/>
            </a:pPr>
            <a:r>
              <a:rPr lang="en-US" dirty="0"/>
              <a:t>While the mothers that were smokers are in group B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alternative hypothesis compares the average birth weights of the two groups. </a:t>
            </a:r>
          </a:p>
          <a:p>
            <a:pPr marL="228600" indent="-228600">
              <a:buAutoNum type="arabicPeriod"/>
            </a:pPr>
            <a:r>
              <a:rPr lang="en-US" dirty="0"/>
              <a:t>Further it says that the average for the mothers who smoke is smaller.</a:t>
            </a:r>
          </a:p>
          <a:p>
            <a:pPr marL="228600" indent="-228600">
              <a:buAutoNum type="arabicPeriod"/>
            </a:pPr>
            <a:r>
              <a:rPr lang="en-US" dirty="0"/>
              <a:t>Therefore we should find the difference between the average weight of group B and Group A.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If There is no difference in </a:t>
            </a:r>
            <a:r>
              <a:rPr lang="en-US" dirty="0" err="1"/>
              <a:t>wieghts</a:t>
            </a:r>
            <a:r>
              <a:rPr lang="en-US" dirty="0"/>
              <a:t> then this statistic should be close to zero. This would imply that the null hypothesis is true</a:t>
            </a:r>
          </a:p>
          <a:p>
            <a:pPr marL="228600" indent="-228600">
              <a:buAutoNum type="arabicPeriod"/>
            </a:pPr>
            <a:r>
              <a:rPr lang="en-US" dirty="0"/>
              <a:t>If the statistic is a negative value then this means the non smoker babies are heavier on average. This would mean that the alternative hypothesis is true.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901F-4FE3-4AC1-ABD1-B1B1DB81B1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1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to simulate the statistic under the null hypothesis we will use </a:t>
            </a:r>
            <a:r>
              <a:rPr lang="en-US" i="1" dirty="0"/>
              <a:t>random permutations</a:t>
            </a:r>
            <a:r>
              <a:rPr lang="en-US" dirty="0"/>
              <a:t> of the labels. </a:t>
            </a:r>
          </a:p>
          <a:p>
            <a:pPr marL="228600" indent="-228600">
              <a:buAutoNum type="arabicPeriod"/>
            </a:pPr>
            <a:r>
              <a:rPr lang="en-US" dirty="0"/>
              <a:t>A random permutation is the assigning a random element to a given attribute.</a:t>
            </a:r>
          </a:p>
          <a:p>
            <a:pPr marL="228600" indent="-228600">
              <a:buAutoNum type="arabicPeriod"/>
            </a:pPr>
            <a:r>
              <a:rPr lang="en-US" dirty="0"/>
              <a:t>Here we have non-smokers and smokers that were pregnant</a:t>
            </a:r>
          </a:p>
          <a:p>
            <a:pPr marL="228600" indent="-228600">
              <a:buAutoNum type="arabicPeriod"/>
            </a:pPr>
            <a:r>
              <a:rPr lang="en-US" dirty="0"/>
              <a:t>If the null </a:t>
            </a:r>
            <a:r>
              <a:rPr lang="en-US" dirty="0" err="1"/>
              <a:t>hypthoses</a:t>
            </a:r>
            <a:r>
              <a:rPr lang="en-US" dirty="0"/>
              <a:t> is true then there will be not much of difference between their average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901F-4FE3-4AC1-ABD1-B1B1DB81B1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97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1.Therefore if we randomly assign non-smoker and smoker attribute to each induvial in the group and compute the test statistic we should expect a number close to the observed test statistic</a:t>
            </a:r>
          </a:p>
          <a:p>
            <a:r>
              <a:rPr lang="en-US" dirty="0"/>
              <a:t>2.  Lets look at the notebook 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901F-4FE3-4AC1-ABD1-B1B1DB81B1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28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p-value allows us to measure whether the null hypothesis (the </a:t>
            </a:r>
            <a:r>
              <a:rPr lang="en-US" dirty="0" err="1"/>
              <a:t>hypthoesis</a:t>
            </a:r>
            <a:r>
              <a:rPr lang="en-US" dirty="0"/>
              <a:t> we simulate) vs the alternative hypothesis is true. 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We start by assuming the null </a:t>
            </a:r>
            <a:r>
              <a:rPr lang="en-US" dirty="0" err="1"/>
              <a:t>hypthoesis</a:t>
            </a:r>
            <a:r>
              <a:rPr lang="en-US" dirty="0"/>
              <a:t> is true</a:t>
            </a:r>
          </a:p>
          <a:p>
            <a:pPr marL="228600" indent="-228600">
              <a:buAutoNum type="arabicPeriod"/>
            </a:pPr>
            <a:r>
              <a:rPr lang="en-US" dirty="0"/>
              <a:t>The p-value is the probability of obtaining test statistics at least as extreme as the observed statistic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Again </a:t>
            </a:r>
            <a:r>
              <a:rPr lang="en-US" sz="1200" dirty="0">
                <a:latin typeface="Arial"/>
                <a:cs typeface="Arial"/>
              </a:rPr>
              <a:t>The p-value measures how far the observed test statistic is from simulated test statistics.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smaller the p-value the more likely the alternative </a:t>
            </a:r>
            <a:r>
              <a:rPr lang="en-US" dirty="0" err="1"/>
              <a:t>hypothesiss</a:t>
            </a:r>
            <a:r>
              <a:rPr lang="en-US" dirty="0"/>
              <a:t> is </a:t>
            </a:r>
          </a:p>
          <a:p>
            <a:pPr marL="228600" indent="-228600">
              <a:buAutoNum type="arabicPeriod"/>
            </a:pPr>
            <a:r>
              <a:rPr lang="en-US" dirty="0"/>
              <a:t>To compute this value we general count up the </a:t>
            </a:r>
            <a:r>
              <a:rPr lang="en-US" dirty="0" err="1"/>
              <a:t>imulated</a:t>
            </a:r>
            <a:r>
              <a:rPr lang="en-US" dirty="0"/>
              <a:t> test statistics that are less then or equal to the observed test statistic and divide by the total number of test </a:t>
            </a:r>
            <a:r>
              <a:rPr lang="en-US" dirty="0" err="1"/>
              <a:t>statsistics</a:t>
            </a:r>
            <a:r>
              <a:rPr lang="en-US" dirty="0"/>
              <a:t> in our simulation.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901F-4FE3-4AC1-ABD1-B1B1DB81B1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24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p-value allows us to measure whether the null hypothesis (the </a:t>
            </a:r>
            <a:r>
              <a:rPr lang="en-US" dirty="0" err="1"/>
              <a:t>hypthoesis</a:t>
            </a:r>
            <a:r>
              <a:rPr lang="en-US" dirty="0"/>
              <a:t> we simulate) vs the alternative hypothesis is true. 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We start by assuming the null </a:t>
            </a:r>
            <a:r>
              <a:rPr lang="en-US" dirty="0" err="1"/>
              <a:t>hypthoesis</a:t>
            </a:r>
            <a:r>
              <a:rPr lang="en-US" dirty="0"/>
              <a:t> is true</a:t>
            </a:r>
          </a:p>
          <a:p>
            <a:pPr marL="228600" indent="-228600">
              <a:buAutoNum type="arabicPeriod"/>
            </a:pPr>
            <a:r>
              <a:rPr lang="en-US" dirty="0"/>
              <a:t>The p-value is the probability of obtaining test statistics at least as extreme as the observed statistic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Again </a:t>
            </a:r>
            <a:r>
              <a:rPr lang="en-US" sz="1200" dirty="0">
                <a:latin typeface="Arial"/>
                <a:cs typeface="Arial"/>
              </a:rPr>
              <a:t>The p-value measures how far the observed test statistic is from simulated test statistics.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smaller the p-value the more likely the alternative </a:t>
            </a:r>
            <a:r>
              <a:rPr lang="en-US" dirty="0" err="1"/>
              <a:t>hypothesiss</a:t>
            </a:r>
            <a:r>
              <a:rPr lang="en-US" dirty="0"/>
              <a:t> is </a:t>
            </a:r>
          </a:p>
          <a:p>
            <a:pPr marL="228600" indent="-228600">
              <a:buAutoNum type="arabicPeriod"/>
            </a:pPr>
            <a:r>
              <a:rPr lang="en-US" dirty="0"/>
              <a:t>To compute this value we general count up the </a:t>
            </a:r>
            <a:r>
              <a:rPr lang="en-US" dirty="0" err="1"/>
              <a:t>imulated</a:t>
            </a:r>
            <a:r>
              <a:rPr lang="en-US" dirty="0"/>
              <a:t> test statistics that are less then or equal to the observed test statistic and divide by the total number of test </a:t>
            </a:r>
            <a:r>
              <a:rPr lang="en-US" dirty="0" err="1"/>
              <a:t>statsistics</a:t>
            </a:r>
            <a:r>
              <a:rPr lang="en-US" dirty="0"/>
              <a:t> in our simulation.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901F-4FE3-4AC1-ABD1-B1B1DB81B1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6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p-value allows us to measure whether the null hypothesis (the </a:t>
            </a:r>
            <a:r>
              <a:rPr lang="en-US" dirty="0" err="1"/>
              <a:t>hypthoesis</a:t>
            </a:r>
            <a:r>
              <a:rPr lang="en-US" dirty="0"/>
              <a:t> we simulate) vs the alternative hypothesis is true. 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We start by assuming the null </a:t>
            </a:r>
            <a:r>
              <a:rPr lang="en-US" dirty="0" err="1"/>
              <a:t>hypthoesis</a:t>
            </a:r>
            <a:r>
              <a:rPr lang="en-US" dirty="0"/>
              <a:t> is true</a:t>
            </a:r>
          </a:p>
          <a:p>
            <a:pPr marL="228600" indent="-228600">
              <a:buAutoNum type="arabicPeriod"/>
            </a:pPr>
            <a:r>
              <a:rPr lang="en-US" dirty="0"/>
              <a:t>The p-value is the probability of obtaining test statistics at least as extreme as the observed statistic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Again </a:t>
            </a:r>
            <a:r>
              <a:rPr lang="en-US" sz="1200" dirty="0">
                <a:latin typeface="Arial"/>
                <a:cs typeface="Arial"/>
              </a:rPr>
              <a:t>The p-value measures how far the observed test statistic is from simulated test statistics.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smaller the p-value the more likely the alternative </a:t>
            </a:r>
            <a:r>
              <a:rPr lang="en-US" dirty="0" err="1"/>
              <a:t>hypothesiss</a:t>
            </a:r>
            <a:r>
              <a:rPr lang="en-US" dirty="0"/>
              <a:t> is </a:t>
            </a:r>
          </a:p>
          <a:p>
            <a:pPr marL="228600" indent="-228600">
              <a:buAutoNum type="arabicPeriod"/>
            </a:pPr>
            <a:r>
              <a:rPr lang="en-US" dirty="0"/>
              <a:t>To compute this value we general count up the </a:t>
            </a:r>
            <a:r>
              <a:rPr lang="en-US" dirty="0" err="1"/>
              <a:t>imulated</a:t>
            </a:r>
            <a:r>
              <a:rPr lang="en-US" dirty="0"/>
              <a:t> test statistics that are less then or equal to the observed test statistic and divide by the total number of test </a:t>
            </a:r>
            <a:r>
              <a:rPr lang="en-US" dirty="0" err="1"/>
              <a:t>statsistics</a:t>
            </a:r>
            <a:r>
              <a:rPr lang="en-US" dirty="0"/>
              <a:t> in our simulation.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901F-4FE3-4AC1-ABD1-B1B1DB81B1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A small p-value indicates graphically that the test statistic is in the tail of the distribution with a small area.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The smaller the tail the smaller the p-value.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The smaller the p-value , the more likely that the evidence sup[orts the alternative </a:t>
            </a:r>
            <a:r>
              <a:rPr lang="en-US" dirty="0" err="1"/>
              <a:t>hypthoesis</a:t>
            </a:r>
            <a:r>
              <a:rPr lang="en-US" dirty="0"/>
              <a:t>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say that: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If the area of the tail is less than 5% then the result is </a:t>
            </a:r>
            <a:r>
              <a:rPr lang="en-US" dirty="0" err="1"/>
              <a:t>statiscally</a:t>
            </a:r>
            <a:r>
              <a:rPr lang="en-US" dirty="0"/>
              <a:t> significant.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This indicates again the null hypothesis Is not likely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 If the area of the tail is less than 1% then the result is highly </a:t>
            </a:r>
            <a:r>
              <a:rPr lang="en-US" dirty="0" err="1"/>
              <a:t>statiscally</a:t>
            </a:r>
            <a:r>
              <a:rPr lang="en-US" dirty="0"/>
              <a:t> significant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This indicates the null is extremely not likely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901F-4FE3-4AC1-ABD1-B1B1DB81B1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4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A small p-value indicates graphically that the test statistic is in the tail of the distribution with a small area.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The smaller the tail the smaller the p-value.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The smaller the p-value , the more likely that the evidence sup[orts the alternative </a:t>
            </a:r>
            <a:r>
              <a:rPr lang="en-US" dirty="0" err="1"/>
              <a:t>hypthoesis</a:t>
            </a:r>
            <a:r>
              <a:rPr lang="en-US" dirty="0"/>
              <a:t>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say that: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If the area of the tail is less than 5% then the result is </a:t>
            </a:r>
            <a:r>
              <a:rPr lang="en-US" dirty="0" err="1"/>
              <a:t>statiscally</a:t>
            </a:r>
            <a:r>
              <a:rPr lang="en-US" dirty="0"/>
              <a:t> significant.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This indicates again the null hypothesis Is not likely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 If the area of the tail is less than 1% then the result is highly </a:t>
            </a:r>
            <a:r>
              <a:rPr lang="en-US" dirty="0" err="1"/>
              <a:t>statiscally</a:t>
            </a:r>
            <a:r>
              <a:rPr lang="en-US" dirty="0"/>
              <a:t> significant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This indicates the null is extremely not likely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901F-4FE3-4AC1-ABD1-B1B1DB81B1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67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A small p-value indicates graphically that the test statistic is in the tail of the distribution with a small area.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The smaller the tail the smaller the p-value.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The smaller the p-value , the more likely that the evidence sup[orts the alternative </a:t>
            </a:r>
            <a:r>
              <a:rPr lang="en-US" dirty="0" err="1"/>
              <a:t>hypthoesis</a:t>
            </a:r>
            <a:r>
              <a:rPr lang="en-US" dirty="0"/>
              <a:t>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say that: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If the area of the tail is less than 5% then the result is </a:t>
            </a:r>
            <a:r>
              <a:rPr lang="en-US" dirty="0" err="1"/>
              <a:t>statiscally</a:t>
            </a:r>
            <a:r>
              <a:rPr lang="en-US" dirty="0"/>
              <a:t> significant.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This indicates again the null hypothesis Is not likely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 If the area of the tail is less than 1% then the result is highly </a:t>
            </a:r>
            <a:r>
              <a:rPr lang="en-US" dirty="0" err="1"/>
              <a:t>statiscally</a:t>
            </a:r>
            <a:r>
              <a:rPr lang="en-US" dirty="0"/>
              <a:t> significant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This indicates the null is extremely not likely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901F-4FE3-4AC1-ABD1-B1B1DB81B1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99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Last class we were looking at whether </a:t>
            </a:r>
            <a:r>
              <a:rPr lang="en-US" dirty="0" err="1"/>
              <a:t>Scetions</a:t>
            </a:r>
            <a:r>
              <a:rPr lang="en-US" dirty="0"/>
              <a:t> 3 average midterm grade was within reason. I.E the lower average was due to randomness</a:t>
            </a:r>
          </a:p>
          <a:p>
            <a:pPr marL="228600" indent="-228600">
              <a:buAutoNum type="arabicPeriod"/>
            </a:pPr>
            <a:r>
              <a:rPr lang="en-US" dirty="0"/>
              <a:t>Or if it was the teaching of the Graduate Student Teachers</a:t>
            </a:r>
          </a:p>
          <a:p>
            <a:pPr marL="228600" indent="-228600">
              <a:buAutoNum type="arabicPeriod"/>
            </a:pPr>
            <a:r>
              <a:rPr lang="en-US" dirty="0"/>
              <a:t>The null hypothesis was that the grades were to randomness</a:t>
            </a:r>
          </a:p>
          <a:p>
            <a:r>
              <a:rPr lang="en-US" dirty="0"/>
              <a:t>4. The alternative </a:t>
            </a:r>
            <a:r>
              <a:rPr lang="en-US" dirty="0" err="1"/>
              <a:t>hypthoesis</a:t>
            </a:r>
            <a:r>
              <a:rPr lang="en-US" dirty="0"/>
              <a:t> was that the average score was to low and it was not due to randomness</a:t>
            </a:r>
          </a:p>
          <a:p>
            <a:endParaRPr lang="en-US" dirty="0"/>
          </a:p>
          <a:p>
            <a:r>
              <a:rPr lang="en-US" dirty="0"/>
              <a:t>5. To determine </a:t>
            </a:r>
            <a:r>
              <a:rPr lang="en-US" dirty="0" err="1"/>
              <a:t>whos</a:t>
            </a:r>
            <a:r>
              <a:rPr lang="en-US" dirty="0"/>
              <a:t> was correct. We assume the null is true and see whether the data supports the null</a:t>
            </a:r>
          </a:p>
          <a:p>
            <a:r>
              <a:rPr lang="en-US" dirty="0"/>
              <a:t>6. We randomly picked 27 students and calculated heir average score</a:t>
            </a:r>
          </a:p>
          <a:p>
            <a:r>
              <a:rPr lang="en-US" dirty="0"/>
              <a:t>7. Then we reran this </a:t>
            </a:r>
            <a:r>
              <a:rPr lang="en-US" dirty="0" err="1"/>
              <a:t>epxierment</a:t>
            </a:r>
            <a:r>
              <a:rPr lang="en-US" dirty="0"/>
              <a:t> 10000 times and compared the observed test statistic : the </a:t>
            </a:r>
          </a:p>
          <a:p>
            <a:r>
              <a:rPr lang="en-US" dirty="0"/>
              <a:t>Average grade gotten by class 03 to the simulated scores,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F127C-6D57-477E-A72F-E6E472CFC2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7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</p:spPr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4783455"/>
            <a:ext cx="2926080" cy="276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07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1365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8275" y="1102980"/>
            <a:ext cx="8007449" cy="3368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pydatabook.github.io/chapters/12/1/AB_Testing.html#A/B-Tes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3E9E-F0F6-4D4D-A3D7-CDE2516C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A/B Testing</a:t>
            </a:r>
            <a:r>
              <a:rPr lang="en-US" b="1" dirty="0">
                <a:hlinkClick r:id="rId3"/>
              </a:rPr>
              <a:t> 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EF6EC-3928-4D68-AD23-8FA0E0E4B15A}"/>
              </a:ext>
            </a:extLst>
          </p:cNvPr>
          <p:cNvSpPr/>
          <p:nvPr/>
        </p:nvSpPr>
        <p:spPr>
          <a:xfrm>
            <a:off x="6172200" y="3790950"/>
            <a:ext cx="228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4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0182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35" dirty="0"/>
              <a:t>GSI’s</a:t>
            </a:r>
            <a:r>
              <a:rPr spc="-70" dirty="0"/>
              <a:t> </a:t>
            </a:r>
            <a:r>
              <a:rPr spc="-5" dirty="0"/>
              <a:t>Defense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945120" cy="2853986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Null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Hypothesis:</a:t>
            </a:r>
            <a:endParaRPr sz="2400" dirty="0">
              <a:latin typeface="Arial"/>
              <a:cs typeface="Arial"/>
            </a:endParaRPr>
          </a:p>
          <a:p>
            <a:pPr marL="469900" marR="191135" indent="-412750">
              <a:lnSpc>
                <a:spcPct val="1004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we had picked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section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 whole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class,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got an average like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section 03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endParaRPr sz="3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Alternative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 Hypothesis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469900" marR="360045" indent="-412750">
              <a:lnSpc>
                <a:spcPct val="1004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he average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score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too 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low.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Randomness is not  the only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reason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the low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scores.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 marR="360045">
              <a:lnSpc>
                <a:spcPct val="100499"/>
              </a:lnSpc>
              <a:spcBef>
                <a:spcPts val="48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661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0182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35" dirty="0"/>
              <a:t>GSI’s</a:t>
            </a:r>
            <a:r>
              <a:rPr spc="-70" dirty="0"/>
              <a:t> </a:t>
            </a:r>
            <a:r>
              <a:rPr spc="-5" dirty="0"/>
              <a:t>Defense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945120" cy="4090222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Null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Hypothesis:</a:t>
            </a:r>
            <a:endParaRPr sz="2400" dirty="0">
              <a:latin typeface="Arial"/>
              <a:cs typeface="Arial"/>
            </a:endParaRPr>
          </a:p>
          <a:p>
            <a:pPr marL="469900" marR="191135" indent="-412750">
              <a:lnSpc>
                <a:spcPct val="1004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we had picked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section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 whole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class,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got an average like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section 03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endParaRPr sz="3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Alternative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 Hypothesis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469900" marR="360045" indent="-412750">
              <a:lnSpc>
                <a:spcPct val="1004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he average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score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too 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low.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Randomness is not  the only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reason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the low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scores.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Simulation:</a:t>
            </a:r>
            <a:endParaRPr lang="en-US" sz="2400" dirty="0">
              <a:latin typeface="Arial"/>
              <a:cs typeface="Arial"/>
            </a:endParaRPr>
          </a:p>
          <a:p>
            <a:pPr marL="469900" marR="360045" indent="-412750">
              <a:lnSpc>
                <a:spcPct val="1004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Pick 27 students and calculate their average</a:t>
            </a:r>
          </a:p>
          <a:p>
            <a:pPr marL="469900" marR="360045" indent="-412750">
              <a:lnSpc>
                <a:spcPct val="1004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Repeat 10000 and compare simulation vs observed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marR="360045" indent="-412750">
              <a:lnSpc>
                <a:spcPct val="1004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15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033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35" dirty="0"/>
              <a:t>P-Value </a:t>
            </a:r>
            <a:r>
              <a:rPr spc="-5" dirty="0"/>
              <a:t>as an</a:t>
            </a:r>
            <a:r>
              <a:rPr spc="-175" dirty="0"/>
              <a:t> </a:t>
            </a:r>
            <a:r>
              <a:rPr spc="-5" dirty="0"/>
              <a:t>Area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32216" y="1080737"/>
            <a:ext cx="5468620" cy="3496945"/>
            <a:chOff x="3232216" y="1080737"/>
            <a:chExt cx="5468620" cy="3496945"/>
          </a:xfrm>
        </p:grpSpPr>
        <p:sp>
          <p:nvSpPr>
            <p:cNvPr id="4" name="object 4"/>
            <p:cNvSpPr/>
            <p:nvPr/>
          </p:nvSpPr>
          <p:spPr>
            <a:xfrm>
              <a:off x="3232216" y="1080737"/>
              <a:ext cx="5468427" cy="34966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64525" y="3236074"/>
              <a:ext cx="144780" cy="618490"/>
            </a:xfrm>
            <a:custGeom>
              <a:avLst/>
              <a:gdLst/>
              <a:ahLst/>
              <a:cxnLst/>
              <a:rect l="l" t="t" r="r" b="b"/>
              <a:pathLst>
                <a:path w="144779" h="618489">
                  <a:moveTo>
                    <a:pt x="144599" y="617999"/>
                  </a:moveTo>
                  <a:lnTo>
                    <a:pt x="0" y="617999"/>
                  </a:lnTo>
                  <a:lnTo>
                    <a:pt x="0" y="0"/>
                  </a:lnTo>
                  <a:lnTo>
                    <a:pt x="144599" y="0"/>
                  </a:lnTo>
                  <a:lnTo>
                    <a:pt x="144599" y="61799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64525" y="3236074"/>
              <a:ext cx="144780" cy="618490"/>
            </a:xfrm>
            <a:custGeom>
              <a:avLst/>
              <a:gdLst/>
              <a:ahLst/>
              <a:cxnLst/>
              <a:rect l="l" t="t" r="r" b="b"/>
              <a:pathLst>
                <a:path w="144779" h="618489">
                  <a:moveTo>
                    <a:pt x="0" y="0"/>
                  </a:moveTo>
                  <a:lnTo>
                    <a:pt x="144599" y="0"/>
                  </a:lnTo>
                  <a:lnTo>
                    <a:pt x="144599" y="617999"/>
                  </a:lnTo>
                  <a:lnTo>
                    <a:pt x="0" y="617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67125" y="3564925"/>
              <a:ext cx="197485" cy="289560"/>
            </a:xfrm>
            <a:custGeom>
              <a:avLst/>
              <a:gdLst/>
              <a:ahLst/>
              <a:cxnLst/>
              <a:rect l="l" t="t" r="r" b="b"/>
              <a:pathLst>
                <a:path w="197485" h="289560">
                  <a:moveTo>
                    <a:pt x="197399" y="289199"/>
                  </a:moveTo>
                  <a:lnTo>
                    <a:pt x="0" y="2891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28919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7125" y="3564925"/>
              <a:ext cx="197485" cy="289560"/>
            </a:xfrm>
            <a:custGeom>
              <a:avLst/>
              <a:gdLst/>
              <a:ahLst/>
              <a:cxnLst/>
              <a:rect l="l" t="t" r="r" b="b"/>
              <a:pathLst>
                <a:path w="197485" h="289560">
                  <a:moveTo>
                    <a:pt x="0" y="0"/>
                  </a:moveTo>
                  <a:lnTo>
                    <a:pt x="197399" y="0"/>
                  </a:lnTo>
                  <a:lnTo>
                    <a:pt x="197399" y="289199"/>
                  </a:lnTo>
                  <a:lnTo>
                    <a:pt x="0" y="28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69799" y="3722800"/>
              <a:ext cx="197485" cy="131445"/>
            </a:xfrm>
            <a:custGeom>
              <a:avLst/>
              <a:gdLst/>
              <a:ahLst/>
              <a:cxnLst/>
              <a:rect l="l" t="t" r="r" b="b"/>
              <a:pathLst>
                <a:path w="197485" h="131445">
                  <a:moveTo>
                    <a:pt x="197399" y="131399"/>
                  </a:moveTo>
                  <a:lnTo>
                    <a:pt x="0" y="1313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3139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69799" y="3722800"/>
              <a:ext cx="197485" cy="131445"/>
            </a:xfrm>
            <a:custGeom>
              <a:avLst/>
              <a:gdLst/>
              <a:ahLst/>
              <a:cxnLst/>
              <a:rect l="l" t="t" r="r" b="b"/>
              <a:pathLst>
                <a:path w="197485" h="131445">
                  <a:moveTo>
                    <a:pt x="0" y="0"/>
                  </a:moveTo>
                  <a:lnTo>
                    <a:pt x="197399" y="0"/>
                  </a:lnTo>
                  <a:lnTo>
                    <a:pt x="197399" y="131399"/>
                  </a:lnTo>
                  <a:lnTo>
                    <a:pt x="0" y="131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72399" y="3788574"/>
              <a:ext cx="197485" cy="66040"/>
            </a:xfrm>
            <a:custGeom>
              <a:avLst/>
              <a:gdLst/>
              <a:ahLst/>
              <a:cxnLst/>
              <a:rect l="l" t="t" r="r" b="b"/>
              <a:pathLst>
                <a:path w="197485" h="66039">
                  <a:moveTo>
                    <a:pt x="197399" y="65699"/>
                  </a:moveTo>
                  <a:lnTo>
                    <a:pt x="0" y="656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6569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72399" y="3788574"/>
              <a:ext cx="197485" cy="66040"/>
            </a:xfrm>
            <a:custGeom>
              <a:avLst/>
              <a:gdLst/>
              <a:ahLst/>
              <a:cxnLst/>
              <a:rect l="l" t="t" r="r" b="b"/>
              <a:pathLst>
                <a:path w="197485" h="66039">
                  <a:moveTo>
                    <a:pt x="0" y="0"/>
                  </a:moveTo>
                  <a:lnTo>
                    <a:pt x="197399" y="0"/>
                  </a:lnTo>
                  <a:lnTo>
                    <a:pt x="197399" y="65699"/>
                  </a:lnTo>
                  <a:lnTo>
                    <a:pt x="0" y="65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72399" y="38214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6600" y="1036315"/>
            <a:ext cx="23634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Empirical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distribution  of the test </a:t>
            </a:r>
            <a:r>
              <a:rPr sz="2000" dirty="0">
                <a:latin typeface="Arial"/>
                <a:cs typeface="Arial"/>
              </a:rPr>
              <a:t>statistic  </a:t>
            </a:r>
            <a:r>
              <a:rPr sz="2000" spc="-5" dirty="0">
                <a:latin typeface="Arial"/>
                <a:cs typeface="Arial"/>
              </a:rPr>
              <a:t>under the null  hypothesis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600" y="2623939"/>
            <a:ext cx="20580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red </a:t>
            </a:r>
            <a:r>
              <a:rPr sz="2000" spc="-5" dirty="0">
                <a:latin typeface="Arial"/>
                <a:cs typeface="Arial"/>
              </a:rPr>
              <a:t>dot is the  observed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statistic.</a:t>
            </a: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C4D39084-6F8A-4492-8C43-14CFC9911376}"/>
              </a:ext>
            </a:extLst>
          </p:cNvPr>
          <p:cNvSpPr txBox="1"/>
          <p:nvPr/>
        </p:nvSpPr>
        <p:spPr>
          <a:xfrm>
            <a:off x="567936" y="3709705"/>
            <a:ext cx="205803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latin typeface="Arial"/>
                <a:cs typeface="Arial"/>
              </a:rPr>
              <a:t>Demo: Lecture 18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6241" y="2240540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A/B</a:t>
            </a:r>
            <a:r>
              <a:rPr spc="-80" dirty="0"/>
              <a:t> </a:t>
            </a:r>
            <a:r>
              <a:rPr spc="-45" dirty="0"/>
              <a:t>Testing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446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Comparing </a:t>
            </a:r>
            <a:r>
              <a:rPr spc="-95" dirty="0"/>
              <a:t>Two </a:t>
            </a:r>
            <a:r>
              <a:rPr spc="-5" dirty="0"/>
              <a:t>Samples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68920" cy="1257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A/B</a:t>
            </a:r>
            <a:r>
              <a:rPr lang="en-US" sz="2400" b="1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testing  </a:t>
            </a:r>
            <a:r>
              <a:rPr lang="en-US" sz="2400" dirty="0"/>
              <a:t>is a statistical test where two samples A and B of a single distribution are compared. 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446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Comparing </a:t>
            </a:r>
            <a:r>
              <a:rPr spc="-95" dirty="0"/>
              <a:t>Two </a:t>
            </a:r>
            <a:r>
              <a:rPr spc="-5" dirty="0"/>
              <a:t>Samples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68920" cy="366061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A/B</a:t>
            </a:r>
            <a:r>
              <a:rPr lang="en-US" sz="2400" b="1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testing  </a:t>
            </a:r>
            <a:r>
              <a:rPr lang="en-US" sz="2400" dirty="0"/>
              <a:t>is a statistical test where two samples A and B of a single distribution are compared. </a:t>
            </a:r>
          </a:p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3300" dirty="0">
              <a:latin typeface="Arial"/>
              <a:cs typeface="Arial"/>
            </a:endParaRPr>
          </a:p>
          <a:p>
            <a:pPr marL="424815" lvl="0" indent="-412750">
              <a:spcBef>
                <a:spcPts val="10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of newborns.</a:t>
            </a:r>
            <a:r>
              <a:rPr lang="en-US"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Compare: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882015" marR="197485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FontTx/>
              <a:buChar char="○"/>
              <a:tabLst>
                <a:tab pos="882015" algn="l"/>
                <a:tab pos="8826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(A)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Birth weights of babies of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who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smoked 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during</a:t>
            </a:r>
            <a:r>
              <a:rPr lang="en-US"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pregnancy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882015" marR="537210" lvl="1" indent="-412750">
              <a:lnSpc>
                <a:spcPts val="2850"/>
              </a:lnSpc>
              <a:buClr>
                <a:srgbClr val="C4820D"/>
              </a:buClr>
              <a:buFontTx/>
              <a:buChar char="○"/>
              <a:tabLst>
                <a:tab pos="882015" algn="l"/>
                <a:tab pos="8826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(B)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Birth weights of babies of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who didn’t 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smoke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292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615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49540" cy="148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  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Null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(assume is true)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882015" marR="8001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population, the distributions of the birth  weights of the babies in the two groups are 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same. 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583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615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49540" cy="300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  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Null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(assume is true)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882015" marR="8001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population, the distributions of the birth  weights of the babies in the two groups are 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same. 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marR="80010" lvl="1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Alternative:</a:t>
            </a:r>
            <a:endParaRPr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population, the babies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who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smoked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weigh less, on average, than the babies of  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non-smokers.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832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Test</a:t>
            </a:r>
            <a:r>
              <a:rPr spc="-95" dirty="0"/>
              <a:t> </a:t>
            </a:r>
            <a:r>
              <a:rPr spc="-5" dirty="0"/>
              <a:t>Statistic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11770" cy="2177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 A:</a:t>
            </a:r>
            <a:r>
              <a:rPr sz="2400" spc="-1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non-smokers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 B: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smokers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28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</a:pPr>
            <a:endParaRPr sz="3350" dirty="0">
              <a:latin typeface="Arial"/>
              <a:cs typeface="Arial"/>
            </a:endParaRPr>
          </a:p>
          <a:p>
            <a:pPr marL="6782434">
              <a:lnSpc>
                <a:spcPct val="100000"/>
              </a:lnSpc>
              <a:spcBef>
                <a:spcPts val="735"/>
              </a:spcBef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832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Test</a:t>
            </a:r>
            <a:r>
              <a:rPr spc="-95" dirty="0"/>
              <a:t> </a:t>
            </a:r>
            <a:r>
              <a:rPr spc="-5" dirty="0"/>
              <a:t>Statistic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11770" cy="30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 A:</a:t>
            </a:r>
            <a:r>
              <a:rPr sz="2400" spc="-1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non-smokers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 B: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smokers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2850" dirty="0">
              <a:latin typeface="Arial"/>
              <a:cs typeface="Arial"/>
            </a:endParaRPr>
          </a:p>
          <a:p>
            <a:pPr marL="424815" marR="1229360" indent="-424815">
              <a:lnSpc>
                <a:spcPct val="1172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Statistic: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 average weights  Group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B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3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  <a:p>
            <a:pPr marL="6782434">
              <a:lnSpc>
                <a:spcPct val="100000"/>
              </a:lnSpc>
              <a:spcBef>
                <a:spcPts val="735"/>
              </a:spcBef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752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171" y="2240537"/>
            <a:ext cx="6843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Review: </a:t>
            </a:r>
            <a:r>
              <a:rPr spc="-10" dirty="0"/>
              <a:t>Statistical</a:t>
            </a:r>
            <a:r>
              <a:rPr spc="-95" dirty="0"/>
              <a:t> </a:t>
            </a:r>
            <a:r>
              <a:rPr spc="-5" dirty="0"/>
              <a:t>Significance</a:t>
            </a:r>
          </a:p>
        </p:txBody>
      </p:sp>
    </p:spTree>
    <p:extLst>
      <p:ext uri="{BB962C8B-B14F-4D97-AF65-F5344CB8AC3E}">
        <p14:creationId xmlns:p14="http://schemas.microsoft.com/office/powerpoint/2010/main" val="1253447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832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Test</a:t>
            </a:r>
            <a:r>
              <a:rPr spc="-95" dirty="0"/>
              <a:t> </a:t>
            </a:r>
            <a:r>
              <a:rPr spc="-5" dirty="0"/>
              <a:t>Statistic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11770" cy="3780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 A:</a:t>
            </a:r>
            <a:r>
              <a:rPr sz="2400" spc="-1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non-smokers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 B: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smokers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2850" dirty="0">
              <a:latin typeface="Arial"/>
              <a:cs typeface="Arial"/>
            </a:endParaRPr>
          </a:p>
          <a:p>
            <a:pPr marL="424815" marR="1229360" indent="-424815">
              <a:lnSpc>
                <a:spcPct val="1172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Statistic: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 average weights  Group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B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3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Negative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favor the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alternative</a:t>
            </a:r>
            <a:b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</a:b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I.E – Smoking does effect birth weight</a:t>
            </a:r>
            <a:endParaRPr sz="2400" dirty="0">
              <a:latin typeface="Arial"/>
              <a:cs typeface="Arial"/>
            </a:endParaRPr>
          </a:p>
          <a:p>
            <a:pPr marL="6782434">
              <a:lnSpc>
                <a:spcPct val="100000"/>
              </a:lnSpc>
              <a:spcBef>
                <a:spcPts val="735"/>
              </a:spcBef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4029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1953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9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261599" y="1445024"/>
            <a:ext cx="4457787" cy="1273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5762" y="1489812"/>
            <a:ext cx="1461160" cy="1175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25080" y="1577052"/>
            <a:ext cx="40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...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407" y="2870655"/>
            <a:ext cx="127000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Non-smoker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1800" spc="-5" dirty="0">
                <a:latin typeface="Arial"/>
                <a:cs typeface="Arial"/>
              </a:rPr>
              <a:t>120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oz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5332" y="2870643"/>
            <a:ext cx="127000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Non-smoker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1800" spc="-50" dirty="0">
                <a:latin typeface="Arial"/>
                <a:cs typeface="Arial"/>
              </a:rPr>
              <a:t>113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oz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9913" y="2870655"/>
            <a:ext cx="81216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Smoker</a:t>
            </a:r>
            <a:endParaRPr sz="18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1395"/>
              </a:spcBef>
            </a:pPr>
            <a:r>
              <a:rPr sz="1800" spc="-5" dirty="0">
                <a:latin typeface="Arial"/>
                <a:cs typeface="Arial"/>
              </a:rPr>
              <a:t>128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oz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99182" y="2761426"/>
            <a:ext cx="1270000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marR="5080" indent="-288290">
              <a:lnSpc>
                <a:spcPct val="1522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Non-smoker  </a:t>
            </a:r>
            <a:r>
              <a:rPr sz="1800" spc="-50" dirty="0">
                <a:latin typeface="Arial"/>
                <a:cs typeface="Arial"/>
              </a:rPr>
              <a:t>117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oz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16157" y="1489825"/>
            <a:ext cx="1461160" cy="1175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55838" y="2870655"/>
            <a:ext cx="81216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Smoker</a:t>
            </a:r>
            <a:endParaRPr sz="18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1395"/>
              </a:spcBef>
            </a:pPr>
            <a:r>
              <a:rPr sz="1800" spc="-5" dirty="0">
                <a:latin typeface="Arial"/>
                <a:cs typeface="Arial"/>
              </a:rPr>
              <a:t>108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oz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7155" y="2973240"/>
            <a:ext cx="40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...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8173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Shuffling Labels </a:t>
            </a:r>
            <a:r>
              <a:rPr spc="-5" dirty="0"/>
              <a:t>Under the</a:t>
            </a:r>
            <a:r>
              <a:rPr spc="-80" dirty="0"/>
              <a:t> </a:t>
            </a:r>
            <a:r>
              <a:rPr spc="-5" dirty="0"/>
              <a:t>Null</a:t>
            </a:r>
          </a:p>
        </p:txBody>
      </p:sp>
      <p:sp>
        <p:nvSpPr>
          <p:cNvPr id="3" name="object 3"/>
          <p:cNvSpPr/>
          <p:nvPr/>
        </p:nvSpPr>
        <p:spPr>
          <a:xfrm>
            <a:off x="261599" y="1445024"/>
            <a:ext cx="4457787" cy="1273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5662" y="1501600"/>
            <a:ext cx="1461159" cy="1175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99855" y="1537102"/>
            <a:ext cx="40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...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5307" y="2870655"/>
            <a:ext cx="127000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Non-smoker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1800" spc="-50" dirty="0">
                <a:latin typeface="Arial"/>
                <a:cs typeface="Arial"/>
              </a:rPr>
              <a:t>113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oz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1282" y="2870643"/>
            <a:ext cx="127000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Non-smoker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1800" spc="-5" dirty="0">
                <a:latin typeface="Arial"/>
                <a:cs typeface="Arial"/>
              </a:rPr>
              <a:t>128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oz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050" y="2870655"/>
            <a:ext cx="81216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Smoker</a:t>
            </a:r>
            <a:endParaRPr sz="18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1395"/>
              </a:spcBef>
            </a:pPr>
            <a:r>
              <a:rPr sz="1800" spc="-5" dirty="0">
                <a:latin typeface="Arial"/>
                <a:cs typeface="Arial"/>
              </a:rPr>
              <a:t>120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oz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5763" y="2870655"/>
            <a:ext cx="81216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Smoker</a:t>
            </a:r>
            <a:endParaRPr sz="18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1395"/>
              </a:spcBef>
            </a:pPr>
            <a:r>
              <a:rPr sz="1800" spc="-5" dirty="0">
                <a:latin typeface="Arial"/>
                <a:cs typeface="Arial"/>
              </a:rPr>
              <a:t>108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oz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34100" y="2870643"/>
            <a:ext cx="81216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Smoker</a:t>
            </a:r>
            <a:endParaRPr sz="1800">
              <a:latin typeface="Arial"/>
              <a:cs typeface="Arial"/>
            </a:endParaRPr>
          </a:p>
          <a:p>
            <a:pPr marL="71755">
              <a:lnSpc>
                <a:spcPct val="100000"/>
              </a:lnSpc>
              <a:spcBef>
                <a:spcPts val="1395"/>
              </a:spcBef>
            </a:pPr>
            <a:r>
              <a:rPr sz="1800" spc="-50" dirty="0">
                <a:latin typeface="Arial"/>
                <a:cs typeface="Arial"/>
              </a:rPr>
              <a:t>117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oz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75194" y="1489825"/>
            <a:ext cx="1461160" cy="1175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99855" y="2768652"/>
            <a:ext cx="40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...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525" y="2240540"/>
            <a:ext cx="6047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spc="-20" dirty="0"/>
              <a:t>We’ve </a:t>
            </a:r>
            <a:r>
              <a:rPr spc="-50" dirty="0"/>
              <a:t>Tested </a:t>
            </a:r>
            <a:r>
              <a:rPr spc="-10" dirty="0"/>
              <a:t>Thus </a:t>
            </a:r>
            <a:r>
              <a:rPr spc="-5" dirty="0"/>
              <a:t>Far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36515"/>
            <a:ext cx="5907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Hypothesis </a:t>
            </a:r>
            <a:r>
              <a:rPr spc="-45" dirty="0"/>
              <a:t>Testing</a:t>
            </a:r>
            <a:r>
              <a:rPr spc="-75" dirty="0"/>
              <a:t> </a:t>
            </a:r>
            <a:r>
              <a:rPr spc="-5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549" y="778116"/>
            <a:ext cx="8758555" cy="407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ts val="2155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3B3B3B"/>
                </a:solidFill>
                <a:latin typeface="Arial"/>
                <a:cs typeface="Arial"/>
              </a:rPr>
              <a:t>1 </a:t>
            </a:r>
            <a:r>
              <a:rPr sz="1800" b="1" spc="-5" dirty="0">
                <a:solidFill>
                  <a:srgbClr val="3B3B3B"/>
                </a:solidFill>
                <a:latin typeface="Arial"/>
                <a:cs typeface="Arial"/>
              </a:rPr>
              <a:t>Sample: One Category </a:t>
            </a:r>
            <a:r>
              <a:rPr sz="1800" i="1" dirty="0">
                <a:solidFill>
                  <a:srgbClr val="3B3B3B"/>
                </a:solidFill>
                <a:latin typeface="Arial"/>
                <a:cs typeface="Arial"/>
              </a:rPr>
              <a:t>(e.g. </a:t>
            </a:r>
            <a:r>
              <a:rPr sz="1800" i="1" spc="-5" dirty="0">
                <a:solidFill>
                  <a:srgbClr val="3B3B3B"/>
                </a:solidFill>
                <a:latin typeface="Arial"/>
                <a:cs typeface="Arial"/>
              </a:rPr>
              <a:t>percent of flowers that are</a:t>
            </a:r>
            <a:r>
              <a:rPr sz="1800" i="1" spc="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3B3B3B"/>
                </a:solidFill>
                <a:latin typeface="Arial"/>
                <a:cs typeface="Arial"/>
              </a:rPr>
              <a:t>purple)</a:t>
            </a:r>
            <a:endParaRPr sz="1800" dirty="0">
              <a:latin typeface="Arial"/>
              <a:cs typeface="Arial"/>
            </a:endParaRPr>
          </a:p>
          <a:p>
            <a:pPr marL="607695" lvl="1" indent="-367030">
              <a:lnSpc>
                <a:spcPts val="2155"/>
              </a:lnSpc>
              <a:buClr>
                <a:srgbClr val="C4820D"/>
              </a:buClr>
              <a:buChar char="○"/>
              <a:tabLst>
                <a:tab pos="607695" algn="l"/>
                <a:tab pos="608330" algn="l"/>
              </a:tabLst>
            </a:pPr>
            <a:r>
              <a:rPr sz="1800" spc="-55" dirty="0">
                <a:solidFill>
                  <a:srgbClr val="3B3B3B"/>
                </a:solidFill>
                <a:latin typeface="Arial"/>
                <a:cs typeface="Arial"/>
              </a:rPr>
              <a:t>Test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Statistic: </a:t>
            </a:r>
            <a:r>
              <a:rPr sz="1600" spc="-20" dirty="0">
                <a:solidFill>
                  <a:srgbClr val="0000FF"/>
                </a:solidFill>
                <a:latin typeface="Courier New"/>
                <a:cs typeface="Courier New"/>
              </a:rPr>
              <a:t>empirical_percent</a:t>
            </a:r>
            <a:r>
              <a:rPr sz="1600" spc="-20" dirty="0">
                <a:solidFill>
                  <a:srgbClr val="3B3B3B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solidFill>
                  <a:srgbClr val="9900FF"/>
                </a:solidFill>
                <a:latin typeface="Courier New"/>
                <a:cs typeface="Courier New"/>
              </a:rPr>
              <a:t>abs(empirical_percent </a:t>
            </a:r>
            <a:r>
              <a:rPr sz="1600" dirty="0">
                <a:solidFill>
                  <a:srgbClr val="9900FF"/>
                </a:solidFill>
                <a:latin typeface="Courier New"/>
                <a:cs typeface="Courier New"/>
              </a:rPr>
              <a:t>-</a:t>
            </a:r>
            <a:r>
              <a:rPr sz="1600" spc="-500" dirty="0">
                <a:solidFill>
                  <a:srgbClr val="99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9900FF"/>
                </a:solidFill>
                <a:latin typeface="Courier New"/>
                <a:cs typeface="Courier New"/>
              </a:rPr>
              <a:t>null_percent)</a:t>
            </a:r>
            <a:endParaRPr sz="1600" dirty="0">
              <a:latin typeface="Courier New"/>
              <a:cs typeface="Courier New"/>
            </a:endParaRPr>
          </a:p>
          <a:p>
            <a:pPr marL="607695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607695" algn="l"/>
                <a:tab pos="608330" algn="l"/>
              </a:tabLst>
            </a:pP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How to Simulate: </a:t>
            </a:r>
            <a:r>
              <a:rPr sz="1600" spc="-5" dirty="0">
                <a:solidFill>
                  <a:srgbClr val="3B3B3B"/>
                </a:solidFill>
                <a:latin typeface="Courier New"/>
                <a:cs typeface="Courier New"/>
              </a:rPr>
              <a:t>sample_proportions(n,</a:t>
            </a:r>
            <a:r>
              <a:rPr sz="1600" spc="2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B3B3B"/>
                </a:solidFill>
                <a:latin typeface="Courier New"/>
                <a:cs typeface="Courier New"/>
              </a:rPr>
              <a:t>null_dist)</a:t>
            </a:r>
            <a:endParaRPr sz="1600" dirty="0">
              <a:latin typeface="Courier New"/>
              <a:cs typeface="Courier New"/>
            </a:endParaRPr>
          </a:p>
          <a:p>
            <a:pPr marL="379095" indent="-367030">
              <a:lnSpc>
                <a:spcPts val="2155"/>
              </a:lnSpc>
              <a:spcBef>
                <a:spcPts val="1015"/>
              </a:spcBef>
              <a:buClr>
                <a:srgbClr val="C4820D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3B3B3B"/>
                </a:solidFill>
                <a:latin typeface="Arial"/>
                <a:cs typeface="Arial"/>
              </a:rPr>
              <a:t>1 </a:t>
            </a:r>
            <a:r>
              <a:rPr sz="1800" b="1" spc="-5" dirty="0">
                <a:solidFill>
                  <a:srgbClr val="3B3B3B"/>
                </a:solidFill>
                <a:latin typeface="Arial"/>
                <a:cs typeface="Arial"/>
              </a:rPr>
              <a:t>Sample: </a:t>
            </a:r>
            <a:r>
              <a:rPr sz="1800" b="1" dirty="0">
                <a:solidFill>
                  <a:srgbClr val="3B3B3B"/>
                </a:solidFill>
                <a:latin typeface="Arial"/>
                <a:cs typeface="Arial"/>
              </a:rPr>
              <a:t>Multiple </a:t>
            </a:r>
            <a:r>
              <a:rPr sz="1800" b="1" spc="-5" dirty="0">
                <a:solidFill>
                  <a:srgbClr val="3B3B3B"/>
                </a:solidFill>
                <a:latin typeface="Arial"/>
                <a:cs typeface="Arial"/>
              </a:rPr>
              <a:t>Categories </a:t>
            </a:r>
            <a:r>
              <a:rPr sz="1800" i="1" dirty="0">
                <a:solidFill>
                  <a:srgbClr val="3B3B3B"/>
                </a:solidFill>
                <a:latin typeface="Arial"/>
                <a:cs typeface="Arial"/>
              </a:rPr>
              <a:t>(e.g. </a:t>
            </a:r>
            <a:r>
              <a:rPr sz="1800" i="1" spc="-5" dirty="0">
                <a:solidFill>
                  <a:srgbClr val="3B3B3B"/>
                </a:solidFill>
                <a:latin typeface="Arial"/>
                <a:cs typeface="Arial"/>
              </a:rPr>
              <a:t>ethnicity distribution of jury</a:t>
            </a:r>
            <a:r>
              <a:rPr sz="1800" i="1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3B3B3B"/>
                </a:solidFill>
                <a:latin typeface="Arial"/>
                <a:cs typeface="Arial"/>
              </a:rPr>
              <a:t>panel)</a:t>
            </a:r>
            <a:endParaRPr sz="1800" dirty="0">
              <a:latin typeface="Arial"/>
              <a:cs typeface="Arial"/>
            </a:endParaRPr>
          </a:p>
          <a:p>
            <a:pPr marL="607695" lvl="1" indent="-367030">
              <a:lnSpc>
                <a:spcPts val="2155"/>
              </a:lnSpc>
              <a:buClr>
                <a:srgbClr val="C4820D"/>
              </a:buClr>
              <a:buChar char="○"/>
              <a:tabLst>
                <a:tab pos="607695" algn="l"/>
                <a:tab pos="608330" algn="l"/>
              </a:tabLst>
            </a:pPr>
            <a:r>
              <a:rPr sz="1800" spc="-55" dirty="0">
                <a:solidFill>
                  <a:srgbClr val="3B3B3B"/>
                </a:solidFill>
                <a:latin typeface="Arial"/>
                <a:cs typeface="Arial"/>
              </a:rPr>
              <a:t>Test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Statistic: </a:t>
            </a:r>
            <a:r>
              <a:rPr sz="1600" spc="-5" dirty="0">
                <a:solidFill>
                  <a:srgbClr val="9900FF"/>
                </a:solidFill>
                <a:latin typeface="Courier New"/>
                <a:cs typeface="Courier New"/>
              </a:rPr>
              <a:t>tvd(empirical_dist,</a:t>
            </a:r>
            <a:r>
              <a:rPr sz="1600" spc="75" dirty="0">
                <a:solidFill>
                  <a:srgbClr val="99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9900FF"/>
                </a:solidFill>
                <a:latin typeface="Courier New"/>
                <a:cs typeface="Courier New"/>
              </a:rPr>
              <a:t>null_dist)</a:t>
            </a:r>
            <a:endParaRPr sz="1600" dirty="0">
              <a:latin typeface="Courier New"/>
              <a:cs typeface="Courier New"/>
            </a:endParaRPr>
          </a:p>
          <a:p>
            <a:pPr marL="607695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607695" algn="l"/>
                <a:tab pos="608330" algn="l"/>
              </a:tabLst>
            </a:pP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How to Simulate: </a:t>
            </a:r>
            <a:r>
              <a:rPr sz="1600" spc="-5" dirty="0">
                <a:solidFill>
                  <a:srgbClr val="3B3B3B"/>
                </a:solidFill>
                <a:latin typeface="Courier New"/>
                <a:cs typeface="Courier New"/>
              </a:rPr>
              <a:t>sample_proportions(n,</a:t>
            </a:r>
            <a:r>
              <a:rPr sz="1600" spc="2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B3B3B"/>
                </a:solidFill>
                <a:latin typeface="Courier New"/>
                <a:cs typeface="Courier New"/>
              </a:rPr>
              <a:t>null_dist)</a:t>
            </a:r>
            <a:endParaRPr sz="1600" dirty="0">
              <a:latin typeface="Courier New"/>
              <a:cs typeface="Courier New"/>
            </a:endParaRPr>
          </a:p>
          <a:p>
            <a:pPr marL="379095" indent="-367030">
              <a:lnSpc>
                <a:spcPts val="2155"/>
              </a:lnSpc>
              <a:spcBef>
                <a:spcPts val="1015"/>
              </a:spcBef>
              <a:buClr>
                <a:srgbClr val="C4820D"/>
              </a:buClr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3B3B3B"/>
                </a:solidFill>
                <a:latin typeface="Arial"/>
                <a:cs typeface="Arial"/>
              </a:rPr>
              <a:t>1 </a:t>
            </a:r>
            <a:r>
              <a:rPr sz="1800" b="1" spc="-5" dirty="0">
                <a:solidFill>
                  <a:srgbClr val="3B3B3B"/>
                </a:solidFill>
                <a:latin typeface="Arial"/>
                <a:cs typeface="Arial"/>
              </a:rPr>
              <a:t>Sample: Numerical Data </a:t>
            </a:r>
            <a:r>
              <a:rPr sz="1800" i="1" dirty="0">
                <a:solidFill>
                  <a:srgbClr val="3B3B3B"/>
                </a:solidFill>
                <a:latin typeface="Arial"/>
                <a:cs typeface="Arial"/>
              </a:rPr>
              <a:t>(e.g. scores </a:t>
            </a:r>
            <a:r>
              <a:rPr sz="1800" i="1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1800" i="1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1800" i="1" spc="-5" dirty="0">
                <a:solidFill>
                  <a:srgbClr val="3B3B3B"/>
                </a:solidFill>
                <a:latin typeface="Arial"/>
                <a:cs typeface="Arial"/>
              </a:rPr>
              <a:t>lab </a:t>
            </a:r>
            <a:r>
              <a:rPr sz="1800" i="1" dirty="0">
                <a:solidFill>
                  <a:srgbClr val="3B3B3B"/>
                </a:solidFill>
                <a:latin typeface="Arial"/>
                <a:cs typeface="Arial"/>
              </a:rPr>
              <a:t>section)</a:t>
            </a:r>
            <a:endParaRPr sz="1800" dirty="0">
              <a:latin typeface="Arial"/>
              <a:cs typeface="Arial"/>
            </a:endParaRPr>
          </a:p>
          <a:p>
            <a:pPr marL="607695" lvl="1" indent="-367030">
              <a:lnSpc>
                <a:spcPts val="2155"/>
              </a:lnSpc>
              <a:buClr>
                <a:srgbClr val="C4820D"/>
              </a:buClr>
              <a:buChar char="○"/>
              <a:tabLst>
                <a:tab pos="607695" algn="l"/>
                <a:tab pos="608330" algn="l"/>
              </a:tabLst>
            </a:pPr>
            <a:r>
              <a:rPr sz="1800" spc="-55" dirty="0">
                <a:solidFill>
                  <a:srgbClr val="3B3B3B"/>
                </a:solidFill>
                <a:latin typeface="Arial"/>
                <a:cs typeface="Arial"/>
              </a:rPr>
              <a:t>Test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Statistic: </a:t>
            </a:r>
            <a:r>
              <a:rPr sz="1600" spc="-20" dirty="0">
                <a:solidFill>
                  <a:srgbClr val="0000FF"/>
                </a:solidFill>
                <a:latin typeface="Courier New"/>
                <a:cs typeface="Courier New"/>
              </a:rPr>
              <a:t>empirical_mean</a:t>
            </a:r>
            <a:r>
              <a:rPr sz="1600" spc="-20" dirty="0">
                <a:solidFill>
                  <a:srgbClr val="3B3B3B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solidFill>
                  <a:srgbClr val="9900FF"/>
                </a:solidFill>
                <a:latin typeface="Courier New"/>
                <a:cs typeface="Courier New"/>
              </a:rPr>
              <a:t>abs(empirical_mean </a:t>
            </a:r>
            <a:r>
              <a:rPr sz="1600" dirty="0">
                <a:solidFill>
                  <a:srgbClr val="9900FF"/>
                </a:solidFill>
                <a:latin typeface="Courier New"/>
                <a:cs typeface="Courier New"/>
              </a:rPr>
              <a:t>-</a:t>
            </a:r>
            <a:r>
              <a:rPr sz="1600" spc="55" dirty="0">
                <a:solidFill>
                  <a:srgbClr val="99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9900FF"/>
                </a:solidFill>
                <a:latin typeface="Courier New"/>
                <a:cs typeface="Courier New"/>
              </a:rPr>
              <a:t>null_mean)</a:t>
            </a:r>
            <a:endParaRPr sz="1600" dirty="0">
              <a:latin typeface="Courier New"/>
              <a:cs typeface="Courier New"/>
            </a:endParaRPr>
          </a:p>
          <a:p>
            <a:pPr marL="607695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607695" algn="l"/>
                <a:tab pos="608330" algn="l"/>
              </a:tabLst>
            </a:pP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How to Simulate: </a:t>
            </a:r>
            <a:r>
              <a:rPr sz="1600" spc="-5" dirty="0">
                <a:solidFill>
                  <a:srgbClr val="3B3B3B"/>
                </a:solidFill>
                <a:latin typeface="Courier New"/>
                <a:cs typeface="Courier New"/>
              </a:rPr>
              <a:t>population_data.sample(n,</a:t>
            </a:r>
            <a:r>
              <a:rPr sz="16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B3B3B"/>
                </a:solidFill>
                <a:latin typeface="Courier New"/>
                <a:cs typeface="Courier New"/>
              </a:rPr>
              <a:t>with_replacement=False)</a:t>
            </a:r>
            <a:endParaRPr sz="1600" dirty="0">
              <a:latin typeface="Courier New"/>
              <a:cs typeface="Courier New"/>
            </a:endParaRPr>
          </a:p>
          <a:p>
            <a:pPr marL="379095" indent="-367030">
              <a:lnSpc>
                <a:spcPts val="2155"/>
              </a:lnSpc>
              <a:spcBef>
                <a:spcPts val="1015"/>
              </a:spcBef>
              <a:buClr>
                <a:srgbClr val="C4820D"/>
              </a:buClr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3B3B3B"/>
                </a:solidFill>
                <a:latin typeface="Arial"/>
                <a:cs typeface="Arial"/>
              </a:rPr>
              <a:t>2 </a:t>
            </a:r>
            <a:r>
              <a:rPr sz="1800" b="1" spc="-5" dirty="0">
                <a:solidFill>
                  <a:srgbClr val="3B3B3B"/>
                </a:solidFill>
                <a:latin typeface="Arial"/>
                <a:cs typeface="Arial"/>
              </a:rPr>
              <a:t>Samples: Numerical Data </a:t>
            </a:r>
            <a:r>
              <a:rPr sz="1800" i="1" dirty="0">
                <a:solidFill>
                  <a:srgbClr val="3B3B3B"/>
                </a:solidFill>
                <a:latin typeface="Arial"/>
                <a:cs typeface="Arial"/>
              </a:rPr>
              <a:t>(e.g. </a:t>
            </a:r>
            <a:r>
              <a:rPr sz="1800" i="1" spc="-5" dirty="0">
                <a:solidFill>
                  <a:srgbClr val="3B3B3B"/>
                </a:solidFill>
                <a:latin typeface="Arial"/>
                <a:cs typeface="Arial"/>
              </a:rPr>
              <a:t>birth weights of </a:t>
            </a:r>
            <a:r>
              <a:rPr sz="1800" i="1" dirty="0">
                <a:solidFill>
                  <a:srgbClr val="3B3B3B"/>
                </a:solidFill>
                <a:latin typeface="Arial"/>
                <a:cs typeface="Arial"/>
              </a:rPr>
              <a:t>smokers vs.</a:t>
            </a:r>
            <a:r>
              <a:rPr sz="1800" i="1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3B3B3B"/>
                </a:solidFill>
                <a:latin typeface="Arial"/>
                <a:cs typeface="Arial"/>
              </a:rPr>
              <a:t>non-smokers)</a:t>
            </a:r>
            <a:endParaRPr sz="1800" dirty="0">
              <a:latin typeface="Arial"/>
              <a:cs typeface="Arial"/>
            </a:endParaRPr>
          </a:p>
          <a:p>
            <a:pPr marL="607695" lvl="1" indent="-367030">
              <a:lnSpc>
                <a:spcPts val="2155"/>
              </a:lnSpc>
              <a:buClr>
                <a:srgbClr val="C4820D"/>
              </a:buClr>
              <a:buChar char="○"/>
              <a:tabLst>
                <a:tab pos="607695" algn="l"/>
                <a:tab pos="608330" algn="l"/>
              </a:tabLst>
            </a:pPr>
            <a:r>
              <a:rPr sz="1800" spc="-55" dirty="0">
                <a:solidFill>
                  <a:srgbClr val="3B3B3B"/>
                </a:solidFill>
                <a:latin typeface="Arial"/>
                <a:cs typeface="Arial"/>
              </a:rPr>
              <a:t>Test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Statistic: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group_a_mean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sz="1600" spc="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35" dirty="0">
                <a:solidFill>
                  <a:srgbClr val="0000FF"/>
                </a:solidFill>
                <a:latin typeface="Courier New"/>
                <a:cs typeface="Courier New"/>
              </a:rPr>
              <a:t>group_b_mean</a:t>
            </a:r>
            <a:r>
              <a:rPr sz="1600" spc="-35" dirty="0">
                <a:solidFill>
                  <a:srgbClr val="3B3B3B"/>
                </a:solidFill>
                <a:latin typeface="Courier New"/>
                <a:cs typeface="Courier New"/>
              </a:rPr>
              <a:t>,</a:t>
            </a:r>
            <a:endParaRPr sz="1600" dirty="0">
              <a:latin typeface="Courier New"/>
              <a:cs typeface="Courier New"/>
            </a:endParaRPr>
          </a:p>
          <a:p>
            <a:pPr marL="836294">
              <a:lnSpc>
                <a:spcPct val="100000"/>
              </a:lnSpc>
              <a:spcBef>
                <a:spcPts val="500"/>
              </a:spcBef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group_b_mean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- </a:t>
            </a:r>
            <a:r>
              <a:rPr sz="1600" spc="-35" dirty="0">
                <a:solidFill>
                  <a:srgbClr val="FF0000"/>
                </a:solidFill>
                <a:latin typeface="Courier New"/>
                <a:cs typeface="Courier New"/>
              </a:rPr>
              <a:t>group_a_mean</a:t>
            </a:r>
            <a:r>
              <a:rPr sz="1600" spc="-35" dirty="0">
                <a:solidFill>
                  <a:srgbClr val="3B3B3B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solidFill>
                  <a:srgbClr val="9900FF"/>
                </a:solidFill>
                <a:latin typeface="Courier New"/>
                <a:cs typeface="Courier New"/>
              </a:rPr>
              <a:t>abs(group_a_mean </a:t>
            </a:r>
            <a:r>
              <a:rPr sz="1600" dirty="0">
                <a:solidFill>
                  <a:srgbClr val="9900FF"/>
                </a:solidFill>
                <a:latin typeface="Courier New"/>
                <a:cs typeface="Courier New"/>
              </a:rPr>
              <a:t>-</a:t>
            </a:r>
            <a:r>
              <a:rPr sz="1600" spc="-55" dirty="0">
                <a:solidFill>
                  <a:srgbClr val="99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9900FF"/>
                </a:solidFill>
                <a:latin typeface="Courier New"/>
                <a:cs typeface="Courier New"/>
              </a:rPr>
              <a:t>group_b_mean)</a:t>
            </a:r>
            <a:endParaRPr sz="1600" dirty="0">
              <a:latin typeface="Courier New"/>
              <a:cs typeface="Courier New"/>
            </a:endParaRPr>
          </a:p>
          <a:p>
            <a:pPr marL="607695" lvl="1" indent="-367030">
              <a:lnSpc>
                <a:spcPct val="100000"/>
              </a:lnSpc>
              <a:spcBef>
                <a:spcPts val="475"/>
              </a:spcBef>
              <a:buClr>
                <a:srgbClr val="C4820D"/>
              </a:buClr>
              <a:buChar char="○"/>
              <a:tabLst>
                <a:tab pos="607695" algn="l"/>
                <a:tab pos="608330" algn="l"/>
              </a:tabLst>
            </a:pP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How to Simulate:</a:t>
            </a:r>
            <a:r>
              <a:rPr sz="1800" spc="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B3B3B"/>
                </a:solidFill>
                <a:latin typeface="Courier New"/>
                <a:cs typeface="Courier New"/>
              </a:rPr>
              <a:t>empirical_data.sample(with_replacement=False)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25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 of the</a:t>
            </a:r>
            <a:r>
              <a:rPr spc="-6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-value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25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 of the</a:t>
            </a:r>
            <a:r>
              <a:rPr spc="-6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-value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850" y="1070493"/>
            <a:ext cx="833355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lang="en-US" sz="2400" dirty="0"/>
              <a:t>Assuming that the null hypothesis is correct:</a:t>
            </a:r>
          </a:p>
          <a:p>
            <a:pPr marL="12700"/>
            <a:endParaRPr lang="en-US" sz="2400" dirty="0"/>
          </a:p>
          <a:p>
            <a:pPr marL="12700"/>
            <a:r>
              <a:rPr lang="en-US" sz="2400" dirty="0"/>
              <a:t>The </a:t>
            </a:r>
            <a:r>
              <a:rPr lang="en-US" sz="2400" b="1" dirty="0"/>
              <a:t>p-value</a:t>
            </a:r>
            <a:r>
              <a:rPr lang="en-US" sz="2400" dirty="0"/>
              <a:t> is the probability of obtaining (simulated) test statistics at least as extreme as the observed test statistic.</a:t>
            </a:r>
          </a:p>
          <a:p>
            <a:pPr marL="127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211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25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 of the</a:t>
            </a:r>
            <a:r>
              <a:rPr spc="-6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-value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850" y="1070493"/>
            <a:ext cx="8333550" cy="4067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lang="en-US" sz="2400" dirty="0"/>
              <a:t>Assuming that the null hypothesis is correct:</a:t>
            </a:r>
          </a:p>
          <a:p>
            <a:pPr marL="12700"/>
            <a:endParaRPr lang="en-US" sz="2400" dirty="0"/>
          </a:p>
          <a:p>
            <a:pPr marL="12700"/>
            <a:r>
              <a:rPr lang="en-US" sz="2400" dirty="0"/>
              <a:t>The </a:t>
            </a:r>
            <a:r>
              <a:rPr lang="en-US" sz="2400" b="1" dirty="0"/>
              <a:t>p-value</a:t>
            </a:r>
            <a:r>
              <a:rPr lang="en-US" sz="2400" dirty="0"/>
              <a:t> is the probability of obtaining (simulated) test statistics at least as extreme as the observed test statistic.</a:t>
            </a:r>
          </a:p>
          <a:p>
            <a:pPr marL="12700"/>
            <a:endParaRPr lang="en-US" sz="2400" dirty="0"/>
          </a:p>
          <a:p>
            <a:pPr marL="927100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926465" algn="l"/>
                <a:tab pos="927100" algn="l"/>
              </a:tabLst>
            </a:pPr>
            <a:r>
              <a:rPr lang="en-US" sz="2400" dirty="0"/>
              <a:t>smaller p-value means the evidence is in favor of the alternative hypothesis. </a:t>
            </a:r>
          </a:p>
          <a:p>
            <a:pPr marL="5143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tabLst>
                <a:tab pos="926465" algn="l"/>
                <a:tab pos="927100" algn="l"/>
              </a:tabLst>
            </a:pPr>
            <a:endParaRPr sz="2400" dirty="0">
              <a:latin typeface="Arial"/>
              <a:cs typeface="Arial"/>
            </a:endParaRPr>
          </a:p>
          <a:p>
            <a:pPr marL="927100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926465" algn="l"/>
                <a:tab pos="927100" algn="l"/>
              </a:tabLst>
            </a:pPr>
            <a:r>
              <a:rPr lang="en-US" sz="2400" spc="-5" dirty="0">
                <a:latin typeface="Arial"/>
                <a:cs typeface="Arial"/>
              </a:rPr>
              <a:t>Compute : Occurrences less than Observed Test Stat</a:t>
            </a:r>
          </a:p>
          <a:p>
            <a:pPr marL="514350">
              <a:lnSpc>
                <a:spcPts val="2865"/>
              </a:lnSpc>
              <a:buClr>
                <a:srgbClr val="C4820D"/>
              </a:buClr>
              <a:tabLst>
                <a:tab pos="926465" algn="l"/>
                <a:tab pos="927100" algn="l"/>
              </a:tabLst>
            </a:pPr>
            <a:r>
              <a:rPr lang="en-US" sz="2400" spc="-5" dirty="0">
                <a:latin typeface="Arial"/>
                <a:cs typeface="Arial"/>
              </a:rPr>
              <a:t>                       --------------------------------------------------------                                </a:t>
            </a:r>
          </a:p>
          <a:p>
            <a:pPr marL="514350">
              <a:lnSpc>
                <a:spcPts val="2865"/>
              </a:lnSpc>
              <a:buClr>
                <a:srgbClr val="C4820D"/>
              </a:buClr>
              <a:tabLst>
                <a:tab pos="926465" algn="l"/>
                <a:tab pos="927100" algn="l"/>
              </a:tabLst>
            </a:pPr>
            <a:r>
              <a:rPr lang="en-US" sz="2400" spc="-5" dirty="0">
                <a:latin typeface="Arial"/>
                <a:cs typeface="Arial"/>
              </a:rPr>
              <a:t>                                    Total number of test statistics 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242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39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Conventions About</a:t>
            </a:r>
            <a:r>
              <a:rPr spc="-225" dirty="0"/>
              <a:t> </a:t>
            </a:r>
            <a:r>
              <a:rPr spc="-5" dirty="0"/>
              <a:t>Inconsistency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68275" y="1102980"/>
            <a:ext cx="8007449" cy="74956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3116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31165" algn="l"/>
                <a:tab pos="431800" algn="l"/>
              </a:tabLst>
            </a:pP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“Inconsistent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null”: </a:t>
            </a:r>
            <a:r>
              <a:rPr spc="-5" dirty="0"/>
              <a:t>The test </a:t>
            </a:r>
            <a:r>
              <a:rPr dirty="0"/>
              <a:t>statistic </a:t>
            </a:r>
            <a:r>
              <a:rPr spc="-5" dirty="0"/>
              <a:t>is in the  tail of the empirical distribution under the null</a:t>
            </a:r>
            <a:r>
              <a:rPr spc="-80" dirty="0"/>
              <a:t> </a:t>
            </a:r>
            <a:r>
              <a:rPr spc="-5" dirty="0"/>
              <a:t>hypothesis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39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Conventions About</a:t>
            </a:r>
            <a:r>
              <a:rPr spc="-225" dirty="0"/>
              <a:t> </a:t>
            </a:r>
            <a:r>
              <a:rPr spc="-5" dirty="0"/>
              <a:t>Inconsistency</a:t>
            </a:r>
          </a:p>
        </p:txBody>
      </p:sp>
    </p:spTree>
    <p:extLst>
      <p:ext uri="{BB962C8B-B14F-4D97-AF65-F5344CB8AC3E}">
        <p14:creationId xmlns:p14="http://schemas.microsoft.com/office/powerpoint/2010/main" val="180712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68275" y="1102980"/>
            <a:ext cx="8007449" cy="338887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3116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31165" algn="l"/>
                <a:tab pos="431800" algn="l"/>
              </a:tabLst>
            </a:pP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“Inconsistent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null”: </a:t>
            </a:r>
            <a:r>
              <a:rPr spc="-5" dirty="0"/>
              <a:t>The test </a:t>
            </a:r>
            <a:r>
              <a:rPr dirty="0"/>
              <a:t>statistic </a:t>
            </a:r>
            <a:r>
              <a:rPr spc="-5" dirty="0"/>
              <a:t>is in the  tail of the empirical distribution under the null</a:t>
            </a:r>
            <a:r>
              <a:rPr spc="-80" dirty="0"/>
              <a:t> </a:t>
            </a:r>
            <a:r>
              <a:rPr spc="-5" dirty="0"/>
              <a:t>hypothesis</a:t>
            </a:r>
          </a:p>
          <a:p>
            <a:pPr marL="431165" indent="-412750">
              <a:lnSpc>
                <a:spcPct val="100000"/>
              </a:lnSpc>
              <a:spcBef>
                <a:spcPts val="1650"/>
              </a:spcBef>
              <a:buClr>
                <a:srgbClr val="C4820D"/>
              </a:buClr>
              <a:buChar char="●"/>
              <a:tabLst>
                <a:tab pos="431165" algn="l"/>
                <a:tab pos="431800" algn="l"/>
              </a:tabLst>
            </a:pP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“In the tail,” first</a:t>
            </a:r>
            <a:r>
              <a:rPr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convention:</a:t>
            </a:r>
          </a:p>
          <a:p>
            <a:pPr marL="888365" lvl="1" indent="-412750">
              <a:lnSpc>
                <a:spcPts val="2865"/>
              </a:lnSpc>
              <a:spcBef>
                <a:spcPts val="15"/>
              </a:spcBef>
              <a:buClr>
                <a:srgbClr val="D89F38"/>
              </a:buClr>
              <a:buChar char="○"/>
              <a:tabLst>
                <a:tab pos="888365" algn="l"/>
                <a:tab pos="889000" algn="l"/>
              </a:tabLst>
            </a:pPr>
            <a:r>
              <a:rPr sz="2400" spc="-5" dirty="0">
                <a:latin typeface="Arial"/>
                <a:cs typeface="Arial"/>
              </a:rPr>
              <a:t>The area in the tail is less than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5%</a:t>
            </a:r>
            <a:endParaRPr sz="2400" dirty="0">
              <a:latin typeface="Arial"/>
              <a:cs typeface="Arial"/>
            </a:endParaRPr>
          </a:p>
          <a:p>
            <a:pPr marL="888365" lvl="1" indent="-412750">
              <a:lnSpc>
                <a:spcPts val="2865"/>
              </a:lnSpc>
              <a:buClr>
                <a:srgbClr val="D89F38"/>
              </a:buClr>
              <a:buChar char="○"/>
              <a:tabLst>
                <a:tab pos="888365" algn="l"/>
                <a:tab pos="88900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result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“statistically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significant”</a:t>
            </a:r>
            <a:r>
              <a:rPr lang="en-US" sz="2400" dirty="0">
                <a:latin typeface="Arial"/>
                <a:cs typeface="Arial"/>
              </a:rPr>
              <a:t> </a:t>
            </a:r>
          </a:p>
          <a:p>
            <a:pPr marL="431165" indent="-412750">
              <a:lnSpc>
                <a:spcPct val="100000"/>
              </a:lnSpc>
              <a:spcBef>
                <a:spcPts val="1650"/>
              </a:spcBef>
              <a:buClr>
                <a:srgbClr val="C4820D"/>
              </a:buClr>
              <a:buChar char="●"/>
              <a:tabLst>
                <a:tab pos="431165" algn="l"/>
                <a:tab pos="431800" algn="l"/>
              </a:tabLst>
            </a:pP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“In the tail,”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second</a:t>
            </a:r>
            <a:r>
              <a:rPr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convention:</a:t>
            </a:r>
          </a:p>
          <a:p>
            <a:pPr marL="888365" lvl="1" indent="-412750">
              <a:lnSpc>
                <a:spcPts val="2865"/>
              </a:lnSpc>
              <a:spcBef>
                <a:spcPts val="15"/>
              </a:spcBef>
              <a:buClr>
                <a:srgbClr val="D89F38"/>
              </a:buClr>
              <a:buChar char="○"/>
              <a:tabLst>
                <a:tab pos="888365" algn="l"/>
                <a:tab pos="8890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area in the tail is less than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1%</a:t>
            </a:r>
            <a:endParaRPr sz="2400" dirty="0">
              <a:latin typeface="Arial"/>
              <a:cs typeface="Arial"/>
            </a:endParaRPr>
          </a:p>
          <a:p>
            <a:pPr marL="888365" lvl="1" indent="-412750">
              <a:lnSpc>
                <a:spcPts val="2865"/>
              </a:lnSpc>
              <a:buClr>
                <a:srgbClr val="D89F38"/>
              </a:buClr>
              <a:buChar char="○"/>
              <a:tabLst>
                <a:tab pos="888365" algn="l"/>
                <a:tab pos="8890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result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“highly statistically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significant”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39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Conventions About</a:t>
            </a:r>
            <a:r>
              <a:rPr spc="-225" dirty="0"/>
              <a:t> </a:t>
            </a:r>
            <a:r>
              <a:rPr spc="-5" dirty="0"/>
              <a:t>Inconsistency</a:t>
            </a:r>
          </a:p>
        </p:txBody>
      </p:sp>
    </p:spTree>
    <p:extLst>
      <p:ext uri="{BB962C8B-B14F-4D97-AF65-F5344CB8AC3E}">
        <p14:creationId xmlns:p14="http://schemas.microsoft.com/office/powerpoint/2010/main" val="381567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0182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35" dirty="0"/>
              <a:t>GSI’s</a:t>
            </a:r>
            <a:r>
              <a:rPr spc="-70" dirty="0"/>
              <a:t> </a:t>
            </a:r>
            <a:r>
              <a:rPr spc="-5" dirty="0"/>
              <a:t>Defense</a:t>
            </a:r>
          </a:p>
        </p:txBody>
      </p:sp>
    </p:spTree>
    <p:extLst>
      <p:ext uri="{BB962C8B-B14F-4D97-AF65-F5344CB8AC3E}">
        <p14:creationId xmlns:p14="http://schemas.microsoft.com/office/powerpoint/2010/main" val="298061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3387</TotalTime>
  <Words>3153</Words>
  <Application>Microsoft Office PowerPoint</Application>
  <PresentationFormat>On-screen Show (16:9)</PresentationFormat>
  <Paragraphs>307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Office Theme</vt:lpstr>
      <vt:lpstr>A/B Testing  </vt:lpstr>
      <vt:lpstr>Review: Statistical Significance</vt:lpstr>
      <vt:lpstr>Definition of the P-value</vt:lpstr>
      <vt:lpstr>Definition of the P-value</vt:lpstr>
      <vt:lpstr>Definition of the P-value</vt:lpstr>
      <vt:lpstr>Conventions About Inconsistency</vt:lpstr>
      <vt:lpstr>Conventions About Inconsistency</vt:lpstr>
      <vt:lpstr>Conventions About Inconsistency</vt:lpstr>
      <vt:lpstr>The GSI’s Defense</vt:lpstr>
      <vt:lpstr>The GSI’s Defense</vt:lpstr>
      <vt:lpstr>The GSI’s Defense</vt:lpstr>
      <vt:lpstr>The P-Value as an Area</vt:lpstr>
      <vt:lpstr>A/B Testing</vt:lpstr>
      <vt:lpstr>Comparing Two Samples</vt:lpstr>
      <vt:lpstr>Comparing Two Samples</vt:lpstr>
      <vt:lpstr>Hypotheses</vt:lpstr>
      <vt:lpstr>Hypotheses</vt:lpstr>
      <vt:lpstr>Test Statistic</vt:lpstr>
      <vt:lpstr>Test Statistic</vt:lpstr>
      <vt:lpstr>Test Statistic</vt:lpstr>
      <vt:lpstr>The Data</vt:lpstr>
      <vt:lpstr>Shuffling Labels Under the Null</vt:lpstr>
      <vt:lpstr>How We’ve Tested Thus Far</vt:lpstr>
      <vt:lpstr>Hypothesis Testing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Review: Statistical Significance</dc:title>
  <dc:creator>Abra</dc:creator>
  <cp:lastModifiedBy>John Bergschneider</cp:lastModifiedBy>
  <cp:revision>21</cp:revision>
  <dcterms:created xsi:type="dcterms:W3CDTF">2021-01-18T16:23:20Z</dcterms:created>
  <dcterms:modified xsi:type="dcterms:W3CDTF">2021-03-19T04:01:04Z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