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  <p:sldMasterId id="2147483678" r:id="rId3"/>
  </p:sldMasterIdLst>
  <p:notesMasterIdLst>
    <p:notesMasterId r:id="rId43"/>
  </p:notesMasterIdLst>
  <p:sldIdLst>
    <p:sldId id="256" r:id="rId4"/>
    <p:sldId id="292" r:id="rId5"/>
    <p:sldId id="294" r:id="rId6"/>
    <p:sldId id="293" r:id="rId7"/>
    <p:sldId id="296" r:id="rId8"/>
    <p:sldId id="295" r:id="rId9"/>
    <p:sldId id="259" r:id="rId10"/>
    <p:sldId id="262" r:id="rId11"/>
    <p:sldId id="263" r:id="rId12"/>
    <p:sldId id="299" r:id="rId13"/>
    <p:sldId id="298" r:id="rId14"/>
    <p:sldId id="297" r:id="rId15"/>
    <p:sldId id="264" r:id="rId16"/>
    <p:sldId id="300" r:id="rId17"/>
    <p:sldId id="301" r:id="rId18"/>
    <p:sldId id="265" r:id="rId19"/>
    <p:sldId id="303" r:id="rId20"/>
    <p:sldId id="302" r:id="rId21"/>
    <p:sldId id="266" r:id="rId22"/>
    <p:sldId id="305" r:id="rId23"/>
    <p:sldId id="304" r:id="rId24"/>
    <p:sldId id="272" r:id="rId25"/>
    <p:sldId id="307" r:id="rId26"/>
    <p:sldId id="306" r:id="rId27"/>
    <p:sldId id="267" r:id="rId28"/>
    <p:sldId id="311" r:id="rId29"/>
    <p:sldId id="310" r:id="rId30"/>
    <p:sldId id="309" r:id="rId31"/>
    <p:sldId id="308" r:id="rId32"/>
    <p:sldId id="268" r:id="rId33"/>
    <p:sldId id="269" r:id="rId34"/>
    <p:sldId id="312" r:id="rId35"/>
    <p:sldId id="313" r:id="rId36"/>
    <p:sldId id="314" r:id="rId37"/>
    <p:sldId id="315" r:id="rId38"/>
    <p:sldId id="270" r:id="rId39"/>
    <p:sldId id="317" r:id="rId40"/>
    <p:sldId id="316" r:id="rId41"/>
    <p:sldId id="271" r:id="rId42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4590" autoAdjust="0"/>
  </p:normalViewPr>
  <p:slideViewPr>
    <p:cSldViewPr>
      <p:cViewPr varScale="1">
        <p:scale>
          <a:sx n="84" d="100"/>
          <a:sy n="84" d="100"/>
        </p:scale>
        <p:origin x="1426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-29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95A5BE-B208-433D-8B66-DF55D97F9454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1DB93-988E-4476-AE20-648BD1238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85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Today and tomorrow we will wrap up our discussion of hypothesis testing</a:t>
            </a:r>
          </a:p>
          <a:p>
            <a:pPr marL="228600" indent="-228600">
              <a:buAutoNum type="arabicPeriod"/>
            </a:pPr>
            <a:r>
              <a:rPr lang="en-US" dirty="0"/>
              <a:t>We will also cover more examples using AB tests!</a:t>
            </a:r>
          </a:p>
          <a:p>
            <a:pPr marL="228600" indent="-228600">
              <a:buAutoNum type="arabicPeriod"/>
            </a:pPr>
            <a:r>
              <a:rPr lang="en-US" dirty="0"/>
              <a:t>Today we will look at two topics that we have not yet mentioned </a:t>
            </a:r>
          </a:p>
          <a:p>
            <a:pPr marL="228600" indent="-228600">
              <a:buAutoNum type="arabicPeriod"/>
            </a:pPr>
            <a:r>
              <a:rPr lang="en-US" dirty="0"/>
              <a:t>Causality and Error!</a:t>
            </a:r>
          </a:p>
          <a:p>
            <a:pPr marL="228600" indent="-228600">
              <a:buAutoNum type="arabicPeriod"/>
            </a:pPr>
            <a:r>
              <a:rPr lang="en-US" dirty="0" err="1"/>
              <a:t>Reemeber</a:t>
            </a:r>
            <a:r>
              <a:rPr lang="en-US" dirty="0"/>
              <a:t> hat causality states that event a causes event b! </a:t>
            </a:r>
          </a:p>
          <a:p>
            <a:pPr marL="228600" indent="-228600">
              <a:buAutoNum type="arabicPeriod"/>
            </a:pPr>
            <a:r>
              <a:rPr lang="en-US" dirty="0"/>
              <a:t>We will look at using AB testing to prove </a:t>
            </a:r>
            <a:r>
              <a:rPr lang="en-US" dirty="0" err="1"/>
              <a:t>causliaty</a:t>
            </a:r>
            <a:r>
              <a:rPr lang="en-US" dirty="0"/>
              <a:t> in Random controlled </a:t>
            </a:r>
            <a:r>
              <a:rPr lang="en-US" dirty="0" err="1"/>
              <a:t>expierments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Then we </a:t>
            </a:r>
            <a:r>
              <a:rPr lang="en-US" dirty="0" err="1"/>
              <a:t>eill</a:t>
            </a:r>
            <a:r>
              <a:rPr lang="en-US" dirty="0"/>
              <a:t> discuss error </a:t>
            </a:r>
            <a:r>
              <a:rPr lang="en-US" dirty="0" err="1"/>
              <a:t>probablitiy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The idea behind error probability is that there is a small chance that our conclusion based </a:t>
            </a:r>
          </a:p>
          <a:p>
            <a:pPr marL="228600" indent="-228600">
              <a:buAutoNum type="arabicPeriod"/>
            </a:pPr>
            <a:r>
              <a:rPr lang="en-US" dirty="0"/>
              <a:t>On simulations and p-values may be wrong!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1DB93-988E-4476-AE20-648BD12387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4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Recall first that a randomized controlled experiment is an experiment that randomly assigns participants into an treatment group or a control group. </a:t>
            </a:r>
          </a:p>
          <a:p>
            <a:pPr marL="228600" indent="-228600">
              <a:buAutoNum type="arabicPeriod"/>
            </a:pPr>
            <a:r>
              <a:rPr lang="en-US" dirty="0"/>
              <a:t>The treatment is applied to the treatment group while the control group receives no treatment, a placebo, or a standard treatment</a:t>
            </a:r>
          </a:p>
          <a:p>
            <a:pPr marL="228600" indent="-228600">
              <a:buAutoNum type="arabicPeriod"/>
            </a:pPr>
            <a:r>
              <a:rPr lang="en-US" dirty="0"/>
              <a:t>The goal of the randomized controlled experiment is to then measure the effect that the treatment had to the treatment group versus the effect control group had </a:t>
            </a:r>
          </a:p>
          <a:p>
            <a:pPr marL="228600" indent="-228600">
              <a:buAutoNum type="arabicPeriod"/>
            </a:pPr>
            <a:r>
              <a:rPr lang="en-US" dirty="0"/>
              <a:t> In terms of AB testing we can place our control group in A and are treatment group in B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The difference in the outcomes  can be described in two ways: </a:t>
            </a:r>
          </a:p>
          <a:p>
            <a:pPr marL="228600" indent="-228600">
              <a:buAutoNum type="arabicPeriod"/>
            </a:pPr>
            <a:r>
              <a:rPr lang="en-US" dirty="0"/>
              <a:t>Due to chance or due to treatment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1" spc="-5" dirty="0">
                <a:solidFill>
                  <a:srgbClr val="0000FF"/>
                </a:solidFill>
                <a:latin typeface="Arial"/>
                <a:cs typeface="Arial"/>
              </a:rPr>
              <a:t>And If </a:t>
            </a:r>
            <a:r>
              <a:rPr lang="en-US" sz="1200" b="1" dirty="0">
                <a:solidFill>
                  <a:srgbClr val="0000FF"/>
                </a:solidFill>
                <a:latin typeface="Arial"/>
                <a:cs typeface="Arial"/>
              </a:rPr>
              <a:t>the treatment </a:t>
            </a:r>
            <a:r>
              <a:rPr lang="en-US" sz="1200" b="1" spc="-5" dirty="0">
                <a:solidFill>
                  <a:srgbClr val="0000FF"/>
                </a:solidFill>
                <a:latin typeface="Arial"/>
                <a:cs typeface="Arial"/>
              </a:rPr>
              <a:t>and control groups are selected at  random, </a:t>
            </a:r>
            <a:r>
              <a:rPr lang="en-US" sz="1200" b="1" dirty="0">
                <a:solidFill>
                  <a:srgbClr val="0000FF"/>
                </a:solidFill>
                <a:latin typeface="Arial"/>
                <a:cs typeface="Arial"/>
              </a:rPr>
              <a:t>then </a:t>
            </a:r>
            <a:r>
              <a:rPr lang="en-US" sz="1200" b="1" spc="-5" dirty="0">
                <a:solidFill>
                  <a:srgbClr val="0000FF"/>
                </a:solidFill>
                <a:latin typeface="Arial"/>
                <a:cs typeface="Arial"/>
              </a:rPr>
              <a:t>you can make causal</a:t>
            </a:r>
            <a:r>
              <a:rPr lang="en-US" sz="1200" b="1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1200" b="1" spc="-5" dirty="0">
                <a:solidFill>
                  <a:srgbClr val="0000FF"/>
                </a:solidFill>
                <a:latin typeface="Arial"/>
                <a:cs typeface="Arial"/>
              </a:rPr>
              <a:t>conclusions.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1" spc="-5" dirty="0">
                <a:solidFill>
                  <a:srgbClr val="0000FF"/>
                </a:solidFill>
                <a:latin typeface="Arial"/>
                <a:cs typeface="Arial"/>
              </a:rPr>
              <a:t>We will explore </a:t>
            </a:r>
            <a:r>
              <a:rPr lang="en-US" sz="1200" b="1" spc="-5" dirty="0" err="1">
                <a:solidFill>
                  <a:srgbClr val="0000FF"/>
                </a:solidFill>
                <a:latin typeface="Arial"/>
                <a:cs typeface="Arial"/>
              </a:rPr>
              <a:t>bothe</a:t>
            </a:r>
            <a:r>
              <a:rPr lang="en-US" sz="1200" b="1" spc="-5" dirty="0">
                <a:solidFill>
                  <a:srgbClr val="0000FF"/>
                </a:solidFill>
                <a:latin typeface="Arial"/>
                <a:cs typeface="Arial"/>
              </a:rPr>
              <a:t> of these outcomes in this lecture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1DB93-988E-4476-AE20-648BD12387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74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Recall first that a randomized controlled experiment is an experiment that randomly assigns participants into an treatment group or a control group. </a:t>
            </a:r>
          </a:p>
          <a:p>
            <a:pPr marL="228600" indent="-228600">
              <a:buAutoNum type="arabicPeriod"/>
            </a:pPr>
            <a:r>
              <a:rPr lang="en-US" dirty="0"/>
              <a:t>The treatment is applied to the treatment group while the control group receives no treatment, a placebo, or a standard treatment</a:t>
            </a:r>
          </a:p>
          <a:p>
            <a:pPr marL="228600" indent="-228600">
              <a:buAutoNum type="arabicPeriod"/>
            </a:pPr>
            <a:r>
              <a:rPr lang="en-US" dirty="0"/>
              <a:t>The goal of the randomized controlled experiment is to then measure the effect that the treatment had to the treatment group versus the effect control group had </a:t>
            </a:r>
          </a:p>
          <a:p>
            <a:pPr marL="228600" indent="-228600">
              <a:buAutoNum type="arabicPeriod"/>
            </a:pPr>
            <a:r>
              <a:rPr lang="en-US" dirty="0"/>
              <a:t> In terms of AB testing we can place our control group in A and are treatment group in B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The difference in the outcomes can be described in two ways: </a:t>
            </a:r>
          </a:p>
          <a:p>
            <a:pPr marL="228600" indent="-228600">
              <a:buAutoNum type="arabicPeriod"/>
            </a:pPr>
            <a:r>
              <a:rPr lang="en-US" dirty="0"/>
              <a:t>Due to chance or due to treatment</a:t>
            </a:r>
          </a:p>
          <a:p>
            <a:pPr marL="228600" indent="-228600">
              <a:buAutoNum type="arabicPeriod"/>
            </a:pPr>
            <a:r>
              <a:rPr lang="en-US" dirty="0"/>
              <a:t>To prove causality we need to show that the outcome is not to due to chance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1" spc="-5" dirty="0">
                <a:solidFill>
                  <a:srgbClr val="0000FF"/>
                </a:solidFill>
                <a:latin typeface="Arial"/>
                <a:cs typeface="Arial"/>
              </a:rPr>
              <a:t>And Then If </a:t>
            </a:r>
            <a:r>
              <a:rPr lang="en-US" sz="1200" b="1" dirty="0">
                <a:solidFill>
                  <a:srgbClr val="0000FF"/>
                </a:solidFill>
                <a:latin typeface="Arial"/>
                <a:cs typeface="Arial"/>
              </a:rPr>
              <a:t>the treatment </a:t>
            </a:r>
            <a:r>
              <a:rPr lang="en-US" sz="1200" b="1" spc="-5" dirty="0">
                <a:solidFill>
                  <a:srgbClr val="0000FF"/>
                </a:solidFill>
                <a:latin typeface="Arial"/>
                <a:cs typeface="Arial"/>
              </a:rPr>
              <a:t>and control groups are selected at  random, </a:t>
            </a:r>
            <a:r>
              <a:rPr lang="en-US" sz="1200" b="1" dirty="0">
                <a:solidFill>
                  <a:srgbClr val="0000FF"/>
                </a:solidFill>
                <a:latin typeface="Arial"/>
                <a:cs typeface="Arial"/>
              </a:rPr>
              <a:t>then </a:t>
            </a:r>
            <a:r>
              <a:rPr lang="en-US" sz="1200" b="1" spc="-5" dirty="0">
                <a:solidFill>
                  <a:srgbClr val="0000FF"/>
                </a:solidFill>
                <a:latin typeface="Arial"/>
                <a:cs typeface="Arial"/>
              </a:rPr>
              <a:t>you can conclude </a:t>
            </a:r>
            <a:r>
              <a:rPr lang="en-US" sz="1200" b="1" spc="-5" dirty="0" err="1">
                <a:solidFill>
                  <a:srgbClr val="0000FF"/>
                </a:solidFill>
                <a:latin typeface="Arial"/>
                <a:cs typeface="Arial"/>
              </a:rPr>
              <a:t>causility</a:t>
            </a:r>
            <a:endParaRPr lang="en-US" sz="1200" b="1" spc="-5" dirty="0">
              <a:solidFill>
                <a:srgbClr val="0000FF"/>
              </a:solidFill>
              <a:latin typeface="Arial"/>
              <a:cs typeface="Arial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1" spc="-5" dirty="0">
                <a:solidFill>
                  <a:srgbClr val="0000FF"/>
                </a:solidFill>
                <a:latin typeface="Arial"/>
                <a:cs typeface="Arial"/>
              </a:rPr>
              <a:t>We will explore </a:t>
            </a:r>
            <a:r>
              <a:rPr lang="en-US" sz="1200" b="1" spc="-5" dirty="0" err="1">
                <a:solidFill>
                  <a:srgbClr val="0000FF"/>
                </a:solidFill>
                <a:latin typeface="Arial"/>
                <a:cs typeface="Arial"/>
              </a:rPr>
              <a:t>bothe</a:t>
            </a:r>
            <a:r>
              <a:rPr lang="en-US" sz="1200" b="1" spc="-5" dirty="0">
                <a:solidFill>
                  <a:srgbClr val="0000FF"/>
                </a:solidFill>
                <a:latin typeface="Arial"/>
                <a:cs typeface="Arial"/>
              </a:rPr>
              <a:t> of these outcomes in this lecture. Whether the results are due to chance , </a:t>
            </a:r>
            <a:r>
              <a:rPr lang="en-US" sz="1200" b="1" spc="-5" dirty="0" err="1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lang="en-US" sz="1200" b="1" spc="-5" dirty="0">
                <a:solidFill>
                  <a:srgbClr val="0000FF"/>
                </a:solidFill>
                <a:latin typeface="Arial"/>
                <a:cs typeface="Arial"/>
              </a:rPr>
              <a:t>&gt;E. and error or due to treatment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1DB93-988E-4476-AE20-648BD12387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242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Recall first that a randomized controlled experiment is an experiment that randomly assigns participants into an treatment group or a control group. </a:t>
            </a:r>
          </a:p>
          <a:p>
            <a:pPr marL="228600" indent="-228600">
              <a:buAutoNum type="arabicPeriod"/>
            </a:pPr>
            <a:r>
              <a:rPr lang="en-US" dirty="0"/>
              <a:t>The treatment is applied to the treatment group while the control group receives no treatment, a placebo, or a standard treatment</a:t>
            </a:r>
          </a:p>
          <a:p>
            <a:pPr marL="228600" indent="-228600">
              <a:buAutoNum type="arabicPeriod"/>
            </a:pPr>
            <a:r>
              <a:rPr lang="en-US" dirty="0"/>
              <a:t>The goal of the randomized controlled experiment is to then measure the effect that the treatment had to the treatment group versus the effect control group had </a:t>
            </a:r>
          </a:p>
          <a:p>
            <a:pPr marL="228600" indent="-228600">
              <a:buAutoNum type="arabicPeriod"/>
            </a:pPr>
            <a:r>
              <a:rPr lang="en-US" dirty="0"/>
              <a:t> In terms of AB testing we can place our control group in A and are treatment group in B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The difference in the outcomes can be described in two ways: </a:t>
            </a:r>
          </a:p>
          <a:p>
            <a:pPr marL="228600" indent="-228600">
              <a:buAutoNum type="arabicPeriod"/>
            </a:pPr>
            <a:r>
              <a:rPr lang="en-US" dirty="0"/>
              <a:t>Due to chance or due to treatment</a:t>
            </a:r>
          </a:p>
          <a:p>
            <a:pPr marL="228600" indent="-228600">
              <a:buAutoNum type="arabicPeriod"/>
            </a:pPr>
            <a:r>
              <a:rPr lang="en-US" dirty="0"/>
              <a:t>To prove causality we need to show that the outcome is not to due to chance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1" spc="-5" dirty="0">
                <a:solidFill>
                  <a:srgbClr val="0000FF"/>
                </a:solidFill>
                <a:latin typeface="Arial"/>
                <a:cs typeface="Arial"/>
              </a:rPr>
              <a:t>And Then If </a:t>
            </a:r>
            <a:r>
              <a:rPr lang="en-US" sz="1200" b="1" dirty="0">
                <a:solidFill>
                  <a:srgbClr val="0000FF"/>
                </a:solidFill>
                <a:latin typeface="Arial"/>
                <a:cs typeface="Arial"/>
              </a:rPr>
              <a:t>the treatment </a:t>
            </a:r>
            <a:r>
              <a:rPr lang="en-US" sz="1200" b="1" spc="-5" dirty="0">
                <a:solidFill>
                  <a:srgbClr val="0000FF"/>
                </a:solidFill>
                <a:latin typeface="Arial"/>
                <a:cs typeface="Arial"/>
              </a:rPr>
              <a:t>and control groups are selected at  random, </a:t>
            </a:r>
            <a:r>
              <a:rPr lang="en-US" sz="1200" b="1" dirty="0">
                <a:solidFill>
                  <a:srgbClr val="0000FF"/>
                </a:solidFill>
                <a:latin typeface="Arial"/>
                <a:cs typeface="Arial"/>
              </a:rPr>
              <a:t>then </a:t>
            </a:r>
            <a:r>
              <a:rPr lang="en-US" sz="1200" b="1" spc="-5" dirty="0">
                <a:solidFill>
                  <a:srgbClr val="0000FF"/>
                </a:solidFill>
                <a:latin typeface="Arial"/>
                <a:cs typeface="Arial"/>
              </a:rPr>
              <a:t>you can conclude </a:t>
            </a:r>
            <a:r>
              <a:rPr lang="en-US" sz="1200" b="1" spc="-5" dirty="0" err="1">
                <a:solidFill>
                  <a:srgbClr val="0000FF"/>
                </a:solidFill>
                <a:latin typeface="Arial"/>
                <a:cs typeface="Arial"/>
              </a:rPr>
              <a:t>causility</a:t>
            </a:r>
            <a:endParaRPr lang="en-US" sz="1200" b="1" spc="-5" dirty="0">
              <a:solidFill>
                <a:srgbClr val="0000FF"/>
              </a:solidFill>
              <a:latin typeface="Arial"/>
              <a:cs typeface="Arial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1" spc="-5" dirty="0">
                <a:solidFill>
                  <a:srgbClr val="0000FF"/>
                </a:solidFill>
                <a:latin typeface="Arial"/>
                <a:cs typeface="Arial"/>
              </a:rPr>
              <a:t>We will explore </a:t>
            </a:r>
            <a:r>
              <a:rPr lang="en-US" sz="1200" b="1" spc="-5" dirty="0" err="1">
                <a:solidFill>
                  <a:srgbClr val="0000FF"/>
                </a:solidFill>
                <a:latin typeface="Arial"/>
                <a:cs typeface="Arial"/>
              </a:rPr>
              <a:t>bothe</a:t>
            </a:r>
            <a:r>
              <a:rPr lang="en-US" sz="1200" b="1" spc="-5" dirty="0">
                <a:solidFill>
                  <a:srgbClr val="0000FF"/>
                </a:solidFill>
                <a:latin typeface="Arial"/>
                <a:cs typeface="Arial"/>
              </a:rPr>
              <a:t> of these outcomes in this lecture. Whether the results are due to chance , </a:t>
            </a:r>
            <a:r>
              <a:rPr lang="en-US" sz="1200" b="1" spc="-5" dirty="0" err="1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lang="en-US" sz="1200" b="1" spc="-5" dirty="0">
                <a:solidFill>
                  <a:srgbClr val="0000FF"/>
                </a:solidFill>
                <a:latin typeface="Arial"/>
                <a:cs typeface="Arial"/>
              </a:rPr>
              <a:t>&gt;E. and error or due to treatment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1DB93-988E-4476-AE20-648BD12387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046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Again we are trying to determine if the </a:t>
            </a:r>
            <a:r>
              <a:rPr lang="en-US" dirty="0" err="1"/>
              <a:t>botox</a:t>
            </a:r>
            <a:r>
              <a:rPr lang="en-US" dirty="0"/>
              <a:t> has any effect.</a:t>
            </a:r>
          </a:p>
          <a:p>
            <a:pPr marL="228600" indent="-228600">
              <a:buAutoNum type="arabicPeriod"/>
            </a:pPr>
            <a:r>
              <a:rPr lang="en-US" dirty="0"/>
              <a:t>Further are trying to remove the possibility that the effect is due to randomness</a:t>
            </a:r>
          </a:p>
          <a:p>
            <a:pPr marL="228600" indent="-228600">
              <a:buAutoNum type="arabicPeriod"/>
            </a:pPr>
            <a:r>
              <a:rPr lang="en-US" dirty="0"/>
              <a:t>Hence showing causality</a:t>
            </a:r>
          </a:p>
          <a:p>
            <a:pPr marL="228600" indent="-228600">
              <a:buAutoNum type="arabicPeriod"/>
            </a:pPr>
            <a:r>
              <a:rPr lang="en-US" dirty="0"/>
              <a:t>So we will show the results are not due to randomness by </a:t>
            </a:r>
            <a:r>
              <a:rPr lang="en-US" dirty="0" err="1"/>
              <a:t>appling</a:t>
            </a:r>
            <a:r>
              <a:rPr lang="en-US" dirty="0"/>
              <a:t> AB testing </a:t>
            </a:r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Before a participant is placed into either the control group or the treatment group </a:t>
            </a:r>
          </a:p>
          <a:p>
            <a:pPr marL="228600" indent="-228600">
              <a:buAutoNum type="arabicPeriod"/>
            </a:pPr>
            <a:r>
              <a:rPr lang="en-US" dirty="0"/>
              <a:t>The patient has a potential outcome from being assigned to the treatment group or has a potential outcome from being assigned to the control group</a:t>
            </a:r>
          </a:p>
          <a:p>
            <a:pPr marL="228600" indent="-228600">
              <a:buAutoNum type="arabicPeriod"/>
            </a:pPr>
            <a:r>
              <a:rPr lang="en-US" dirty="0"/>
              <a:t>A picture of this can be seen below.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A patient can potentially be randomly assigned to one of two groups</a:t>
            </a:r>
          </a:p>
          <a:p>
            <a:pPr marL="228600" indent="-228600">
              <a:buAutoNum type="arabicPeriod"/>
            </a:pPr>
            <a:r>
              <a:rPr lang="en-US" dirty="0"/>
              <a:t>Each of these assignments will have 1 outcome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1DB93-988E-4476-AE20-648BD12387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4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Again we are trying to determine if the </a:t>
            </a:r>
            <a:r>
              <a:rPr lang="en-US" dirty="0" err="1"/>
              <a:t>botox</a:t>
            </a:r>
            <a:r>
              <a:rPr lang="en-US" dirty="0"/>
              <a:t> has any effect.</a:t>
            </a:r>
          </a:p>
          <a:p>
            <a:pPr marL="228600" indent="-228600">
              <a:buAutoNum type="arabicPeriod"/>
            </a:pPr>
            <a:r>
              <a:rPr lang="en-US" dirty="0"/>
              <a:t>Further are trying to remove the possibility that the effect is due to randomness</a:t>
            </a:r>
          </a:p>
          <a:p>
            <a:pPr marL="228600" indent="-228600">
              <a:buAutoNum type="arabicPeriod"/>
            </a:pPr>
            <a:r>
              <a:rPr lang="en-US" dirty="0"/>
              <a:t>Hence showing causality</a:t>
            </a:r>
          </a:p>
          <a:p>
            <a:pPr marL="228600" indent="-228600">
              <a:buAutoNum type="arabicPeriod"/>
            </a:pPr>
            <a:r>
              <a:rPr lang="en-US" dirty="0"/>
              <a:t>So we will show the results are not due to randomness by </a:t>
            </a:r>
            <a:r>
              <a:rPr lang="en-US" dirty="0" err="1"/>
              <a:t>appling</a:t>
            </a:r>
            <a:r>
              <a:rPr lang="en-US" dirty="0"/>
              <a:t> AB testing </a:t>
            </a:r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Before a participant is placed into either the control group or the treatment group </a:t>
            </a:r>
          </a:p>
          <a:p>
            <a:pPr marL="228600" indent="-228600">
              <a:buAutoNum type="arabicPeriod"/>
            </a:pPr>
            <a:r>
              <a:rPr lang="en-US" dirty="0"/>
              <a:t>The patient has a potential outcome from being assigned to the treatment group or has a potential outcome from being assigned to the control group</a:t>
            </a:r>
          </a:p>
          <a:p>
            <a:pPr marL="228600" indent="-228600">
              <a:buAutoNum type="arabicPeriod"/>
            </a:pPr>
            <a:r>
              <a:rPr lang="en-US" dirty="0"/>
              <a:t>A picture of this can be seen below.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A patient can potentially be randomly assigned to one of two groups</a:t>
            </a:r>
          </a:p>
          <a:p>
            <a:pPr marL="228600" indent="-228600">
              <a:buAutoNum type="arabicPeriod"/>
            </a:pPr>
            <a:r>
              <a:rPr lang="en-US" dirty="0"/>
              <a:t>Each of these assignments will have 1 outcome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1DB93-988E-4476-AE20-648BD12387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380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Again we are trying to determine if the </a:t>
            </a:r>
            <a:r>
              <a:rPr lang="en-US" dirty="0" err="1"/>
              <a:t>botox</a:t>
            </a:r>
            <a:r>
              <a:rPr lang="en-US" dirty="0"/>
              <a:t> has any effect.</a:t>
            </a:r>
          </a:p>
          <a:p>
            <a:pPr marL="228600" indent="-228600">
              <a:buAutoNum type="arabicPeriod"/>
            </a:pPr>
            <a:r>
              <a:rPr lang="en-US" dirty="0"/>
              <a:t>Further are trying to remove the possibility that the effect is due to randomness</a:t>
            </a:r>
          </a:p>
          <a:p>
            <a:pPr marL="228600" indent="-228600">
              <a:buAutoNum type="arabicPeriod"/>
            </a:pPr>
            <a:r>
              <a:rPr lang="en-US" dirty="0"/>
              <a:t>Hence showing causality</a:t>
            </a:r>
          </a:p>
          <a:p>
            <a:pPr marL="228600" indent="-228600">
              <a:buAutoNum type="arabicPeriod"/>
            </a:pPr>
            <a:r>
              <a:rPr lang="en-US" dirty="0"/>
              <a:t>So we will show the results are not due to randomness by </a:t>
            </a:r>
            <a:r>
              <a:rPr lang="en-US" dirty="0" err="1"/>
              <a:t>appling</a:t>
            </a:r>
            <a:r>
              <a:rPr lang="en-US" dirty="0"/>
              <a:t> AB testing </a:t>
            </a:r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Before a participant is placed into either the control group or the treatment group </a:t>
            </a:r>
          </a:p>
          <a:p>
            <a:pPr marL="228600" indent="-228600">
              <a:buAutoNum type="arabicPeriod"/>
            </a:pPr>
            <a:r>
              <a:rPr lang="en-US" dirty="0"/>
              <a:t>The patient has a potential outcome from being assigned to the treatment group or has a potential outcome from being assigned to the control group</a:t>
            </a:r>
          </a:p>
          <a:p>
            <a:pPr marL="228600" indent="-228600">
              <a:buAutoNum type="arabicPeriod"/>
            </a:pPr>
            <a:r>
              <a:rPr lang="en-US" dirty="0"/>
              <a:t>A picture of this can be seen below.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A patient can potentially be randomly assigned to one of two groups</a:t>
            </a:r>
          </a:p>
          <a:p>
            <a:pPr marL="228600" indent="-228600">
              <a:buAutoNum type="arabicPeriod"/>
            </a:pPr>
            <a:r>
              <a:rPr lang="en-US" dirty="0"/>
              <a:t>Each of these assignments will have 1 outcome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1DB93-988E-4476-AE20-648BD12387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962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After the patients have been randomized: We get two groups of OUTCOMES</a:t>
            </a:r>
          </a:p>
          <a:p>
            <a:pPr marL="228600" indent="-228600">
              <a:buAutoNum type="arabicPeriod"/>
            </a:pPr>
            <a:r>
              <a:rPr lang="en-US" dirty="0"/>
              <a:t>Outcomes if assigned to the control group </a:t>
            </a:r>
          </a:p>
          <a:p>
            <a:pPr marL="228600" indent="-228600">
              <a:buAutoNum type="arabicPeriod"/>
            </a:pPr>
            <a:r>
              <a:rPr lang="en-US" dirty="0"/>
              <a:t>Outcomes if assigned to the treatment group</a:t>
            </a:r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What we would like to know is there a difference between the outcomes if randomly assigned to treatment group and the outcomes if randomly assigned control group</a:t>
            </a:r>
          </a:p>
          <a:p>
            <a:pPr marL="228600" indent="-228600">
              <a:buAutoNum type="arabicPeriod"/>
            </a:pPr>
            <a:r>
              <a:rPr lang="en-US" dirty="0"/>
              <a:t>If there is no difference between the outcomes of the randomly assigned  treatment group vs randomly assigned control group then the effects of the experiment are due to randomness not </a:t>
            </a:r>
            <a:r>
              <a:rPr lang="en-US" dirty="0" err="1"/>
              <a:t>botox</a:t>
            </a:r>
            <a:r>
              <a:rPr lang="en-US" dirty="0"/>
              <a:t>!</a:t>
            </a:r>
          </a:p>
          <a:p>
            <a:pPr marL="228600" indent="-228600">
              <a:buAutoNum type="arabicPeriod"/>
            </a:pPr>
            <a:r>
              <a:rPr lang="en-US" dirty="0"/>
              <a:t>Let’s summarize the two </a:t>
            </a:r>
            <a:r>
              <a:rPr lang="en-US" dirty="0" err="1"/>
              <a:t>hypthoesis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1DB93-988E-4476-AE20-648BD12387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786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After the patients have been randomized: We get two groups of OUTCOMES</a:t>
            </a:r>
          </a:p>
          <a:p>
            <a:pPr marL="228600" indent="-228600">
              <a:buAutoNum type="arabicPeriod"/>
            </a:pPr>
            <a:r>
              <a:rPr lang="en-US" dirty="0"/>
              <a:t>Outcomes if assigned to the control group </a:t>
            </a:r>
          </a:p>
          <a:p>
            <a:pPr marL="228600" indent="-228600">
              <a:buAutoNum type="arabicPeriod"/>
            </a:pPr>
            <a:r>
              <a:rPr lang="en-US" dirty="0"/>
              <a:t>Outcomes if assigned to the treatment group</a:t>
            </a:r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What we would like to know is there a difference between the outcomes if randomly assigned to treatment group and the outcomes if randomly assigned control group</a:t>
            </a:r>
          </a:p>
          <a:p>
            <a:pPr marL="228600" indent="-228600">
              <a:buAutoNum type="arabicPeriod"/>
            </a:pPr>
            <a:r>
              <a:rPr lang="en-US" dirty="0"/>
              <a:t>If there is no difference between the outcomes of the randomly assigned  treatment group vs randomly assigned control group then the effects of the experiment are due to randomness not </a:t>
            </a:r>
            <a:r>
              <a:rPr lang="en-US" dirty="0" err="1"/>
              <a:t>botox</a:t>
            </a:r>
            <a:r>
              <a:rPr lang="en-US" dirty="0"/>
              <a:t>!</a:t>
            </a:r>
          </a:p>
          <a:p>
            <a:pPr marL="228600" indent="-228600">
              <a:buAutoNum type="arabicPeriod"/>
            </a:pPr>
            <a:r>
              <a:rPr lang="en-US" dirty="0"/>
              <a:t>Let’s summarize the two </a:t>
            </a:r>
            <a:r>
              <a:rPr lang="en-US" dirty="0" err="1"/>
              <a:t>hypthoesis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1DB93-988E-4476-AE20-648BD12387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846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After the patients have been randomized: We get two groups of OUTCOMES</a:t>
            </a:r>
          </a:p>
          <a:p>
            <a:pPr marL="228600" indent="-228600">
              <a:buAutoNum type="arabicPeriod"/>
            </a:pPr>
            <a:r>
              <a:rPr lang="en-US" dirty="0"/>
              <a:t>Outcomes if assigned to the control group </a:t>
            </a:r>
          </a:p>
          <a:p>
            <a:pPr marL="228600" indent="-228600">
              <a:buAutoNum type="arabicPeriod"/>
            </a:pPr>
            <a:r>
              <a:rPr lang="en-US" dirty="0"/>
              <a:t>Outcomes if assigned to the treatment group</a:t>
            </a:r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What we would like to know is there a difference between the outcomes if randomly assigned to treatment group and the outcomes if randomly assigned control group</a:t>
            </a:r>
          </a:p>
          <a:p>
            <a:pPr marL="228600" indent="-228600">
              <a:buAutoNum type="arabicPeriod"/>
            </a:pPr>
            <a:r>
              <a:rPr lang="en-US" dirty="0"/>
              <a:t>If there is no difference between the outcomes of the randomly assigned  treatment group vs randomly assigned control group then the effects of the experiment are due to randomness not </a:t>
            </a:r>
            <a:r>
              <a:rPr lang="en-US" dirty="0" err="1"/>
              <a:t>botox</a:t>
            </a:r>
            <a:r>
              <a:rPr lang="en-US" dirty="0"/>
              <a:t>!</a:t>
            </a:r>
          </a:p>
          <a:p>
            <a:pPr marL="228600" indent="-228600">
              <a:buAutoNum type="arabicPeriod"/>
            </a:pPr>
            <a:r>
              <a:rPr lang="en-US" dirty="0"/>
              <a:t>Let’s summarize the two </a:t>
            </a:r>
            <a:r>
              <a:rPr lang="en-US" dirty="0" err="1"/>
              <a:t>hypthoesis</a:t>
            </a: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To Remove randomness we said </a:t>
            </a:r>
            <a:r>
              <a:rPr lang="en-US" dirty="0" err="1"/>
              <a:t>oky</a:t>
            </a:r>
            <a:r>
              <a:rPr lang="en-US" dirty="0"/>
              <a:t>: assume the results are random then if </a:t>
            </a:r>
            <a:r>
              <a:rPr lang="en-US" dirty="0" err="1"/>
              <a:t>perumatet</a:t>
            </a:r>
            <a:r>
              <a:rPr lang="en-US" dirty="0"/>
              <a:t> which group a patient was in then computed the test stat we should get a value close to the </a:t>
            </a:r>
          </a:p>
          <a:p>
            <a:pPr marL="228600" indent="-228600">
              <a:buAutoNum type="arabicPeriod"/>
            </a:pPr>
            <a:r>
              <a:rPr lang="en-US" dirty="0"/>
              <a:t>Regular stat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1DB93-988E-4476-AE20-648BD12387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957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The null </a:t>
            </a:r>
            <a:r>
              <a:rPr lang="en-US" dirty="0" err="1"/>
              <a:t>hypthosis</a:t>
            </a:r>
            <a:r>
              <a:rPr lang="en-US" dirty="0"/>
              <a:t>  states  that the distribution of all potential treatment outcomes is very similar to the distribution of all potential control outcomes.</a:t>
            </a:r>
          </a:p>
          <a:p>
            <a:pPr marL="228600" indent="-228600">
              <a:buAutoNum type="arabicPeriod"/>
            </a:pPr>
            <a:r>
              <a:rPr lang="en-US" dirty="0"/>
              <a:t>Therefore the treatment was not effective but the result of the experiment was due to chance and the given sample</a:t>
            </a:r>
          </a:p>
          <a:p>
            <a:pPr marL="228600" indent="-228600">
              <a:buAutoNum type="arabicPeriod"/>
            </a:pPr>
            <a:r>
              <a:rPr lang="en-US" dirty="0"/>
              <a:t>I.E If the null is true then </a:t>
            </a:r>
            <a:r>
              <a:rPr lang="en-US" dirty="0" err="1"/>
              <a:t>IBotox</a:t>
            </a:r>
            <a:r>
              <a:rPr lang="en-US" dirty="0"/>
              <a:t> does nothing different then saline and the difference in the samples Is due to chance. 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The </a:t>
            </a:r>
            <a:r>
              <a:rPr lang="en-US" dirty="0" err="1"/>
              <a:t>alterernative</a:t>
            </a:r>
            <a:r>
              <a:rPr lang="en-US" dirty="0"/>
              <a:t> </a:t>
            </a:r>
            <a:r>
              <a:rPr lang="en-US" dirty="0" err="1"/>
              <a:t>hypthosis</a:t>
            </a:r>
            <a:r>
              <a:rPr lang="en-US" dirty="0"/>
              <a:t> is that more of the potential treatment scores are 1 than the potential control group scores.</a:t>
            </a:r>
          </a:p>
          <a:p>
            <a:pPr marL="228600" indent="-228600">
              <a:buAutoNum type="arabicPeriod"/>
            </a:pPr>
            <a:r>
              <a:rPr lang="en-US" dirty="0"/>
              <a:t>This means that the treatment is effective</a:t>
            </a:r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We will simulate the null </a:t>
            </a:r>
            <a:r>
              <a:rPr lang="en-US" dirty="0" err="1"/>
              <a:t>hypthoesis</a:t>
            </a:r>
            <a:r>
              <a:rPr lang="en-US" dirty="0"/>
              <a:t> by </a:t>
            </a:r>
          </a:p>
          <a:p>
            <a:pPr marL="228600" indent="-228600">
              <a:buAutoNum type="arabicPeriod"/>
            </a:pPr>
            <a:r>
              <a:rPr lang="en-US" dirty="0"/>
              <a:t>A. randomly </a:t>
            </a:r>
            <a:r>
              <a:rPr lang="en-US" dirty="0" err="1"/>
              <a:t>premuting</a:t>
            </a:r>
            <a:r>
              <a:rPr lang="en-US" dirty="0"/>
              <a:t> the 31 </a:t>
            </a:r>
            <a:r>
              <a:rPr lang="en-US" dirty="0" err="1"/>
              <a:t>particapents</a:t>
            </a:r>
            <a:r>
              <a:rPr lang="en-US" dirty="0"/>
              <a:t> into either the control group or the treatment group</a:t>
            </a:r>
          </a:p>
          <a:p>
            <a:pPr marL="228600" indent="-228600">
              <a:buAutoNum type="arabicPeriod"/>
            </a:pPr>
            <a:r>
              <a:rPr lang="en-US" dirty="0"/>
              <a:t>B. Then comparing how different the two proportions are of the permutated control group is to the treatment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1DB93-988E-4476-AE20-648BD12387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02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p-value allows us to compare whether the null hypothesis or the alternative hypothesis is true.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Lets review the definition of a p-value and how to compute it!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We start by assuming the null </a:t>
            </a:r>
            <a:r>
              <a:rPr lang="en-US" dirty="0" err="1"/>
              <a:t>hypthoesis</a:t>
            </a:r>
            <a:r>
              <a:rPr lang="en-US" dirty="0"/>
              <a:t> is true</a:t>
            </a:r>
          </a:p>
          <a:p>
            <a:pPr marL="228600" indent="-228600">
              <a:buAutoNum type="arabicPeriod"/>
            </a:pPr>
            <a:r>
              <a:rPr lang="en-US" dirty="0"/>
              <a:t>The p-value is the probability of obtaining test statistics at least as extreme as the observed statistic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dirty="0">
                <a:latin typeface="Arial"/>
                <a:cs typeface="Arial"/>
              </a:rPr>
              <a:t>The p-value let’s us measure how far the observed test statistic is from simulated test statistics.</a:t>
            </a:r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If we have a very small p-value this then supports the alternative </a:t>
            </a:r>
            <a:r>
              <a:rPr lang="en-US" dirty="0" err="1"/>
              <a:t>hypothesiss</a:t>
            </a:r>
            <a:r>
              <a:rPr lang="en-US" dirty="0"/>
              <a:t>  </a:t>
            </a:r>
          </a:p>
          <a:p>
            <a:pPr marL="228600" indent="-228600">
              <a:buAutoNum type="arabicPeriod"/>
            </a:pPr>
            <a:r>
              <a:rPr lang="en-US" dirty="0"/>
              <a:t>To compute this value we count up the </a:t>
            </a:r>
            <a:r>
              <a:rPr lang="en-US" dirty="0" err="1"/>
              <a:t>imulated</a:t>
            </a:r>
            <a:r>
              <a:rPr lang="en-US" dirty="0"/>
              <a:t> test statistics that are more extreme than the observed test statistic and divide by the total number of test </a:t>
            </a:r>
            <a:r>
              <a:rPr lang="en-US" dirty="0" err="1"/>
              <a:t>statsistics</a:t>
            </a:r>
            <a:r>
              <a:rPr lang="en-US" dirty="0"/>
              <a:t> in our simulation.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3F901F-4FE3-4AC1-ABD1-B1B1DB81B1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9536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The null </a:t>
            </a:r>
            <a:r>
              <a:rPr lang="en-US" dirty="0" err="1"/>
              <a:t>hypthosis</a:t>
            </a:r>
            <a:r>
              <a:rPr lang="en-US" dirty="0"/>
              <a:t>  states  that the distribution of all potential treatment outcomes is very similar to the distribution of all potential control outcomes.</a:t>
            </a:r>
          </a:p>
          <a:p>
            <a:pPr marL="228600" indent="-228600">
              <a:buAutoNum type="arabicPeriod"/>
            </a:pPr>
            <a:r>
              <a:rPr lang="en-US" dirty="0"/>
              <a:t>Therefore the treatment was not effective but the result of the experiment was due to chance and the given sample</a:t>
            </a:r>
          </a:p>
          <a:p>
            <a:pPr marL="228600" indent="-228600">
              <a:buAutoNum type="arabicPeriod"/>
            </a:pPr>
            <a:r>
              <a:rPr lang="en-US" dirty="0"/>
              <a:t>I.E If the null is true then </a:t>
            </a:r>
            <a:r>
              <a:rPr lang="en-US" dirty="0" err="1"/>
              <a:t>IBotox</a:t>
            </a:r>
            <a:r>
              <a:rPr lang="en-US" dirty="0"/>
              <a:t> does nothing different then saline and the difference in the samples Is due to chance. 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The </a:t>
            </a:r>
            <a:r>
              <a:rPr lang="en-US" dirty="0" err="1"/>
              <a:t>alterernative</a:t>
            </a:r>
            <a:r>
              <a:rPr lang="en-US" dirty="0"/>
              <a:t> </a:t>
            </a:r>
            <a:r>
              <a:rPr lang="en-US" dirty="0" err="1"/>
              <a:t>hypthosis</a:t>
            </a:r>
            <a:r>
              <a:rPr lang="en-US" dirty="0"/>
              <a:t> is that more of the potential treatment scores are 1 than the potential control group scores.</a:t>
            </a:r>
          </a:p>
          <a:p>
            <a:pPr marL="228600" indent="-228600">
              <a:buAutoNum type="arabicPeriod"/>
            </a:pPr>
            <a:r>
              <a:rPr lang="en-US" dirty="0"/>
              <a:t>This means that the treatment is effective</a:t>
            </a:r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We will simulate the null </a:t>
            </a:r>
            <a:r>
              <a:rPr lang="en-US" dirty="0" err="1"/>
              <a:t>hypthoesis</a:t>
            </a:r>
            <a:r>
              <a:rPr lang="en-US" dirty="0"/>
              <a:t> by </a:t>
            </a:r>
          </a:p>
          <a:p>
            <a:pPr marL="228600" indent="-228600">
              <a:buAutoNum type="arabicPeriod"/>
            </a:pPr>
            <a:r>
              <a:rPr lang="en-US" dirty="0"/>
              <a:t>A. randomly </a:t>
            </a:r>
            <a:r>
              <a:rPr lang="en-US" dirty="0" err="1"/>
              <a:t>premuting</a:t>
            </a:r>
            <a:r>
              <a:rPr lang="en-US" dirty="0"/>
              <a:t> the 31 </a:t>
            </a:r>
            <a:r>
              <a:rPr lang="en-US" dirty="0" err="1"/>
              <a:t>particapents</a:t>
            </a:r>
            <a:r>
              <a:rPr lang="en-US" dirty="0"/>
              <a:t> into either the control group or the treatment group</a:t>
            </a:r>
          </a:p>
          <a:p>
            <a:pPr marL="228600" indent="-228600">
              <a:buAutoNum type="arabicPeriod"/>
            </a:pPr>
            <a:r>
              <a:rPr lang="en-US" dirty="0"/>
              <a:t>B. Then comparing how different the two proportions are of the permutated control group is to the treatment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1DB93-988E-4476-AE20-648BD123877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72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The null </a:t>
            </a:r>
            <a:r>
              <a:rPr lang="en-US" dirty="0" err="1"/>
              <a:t>hypthosis</a:t>
            </a:r>
            <a:r>
              <a:rPr lang="en-US" dirty="0"/>
              <a:t>  states  that the distribution of all potential treatment outcomes is very similar to the distribution of all potential control outcomes.</a:t>
            </a:r>
          </a:p>
          <a:p>
            <a:pPr marL="228600" indent="-228600">
              <a:buAutoNum type="arabicPeriod"/>
            </a:pPr>
            <a:r>
              <a:rPr lang="en-US" dirty="0"/>
              <a:t>Therefore the treatment was not effective but the result of the experiment was due to chance and the given sample</a:t>
            </a:r>
          </a:p>
          <a:p>
            <a:pPr marL="228600" indent="-228600">
              <a:buAutoNum type="arabicPeriod"/>
            </a:pPr>
            <a:r>
              <a:rPr lang="en-US" dirty="0"/>
              <a:t>I.E If the null is true then </a:t>
            </a:r>
            <a:r>
              <a:rPr lang="en-US" dirty="0" err="1"/>
              <a:t>IBotox</a:t>
            </a:r>
            <a:r>
              <a:rPr lang="en-US" dirty="0"/>
              <a:t> does nothing different then saline and the difference in the samples Is due to chance. 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The </a:t>
            </a:r>
            <a:r>
              <a:rPr lang="en-US" dirty="0" err="1"/>
              <a:t>alterernative</a:t>
            </a:r>
            <a:r>
              <a:rPr lang="en-US" dirty="0"/>
              <a:t> </a:t>
            </a:r>
            <a:r>
              <a:rPr lang="en-US" dirty="0" err="1"/>
              <a:t>hypthosis</a:t>
            </a:r>
            <a:r>
              <a:rPr lang="en-US" dirty="0"/>
              <a:t> is that more of the potential treatment scores are 1 than the potential control group scores.</a:t>
            </a:r>
          </a:p>
          <a:p>
            <a:pPr marL="228600" indent="-228600">
              <a:buAutoNum type="arabicPeriod"/>
            </a:pPr>
            <a:r>
              <a:rPr lang="en-US" dirty="0"/>
              <a:t>This means that the treatment is effective</a:t>
            </a:r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We will simulate the null </a:t>
            </a:r>
            <a:r>
              <a:rPr lang="en-US" dirty="0" err="1"/>
              <a:t>hypthoesis</a:t>
            </a:r>
            <a:r>
              <a:rPr lang="en-US" dirty="0"/>
              <a:t> by </a:t>
            </a:r>
          </a:p>
          <a:p>
            <a:pPr marL="228600" indent="-228600">
              <a:buAutoNum type="arabicPeriod"/>
            </a:pPr>
            <a:r>
              <a:rPr lang="en-US" dirty="0"/>
              <a:t>A. randomly </a:t>
            </a:r>
            <a:r>
              <a:rPr lang="en-US" dirty="0" err="1"/>
              <a:t>premuting</a:t>
            </a:r>
            <a:r>
              <a:rPr lang="en-US" dirty="0"/>
              <a:t> the 31 </a:t>
            </a:r>
            <a:r>
              <a:rPr lang="en-US" dirty="0" err="1"/>
              <a:t>particapents</a:t>
            </a:r>
            <a:r>
              <a:rPr lang="en-US" dirty="0"/>
              <a:t> into either the control group or the treatment group</a:t>
            </a:r>
          </a:p>
          <a:p>
            <a:pPr marL="228600" indent="-228600">
              <a:buAutoNum type="arabicPeriod"/>
            </a:pPr>
            <a:r>
              <a:rPr lang="en-US" dirty="0"/>
              <a:t>B. Then comparing how different the two proportions are of the permutated control group is to the treatment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1DB93-988E-4476-AE20-648BD123877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206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We will assume the </a:t>
            </a:r>
            <a:r>
              <a:rPr lang="en-US" dirty="0" err="1"/>
              <a:t>the</a:t>
            </a:r>
            <a:r>
              <a:rPr lang="en-US" dirty="0"/>
              <a:t> null </a:t>
            </a:r>
            <a:r>
              <a:rPr lang="en-US" dirty="0" err="1"/>
              <a:t>hypthosis</a:t>
            </a:r>
            <a:r>
              <a:rPr lang="en-US" dirty="0"/>
              <a:t> is true.</a:t>
            </a:r>
          </a:p>
          <a:p>
            <a:pPr marL="228600" indent="-228600">
              <a:buAutoNum type="arabicPeriod"/>
            </a:pPr>
            <a:r>
              <a:rPr lang="en-US" dirty="0"/>
              <a:t>Therefore Botox does nothing different then saline and the difference in the samples Is due to chance. </a:t>
            </a:r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To test the null we will compute the distance between the effects the treatment group had and the effects the control group had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spc="-5" dirty="0">
                <a:solidFill>
                  <a:srgbClr val="3B3B3B"/>
                </a:solidFill>
                <a:latin typeface="Arial"/>
                <a:cs typeface="Arial"/>
              </a:rPr>
              <a:t>The Proportion is  Number of patients that reported an Effect divided by the total number of patients in the group</a:t>
            </a:r>
          </a:p>
          <a:p>
            <a:pPr marL="228600" indent="-228600">
              <a:buAutoNum type="arabicPeriod"/>
            </a:pPr>
            <a:r>
              <a:rPr lang="en-US" dirty="0"/>
              <a:t>A large distance of the observed statistic will support the alternative </a:t>
            </a:r>
            <a:r>
              <a:rPr lang="en-US" dirty="0" err="1"/>
              <a:t>hypthosis</a:t>
            </a:r>
            <a:r>
              <a:rPr lang="en-US" dirty="0"/>
              <a:t>!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Again to simulate the null we will randomly assign a patient to either the control group or the treatment group while holding constant</a:t>
            </a:r>
            <a:br>
              <a:rPr lang="en-US" dirty="0"/>
            </a:br>
            <a:r>
              <a:rPr lang="en-US" dirty="0"/>
              <a:t>if treatment had an effect or not</a:t>
            </a:r>
          </a:p>
          <a:p>
            <a:pPr marL="228600" indent="-228600">
              <a:buAutoNum type="arabicPeriod"/>
            </a:pPr>
            <a:r>
              <a:rPr lang="en-US" dirty="0"/>
              <a:t>We will then compute the test statistic and compare the observed statistic to the test statistic!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1DB93-988E-4476-AE20-648BD123877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6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We will assume the </a:t>
            </a:r>
            <a:r>
              <a:rPr lang="en-US" dirty="0" err="1"/>
              <a:t>the</a:t>
            </a:r>
            <a:r>
              <a:rPr lang="en-US" dirty="0"/>
              <a:t> null </a:t>
            </a:r>
            <a:r>
              <a:rPr lang="en-US" dirty="0" err="1"/>
              <a:t>hypthosis</a:t>
            </a:r>
            <a:r>
              <a:rPr lang="en-US" dirty="0"/>
              <a:t> is true.</a:t>
            </a:r>
          </a:p>
          <a:p>
            <a:pPr marL="228600" indent="-228600">
              <a:buAutoNum type="arabicPeriod"/>
            </a:pPr>
            <a:r>
              <a:rPr lang="en-US" dirty="0"/>
              <a:t>Therefore Botox does nothing different then saline and the difference in the samples Is due to chance. </a:t>
            </a:r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To test the null we will compute the distance between the effects the treatment group had and the effects the control group had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spc="-5" dirty="0">
                <a:solidFill>
                  <a:srgbClr val="3B3B3B"/>
                </a:solidFill>
                <a:latin typeface="Arial"/>
                <a:cs typeface="Arial"/>
              </a:rPr>
              <a:t>The Proportion is  Number of patients that reported an Effect divided by the total number of patients in the group</a:t>
            </a:r>
          </a:p>
          <a:p>
            <a:pPr marL="228600" indent="-228600">
              <a:buAutoNum type="arabicPeriod"/>
            </a:pPr>
            <a:r>
              <a:rPr lang="en-US" dirty="0"/>
              <a:t>A large distance of the observed statistic will support the alternative </a:t>
            </a:r>
            <a:r>
              <a:rPr lang="en-US" dirty="0" err="1"/>
              <a:t>hypthosis</a:t>
            </a:r>
            <a:r>
              <a:rPr lang="en-US" dirty="0"/>
              <a:t>!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Again to simulate the null we will randomly assign a patient to either the control group or the treatment group while holding constant</a:t>
            </a:r>
            <a:br>
              <a:rPr lang="en-US" dirty="0"/>
            </a:br>
            <a:r>
              <a:rPr lang="en-US" dirty="0"/>
              <a:t>if treatment had an effect or not</a:t>
            </a:r>
          </a:p>
          <a:p>
            <a:pPr marL="228600" indent="-228600">
              <a:buAutoNum type="arabicPeriod"/>
            </a:pPr>
            <a:r>
              <a:rPr lang="en-US" dirty="0"/>
              <a:t>We will then compute the test statistic and compare the observed statistic to the test statistic!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1DB93-988E-4476-AE20-648BD123877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7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We will assume the </a:t>
            </a:r>
            <a:r>
              <a:rPr lang="en-US" dirty="0" err="1"/>
              <a:t>the</a:t>
            </a:r>
            <a:r>
              <a:rPr lang="en-US" dirty="0"/>
              <a:t> null </a:t>
            </a:r>
            <a:r>
              <a:rPr lang="en-US" dirty="0" err="1"/>
              <a:t>hypthosis</a:t>
            </a:r>
            <a:r>
              <a:rPr lang="en-US" dirty="0"/>
              <a:t> is true.</a:t>
            </a:r>
          </a:p>
          <a:p>
            <a:pPr marL="228600" indent="-228600">
              <a:buAutoNum type="arabicPeriod"/>
            </a:pPr>
            <a:r>
              <a:rPr lang="en-US" dirty="0"/>
              <a:t>Therefore Botox does nothing different then saline and the difference in the samples Is due to chance. </a:t>
            </a:r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To test the null we will compute the distance between the effects the treatment group had and the effects the control group had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spc="-5" dirty="0">
                <a:solidFill>
                  <a:srgbClr val="3B3B3B"/>
                </a:solidFill>
                <a:latin typeface="Arial"/>
                <a:cs typeface="Arial"/>
              </a:rPr>
              <a:t>The Proportion is  Number of patients that reported an Effect divided by the total number of patients in the group</a:t>
            </a:r>
          </a:p>
          <a:p>
            <a:pPr marL="228600" indent="-228600">
              <a:buAutoNum type="arabicPeriod"/>
            </a:pPr>
            <a:r>
              <a:rPr lang="en-US" dirty="0"/>
              <a:t>A large distance of the observed statistic will support the alternative </a:t>
            </a:r>
            <a:r>
              <a:rPr lang="en-US" dirty="0" err="1"/>
              <a:t>hypthosis</a:t>
            </a:r>
            <a:r>
              <a:rPr lang="en-US" dirty="0"/>
              <a:t>!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Again to simulate the null we will randomly assign a patient to either the control group or the treatment group while holding constant</a:t>
            </a:r>
            <a:br>
              <a:rPr lang="en-US" dirty="0"/>
            </a:br>
            <a:r>
              <a:rPr lang="en-US" dirty="0"/>
              <a:t>if treatment had an effect or not</a:t>
            </a:r>
          </a:p>
          <a:p>
            <a:pPr marL="228600" indent="-228600">
              <a:buAutoNum type="arabicPeriod"/>
            </a:pPr>
            <a:r>
              <a:rPr lang="en-US" dirty="0"/>
              <a:t>We will then compute the test statistic and compare the observed statistic to the test statistic!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1DB93-988E-4476-AE20-648BD123877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252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Lets review what has happened</a:t>
            </a:r>
          </a:p>
          <a:p>
            <a:pPr marL="228600" indent="-228600">
              <a:buAutoNum type="arabicPeriod"/>
            </a:pPr>
            <a:r>
              <a:rPr lang="en-US" dirty="0"/>
              <a:t>We were given a Random control experiment where it was being tested whether or not </a:t>
            </a:r>
            <a:r>
              <a:rPr lang="en-US" dirty="0" err="1"/>
              <a:t>botox</a:t>
            </a:r>
            <a:r>
              <a:rPr lang="en-US" dirty="0"/>
              <a:t> could treat lower back pain</a:t>
            </a:r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The experiment was run and we were giving data that supports that the treatment had an effect</a:t>
            </a:r>
          </a:p>
          <a:p>
            <a:pPr marL="228600" indent="-228600">
              <a:buAutoNum type="arabicPeriod"/>
            </a:pPr>
            <a:r>
              <a:rPr lang="en-US" dirty="0"/>
              <a:t>However there was a possibility that effect of the </a:t>
            </a:r>
            <a:r>
              <a:rPr lang="en-US" dirty="0" err="1"/>
              <a:t>botox</a:t>
            </a:r>
            <a:r>
              <a:rPr lang="en-US" dirty="0"/>
              <a:t> treatment was due to </a:t>
            </a:r>
            <a:r>
              <a:rPr lang="en-US" dirty="0" err="1"/>
              <a:t>ranomd</a:t>
            </a:r>
            <a:r>
              <a:rPr lang="en-US" dirty="0"/>
              <a:t> chance</a:t>
            </a:r>
          </a:p>
          <a:p>
            <a:pPr marL="228600" indent="-228600">
              <a:buAutoNum type="arabicPeriod"/>
            </a:pPr>
            <a:r>
              <a:rPr lang="en-US" dirty="0"/>
              <a:t> This was a confounding factor</a:t>
            </a:r>
          </a:p>
          <a:p>
            <a:pPr marL="228600" indent="-228600">
              <a:buAutoNum type="arabicPeriod"/>
            </a:pPr>
            <a:r>
              <a:rPr lang="en-US" dirty="0"/>
              <a:t>To remove this confounding factor we used a permutation test.</a:t>
            </a:r>
          </a:p>
          <a:p>
            <a:pPr marL="228600" indent="-228600">
              <a:buAutoNum type="arabicPeriod"/>
            </a:pPr>
            <a:r>
              <a:rPr lang="en-US" dirty="0"/>
              <a:t>We </a:t>
            </a:r>
            <a:r>
              <a:rPr lang="en-US" dirty="0" err="1"/>
              <a:t>shulffled</a:t>
            </a:r>
            <a:r>
              <a:rPr lang="en-US" dirty="0"/>
              <a:t> the labels and computed the statistics the permutated sample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 We compared the shuffled (simulated ) statistics to the observed statistic</a:t>
            </a:r>
          </a:p>
          <a:p>
            <a:pPr marL="228600" indent="-228600">
              <a:buAutoNum type="arabicPeriod"/>
            </a:pPr>
            <a:r>
              <a:rPr lang="en-US" dirty="0"/>
              <a:t>We noted that there was a large difference between the observed and simulated stats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Therefore we could conclude that the effects were no due to randomness</a:t>
            </a:r>
          </a:p>
          <a:p>
            <a:pPr marL="228600" indent="-228600">
              <a:buAutoNum type="arabicPeriod"/>
            </a:pPr>
            <a:r>
              <a:rPr lang="en-US" dirty="0"/>
              <a:t>Hence it must be due to treatment!!!</a:t>
            </a:r>
          </a:p>
          <a:p>
            <a:pPr marL="228600" indent="-228600">
              <a:buAutoNum type="arabicPeriod"/>
            </a:pPr>
            <a:r>
              <a:rPr lang="en-US" dirty="0"/>
              <a:t>Therefore we have shown </a:t>
            </a:r>
            <a:r>
              <a:rPr lang="en-US" dirty="0" err="1"/>
              <a:t>causcation</a:t>
            </a:r>
            <a:r>
              <a:rPr lang="en-US" dirty="0"/>
              <a:t>!!!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1DB93-988E-4476-AE20-648BD123877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60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Lets review what has happened</a:t>
            </a:r>
          </a:p>
          <a:p>
            <a:pPr marL="228600" indent="-228600">
              <a:buAutoNum type="arabicPeriod"/>
            </a:pPr>
            <a:r>
              <a:rPr lang="en-US" dirty="0"/>
              <a:t>We were given a Random control experiment where it was being tested whether or not </a:t>
            </a:r>
            <a:r>
              <a:rPr lang="en-US" dirty="0" err="1"/>
              <a:t>botox</a:t>
            </a:r>
            <a:r>
              <a:rPr lang="en-US" dirty="0"/>
              <a:t> could treat lower back pain</a:t>
            </a:r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The experiment was run and we were giving data that supports that the treatment had an effect</a:t>
            </a:r>
          </a:p>
          <a:p>
            <a:pPr marL="228600" indent="-228600">
              <a:buAutoNum type="arabicPeriod"/>
            </a:pPr>
            <a:r>
              <a:rPr lang="en-US" dirty="0"/>
              <a:t>However there was a possibility that effect of the </a:t>
            </a:r>
            <a:r>
              <a:rPr lang="en-US" dirty="0" err="1"/>
              <a:t>botox</a:t>
            </a:r>
            <a:r>
              <a:rPr lang="en-US" dirty="0"/>
              <a:t> treatment was due to </a:t>
            </a:r>
            <a:r>
              <a:rPr lang="en-US" dirty="0" err="1"/>
              <a:t>ranomd</a:t>
            </a:r>
            <a:r>
              <a:rPr lang="en-US" dirty="0"/>
              <a:t> chance</a:t>
            </a:r>
          </a:p>
          <a:p>
            <a:pPr marL="228600" indent="-228600">
              <a:buAutoNum type="arabicPeriod"/>
            </a:pPr>
            <a:r>
              <a:rPr lang="en-US" dirty="0"/>
              <a:t> This was a confounding factor</a:t>
            </a:r>
          </a:p>
          <a:p>
            <a:pPr marL="228600" indent="-228600">
              <a:buAutoNum type="arabicPeriod"/>
            </a:pPr>
            <a:r>
              <a:rPr lang="en-US" dirty="0"/>
              <a:t>To remove this confounding factor we used a permutation test.</a:t>
            </a:r>
          </a:p>
          <a:p>
            <a:pPr marL="228600" indent="-228600">
              <a:buAutoNum type="arabicPeriod"/>
            </a:pPr>
            <a:r>
              <a:rPr lang="en-US" dirty="0"/>
              <a:t>We </a:t>
            </a:r>
            <a:r>
              <a:rPr lang="en-US" dirty="0" err="1"/>
              <a:t>shulffled</a:t>
            </a:r>
            <a:r>
              <a:rPr lang="en-US" dirty="0"/>
              <a:t> the labels and computed the statistics the permutated sample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 We compared the shuffled (simulated ) statistics to the observed statistic</a:t>
            </a:r>
          </a:p>
          <a:p>
            <a:pPr marL="228600" indent="-228600">
              <a:buAutoNum type="arabicPeriod"/>
            </a:pPr>
            <a:r>
              <a:rPr lang="en-US" dirty="0"/>
              <a:t>We noted that there was a large difference between the observed and simulated stats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Therefore we could conclude that the effects were no due to randomness</a:t>
            </a:r>
          </a:p>
          <a:p>
            <a:pPr marL="228600" indent="-228600">
              <a:buAutoNum type="arabicPeriod"/>
            </a:pPr>
            <a:r>
              <a:rPr lang="en-US" dirty="0"/>
              <a:t>Hence it must be due to treatment!!!</a:t>
            </a:r>
          </a:p>
          <a:p>
            <a:pPr marL="228600" indent="-228600">
              <a:buAutoNum type="arabicPeriod"/>
            </a:pPr>
            <a:r>
              <a:rPr lang="en-US" dirty="0"/>
              <a:t>Therefore we have shown </a:t>
            </a:r>
            <a:r>
              <a:rPr lang="en-US" dirty="0" err="1"/>
              <a:t>causcation</a:t>
            </a:r>
            <a:r>
              <a:rPr lang="en-US" dirty="0"/>
              <a:t>!!!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1DB93-988E-4476-AE20-648BD123877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891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Lets review what has happened</a:t>
            </a:r>
          </a:p>
          <a:p>
            <a:pPr marL="228600" indent="-228600">
              <a:buAutoNum type="arabicPeriod"/>
            </a:pPr>
            <a:r>
              <a:rPr lang="en-US" dirty="0"/>
              <a:t>We were given a Random control experiment where it was being tested whether or not </a:t>
            </a:r>
            <a:r>
              <a:rPr lang="en-US" dirty="0" err="1"/>
              <a:t>botox</a:t>
            </a:r>
            <a:r>
              <a:rPr lang="en-US" dirty="0"/>
              <a:t> could treat lower back pain</a:t>
            </a:r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The experiment was run and we were giving data that supports that the treatment had an effect</a:t>
            </a:r>
          </a:p>
          <a:p>
            <a:pPr marL="228600" indent="-228600">
              <a:buAutoNum type="arabicPeriod"/>
            </a:pPr>
            <a:r>
              <a:rPr lang="en-US" dirty="0"/>
              <a:t>However there was a possibility that effect of the </a:t>
            </a:r>
            <a:r>
              <a:rPr lang="en-US" dirty="0" err="1"/>
              <a:t>botox</a:t>
            </a:r>
            <a:r>
              <a:rPr lang="en-US" dirty="0"/>
              <a:t> treatment was due to </a:t>
            </a:r>
            <a:r>
              <a:rPr lang="en-US" dirty="0" err="1"/>
              <a:t>ranomd</a:t>
            </a:r>
            <a:r>
              <a:rPr lang="en-US" dirty="0"/>
              <a:t> chance</a:t>
            </a:r>
          </a:p>
          <a:p>
            <a:pPr marL="228600" indent="-228600">
              <a:buAutoNum type="arabicPeriod"/>
            </a:pPr>
            <a:r>
              <a:rPr lang="en-US" dirty="0"/>
              <a:t> This was a confounding factor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To remove this confounding factor we used a permutation test.</a:t>
            </a:r>
          </a:p>
          <a:p>
            <a:pPr marL="228600" indent="-228600">
              <a:buAutoNum type="arabicPeriod"/>
            </a:pPr>
            <a:r>
              <a:rPr lang="en-US" dirty="0"/>
              <a:t>We </a:t>
            </a:r>
            <a:r>
              <a:rPr lang="en-US" dirty="0" err="1"/>
              <a:t>shulffled</a:t>
            </a:r>
            <a:r>
              <a:rPr lang="en-US" dirty="0"/>
              <a:t> the labels and computed the statistics the permutated sample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 We compared the shuffled (simulated ) statistics to the observed statistic</a:t>
            </a:r>
          </a:p>
          <a:p>
            <a:pPr marL="228600" indent="-228600">
              <a:buAutoNum type="arabicPeriod"/>
            </a:pPr>
            <a:r>
              <a:rPr lang="en-US" dirty="0"/>
              <a:t>We noted that there was a large difference between the observed and simulated stats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Therefore we could conclude that the effects were no due to randomness</a:t>
            </a:r>
          </a:p>
          <a:p>
            <a:pPr marL="228600" indent="-228600">
              <a:buAutoNum type="arabicPeriod"/>
            </a:pPr>
            <a:r>
              <a:rPr lang="en-US" dirty="0"/>
              <a:t>Hence it must be due to treatment!!!</a:t>
            </a:r>
          </a:p>
          <a:p>
            <a:pPr marL="228600" indent="-228600">
              <a:buAutoNum type="arabicPeriod"/>
            </a:pPr>
            <a:r>
              <a:rPr lang="en-US" dirty="0"/>
              <a:t>Therefore we have shown </a:t>
            </a:r>
            <a:r>
              <a:rPr lang="en-US" dirty="0" err="1"/>
              <a:t>causcation</a:t>
            </a:r>
            <a:r>
              <a:rPr lang="en-US" dirty="0"/>
              <a:t>!!!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1DB93-988E-4476-AE20-648BD123877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932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Lets review what has happened</a:t>
            </a:r>
          </a:p>
          <a:p>
            <a:pPr marL="228600" indent="-228600">
              <a:buAutoNum type="arabicPeriod"/>
            </a:pPr>
            <a:r>
              <a:rPr lang="en-US" dirty="0"/>
              <a:t>We were given a Random control experiment where it was being tested whether or not </a:t>
            </a:r>
            <a:r>
              <a:rPr lang="en-US" dirty="0" err="1"/>
              <a:t>botox</a:t>
            </a:r>
            <a:r>
              <a:rPr lang="en-US" dirty="0"/>
              <a:t> could treat lower back pain</a:t>
            </a:r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The experiment was run and we were giving data that supports that the treatment had an effect</a:t>
            </a:r>
          </a:p>
          <a:p>
            <a:pPr marL="228600" indent="-228600">
              <a:buAutoNum type="arabicPeriod"/>
            </a:pPr>
            <a:r>
              <a:rPr lang="en-US" dirty="0"/>
              <a:t>However there was a possibility that effect of the </a:t>
            </a:r>
            <a:r>
              <a:rPr lang="en-US" dirty="0" err="1"/>
              <a:t>botox</a:t>
            </a:r>
            <a:r>
              <a:rPr lang="en-US" dirty="0"/>
              <a:t> treatment was due to </a:t>
            </a:r>
            <a:r>
              <a:rPr lang="en-US" dirty="0" err="1"/>
              <a:t>ranomd</a:t>
            </a:r>
            <a:r>
              <a:rPr lang="en-US" dirty="0"/>
              <a:t> chance</a:t>
            </a:r>
          </a:p>
          <a:p>
            <a:pPr marL="228600" indent="-228600">
              <a:buAutoNum type="arabicPeriod"/>
            </a:pPr>
            <a:r>
              <a:rPr lang="en-US" dirty="0"/>
              <a:t> This was a confounding factor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To remove this confounding factor we used a permutation test.</a:t>
            </a:r>
          </a:p>
          <a:p>
            <a:pPr marL="228600" indent="-228600">
              <a:buAutoNum type="arabicPeriod"/>
            </a:pPr>
            <a:r>
              <a:rPr lang="en-US" dirty="0"/>
              <a:t>We </a:t>
            </a:r>
            <a:r>
              <a:rPr lang="en-US" dirty="0" err="1"/>
              <a:t>shulffled</a:t>
            </a:r>
            <a:r>
              <a:rPr lang="en-US" dirty="0"/>
              <a:t> the labels and computed the statistics the permutated sample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 We compared the shuffled (simulated ) statistics to the observed statistic</a:t>
            </a:r>
          </a:p>
          <a:p>
            <a:pPr marL="228600" indent="-228600">
              <a:buAutoNum type="arabicPeriod"/>
            </a:pPr>
            <a:r>
              <a:rPr lang="en-US" dirty="0"/>
              <a:t>We noted that there was a large difference between the observed and simulated stats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Therefore we could conclude that the effects were no due to randomness</a:t>
            </a:r>
          </a:p>
          <a:p>
            <a:pPr marL="228600" indent="-228600">
              <a:buAutoNum type="arabicPeriod"/>
            </a:pPr>
            <a:r>
              <a:rPr lang="en-US" dirty="0"/>
              <a:t>Hence it must be due to treatment!!!</a:t>
            </a:r>
          </a:p>
          <a:p>
            <a:pPr marL="228600" indent="-228600">
              <a:buAutoNum type="arabicPeriod"/>
            </a:pPr>
            <a:r>
              <a:rPr lang="en-US" dirty="0"/>
              <a:t>Therefore we have shown </a:t>
            </a:r>
            <a:r>
              <a:rPr lang="en-US" dirty="0" err="1"/>
              <a:t>causcation</a:t>
            </a:r>
            <a:r>
              <a:rPr lang="en-US" dirty="0"/>
              <a:t>!!!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1DB93-988E-4476-AE20-648BD123877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50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Lets review what has happened</a:t>
            </a:r>
          </a:p>
          <a:p>
            <a:pPr marL="228600" indent="-228600">
              <a:buAutoNum type="arabicPeriod"/>
            </a:pPr>
            <a:r>
              <a:rPr lang="en-US" dirty="0"/>
              <a:t>We were given a Random control experiment where it was being tested whether or not </a:t>
            </a:r>
            <a:r>
              <a:rPr lang="en-US" dirty="0" err="1"/>
              <a:t>botox</a:t>
            </a:r>
            <a:r>
              <a:rPr lang="en-US" dirty="0"/>
              <a:t> could treat lower back pain</a:t>
            </a:r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The experiment was run and we were giving data that supports that the treatment had an effect</a:t>
            </a:r>
          </a:p>
          <a:p>
            <a:pPr marL="228600" indent="-228600">
              <a:buAutoNum type="arabicPeriod"/>
            </a:pPr>
            <a:r>
              <a:rPr lang="en-US" dirty="0"/>
              <a:t>However there was a possibility that effect of the </a:t>
            </a:r>
            <a:r>
              <a:rPr lang="en-US" dirty="0" err="1"/>
              <a:t>botox</a:t>
            </a:r>
            <a:r>
              <a:rPr lang="en-US" dirty="0"/>
              <a:t> treatment was due to </a:t>
            </a:r>
            <a:r>
              <a:rPr lang="en-US" dirty="0" err="1"/>
              <a:t>ranomd</a:t>
            </a:r>
            <a:r>
              <a:rPr lang="en-US" dirty="0"/>
              <a:t> chance</a:t>
            </a:r>
          </a:p>
          <a:p>
            <a:pPr marL="228600" indent="-228600">
              <a:buAutoNum type="arabicPeriod"/>
            </a:pPr>
            <a:r>
              <a:rPr lang="en-US" dirty="0"/>
              <a:t> This was a confounding factor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To remove this confounding factor we used a permutation test.</a:t>
            </a:r>
          </a:p>
          <a:p>
            <a:pPr marL="228600" indent="-228600">
              <a:buAutoNum type="arabicPeriod"/>
            </a:pPr>
            <a:r>
              <a:rPr lang="en-US" dirty="0"/>
              <a:t>We </a:t>
            </a:r>
            <a:r>
              <a:rPr lang="en-US" dirty="0" err="1"/>
              <a:t>shulffled</a:t>
            </a:r>
            <a:r>
              <a:rPr lang="en-US" dirty="0"/>
              <a:t> the labels and computed the statistics the permutated sample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 We compared the shuffled (simulated ) statistics to the observed statistic</a:t>
            </a:r>
          </a:p>
          <a:p>
            <a:pPr marL="228600" indent="-228600">
              <a:buAutoNum type="arabicPeriod"/>
            </a:pPr>
            <a:r>
              <a:rPr lang="en-US" dirty="0"/>
              <a:t>We noted that there was a large difference between the observed and simulated stats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Therefore we could conclude that the effects were no due to randomness</a:t>
            </a:r>
          </a:p>
          <a:p>
            <a:pPr marL="228600" indent="-228600">
              <a:buAutoNum type="arabicPeriod"/>
            </a:pPr>
            <a:r>
              <a:rPr lang="en-US" dirty="0"/>
              <a:t>Hence it must be due to treatment!!!</a:t>
            </a:r>
          </a:p>
          <a:p>
            <a:pPr marL="228600" indent="-228600">
              <a:buAutoNum type="arabicPeriod"/>
            </a:pPr>
            <a:r>
              <a:rPr lang="en-US" dirty="0"/>
              <a:t>Therefore we have shown </a:t>
            </a:r>
            <a:r>
              <a:rPr lang="en-US" dirty="0" err="1"/>
              <a:t>causcation</a:t>
            </a:r>
            <a:r>
              <a:rPr lang="en-US" dirty="0"/>
              <a:t>!!! 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Now we will discuss the other possibility that still could still appear in our conclusions 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1DB93-988E-4476-AE20-648BD123877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70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p-value allows us to compare whether the null hypothesis or the alternative hypothesis is true.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Lets review the definition of a p-value and how to compute it!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We start by assuming the null </a:t>
            </a:r>
            <a:r>
              <a:rPr lang="en-US" dirty="0" err="1"/>
              <a:t>hypthoesis</a:t>
            </a:r>
            <a:r>
              <a:rPr lang="en-US" dirty="0"/>
              <a:t> is true</a:t>
            </a:r>
          </a:p>
          <a:p>
            <a:pPr marL="228600" indent="-228600">
              <a:buAutoNum type="arabicPeriod"/>
            </a:pPr>
            <a:r>
              <a:rPr lang="en-US" dirty="0"/>
              <a:t>The p-value is the probability of obtaining test statistics at least as extreme as the observed statistic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dirty="0">
                <a:latin typeface="Arial"/>
                <a:cs typeface="Arial"/>
              </a:rPr>
              <a:t>The p-value let’s us measure how far the observed test statistic is from simulated test statistics.</a:t>
            </a:r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If we have a very small p-value this then supports the alternative </a:t>
            </a:r>
            <a:r>
              <a:rPr lang="en-US" dirty="0" err="1"/>
              <a:t>hypothesiss</a:t>
            </a:r>
            <a:r>
              <a:rPr lang="en-US" dirty="0"/>
              <a:t>  </a:t>
            </a:r>
          </a:p>
          <a:p>
            <a:pPr marL="228600" indent="-228600">
              <a:buAutoNum type="arabicPeriod"/>
            </a:pPr>
            <a:r>
              <a:rPr lang="en-US" dirty="0"/>
              <a:t>To compute this value we count up the </a:t>
            </a:r>
            <a:r>
              <a:rPr lang="en-US" dirty="0" err="1"/>
              <a:t>imulated</a:t>
            </a:r>
            <a:r>
              <a:rPr lang="en-US" dirty="0"/>
              <a:t> test statistics that are more extreme than the observed test statistic and divide by the total number of test </a:t>
            </a:r>
            <a:r>
              <a:rPr lang="en-US" dirty="0" err="1"/>
              <a:t>statsistics</a:t>
            </a:r>
            <a:r>
              <a:rPr lang="en-US" dirty="0"/>
              <a:t> in our simulation.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3F901F-4FE3-4AC1-ABD1-B1B1DB81B1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7935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we saw in the last example there is a possibility that randomness may make the data look to favor a hypothesis</a:t>
            </a:r>
          </a:p>
          <a:p>
            <a:pPr marL="228600" indent="-228600">
              <a:buAutoNum type="arabicPeriod"/>
            </a:pPr>
            <a:r>
              <a:rPr lang="en-US" dirty="0"/>
              <a:t>I.E. Was the </a:t>
            </a:r>
            <a:r>
              <a:rPr lang="en-US" dirty="0" err="1"/>
              <a:t>effecet</a:t>
            </a:r>
            <a:r>
              <a:rPr lang="en-US" dirty="0"/>
              <a:t> that we saw represented by data due to random chance?</a:t>
            </a:r>
          </a:p>
          <a:p>
            <a:pPr marL="228600" indent="-228600">
              <a:buAutoNum type="arabicPeriod"/>
            </a:pPr>
            <a:r>
              <a:rPr lang="en-US" dirty="0"/>
              <a:t>We concluded in the previous example that it was not due to chance</a:t>
            </a:r>
          </a:p>
          <a:p>
            <a:pPr marL="228600" indent="-228600">
              <a:buAutoNum type="arabicPeriod"/>
            </a:pPr>
            <a:r>
              <a:rPr lang="en-US" dirty="0"/>
              <a:t>However Whenever we decide between two </a:t>
            </a:r>
            <a:r>
              <a:rPr lang="en-US" dirty="0" err="1"/>
              <a:t>hypthosis</a:t>
            </a:r>
            <a:r>
              <a:rPr lang="en-US" dirty="0"/>
              <a:t> , we make a judgment about the data.</a:t>
            </a:r>
          </a:p>
          <a:p>
            <a:pPr marL="228600" indent="-228600">
              <a:buAutoNum type="arabicPeriod"/>
            </a:pPr>
            <a:r>
              <a:rPr lang="en-US" dirty="0"/>
              <a:t>And P-values help with this judgement call </a:t>
            </a:r>
          </a:p>
          <a:p>
            <a:pPr marL="228600" indent="-228600">
              <a:buAutoNum type="arabicPeriod"/>
            </a:pPr>
            <a:r>
              <a:rPr lang="en-US" dirty="0" err="1"/>
              <a:t>pvaules</a:t>
            </a:r>
            <a:r>
              <a:rPr lang="en-US" dirty="0"/>
              <a:t> tell us the probability that our conclusions is true</a:t>
            </a:r>
          </a:p>
          <a:p>
            <a:pPr marL="228600" indent="-228600">
              <a:buAutoNum type="arabicPeriod"/>
            </a:pPr>
            <a:r>
              <a:rPr lang="en-US" dirty="0"/>
              <a:t>They can also tell us how often we may have an incorrect </a:t>
            </a:r>
            <a:r>
              <a:rPr lang="en-US" dirty="0" err="1"/>
              <a:t>concluion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1DB93-988E-4476-AE20-648BD123877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740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Lets first list the possibility of the results of an experiment</a:t>
            </a:r>
          </a:p>
          <a:p>
            <a:pPr marL="228600" indent="-228600">
              <a:buAutoNum type="arabicPeriod"/>
            </a:pPr>
            <a:r>
              <a:rPr lang="en-US" dirty="0"/>
              <a:t>First perhaps the test favors the null while we are looking at the data: </a:t>
            </a:r>
          </a:p>
          <a:p>
            <a:pPr marL="228600" indent="-228600">
              <a:buAutoNum type="arabicPeriod"/>
            </a:pPr>
            <a:r>
              <a:rPr lang="en-US" dirty="0"/>
              <a:t>then either the null is tactually rue </a:t>
            </a:r>
          </a:p>
          <a:p>
            <a:pPr marL="228600" indent="-228600">
              <a:buAutoNum type="arabicPeriod"/>
            </a:pPr>
            <a:r>
              <a:rPr lang="en-US" dirty="0"/>
              <a:t>or the null is false but appears true due to a confounding factor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The second case is that the test </a:t>
            </a:r>
            <a:r>
              <a:rPr lang="en-US" dirty="0" err="1"/>
              <a:t>fvors</a:t>
            </a:r>
            <a:r>
              <a:rPr lang="en-US" dirty="0"/>
              <a:t> the alternative: </a:t>
            </a:r>
          </a:p>
          <a:p>
            <a:pPr marL="228600" indent="-228600">
              <a:buAutoNum type="arabicPeriod"/>
            </a:pPr>
            <a:r>
              <a:rPr lang="en-US" dirty="0"/>
              <a:t>Then either the alternative is true </a:t>
            </a:r>
          </a:p>
          <a:p>
            <a:pPr marL="228600" indent="-228600">
              <a:buAutoNum type="arabicPeriod"/>
            </a:pPr>
            <a:r>
              <a:rPr lang="en-US" dirty="0"/>
              <a:t>or the alternative is false but appears true but due to confounding factor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Therefore we have two types of errors that can occur!</a:t>
            </a:r>
          </a:p>
          <a:p>
            <a:pPr marL="228600" indent="-228600">
              <a:buAutoNum type="arabicPeriod"/>
            </a:pPr>
            <a:r>
              <a:rPr lang="en-US" dirty="0"/>
              <a:t>The test favors the null but actually the alternative is true</a:t>
            </a:r>
          </a:p>
          <a:p>
            <a:pPr marL="228600" indent="-228600">
              <a:buAutoNum type="arabicPeriod"/>
            </a:pPr>
            <a:r>
              <a:rPr lang="en-US" dirty="0"/>
              <a:t>Or the test favors the alternative but the null is true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We can measure the chance of error the test favors the alternative hypothesis when in fact the null hypothesis is true. </a:t>
            </a:r>
          </a:p>
          <a:p>
            <a:pPr marL="228600" indent="-228600">
              <a:buAutoNum type="arabicPeriod"/>
            </a:pPr>
            <a:r>
              <a:rPr lang="en-US" dirty="0"/>
              <a:t>This turns out to be the cutoff value of the p-value!!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1DB93-988E-4476-AE20-648BD123877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890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Lets first list the possibility of the results of an experiment</a:t>
            </a:r>
          </a:p>
          <a:p>
            <a:pPr marL="228600" indent="-228600">
              <a:buAutoNum type="arabicPeriod"/>
            </a:pPr>
            <a:r>
              <a:rPr lang="en-US" dirty="0"/>
              <a:t>First perhaps the test favors the null while we are looking at the data: </a:t>
            </a:r>
          </a:p>
          <a:p>
            <a:pPr marL="228600" indent="-228600">
              <a:buAutoNum type="arabicPeriod"/>
            </a:pPr>
            <a:r>
              <a:rPr lang="en-US" dirty="0"/>
              <a:t>then either the null is tactually rue </a:t>
            </a:r>
          </a:p>
          <a:p>
            <a:pPr marL="228600" indent="-228600">
              <a:buAutoNum type="arabicPeriod"/>
            </a:pPr>
            <a:r>
              <a:rPr lang="en-US" dirty="0"/>
              <a:t>or the null is false but appears true due to a confounding factor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The second case is that the test </a:t>
            </a:r>
            <a:r>
              <a:rPr lang="en-US" dirty="0" err="1"/>
              <a:t>fvors</a:t>
            </a:r>
            <a:r>
              <a:rPr lang="en-US" dirty="0"/>
              <a:t> the alternative: </a:t>
            </a:r>
          </a:p>
          <a:p>
            <a:pPr marL="228600" indent="-228600">
              <a:buAutoNum type="arabicPeriod"/>
            </a:pPr>
            <a:r>
              <a:rPr lang="en-US" dirty="0"/>
              <a:t>Then either the alternative is true </a:t>
            </a:r>
          </a:p>
          <a:p>
            <a:pPr marL="228600" indent="-228600">
              <a:buAutoNum type="arabicPeriod"/>
            </a:pPr>
            <a:r>
              <a:rPr lang="en-US" dirty="0"/>
              <a:t>or the alternative is false but appears true but due to confounding factor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Therefore we have two types of errors that can occur!</a:t>
            </a:r>
          </a:p>
          <a:p>
            <a:pPr marL="228600" indent="-228600">
              <a:buAutoNum type="arabicPeriod"/>
            </a:pPr>
            <a:r>
              <a:rPr lang="en-US" dirty="0"/>
              <a:t>The test favors the null but actually the alternative is true</a:t>
            </a:r>
          </a:p>
          <a:p>
            <a:pPr marL="228600" indent="-228600">
              <a:buAutoNum type="arabicPeriod"/>
            </a:pPr>
            <a:r>
              <a:rPr lang="en-US" dirty="0"/>
              <a:t>Or the test favors the alternative but the null is true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We can measure the chance of error the test favors the alternative hypothesis when in fact the null hypothesis is true. </a:t>
            </a:r>
          </a:p>
          <a:p>
            <a:pPr marL="228600" indent="-228600">
              <a:buAutoNum type="arabicPeriod"/>
            </a:pPr>
            <a:r>
              <a:rPr lang="en-US" dirty="0"/>
              <a:t>This turns out to be the cutoff value of the p-value!!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1DB93-988E-4476-AE20-648BD123877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908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Lets first list the possibility of the results of an experiment</a:t>
            </a:r>
          </a:p>
          <a:p>
            <a:pPr marL="228600" indent="-228600">
              <a:buAutoNum type="arabicPeriod"/>
            </a:pPr>
            <a:r>
              <a:rPr lang="en-US" dirty="0"/>
              <a:t>First perhaps the test favors the null while we are looking at the data: </a:t>
            </a:r>
          </a:p>
          <a:p>
            <a:pPr marL="228600" indent="-228600">
              <a:buAutoNum type="arabicPeriod"/>
            </a:pPr>
            <a:r>
              <a:rPr lang="en-US" dirty="0"/>
              <a:t>then either the null is tactually rue </a:t>
            </a:r>
          </a:p>
          <a:p>
            <a:pPr marL="228600" indent="-228600">
              <a:buAutoNum type="arabicPeriod"/>
            </a:pPr>
            <a:r>
              <a:rPr lang="en-US" dirty="0"/>
              <a:t>or the null is false but appears true due to a confounding factor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The second case is that the test </a:t>
            </a:r>
            <a:r>
              <a:rPr lang="en-US" dirty="0" err="1"/>
              <a:t>fvors</a:t>
            </a:r>
            <a:r>
              <a:rPr lang="en-US" dirty="0"/>
              <a:t> the alternative: </a:t>
            </a:r>
          </a:p>
          <a:p>
            <a:pPr marL="228600" indent="-228600">
              <a:buAutoNum type="arabicPeriod"/>
            </a:pPr>
            <a:r>
              <a:rPr lang="en-US" dirty="0"/>
              <a:t>Then either the alternative is true </a:t>
            </a:r>
          </a:p>
          <a:p>
            <a:pPr marL="228600" indent="-228600">
              <a:buAutoNum type="arabicPeriod"/>
            </a:pPr>
            <a:r>
              <a:rPr lang="en-US" dirty="0"/>
              <a:t>or the alternative is false but appears true but due to confounding factor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Therefore we have two types of errors that can occur!</a:t>
            </a:r>
          </a:p>
          <a:p>
            <a:pPr marL="228600" indent="-228600">
              <a:buAutoNum type="arabicPeriod"/>
            </a:pPr>
            <a:r>
              <a:rPr lang="en-US" dirty="0"/>
              <a:t>The test favors the null but actually the alternative is true</a:t>
            </a:r>
          </a:p>
          <a:p>
            <a:pPr marL="228600" indent="-228600">
              <a:buAutoNum type="arabicPeriod"/>
            </a:pPr>
            <a:r>
              <a:rPr lang="en-US" dirty="0"/>
              <a:t>Or the test favors the alternative but the null is true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We can measure the chance of error the test favors the alternative hypothesis when in fact the null hypothesis is true. </a:t>
            </a:r>
          </a:p>
          <a:p>
            <a:pPr marL="228600" indent="-228600">
              <a:buAutoNum type="arabicPeriod"/>
            </a:pPr>
            <a:r>
              <a:rPr lang="en-US" dirty="0"/>
              <a:t>This turns out to be the cutoff value of the p-value!!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1DB93-988E-4476-AE20-648BD123877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248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Lets first list the possibility of the results of an experiment</a:t>
            </a:r>
          </a:p>
          <a:p>
            <a:pPr marL="228600" indent="-228600">
              <a:buAutoNum type="arabicPeriod"/>
            </a:pPr>
            <a:r>
              <a:rPr lang="en-US" dirty="0"/>
              <a:t>First perhaps the test favors the null while we are looking at the data: </a:t>
            </a:r>
          </a:p>
          <a:p>
            <a:pPr marL="228600" indent="-228600">
              <a:buAutoNum type="arabicPeriod"/>
            </a:pPr>
            <a:r>
              <a:rPr lang="en-US" dirty="0"/>
              <a:t>then either the null is tactually rue </a:t>
            </a:r>
          </a:p>
          <a:p>
            <a:pPr marL="228600" indent="-228600">
              <a:buAutoNum type="arabicPeriod"/>
            </a:pPr>
            <a:r>
              <a:rPr lang="en-US" dirty="0"/>
              <a:t>or the null is false but appears true due to a confounding factor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The second case is that the test </a:t>
            </a:r>
            <a:r>
              <a:rPr lang="en-US" dirty="0" err="1"/>
              <a:t>fvors</a:t>
            </a:r>
            <a:r>
              <a:rPr lang="en-US" dirty="0"/>
              <a:t> the alternative: </a:t>
            </a:r>
          </a:p>
          <a:p>
            <a:pPr marL="228600" indent="-228600">
              <a:buAutoNum type="arabicPeriod"/>
            </a:pPr>
            <a:r>
              <a:rPr lang="en-US" dirty="0"/>
              <a:t>Then either the alternative is true </a:t>
            </a:r>
          </a:p>
          <a:p>
            <a:pPr marL="228600" indent="-228600">
              <a:buAutoNum type="arabicPeriod"/>
            </a:pPr>
            <a:r>
              <a:rPr lang="en-US" dirty="0"/>
              <a:t>or the alternative is false but appears true but due to confounding factor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Therefore we have two types of errors that can occur!</a:t>
            </a:r>
          </a:p>
          <a:p>
            <a:pPr marL="228600" indent="-228600">
              <a:buAutoNum type="arabicPeriod"/>
            </a:pPr>
            <a:r>
              <a:rPr lang="en-US" dirty="0"/>
              <a:t>The test favors the null but actually the alternative is true</a:t>
            </a:r>
          </a:p>
          <a:p>
            <a:pPr marL="228600" indent="-228600">
              <a:buAutoNum type="arabicPeriod"/>
            </a:pPr>
            <a:r>
              <a:rPr lang="en-US" dirty="0"/>
              <a:t>Or the test favors the alternative but the null is true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We can measure the chance of error that the test favors the alternative hypothesis when in fact the null hypothesis is true. </a:t>
            </a:r>
          </a:p>
          <a:p>
            <a:pPr marL="228600" indent="-228600">
              <a:buAutoNum type="arabicPeriod"/>
            </a:pPr>
            <a:r>
              <a:rPr lang="en-US" dirty="0"/>
              <a:t>This turns out to be the cutoff value of the p-value!!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1DB93-988E-4476-AE20-648BD123877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691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Lets first list the possibility of the results of an experiment</a:t>
            </a:r>
          </a:p>
          <a:p>
            <a:pPr marL="228600" indent="-228600">
              <a:buAutoNum type="arabicPeriod"/>
            </a:pPr>
            <a:r>
              <a:rPr lang="en-US" dirty="0"/>
              <a:t>First perhaps the test favors the null while we are looking at the data: </a:t>
            </a:r>
          </a:p>
          <a:p>
            <a:pPr marL="228600" indent="-228600">
              <a:buAutoNum type="arabicPeriod"/>
            </a:pPr>
            <a:r>
              <a:rPr lang="en-US" dirty="0"/>
              <a:t>then either the null is tactually rue </a:t>
            </a:r>
          </a:p>
          <a:p>
            <a:pPr marL="228600" indent="-228600">
              <a:buAutoNum type="arabicPeriod"/>
            </a:pPr>
            <a:r>
              <a:rPr lang="en-US" dirty="0"/>
              <a:t>or the null is false but appears true due to a confounding factor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The second case is that the test </a:t>
            </a:r>
            <a:r>
              <a:rPr lang="en-US" dirty="0" err="1"/>
              <a:t>fvors</a:t>
            </a:r>
            <a:r>
              <a:rPr lang="en-US" dirty="0"/>
              <a:t> the alternative: </a:t>
            </a:r>
          </a:p>
          <a:p>
            <a:pPr marL="228600" indent="-228600">
              <a:buAutoNum type="arabicPeriod"/>
            </a:pPr>
            <a:r>
              <a:rPr lang="en-US" dirty="0"/>
              <a:t>Then either the alternative is true </a:t>
            </a:r>
          </a:p>
          <a:p>
            <a:pPr marL="228600" indent="-228600">
              <a:buAutoNum type="arabicPeriod"/>
            </a:pPr>
            <a:r>
              <a:rPr lang="en-US" dirty="0"/>
              <a:t>or the alternative is false but appears true but due to confounding factor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Therefore we have two types of errors that can occur!</a:t>
            </a:r>
          </a:p>
          <a:p>
            <a:pPr marL="228600" indent="-228600">
              <a:buAutoNum type="arabicPeriod"/>
            </a:pPr>
            <a:r>
              <a:rPr lang="en-US" dirty="0"/>
              <a:t>The test favors the null but actually the alternative is true</a:t>
            </a:r>
          </a:p>
          <a:p>
            <a:pPr marL="228600" indent="-228600">
              <a:buAutoNum type="arabicPeriod"/>
            </a:pPr>
            <a:r>
              <a:rPr lang="en-US" dirty="0"/>
              <a:t>Or the test favors the alternative but the null is true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We can measure the chance of error that the test favors the alternative hypothesis when in fact the null hypothesis is true. </a:t>
            </a:r>
          </a:p>
          <a:p>
            <a:pPr marL="228600" indent="-228600">
              <a:buAutoNum type="arabicPeriod"/>
            </a:pPr>
            <a:r>
              <a:rPr lang="en-US" dirty="0"/>
              <a:t>This turns out to be the cutoff value of the p-value!!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1DB93-988E-4476-AE20-648BD123877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06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="1" dirty="0"/>
              <a:t>If you use a </a:t>
            </a:r>
            <a:r>
              <a:rPr lang="en-US" b="1" i="1" dirty="0">
                <a:effectLst/>
                <a:latin typeface="MathJax_Math"/>
              </a:rPr>
              <a:t>p</a:t>
            </a:r>
            <a:r>
              <a:rPr lang="en-US" b="1" dirty="0"/>
              <a:t>% cutoff for the P-value, and the null hypothesis happens to be true, then there is about a </a:t>
            </a:r>
            <a:r>
              <a:rPr lang="en-US" b="1" i="1" dirty="0">
                <a:effectLst/>
                <a:latin typeface="MathJax_Math"/>
              </a:rPr>
              <a:t>p</a:t>
            </a:r>
            <a:r>
              <a:rPr lang="en-US" b="1" dirty="0"/>
              <a:t>% chance that your test will conclude that the alternative is true.</a:t>
            </a:r>
          </a:p>
          <a:p>
            <a:pPr marL="228600" indent="-228600">
              <a:buAutoNum type="arabicPeriod"/>
            </a:pPr>
            <a:endParaRPr lang="en-US" b="1" dirty="0"/>
          </a:p>
          <a:p>
            <a:pPr marL="228600" indent="-228600">
              <a:buAutoNum type="arabicPeriod"/>
            </a:pPr>
            <a:r>
              <a:rPr lang="en-US" b="1" dirty="0"/>
              <a:t>This is the reason why experiments are replicated to show that the result is not due to this small random error</a:t>
            </a:r>
          </a:p>
          <a:p>
            <a:pPr marL="228600" indent="-228600">
              <a:buAutoNum type="arabicPeriod"/>
            </a:pPr>
            <a:r>
              <a:rPr lang="en-US" b="1" dirty="0"/>
              <a:t>In fact medical </a:t>
            </a:r>
            <a:r>
              <a:rPr lang="en-US" b="1" dirty="0" err="1"/>
              <a:t>studes</a:t>
            </a:r>
            <a:r>
              <a:rPr lang="en-US" b="1" dirty="0"/>
              <a:t> use a 1 </a:t>
            </a:r>
            <a:r>
              <a:rPr lang="en-US" b="1" dirty="0" err="1"/>
              <a:t>pecent</a:t>
            </a:r>
            <a:r>
              <a:rPr lang="en-US" b="1" dirty="0"/>
              <a:t> cutoff for deciding if treatment works!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1DB93-988E-4476-AE20-648BD123877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505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="1" dirty="0"/>
              <a:t>If you use a </a:t>
            </a:r>
            <a:r>
              <a:rPr lang="en-US" b="1" i="1" dirty="0">
                <a:effectLst/>
                <a:latin typeface="MathJax_Math"/>
              </a:rPr>
              <a:t>p</a:t>
            </a:r>
            <a:r>
              <a:rPr lang="en-US" b="1" dirty="0"/>
              <a:t>% cutoff for the P-value, and the null hypothesis happens to be true, then there is about a </a:t>
            </a:r>
            <a:r>
              <a:rPr lang="en-US" b="1" i="1" dirty="0">
                <a:effectLst/>
                <a:latin typeface="MathJax_Math"/>
              </a:rPr>
              <a:t>p</a:t>
            </a:r>
            <a:r>
              <a:rPr lang="en-US" b="1" dirty="0"/>
              <a:t>% chance that your test will conclude that the alternative is true.</a:t>
            </a:r>
          </a:p>
          <a:p>
            <a:pPr marL="228600" indent="-228600">
              <a:buAutoNum type="arabicPeriod"/>
            </a:pPr>
            <a:r>
              <a:rPr lang="en-US" b="1" dirty="0"/>
              <a:t>This means that the p-value is an error probability</a:t>
            </a:r>
          </a:p>
          <a:p>
            <a:pPr marL="228600" indent="-228600">
              <a:buAutoNum type="arabicPeriod"/>
            </a:pPr>
            <a:r>
              <a:rPr lang="en-US" b="1" dirty="0"/>
              <a:t>Read slides here </a:t>
            </a:r>
          </a:p>
          <a:p>
            <a:pPr marL="228600" indent="-228600">
              <a:buAutoNum type="arabicPeriod"/>
            </a:pPr>
            <a:r>
              <a:rPr lang="en-US" b="1" dirty="0"/>
              <a:t>This is the reason why experiments are replicated to show that the result is not due to this small random error</a:t>
            </a:r>
          </a:p>
          <a:p>
            <a:pPr marL="228600" indent="-228600">
              <a:buAutoNum type="arabicPeriod"/>
            </a:pPr>
            <a:r>
              <a:rPr lang="en-US" b="1" dirty="0"/>
              <a:t>In fact medical </a:t>
            </a:r>
            <a:r>
              <a:rPr lang="en-US" b="1" dirty="0" err="1"/>
              <a:t>studes</a:t>
            </a:r>
            <a:r>
              <a:rPr lang="en-US" b="1" dirty="0"/>
              <a:t> use a 1 </a:t>
            </a:r>
            <a:r>
              <a:rPr lang="en-US" b="1" dirty="0" err="1"/>
              <a:t>pecent</a:t>
            </a:r>
            <a:r>
              <a:rPr lang="en-US" b="1" dirty="0"/>
              <a:t> cutoff for deciding if treatment works!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1DB93-988E-4476-AE20-648BD123877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581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="1" dirty="0"/>
              <a:t>If you use a </a:t>
            </a:r>
            <a:r>
              <a:rPr lang="en-US" b="1" i="1" dirty="0">
                <a:effectLst/>
                <a:latin typeface="MathJax_Math"/>
              </a:rPr>
              <a:t>p</a:t>
            </a:r>
            <a:r>
              <a:rPr lang="en-US" b="1" dirty="0"/>
              <a:t>% cutoff for the P-value, and the null hypothesis happens to be true, then there is about a </a:t>
            </a:r>
            <a:r>
              <a:rPr lang="en-US" b="1" i="1" dirty="0">
                <a:effectLst/>
                <a:latin typeface="MathJax_Math"/>
              </a:rPr>
              <a:t>p</a:t>
            </a:r>
            <a:r>
              <a:rPr lang="en-US" b="1" dirty="0"/>
              <a:t>% chance that your test will conclude that the alternative is true.</a:t>
            </a:r>
          </a:p>
          <a:p>
            <a:pPr marL="228600" indent="-228600">
              <a:buAutoNum type="arabicPeriod"/>
            </a:pPr>
            <a:r>
              <a:rPr lang="en-US" b="1" dirty="0"/>
              <a:t>This means that the p-value is an error probability</a:t>
            </a:r>
          </a:p>
          <a:p>
            <a:pPr marL="228600" indent="-228600">
              <a:buAutoNum type="arabicPeriod"/>
            </a:pPr>
            <a:endParaRPr lang="en-US" b="1" dirty="0"/>
          </a:p>
          <a:p>
            <a:pPr marL="228600" indent="-228600">
              <a:buAutoNum type="arabicPeriod"/>
            </a:pPr>
            <a:r>
              <a:rPr lang="en-US" b="1" dirty="0"/>
              <a:t>Read slides her</a:t>
            </a:r>
          </a:p>
          <a:p>
            <a:pPr marL="228600" indent="-228600">
              <a:buAutoNum type="arabicPeriod"/>
            </a:pPr>
            <a:r>
              <a:rPr lang="en-US" b="1" dirty="0"/>
              <a:t> </a:t>
            </a:r>
          </a:p>
          <a:p>
            <a:pPr marL="228600" indent="-228600">
              <a:buAutoNum type="arabicPeriod"/>
            </a:pPr>
            <a:r>
              <a:rPr lang="en-US" b="1" dirty="0"/>
              <a:t>This is the reason why experiments are replicated to show that the result is not due to this small random error</a:t>
            </a:r>
          </a:p>
          <a:p>
            <a:pPr marL="228600" indent="-228600">
              <a:buAutoNum type="arabicPeriod"/>
            </a:pPr>
            <a:r>
              <a:rPr lang="en-US" b="1" dirty="0"/>
              <a:t>In fact medical </a:t>
            </a:r>
            <a:r>
              <a:rPr lang="en-US" b="1" dirty="0" err="1"/>
              <a:t>studes</a:t>
            </a:r>
            <a:r>
              <a:rPr lang="en-US" b="1" dirty="0"/>
              <a:t> use a 1 </a:t>
            </a:r>
            <a:r>
              <a:rPr lang="en-US" b="1" dirty="0" err="1"/>
              <a:t>pecent</a:t>
            </a:r>
            <a:r>
              <a:rPr lang="en-US" b="1" dirty="0"/>
              <a:t> cutoff for deciding if treatment works!</a:t>
            </a:r>
          </a:p>
          <a:p>
            <a:pPr marL="228600" indent="-228600">
              <a:buAutoNum type="arabicPeriod"/>
            </a:pPr>
            <a:r>
              <a:rPr lang="en-US" b="1" dirty="0"/>
              <a:t>IN our experiment with </a:t>
            </a:r>
            <a:r>
              <a:rPr lang="en-US" b="1" dirty="0" err="1"/>
              <a:t>botox</a:t>
            </a:r>
            <a:r>
              <a:rPr lang="en-US" b="1" dirty="0"/>
              <a:t> this </a:t>
            </a:r>
            <a:r>
              <a:rPr lang="en-US" b="1" dirty="0" err="1"/>
              <a:t>oncludes</a:t>
            </a:r>
            <a:r>
              <a:rPr lang="en-US" b="1" dirty="0"/>
              <a:t> that there is only a 1 percent chance that the test will reject the null</a:t>
            </a:r>
          </a:p>
          <a:p>
            <a:pPr marL="228600" indent="-228600">
              <a:buAutoNum type="arabicPeriod"/>
            </a:pPr>
            <a:r>
              <a:rPr lang="en-US" b="1" dirty="0"/>
              <a:t>1 percent of the time if the null was true! </a:t>
            </a:r>
          </a:p>
          <a:p>
            <a:pPr marL="228600" indent="-228600">
              <a:buAutoNum type="arabicPeriod"/>
            </a:pPr>
            <a:r>
              <a:rPr lang="en-US" b="1" dirty="0"/>
              <a:t>By rerunning the experiment others can </a:t>
            </a:r>
            <a:r>
              <a:rPr lang="en-US" b="1" dirty="0" err="1"/>
              <a:t>vareify</a:t>
            </a:r>
            <a:r>
              <a:rPr lang="en-US" b="1" dirty="0"/>
              <a:t> if we did have an error or if the null </a:t>
            </a:r>
            <a:r>
              <a:rPr lang="en-US" b="1" dirty="0" err="1"/>
              <a:t>hypthoesis</a:t>
            </a:r>
            <a:r>
              <a:rPr lang="en-US" b="1" dirty="0"/>
              <a:t> is incorrect!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1DB93-988E-4476-AE20-648BD123877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509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summarize the difference!!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1DB93-988E-4476-AE20-648BD123877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65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p-value allows us to compare whether the null hypothesis or the alternative hypothesis is true.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Lets review the definition of a p-value and how to compute it!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We start by assuming the null </a:t>
            </a:r>
            <a:r>
              <a:rPr lang="en-US" dirty="0" err="1"/>
              <a:t>hypthoesis</a:t>
            </a:r>
            <a:r>
              <a:rPr lang="en-US" dirty="0"/>
              <a:t> is true</a:t>
            </a:r>
          </a:p>
          <a:p>
            <a:pPr marL="228600" indent="-228600">
              <a:buAutoNum type="arabicPeriod"/>
            </a:pPr>
            <a:r>
              <a:rPr lang="en-US" dirty="0"/>
              <a:t>The p-value is the probability of obtaining test statistics at least as extreme as the observed statistic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dirty="0">
                <a:latin typeface="Arial"/>
                <a:cs typeface="Arial"/>
              </a:rPr>
              <a:t>The p-value let’s us measure how far the observed test statistic is from simulated test statistics.</a:t>
            </a:r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If we have a very small p-value this then supports the alternative </a:t>
            </a:r>
            <a:r>
              <a:rPr lang="en-US" dirty="0" err="1"/>
              <a:t>hypothesiss</a:t>
            </a:r>
            <a:r>
              <a:rPr lang="en-US" dirty="0"/>
              <a:t>  </a:t>
            </a:r>
          </a:p>
          <a:p>
            <a:pPr marL="228600" indent="-228600">
              <a:buAutoNum type="arabicPeriod"/>
            </a:pPr>
            <a:r>
              <a:rPr lang="en-US" dirty="0"/>
              <a:t>To compute this value we count up the </a:t>
            </a:r>
            <a:r>
              <a:rPr lang="en-US" dirty="0" err="1"/>
              <a:t>imulated</a:t>
            </a:r>
            <a:r>
              <a:rPr lang="en-US" dirty="0"/>
              <a:t> test statistics that are more extreme than the observed test statistic and divide by the total number of test </a:t>
            </a:r>
            <a:r>
              <a:rPr lang="en-US" dirty="0" err="1"/>
              <a:t>statsistics</a:t>
            </a:r>
            <a:r>
              <a:rPr lang="en-US" dirty="0"/>
              <a:t> in our simulation.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3F901F-4FE3-4AC1-ABD1-B1B1DB81B1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2037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  Last time we computed the p-value for an given experiment</a:t>
            </a:r>
          </a:p>
          <a:p>
            <a:r>
              <a:rPr lang="en-US" dirty="0"/>
              <a:t>2. We were given data about a group of baby's birth weight and whether or not the mother smoked during pregnancy  </a:t>
            </a:r>
          </a:p>
          <a:p>
            <a:r>
              <a:rPr lang="en-US" dirty="0"/>
              <a:t>3.  We were determining if maternal smoking was associated with a lower birth weight. </a:t>
            </a:r>
          </a:p>
          <a:p>
            <a:r>
              <a:rPr lang="en-US" dirty="0"/>
              <a:t>4. This was shown to be true by testing the following </a:t>
            </a:r>
            <a:r>
              <a:rPr lang="en-US" dirty="0" err="1"/>
              <a:t>hypthosis</a:t>
            </a:r>
            <a:r>
              <a:rPr lang="en-US" dirty="0"/>
              <a:t>!</a:t>
            </a:r>
          </a:p>
          <a:p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The null hypothesis was that</a:t>
            </a:r>
          </a:p>
          <a:p>
            <a:pPr marL="228600" indent="-228600">
              <a:buAutoNum type="arabicPeriod"/>
            </a:pPr>
            <a:r>
              <a:rPr lang="en-US" dirty="0"/>
              <a:t>the distribution of birth weights of babies is the same for mothers who don't smoke as for mothers who do</a:t>
            </a:r>
          </a:p>
          <a:p>
            <a:pPr marL="228600" indent="-228600">
              <a:buAutoNum type="arabicPeriod"/>
            </a:pPr>
            <a:r>
              <a:rPr lang="en-US" dirty="0"/>
              <a:t>This null hypothesis states that the  difference in the sample is then due to chance.</a:t>
            </a:r>
          </a:p>
          <a:p>
            <a:pPr marL="228600" indent="-228600">
              <a:buAutoNum type="arabicPeriod"/>
            </a:pPr>
            <a:r>
              <a:rPr lang="en-US" dirty="0"/>
              <a:t>The alternative </a:t>
            </a:r>
            <a:r>
              <a:rPr lang="en-US" dirty="0" err="1"/>
              <a:t>hypthoesis</a:t>
            </a:r>
            <a:r>
              <a:rPr lang="en-US" dirty="0"/>
              <a:t> is that </a:t>
            </a:r>
            <a:r>
              <a:rPr lang="en-US" sz="1200" spc="-5" dirty="0">
                <a:solidFill>
                  <a:srgbClr val="3B3B3B"/>
                </a:solidFill>
                <a:latin typeface="Arial"/>
                <a:cs typeface="Arial"/>
              </a:rPr>
              <a:t>the babies of the </a:t>
            </a:r>
            <a:r>
              <a:rPr lang="en-US" sz="1200" dirty="0">
                <a:solidFill>
                  <a:srgbClr val="3B3B3B"/>
                </a:solidFill>
                <a:latin typeface="Arial"/>
                <a:cs typeface="Arial"/>
              </a:rPr>
              <a:t>mothers </a:t>
            </a:r>
            <a:r>
              <a:rPr lang="en-US" sz="1200" spc="-5" dirty="0">
                <a:solidFill>
                  <a:srgbClr val="3B3B3B"/>
                </a:solidFill>
                <a:latin typeface="Arial"/>
                <a:cs typeface="Arial"/>
              </a:rPr>
              <a:t>who  </a:t>
            </a:r>
            <a:r>
              <a:rPr lang="en-US" sz="1200" dirty="0">
                <a:solidFill>
                  <a:srgbClr val="3B3B3B"/>
                </a:solidFill>
                <a:latin typeface="Arial"/>
                <a:cs typeface="Arial"/>
              </a:rPr>
              <a:t>smoked </a:t>
            </a:r>
            <a:r>
              <a:rPr lang="en-US" sz="1200" spc="-5" dirty="0">
                <a:solidFill>
                  <a:srgbClr val="3B3B3B"/>
                </a:solidFill>
                <a:latin typeface="Arial"/>
                <a:cs typeface="Arial"/>
              </a:rPr>
              <a:t>weigh less, on average, than the babies of  the</a:t>
            </a:r>
            <a:r>
              <a:rPr lang="en-US" sz="12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lang="en-US" sz="1200" spc="-5" dirty="0">
                <a:solidFill>
                  <a:srgbClr val="3B3B3B"/>
                </a:solidFill>
                <a:latin typeface="Arial"/>
                <a:cs typeface="Arial"/>
              </a:rPr>
              <a:t>non-smokers.</a:t>
            </a:r>
            <a:endParaRPr lang="en-US" dirty="0"/>
          </a:p>
          <a:p>
            <a:endParaRPr lang="en-US" dirty="0"/>
          </a:p>
          <a:p>
            <a:r>
              <a:rPr lang="en-US" dirty="0"/>
              <a:t>Lets review how we computed the p-value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1DB93-988E-4476-AE20-648BD12387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54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  Last time we computed the p-value for an given experiment</a:t>
            </a:r>
          </a:p>
          <a:p>
            <a:r>
              <a:rPr lang="en-US" dirty="0"/>
              <a:t>2. We were given data about a group of baby's birth weight and whether or not the mother smoked during pregnancy  </a:t>
            </a:r>
          </a:p>
          <a:p>
            <a:r>
              <a:rPr lang="en-US" dirty="0"/>
              <a:t>3.  We were determining if maternal smoking was associated with a lower birth weight. </a:t>
            </a:r>
          </a:p>
          <a:p>
            <a:r>
              <a:rPr lang="en-US" dirty="0"/>
              <a:t>4. This was shown to be true by testing the following </a:t>
            </a:r>
            <a:r>
              <a:rPr lang="en-US" dirty="0" err="1"/>
              <a:t>hypthosis</a:t>
            </a:r>
            <a:r>
              <a:rPr lang="en-US" dirty="0"/>
              <a:t>!</a:t>
            </a:r>
          </a:p>
          <a:p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The null hypothesis was that</a:t>
            </a:r>
          </a:p>
          <a:p>
            <a:pPr marL="228600" indent="-228600">
              <a:buAutoNum type="arabicPeriod"/>
            </a:pPr>
            <a:r>
              <a:rPr lang="en-US" dirty="0"/>
              <a:t>the distribution of birth weights of babies is the same for mothers who don't smoke as for mothers who do</a:t>
            </a:r>
          </a:p>
          <a:p>
            <a:pPr marL="228600" indent="-228600">
              <a:buAutoNum type="arabicPeriod"/>
            </a:pPr>
            <a:r>
              <a:rPr lang="en-US" dirty="0"/>
              <a:t>This null hypothesis states that the  difference in the sample is then due to chance.</a:t>
            </a:r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The alternative </a:t>
            </a:r>
            <a:r>
              <a:rPr lang="en-US" dirty="0" err="1"/>
              <a:t>hypthoesis</a:t>
            </a:r>
            <a:r>
              <a:rPr lang="en-US" dirty="0"/>
              <a:t> is that </a:t>
            </a:r>
            <a:r>
              <a:rPr lang="en-US" sz="1200" spc="-5" dirty="0">
                <a:solidFill>
                  <a:srgbClr val="3B3B3B"/>
                </a:solidFill>
                <a:latin typeface="Arial"/>
                <a:cs typeface="Arial"/>
              </a:rPr>
              <a:t>the babies of the </a:t>
            </a:r>
            <a:r>
              <a:rPr lang="en-US" sz="1200" dirty="0">
                <a:solidFill>
                  <a:srgbClr val="3B3B3B"/>
                </a:solidFill>
                <a:latin typeface="Arial"/>
                <a:cs typeface="Arial"/>
              </a:rPr>
              <a:t>mothers </a:t>
            </a:r>
            <a:r>
              <a:rPr lang="en-US" sz="1200" spc="-5" dirty="0">
                <a:solidFill>
                  <a:srgbClr val="3B3B3B"/>
                </a:solidFill>
                <a:latin typeface="Arial"/>
                <a:cs typeface="Arial"/>
              </a:rPr>
              <a:t>who  </a:t>
            </a:r>
            <a:r>
              <a:rPr lang="en-US" sz="1200" dirty="0">
                <a:solidFill>
                  <a:srgbClr val="3B3B3B"/>
                </a:solidFill>
                <a:latin typeface="Arial"/>
                <a:cs typeface="Arial"/>
              </a:rPr>
              <a:t>smoked </a:t>
            </a:r>
            <a:r>
              <a:rPr lang="en-US" sz="1200" spc="-5" dirty="0">
                <a:solidFill>
                  <a:srgbClr val="3B3B3B"/>
                </a:solidFill>
                <a:latin typeface="Arial"/>
                <a:cs typeface="Arial"/>
              </a:rPr>
              <a:t>weigh less, on average, than the babies of  the</a:t>
            </a:r>
            <a:r>
              <a:rPr lang="en-US" sz="12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lang="en-US" sz="1200" spc="-5" dirty="0">
                <a:solidFill>
                  <a:srgbClr val="3B3B3B"/>
                </a:solidFill>
                <a:latin typeface="Arial"/>
                <a:cs typeface="Arial"/>
              </a:rPr>
              <a:t>non-smokers.</a:t>
            </a:r>
            <a:endParaRPr lang="en-US" dirty="0"/>
          </a:p>
          <a:p>
            <a:endParaRPr lang="en-US" dirty="0"/>
          </a:p>
          <a:p>
            <a:r>
              <a:rPr lang="en-US" dirty="0"/>
              <a:t>Lets review how we computed the p-value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1DB93-988E-4476-AE20-648BD12387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04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  Last time we computed the p-value for an given experiment that confirmed the alternative </a:t>
            </a:r>
            <a:r>
              <a:rPr lang="en-US" dirty="0" err="1"/>
              <a:t>hypthosis</a:t>
            </a:r>
            <a:r>
              <a:rPr lang="en-US" dirty="0"/>
              <a:t>!</a:t>
            </a:r>
          </a:p>
          <a:p>
            <a:r>
              <a:rPr lang="en-US" dirty="0"/>
              <a:t>2. We were given data about a group of baby's birth weight and whether or not the mother smoked during pregnancy  </a:t>
            </a:r>
          </a:p>
          <a:p>
            <a:r>
              <a:rPr lang="en-US" dirty="0"/>
              <a:t>3.  We were determining if maternal smoking was associated with a lower birth weight. </a:t>
            </a:r>
          </a:p>
          <a:p>
            <a:r>
              <a:rPr lang="en-US" dirty="0"/>
              <a:t>4. This was shown to be true by testing the following </a:t>
            </a:r>
            <a:r>
              <a:rPr lang="en-US" dirty="0" err="1"/>
              <a:t>hypthosis</a:t>
            </a:r>
            <a:r>
              <a:rPr lang="en-US" dirty="0"/>
              <a:t>!</a:t>
            </a:r>
          </a:p>
          <a:p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The null hypothesis was that</a:t>
            </a:r>
          </a:p>
          <a:p>
            <a:pPr marL="228600" indent="-228600">
              <a:buAutoNum type="arabicPeriod"/>
            </a:pPr>
            <a:r>
              <a:rPr lang="en-US" dirty="0"/>
              <a:t>the distribution of birth weights of babies is the same for mothers who don't smoke as for mothers who do</a:t>
            </a:r>
          </a:p>
          <a:p>
            <a:pPr marL="228600" indent="-228600">
              <a:buAutoNum type="arabicPeriod"/>
            </a:pPr>
            <a:r>
              <a:rPr lang="en-US" dirty="0"/>
              <a:t>This null hypothesis states that the  difference in the sample is then due to chance.</a:t>
            </a:r>
          </a:p>
          <a:p>
            <a:pPr marL="228600" indent="-228600">
              <a:buAutoNum type="arabicPeriod"/>
            </a:pPr>
            <a:r>
              <a:rPr lang="en-US" dirty="0"/>
              <a:t>The alternative </a:t>
            </a:r>
            <a:r>
              <a:rPr lang="en-US" dirty="0" err="1"/>
              <a:t>hypthoesis</a:t>
            </a:r>
            <a:r>
              <a:rPr lang="en-US" dirty="0"/>
              <a:t> is that </a:t>
            </a:r>
            <a:r>
              <a:rPr lang="en-US" sz="1200" spc="-5" dirty="0">
                <a:solidFill>
                  <a:srgbClr val="3B3B3B"/>
                </a:solidFill>
                <a:latin typeface="Arial"/>
                <a:cs typeface="Arial"/>
              </a:rPr>
              <a:t>the babies of the </a:t>
            </a:r>
            <a:r>
              <a:rPr lang="en-US" sz="1200" dirty="0">
                <a:solidFill>
                  <a:srgbClr val="3B3B3B"/>
                </a:solidFill>
                <a:latin typeface="Arial"/>
                <a:cs typeface="Arial"/>
              </a:rPr>
              <a:t>mothers </a:t>
            </a:r>
            <a:r>
              <a:rPr lang="en-US" sz="1200" spc="-5" dirty="0">
                <a:solidFill>
                  <a:srgbClr val="3B3B3B"/>
                </a:solidFill>
                <a:latin typeface="Arial"/>
                <a:cs typeface="Arial"/>
              </a:rPr>
              <a:t>who  </a:t>
            </a:r>
            <a:r>
              <a:rPr lang="en-US" sz="1200" dirty="0">
                <a:solidFill>
                  <a:srgbClr val="3B3B3B"/>
                </a:solidFill>
                <a:latin typeface="Arial"/>
                <a:cs typeface="Arial"/>
              </a:rPr>
              <a:t>smoked </a:t>
            </a:r>
            <a:r>
              <a:rPr lang="en-US" sz="1200" spc="-5" dirty="0">
                <a:solidFill>
                  <a:srgbClr val="3B3B3B"/>
                </a:solidFill>
                <a:latin typeface="Arial"/>
                <a:cs typeface="Arial"/>
              </a:rPr>
              <a:t>weigh less, on average, than the babies of  the</a:t>
            </a:r>
            <a:r>
              <a:rPr lang="en-US" sz="12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lang="en-US" sz="1200" spc="-5" dirty="0">
                <a:solidFill>
                  <a:srgbClr val="3B3B3B"/>
                </a:solidFill>
                <a:latin typeface="Arial"/>
                <a:cs typeface="Arial"/>
              </a:rPr>
              <a:t>non-smokers.</a:t>
            </a:r>
            <a:endParaRPr lang="en-US" dirty="0"/>
          </a:p>
          <a:p>
            <a:endParaRPr lang="en-US" dirty="0"/>
          </a:p>
          <a:p>
            <a:r>
              <a:rPr lang="en-US" dirty="0"/>
              <a:t>Lets review how we computed the p-value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1DB93-988E-4476-AE20-648BD12387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02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A/b Testing allows us to compare two samples.</a:t>
            </a:r>
          </a:p>
          <a:p>
            <a:pPr marL="228600" indent="-228600">
              <a:buAutoNum type="arabicPeriod"/>
            </a:pPr>
            <a:r>
              <a:rPr lang="en-US" dirty="0"/>
              <a:t>This type of testing also has a powerful application to the study of randomized controlled experiments. </a:t>
            </a:r>
          </a:p>
          <a:p>
            <a:pPr marL="228600" indent="-228600">
              <a:buAutoNum type="arabicPeriod"/>
            </a:pPr>
            <a:r>
              <a:rPr lang="en-US" dirty="0"/>
              <a:t>In fact we are able to use ab testing at times to determine the causality of whether or not treatment had an effect.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1DB93-988E-4476-AE20-648BD12387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43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Recall first that a randomized controlled experiment is an experiment that randomly assigns participants into an treatment group or a control group. </a:t>
            </a:r>
          </a:p>
          <a:p>
            <a:pPr marL="228600" indent="-228600">
              <a:buAutoNum type="arabicPeriod"/>
            </a:pPr>
            <a:r>
              <a:rPr lang="en-US" dirty="0"/>
              <a:t>The treatment is applied to the treatment group while the control group receives no treatment, a placebo, or a standard treatment</a:t>
            </a:r>
          </a:p>
          <a:p>
            <a:pPr marL="228600" indent="-228600">
              <a:buAutoNum type="arabicPeriod"/>
            </a:pPr>
            <a:r>
              <a:rPr lang="en-US" dirty="0"/>
              <a:t>The goal of the randomized controlled experiment is to then measure the effect that the treatment had to the treatment group versus the effect control group had </a:t>
            </a:r>
          </a:p>
          <a:p>
            <a:pPr marL="228600" indent="-228600">
              <a:buAutoNum type="arabicPeriod"/>
            </a:pPr>
            <a:r>
              <a:rPr lang="en-US" dirty="0"/>
              <a:t> In terms of AB testing we can place our control group in A and are treatment group in B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The difference in the outcomes can be described in two ways: </a:t>
            </a:r>
          </a:p>
          <a:p>
            <a:pPr marL="228600" indent="-228600">
              <a:buAutoNum type="arabicPeriod"/>
            </a:pPr>
            <a:r>
              <a:rPr lang="en-US" dirty="0"/>
              <a:t>Due to chance or due to treatment</a:t>
            </a:r>
          </a:p>
          <a:p>
            <a:pPr marL="228600" indent="-228600">
              <a:buAutoNum type="arabicPeriod"/>
            </a:pPr>
            <a:r>
              <a:rPr lang="en-US" dirty="0"/>
              <a:t>To prove causality we need to show that the outcome is not to due to chance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1" spc="-5" dirty="0">
                <a:solidFill>
                  <a:srgbClr val="0000FF"/>
                </a:solidFill>
                <a:latin typeface="Arial"/>
                <a:cs typeface="Arial"/>
              </a:rPr>
              <a:t>And Then If </a:t>
            </a:r>
            <a:r>
              <a:rPr lang="en-US" sz="1200" b="1" dirty="0">
                <a:solidFill>
                  <a:srgbClr val="0000FF"/>
                </a:solidFill>
                <a:latin typeface="Arial"/>
                <a:cs typeface="Arial"/>
              </a:rPr>
              <a:t>the treatment </a:t>
            </a:r>
            <a:r>
              <a:rPr lang="en-US" sz="1200" b="1" spc="-5" dirty="0">
                <a:solidFill>
                  <a:srgbClr val="0000FF"/>
                </a:solidFill>
                <a:latin typeface="Arial"/>
                <a:cs typeface="Arial"/>
              </a:rPr>
              <a:t>and control groups are selected at  random, </a:t>
            </a:r>
            <a:r>
              <a:rPr lang="en-US" sz="1200" b="1" dirty="0">
                <a:solidFill>
                  <a:srgbClr val="0000FF"/>
                </a:solidFill>
                <a:latin typeface="Arial"/>
                <a:cs typeface="Arial"/>
              </a:rPr>
              <a:t>then </a:t>
            </a:r>
            <a:r>
              <a:rPr lang="en-US" sz="1200" b="1" spc="-5" dirty="0">
                <a:solidFill>
                  <a:srgbClr val="0000FF"/>
                </a:solidFill>
                <a:latin typeface="Arial"/>
                <a:cs typeface="Arial"/>
              </a:rPr>
              <a:t>you can conclude </a:t>
            </a:r>
            <a:r>
              <a:rPr lang="en-US" sz="1200" b="1" spc="-5" dirty="0" err="1">
                <a:solidFill>
                  <a:srgbClr val="0000FF"/>
                </a:solidFill>
                <a:latin typeface="Arial"/>
                <a:cs typeface="Arial"/>
              </a:rPr>
              <a:t>causility</a:t>
            </a:r>
            <a:endParaRPr lang="en-US" sz="1200" b="1" spc="-5" dirty="0">
              <a:solidFill>
                <a:srgbClr val="0000FF"/>
              </a:solidFill>
              <a:latin typeface="Arial"/>
              <a:cs typeface="Arial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1" spc="-5" dirty="0">
                <a:solidFill>
                  <a:srgbClr val="0000FF"/>
                </a:solidFill>
                <a:latin typeface="Arial"/>
                <a:cs typeface="Arial"/>
              </a:rPr>
              <a:t>We will explore </a:t>
            </a:r>
            <a:r>
              <a:rPr lang="en-US" sz="1200" b="1" spc="-5" dirty="0" err="1">
                <a:solidFill>
                  <a:srgbClr val="0000FF"/>
                </a:solidFill>
                <a:latin typeface="Arial"/>
                <a:cs typeface="Arial"/>
              </a:rPr>
              <a:t>bothe</a:t>
            </a:r>
            <a:r>
              <a:rPr lang="en-US" sz="1200" b="1" spc="-5" dirty="0">
                <a:solidFill>
                  <a:srgbClr val="0000FF"/>
                </a:solidFill>
                <a:latin typeface="Arial"/>
                <a:cs typeface="Arial"/>
              </a:rPr>
              <a:t> of these outcomes in this lecture. Whether the results are due to chance , </a:t>
            </a:r>
            <a:r>
              <a:rPr lang="en-US" sz="1200" b="1" spc="-5" dirty="0" err="1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lang="en-US" sz="1200" b="1" spc="-5" dirty="0">
                <a:solidFill>
                  <a:srgbClr val="0000FF"/>
                </a:solidFill>
                <a:latin typeface="Arial"/>
                <a:cs typeface="Arial"/>
              </a:rPr>
              <a:t>&gt;E. and error or due to treatment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1DB93-988E-4476-AE20-648BD12387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989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725" b="0" cap="none" baseline="0">
                <a:solidFill>
                  <a:schemeClr val="accent1"/>
                </a:solidFill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225841"/>
            <a:ext cx="3566160" cy="25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3166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725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3166" y="2225841"/>
            <a:ext cx="3566160" cy="25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400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070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94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353632"/>
            <a:ext cx="3291840" cy="130302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617220"/>
            <a:ext cx="4258818" cy="388848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1693129"/>
            <a:ext cx="3291840" cy="2821721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45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90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4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3429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3720104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3006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075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571500"/>
            <a:ext cx="1971675" cy="405765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571500"/>
            <a:ext cx="5686425" cy="4057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44447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962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42438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75619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940417" y="2536424"/>
            <a:ext cx="5594350" cy="635"/>
          </a:xfrm>
          <a:custGeom>
            <a:avLst/>
            <a:gdLst/>
            <a:ahLst/>
            <a:cxnLst/>
            <a:rect l="l" t="t" r="r" b="b"/>
            <a:pathLst>
              <a:path w="5594350" h="635">
                <a:moveTo>
                  <a:pt x="0" y="299"/>
                </a:moveTo>
                <a:lnTo>
                  <a:pt x="5594100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596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 u="sng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49236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59051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9144000" cy="3429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350"/>
            </a:lvl4pPr>
            <a:lvl5pPr marL="1371600" indent="0" algn="ctr">
              <a:buNone/>
              <a:defRPr sz="1350"/>
            </a:lvl5pPr>
            <a:lvl6pPr marL="1714500" indent="0" algn="ctr">
              <a:buNone/>
              <a:defRPr sz="1350"/>
            </a:lvl6pPr>
            <a:lvl7pPr marL="2057400" indent="0" algn="ctr">
              <a:buNone/>
              <a:defRPr sz="1350"/>
            </a:lvl7pPr>
            <a:lvl8pPr marL="2400300" indent="0" algn="ctr">
              <a:buNone/>
              <a:defRPr sz="1350"/>
            </a:lvl8pPr>
            <a:lvl9pPr marL="2743200" indent="0" algn="ctr">
              <a:buNone/>
              <a:defRPr sz="13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83455"/>
            <a:ext cx="2103120" cy="276999"/>
          </a:xfrm>
        </p:spPr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08960" y="4783455"/>
            <a:ext cx="2926080" cy="2769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3680" y="4783455"/>
            <a:ext cx="2103120" cy="276999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014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940417" y="2536424"/>
            <a:ext cx="5594350" cy="635"/>
          </a:xfrm>
          <a:custGeom>
            <a:avLst/>
            <a:gdLst/>
            <a:ahLst/>
            <a:cxnLst/>
            <a:rect l="l" t="t" r="r" b="b"/>
            <a:pathLst>
              <a:path w="5594350" h="635">
                <a:moveTo>
                  <a:pt x="0" y="299"/>
                </a:moveTo>
                <a:lnTo>
                  <a:pt x="5594100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 u="sng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 u="sng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9144000" cy="3429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350"/>
            </a:lvl4pPr>
            <a:lvl5pPr marL="1371600" indent="0" algn="ctr">
              <a:buNone/>
              <a:defRPr sz="1350"/>
            </a:lvl5pPr>
            <a:lvl6pPr marL="1714500" indent="0" algn="ctr">
              <a:buNone/>
              <a:defRPr sz="1350"/>
            </a:lvl6pPr>
            <a:lvl7pPr marL="2057400" indent="0" algn="ctr">
              <a:buNone/>
              <a:defRPr sz="1350"/>
            </a:lvl7pPr>
            <a:lvl8pPr marL="2400300" indent="0" algn="ctr">
              <a:buNone/>
              <a:defRPr sz="1350"/>
            </a:lvl8pPr>
            <a:lvl9pPr marL="2743200" indent="0" algn="ctr">
              <a:buNone/>
              <a:defRPr sz="13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287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53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9144000" cy="3429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b="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128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5" y="1714500"/>
            <a:ext cx="356616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1714500"/>
            <a:ext cx="356616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896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88184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00" y="47434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4500" y="302386"/>
            <a:ext cx="825500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 u="sng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2312" y="1668356"/>
            <a:ext cx="7361555" cy="2545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714500"/>
            <a:ext cx="7290055" cy="30175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4853028"/>
            <a:ext cx="4426094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661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3750" kern="1200" cap="all" spc="75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19888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3360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44577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58293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795528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912114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0218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88184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00" y="47434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0225" y="136515"/>
            <a:ext cx="808355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8275" y="1102980"/>
            <a:ext cx="8007449" cy="3368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6962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B06FD-30D7-4D60-99FD-5AA6F5995D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Causality and Error Probability</a:t>
            </a:r>
          </a:p>
        </p:txBody>
      </p:sp>
    </p:spTree>
    <p:extLst>
      <p:ext uri="{BB962C8B-B14F-4D97-AF65-F5344CB8AC3E}">
        <p14:creationId xmlns:p14="http://schemas.microsoft.com/office/powerpoint/2010/main" val="2662591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7765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Randomized Controlled</a:t>
            </a:r>
            <a:r>
              <a:rPr u="none" spc="-90" dirty="0"/>
              <a:t> </a:t>
            </a:r>
            <a:r>
              <a:rPr u="none" spc="-5" dirty="0"/>
              <a:t>Experiment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696200" cy="16979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Arial"/>
                <a:cs typeface="Arial"/>
              </a:rPr>
              <a:t>Sample A: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control</a:t>
            </a:r>
            <a:r>
              <a:rPr sz="2400" b="1" spc="-1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group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Sample B: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treatment</a:t>
            </a:r>
            <a:r>
              <a:rPr sz="2400" b="1" spc="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group</a:t>
            </a:r>
            <a:endParaRPr sz="2400" dirty="0">
              <a:latin typeface="Arial"/>
              <a:cs typeface="Arial"/>
            </a:endParaRPr>
          </a:p>
          <a:p>
            <a:pPr marL="469265" lvl="1">
              <a:lnSpc>
                <a:spcPts val="2865"/>
              </a:lnSpc>
              <a:buClr>
                <a:srgbClr val="C4820D"/>
              </a:buClr>
              <a:tabLst>
                <a:tab pos="424815" algn="l"/>
                <a:tab pos="425450" algn="l"/>
              </a:tabLst>
            </a:pPr>
            <a:endParaRPr lang="en-US" sz="2400" dirty="0">
              <a:latin typeface="Arial"/>
              <a:cs typeface="Arial"/>
            </a:endParaRPr>
          </a:p>
          <a:p>
            <a:pPr marL="424815" marR="282575" indent="-412750">
              <a:lnSpc>
                <a:spcPct val="100499"/>
              </a:lnSpc>
              <a:spcBef>
                <a:spcPts val="163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99375" y="4041807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454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7765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Randomized Controlled</a:t>
            </a:r>
            <a:r>
              <a:rPr u="none" spc="-90" dirty="0"/>
              <a:t> </a:t>
            </a:r>
            <a:r>
              <a:rPr u="none" spc="-5" dirty="0"/>
              <a:t>Experiment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696200" cy="33983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Arial"/>
                <a:cs typeface="Arial"/>
              </a:rPr>
              <a:t>Sample A: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control</a:t>
            </a:r>
            <a:r>
              <a:rPr sz="2400" b="1" spc="-1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group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Sample B: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treatment</a:t>
            </a:r>
            <a:r>
              <a:rPr sz="2400" b="1" spc="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group</a:t>
            </a:r>
            <a:endParaRPr sz="2400" dirty="0">
              <a:latin typeface="Arial"/>
              <a:cs typeface="Arial"/>
            </a:endParaRPr>
          </a:p>
          <a:p>
            <a:pPr marL="424815" marR="282575" indent="-412750">
              <a:lnSpc>
                <a:spcPct val="100499"/>
              </a:lnSpc>
              <a:spcBef>
                <a:spcPts val="163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Any 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difference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 outcomes between the two groups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could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 due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</a:t>
            </a: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882015" lvl="1" indent="-412750">
              <a:lnSpc>
                <a:spcPts val="2865"/>
              </a:lnSpc>
              <a:spcBef>
                <a:spcPts val="100"/>
              </a:spcBef>
              <a:buClr>
                <a:srgbClr val="C4820D"/>
              </a:buClr>
              <a:buChar char="○"/>
              <a:tabLst>
                <a:tab pos="424815" algn="l"/>
                <a:tab pos="425450" algn="l"/>
              </a:tabLst>
            </a:pP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chance</a:t>
            </a:r>
            <a:endParaRPr lang="en-US"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65"/>
              </a:lnSpc>
              <a:buClr>
                <a:srgbClr val="C4820D"/>
              </a:buClr>
              <a:buChar char="○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lang="en-US" sz="2400" spc="-9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treatment</a:t>
            </a:r>
          </a:p>
          <a:p>
            <a:pPr marL="469265" lvl="1">
              <a:lnSpc>
                <a:spcPts val="2865"/>
              </a:lnSpc>
              <a:buClr>
                <a:srgbClr val="C4820D"/>
              </a:buClr>
              <a:tabLst>
                <a:tab pos="424815" algn="l"/>
                <a:tab pos="425450" algn="l"/>
              </a:tabLst>
            </a:pPr>
            <a:endParaRPr lang="en-US" sz="2400" dirty="0">
              <a:latin typeface="Arial"/>
              <a:cs typeface="Arial"/>
            </a:endParaRPr>
          </a:p>
          <a:p>
            <a:pPr marL="424815" marR="282575" indent="-412750">
              <a:lnSpc>
                <a:spcPct val="100499"/>
              </a:lnSpc>
              <a:spcBef>
                <a:spcPts val="163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99375" y="4041807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159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7765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Randomized Controlled</a:t>
            </a:r>
            <a:r>
              <a:rPr u="none" spc="-90" dirty="0"/>
              <a:t> </a:t>
            </a:r>
            <a:r>
              <a:rPr u="none" spc="-5" dirty="0"/>
              <a:t>Experiment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696200" cy="48859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Arial"/>
                <a:cs typeface="Arial"/>
              </a:rPr>
              <a:t>Sample A: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control</a:t>
            </a:r>
            <a:r>
              <a:rPr sz="2400" b="1" spc="-1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group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Sample B: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treatment</a:t>
            </a:r>
            <a:r>
              <a:rPr sz="2400" b="1" spc="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group</a:t>
            </a:r>
            <a:endParaRPr sz="2400" dirty="0">
              <a:latin typeface="Arial"/>
              <a:cs typeface="Arial"/>
            </a:endParaRPr>
          </a:p>
          <a:p>
            <a:pPr marL="424815" marR="282575" indent="-412750">
              <a:lnSpc>
                <a:spcPct val="100499"/>
              </a:lnSpc>
              <a:spcBef>
                <a:spcPts val="163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Any 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difference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 outcomes between the two groups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could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 due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</a:t>
            </a: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882015" lvl="1" indent="-412750">
              <a:lnSpc>
                <a:spcPts val="2865"/>
              </a:lnSpc>
              <a:spcBef>
                <a:spcPts val="100"/>
              </a:spcBef>
              <a:buClr>
                <a:srgbClr val="C4820D"/>
              </a:buClr>
              <a:buChar char="○"/>
              <a:tabLst>
                <a:tab pos="424815" algn="l"/>
                <a:tab pos="425450" algn="l"/>
              </a:tabLst>
            </a:pP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chance</a:t>
            </a:r>
            <a:endParaRPr lang="en-US"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65"/>
              </a:lnSpc>
              <a:buClr>
                <a:srgbClr val="C4820D"/>
              </a:buClr>
              <a:buChar char="○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lang="en-US" sz="2400" spc="-9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treatment</a:t>
            </a:r>
          </a:p>
          <a:p>
            <a:pPr marL="882015" lvl="1" indent="-412750">
              <a:lnSpc>
                <a:spcPts val="2865"/>
              </a:lnSpc>
              <a:buClr>
                <a:srgbClr val="C4820D"/>
              </a:buClr>
              <a:buChar char="○"/>
              <a:tabLst>
                <a:tab pos="424815" algn="l"/>
                <a:tab pos="42545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69265" lvl="1">
              <a:lnSpc>
                <a:spcPts val="2865"/>
              </a:lnSpc>
              <a:buClr>
                <a:srgbClr val="C4820D"/>
              </a:buClr>
              <a:tabLst>
                <a:tab pos="424815" algn="l"/>
                <a:tab pos="425450" algn="l"/>
              </a:tabLst>
            </a:pPr>
            <a:r>
              <a:rPr lang="en-US" sz="2400" b="1" spc="-5" dirty="0">
                <a:solidFill>
                  <a:srgbClr val="0000FF"/>
                </a:solidFill>
                <a:latin typeface="Arial"/>
                <a:cs typeface="Arial"/>
              </a:rPr>
              <a:t>If </a:t>
            </a:r>
            <a:r>
              <a:rPr lang="en-US" sz="2400" b="1" dirty="0">
                <a:solidFill>
                  <a:srgbClr val="0000FF"/>
                </a:solidFill>
                <a:latin typeface="Arial"/>
                <a:cs typeface="Arial"/>
              </a:rPr>
              <a:t>the treatment </a:t>
            </a:r>
            <a:r>
              <a:rPr lang="en-US" sz="2400" b="1" spc="-5" dirty="0">
                <a:solidFill>
                  <a:srgbClr val="0000FF"/>
                </a:solidFill>
                <a:latin typeface="Arial"/>
                <a:cs typeface="Arial"/>
              </a:rPr>
              <a:t>and control groups are selected at  random, </a:t>
            </a:r>
            <a:r>
              <a:rPr lang="en-US" sz="2400" b="1" dirty="0">
                <a:solidFill>
                  <a:srgbClr val="0000FF"/>
                </a:solidFill>
                <a:latin typeface="Arial"/>
                <a:cs typeface="Arial"/>
              </a:rPr>
              <a:t>then </a:t>
            </a:r>
            <a:r>
              <a:rPr lang="en-US" sz="2400" b="1" spc="-5" dirty="0">
                <a:solidFill>
                  <a:srgbClr val="0000FF"/>
                </a:solidFill>
                <a:latin typeface="Arial"/>
                <a:cs typeface="Arial"/>
              </a:rPr>
              <a:t>you can make causal</a:t>
            </a:r>
            <a:r>
              <a:rPr lang="en-US" sz="2400" b="1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400" b="1" spc="-5" dirty="0">
                <a:solidFill>
                  <a:srgbClr val="0000FF"/>
                </a:solidFill>
                <a:latin typeface="Arial"/>
                <a:cs typeface="Arial"/>
              </a:rPr>
              <a:t>conclusions.</a:t>
            </a:r>
            <a:endParaRPr lang="en-US" sz="2400" dirty="0">
              <a:latin typeface="Arial"/>
              <a:cs typeface="Arial"/>
            </a:endParaRPr>
          </a:p>
          <a:p>
            <a:pPr marL="469265" lvl="1">
              <a:lnSpc>
                <a:spcPts val="2865"/>
              </a:lnSpc>
              <a:buClr>
                <a:srgbClr val="C4820D"/>
              </a:buClr>
              <a:tabLst>
                <a:tab pos="424815" algn="l"/>
                <a:tab pos="425450" algn="l"/>
              </a:tabLst>
            </a:pPr>
            <a:endParaRPr lang="en-US" sz="2400" dirty="0">
              <a:latin typeface="Arial"/>
              <a:cs typeface="Arial"/>
            </a:endParaRPr>
          </a:p>
          <a:p>
            <a:pPr marL="424815" marR="282575" indent="-412750">
              <a:lnSpc>
                <a:spcPct val="100499"/>
              </a:lnSpc>
              <a:spcBef>
                <a:spcPts val="163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99375" y="4041807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682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47434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100"/>
              </a:spcBef>
              <a:tabLst>
                <a:tab pos="8241665" algn="l"/>
              </a:tabLst>
            </a:pPr>
            <a:r>
              <a:rPr spc="-5" dirty="0"/>
              <a:t>Before the</a:t>
            </a:r>
            <a:r>
              <a:rPr spc="-90" dirty="0"/>
              <a:t> </a:t>
            </a:r>
            <a:r>
              <a:rPr spc="-5" dirty="0"/>
              <a:t>Randomization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4724" y="1093342"/>
            <a:ext cx="7743190" cy="74956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4815" marR="5080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Patient have two potential outcomes from either being assigned to the treatment group or the control group</a:t>
            </a:r>
            <a:endParaRPr lang="en-US" sz="2400" dirty="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28387" y="3363662"/>
            <a:ext cx="7252334" cy="1257935"/>
            <a:chOff x="1028387" y="3363662"/>
            <a:chExt cx="7252334" cy="1257935"/>
          </a:xfrm>
        </p:grpSpPr>
        <p:sp>
          <p:nvSpPr>
            <p:cNvPr id="6" name="object 6"/>
            <p:cNvSpPr/>
            <p:nvPr/>
          </p:nvSpPr>
          <p:spPr>
            <a:xfrm>
              <a:off x="1033150" y="3368425"/>
              <a:ext cx="7242809" cy="1248410"/>
            </a:xfrm>
            <a:custGeom>
              <a:avLst/>
              <a:gdLst/>
              <a:ahLst/>
              <a:cxnLst/>
              <a:rect l="l" t="t" r="r" b="b"/>
              <a:pathLst>
                <a:path w="7242809" h="1248410">
                  <a:moveTo>
                    <a:pt x="7242599" y="1247999"/>
                  </a:moveTo>
                  <a:lnTo>
                    <a:pt x="0" y="1247999"/>
                  </a:lnTo>
                  <a:lnTo>
                    <a:pt x="0" y="0"/>
                  </a:lnTo>
                  <a:lnTo>
                    <a:pt x="7242599" y="0"/>
                  </a:lnTo>
                  <a:lnTo>
                    <a:pt x="7242599" y="1247999"/>
                  </a:lnTo>
                  <a:close/>
                </a:path>
              </a:pathLst>
            </a:custGeom>
            <a:solidFill>
              <a:srgbClr val="D9D1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33150" y="3368425"/>
              <a:ext cx="7242809" cy="1248410"/>
            </a:xfrm>
            <a:custGeom>
              <a:avLst/>
              <a:gdLst/>
              <a:ahLst/>
              <a:cxnLst/>
              <a:rect l="l" t="t" r="r" b="b"/>
              <a:pathLst>
                <a:path w="7242809" h="1248410">
                  <a:moveTo>
                    <a:pt x="0" y="0"/>
                  </a:moveTo>
                  <a:lnTo>
                    <a:pt x="7242599" y="0"/>
                  </a:lnTo>
                  <a:lnTo>
                    <a:pt x="7242599" y="1247999"/>
                  </a:lnTo>
                  <a:lnTo>
                    <a:pt x="0" y="1247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37912" y="3373187"/>
            <a:ext cx="3602354" cy="1238885"/>
          </a:xfrm>
          <a:prstGeom prst="rect">
            <a:avLst/>
          </a:prstGeom>
          <a:solidFill>
            <a:srgbClr val="D9D1E9"/>
          </a:solidFill>
        </p:spPr>
        <p:txBody>
          <a:bodyPr vert="horz" wrap="square" lIns="0" tIns="260350" rIns="0" bIns="0" rtlCol="0">
            <a:spAutoFit/>
          </a:bodyPr>
          <a:lstStyle/>
          <a:p>
            <a:pPr marL="80645" marR="403225">
              <a:lnSpc>
                <a:spcPts val="2850"/>
              </a:lnSpc>
              <a:spcBef>
                <a:spcPts val="2050"/>
              </a:spcBef>
            </a:pPr>
            <a:r>
              <a:rPr sz="2400" spc="-5" dirty="0">
                <a:latin typeface="Arial"/>
                <a:cs typeface="Arial"/>
              </a:rPr>
              <a:t>Outcome if assigned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to  treatment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group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68737" y="3373187"/>
            <a:ext cx="3602354" cy="1238885"/>
          </a:xfrm>
          <a:prstGeom prst="rect">
            <a:avLst/>
          </a:prstGeom>
          <a:solidFill>
            <a:srgbClr val="D9D1E9"/>
          </a:solidFill>
        </p:spPr>
        <p:txBody>
          <a:bodyPr vert="horz" wrap="square" lIns="0" tIns="260350" rIns="0" bIns="0" rtlCol="0">
            <a:spAutoFit/>
          </a:bodyPr>
          <a:lstStyle/>
          <a:p>
            <a:pPr marL="285115" marR="161925" indent="35560">
              <a:lnSpc>
                <a:spcPts val="2850"/>
              </a:lnSpc>
              <a:spcBef>
                <a:spcPts val="2050"/>
              </a:spcBef>
            </a:pPr>
            <a:r>
              <a:rPr sz="2400" spc="-5" dirty="0">
                <a:latin typeface="Arial"/>
                <a:cs typeface="Arial"/>
              </a:rPr>
              <a:t>Outcome if assigned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to  </a:t>
            </a:r>
            <a:r>
              <a:rPr sz="2400" dirty="0">
                <a:latin typeface="Arial"/>
                <a:cs typeface="Arial"/>
              </a:rPr>
              <a:t>control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group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36662" y="2468287"/>
            <a:ext cx="3532504" cy="2162810"/>
            <a:chOff x="1136662" y="2468287"/>
            <a:chExt cx="3532504" cy="2162810"/>
          </a:xfrm>
        </p:grpSpPr>
        <p:sp>
          <p:nvSpPr>
            <p:cNvPr id="11" name="object 11"/>
            <p:cNvSpPr/>
            <p:nvPr/>
          </p:nvSpPr>
          <p:spPr>
            <a:xfrm>
              <a:off x="4654450" y="3368425"/>
              <a:ext cx="0" cy="1248410"/>
            </a:xfrm>
            <a:custGeom>
              <a:avLst/>
              <a:gdLst/>
              <a:ahLst/>
              <a:cxnLst/>
              <a:rect l="l" t="t" r="r" b="b"/>
              <a:pathLst>
                <a:path h="1248410">
                  <a:moveTo>
                    <a:pt x="0" y="0"/>
                  </a:moveTo>
                  <a:lnTo>
                    <a:pt x="0" y="1247999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41424" y="2473050"/>
              <a:ext cx="1560195" cy="842010"/>
            </a:xfrm>
            <a:custGeom>
              <a:avLst/>
              <a:gdLst/>
              <a:ahLst/>
              <a:cxnLst/>
              <a:rect l="l" t="t" r="r" b="b"/>
              <a:pathLst>
                <a:path w="1560195" h="842010">
                  <a:moveTo>
                    <a:pt x="1435299" y="748199"/>
                  </a:moveTo>
                  <a:lnTo>
                    <a:pt x="124699" y="748199"/>
                  </a:lnTo>
                  <a:lnTo>
                    <a:pt x="76161" y="738400"/>
                  </a:lnTo>
                  <a:lnTo>
                    <a:pt x="36523" y="711676"/>
                  </a:lnTo>
                  <a:lnTo>
                    <a:pt x="9799" y="672038"/>
                  </a:lnTo>
                  <a:lnTo>
                    <a:pt x="0" y="623499"/>
                  </a:lnTo>
                  <a:lnTo>
                    <a:pt x="0" y="124699"/>
                  </a:lnTo>
                  <a:lnTo>
                    <a:pt x="9799" y="76161"/>
                  </a:lnTo>
                  <a:lnTo>
                    <a:pt x="36523" y="36523"/>
                  </a:lnTo>
                  <a:lnTo>
                    <a:pt x="76161" y="9799"/>
                  </a:lnTo>
                  <a:lnTo>
                    <a:pt x="124699" y="0"/>
                  </a:lnTo>
                  <a:lnTo>
                    <a:pt x="1435299" y="0"/>
                  </a:lnTo>
                  <a:lnTo>
                    <a:pt x="1483020" y="9492"/>
                  </a:lnTo>
                  <a:lnTo>
                    <a:pt x="1523476" y="36523"/>
                  </a:lnTo>
                  <a:lnTo>
                    <a:pt x="1550507" y="76979"/>
                  </a:lnTo>
                  <a:lnTo>
                    <a:pt x="1559999" y="124699"/>
                  </a:lnTo>
                  <a:lnTo>
                    <a:pt x="1559999" y="623499"/>
                  </a:lnTo>
                  <a:lnTo>
                    <a:pt x="1550200" y="672038"/>
                  </a:lnTo>
                  <a:lnTo>
                    <a:pt x="1523476" y="711676"/>
                  </a:lnTo>
                  <a:lnTo>
                    <a:pt x="1483838" y="738400"/>
                  </a:lnTo>
                  <a:lnTo>
                    <a:pt x="1435299" y="748199"/>
                  </a:lnTo>
                  <a:close/>
                </a:path>
                <a:path w="1560195" h="842010">
                  <a:moveTo>
                    <a:pt x="455005" y="841724"/>
                  </a:moveTo>
                  <a:lnTo>
                    <a:pt x="259999" y="748199"/>
                  </a:lnTo>
                  <a:lnTo>
                    <a:pt x="649999" y="748199"/>
                  </a:lnTo>
                  <a:lnTo>
                    <a:pt x="455005" y="841724"/>
                  </a:lnTo>
                  <a:close/>
                </a:path>
              </a:pathLst>
            </a:custGeom>
            <a:solidFill>
              <a:srgbClr val="CE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41424" y="2473050"/>
              <a:ext cx="1560195" cy="842010"/>
            </a:xfrm>
            <a:custGeom>
              <a:avLst/>
              <a:gdLst/>
              <a:ahLst/>
              <a:cxnLst/>
              <a:rect l="l" t="t" r="r" b="b"/>
              <a:pathLst>
                <a:path w="1560195" h="842010">
                  <a:moveTo>
                    <a:pt x="0" y="124699"/>
                  </a:moveTo>
                  <a:lnTo>
                    <a:pt x="9799" y="76161"/>
                  </a:lnTo>
                  <a:lnTo>
                    <a:pt x="36523" y="36523"/>
                  </a:lnTo>
                  <a:lnTo>
                    <a:pt x="76161" y="9799"/>
                  </a:lnTo>
                  <a:lnTo>
                    <a:pt x="124699" y="0"/>
                  </a:lnTo>
                  <a:lnTo>
                    <a:pt x="259999" y="0"/>
                  </a:lnTo>
                  <a:lnTo>
                    <a:pt x="649999" y="0"/>
                  </a:lnTo>
                  <a:lnTo>
                    <a:pt x="1435299" y="0"/>
                  </a:lnTo>
                  <a:lnTo>
                    <a:pt x="1459741" y="2418"/>
                  </a:lnTo>
                  <a:lnTo>
                    <a:pt x="1504483" y="20951"/>
                  </a:lnTo>
                  <a:lnTo>
                    <a:pt x="1539048" y="55516"/>
                  </a:lnTo>
                  <a:lnTo>
                    <a:pt x="1557581" y="100258"/>
                  </a:lnTo>
                  <a:lnTo>
                    <a:pt x="1559999" y="124699"/>
                  </a:lnTo>
                  <a:lnTo>
                    <a:pt x="1559999" y="436449"/>
                  </a:lnTo>
                  <a:lnTo>
                    <a:pt x="1559999" y="623499"/>
                  </a:lnTo>
                  <a:lnTo>
                    <a:pt x="1550200" y="672038"/>
                  </a:lnTo>
                  <a:lnTo>
                    <a:pt x="1523476" y="711676"/>
                  </a:lnTo>
                  <a:lnTo>
                    <a:pt x="1483838" y="738400"/>
                  </a:lnTo>
                  <a:lnTo>
                    <a:pt x="1435299" y="748199"/>
                  </a:lnTo>
                  <a:lnTo>
                    <a:pt x="649999" y="748199"/>
                  </a:lnTo>
                  <a:lnTo>
                    <a:pt x="455005" y="841724"/>
                  </a:lnTo>
                  <a:lnTo>
                    <a:pt x="259999" y="748199"/>
                  </a:lnTo>
                  <a:lnTo>
                    <a:pt x="124699" y="748199"/>
                  </a:lnTo>
                  <a:lnTo>
                    <a:pt x="76161" y="738400"/>
                  </a:lnTo>
                  <a:lnTo>
                    <a:pt x="36523" y="711676"/>
                  </a:lnTo>
                  <a:lnTo>
                    <a:pt x="9799" y="672038"/>
                  </a:lnTo>
                  <a:lnTo>
                    <a:pt x="0" y="623499"/>
                  </a:lnTo>
                  <a:lnTo>
                    <a:pt x="0" y="436449"/>
                  </a:lnTo>
                  <a:lnTo>
                    <a:pt x="0" y="12469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50973" y="2460307"/>
            <a:ext cx="1260475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spc="-5" dirty="0">
                <a:latin typeface="Arial"/>
                <a:cs typeface="Arial"/>
              </a:rPr>
              <a:t>Potential  Outcome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209612" y="2366674"/>
            <a:ext cx="1518920" cy="960755"/>
            <a:chOff x="6209612" y="2366674"/>
            <a:chExt cx="1518920" cy="960755"/>
          </a:xfrm>
        </p:grpSpPr>
        <p:sp>
          <p:nvSpPr>
            <p:cNvPr id="16" name="object 16"/>
            <p:cNvSpPr/>
            <p:nvPr/>
          </p:nvSpPr>
          <p:spPr>
            <a:xfrm>
              <a:off x="6214374" y="2371437"/>
              <a:ext cx="1509395" cy="951230"/>
            </a:xfrm>
            <a:custGeom>
              <a:avLst/>
              <a:gdLst/>
              <a:ahLst/>
              <a:cxnLst/>
              <a:rect l="l" t="t" r="r" b="b"/>
              <a:pathLst>
                <a:path w="1509395" h="951229">
                  <a:moveTo>
                    <a:pt x="1368449" y="845099"/>
                  </a:moveTo>
                  <a:lnTo>
                    <a:pt x="140849" y="845099"/>
                  </a:lnTo>
                  <a:lnTo>
                    <a:pt x="96330" y="837919"/>
                  </a:lnTo>
                  <a:lnTo>
                    <a:pt x="57665" y="817924"/>
                  </a:lnTo>
                  <a:lnTo>
                    <a:pt x="27175" y="787434"/>
                  </a:lnTo>
                  <a:lnTo>
                    <a:pt x="7180" y="748769"/>
                  </a:lnTo>
                  <a:lnTo>
                    <a:pt x="0" y="704249"/>
                  </a:lnTo>
                  <a:lnTo>
                    <a:pt x="0" y="140849"/>
                  </a:lnTo>
                  <a:lnTo>
                    <a:pt x="7180" y="96330"/>
                  </a:lnTo>
                  <a:lnTo>
                    <a:pt x="27175" y="57665"/>
                  </a:lnTo>
                  <a:lnTo>
                    <a:pt x="57665" y="27175"/>
                  </a:lnTo>
                  <a:lnTo>
                    <a:pt x="96330" y="7180"/>
                  </a:lnTo>
                  <a:lnTo>
                    <a:pt x="140849" y="0"/>
                  </a:lnTo>
                  <a:lnTo>
                    <a:pt x="1368449" y="0"/>
                  </a:lnTo>
                  <a:lnTo>
                    <a:pt x="1422350" y="10721"/>
                  </a:lnTo>
                  <a:lnTo>
                    <a:pt x="1468045" y="41254"/>
                  </a:lnTo>
                  <a:lnTo>
                    <a:pt x="1498578" y="86949"/>
                  </a:lnTo>
                  <a:lnTo>
                    <a:pt x="1509299" y="140849"/>
                  </a:lnTo>
                  <a:lnTo>
                    <a:pt x="1509299" y="704249"/>
                  </a:lnTo>
                  <a:lnTo>
                    <a:pt x="1502119" y="748769"/>
                  </a:lnTo>
                  <a:lnTo>
                    <a:pt x="1482124" y="787434"/>
                  </a:lnTo>
                  <a:lnTo>
                    <a:pt x="1451634" y="817924"/>
                  </a:lnTo>
                  <a:lnTo>
                    <a:pt x="1412969" y="837919"/>
                  </a:lnTo>
                  <a:lnTo>
                    <a:pt x="1368449" y="845099"/>
                  </a:lnTo>
                  <a:close/>
                </a:path>
                <a:path w="1509395" h="951229">
                  <a:moveTo>
                    <a:pt x="440217" y="950737"/>
                  </a:moveTo>
                  <a:lnTo>
                    <a:pt x="251549" y="845099"/>
                  </a:lnTo>
                  <a:lnTo>
                    <a:pt x="628874" y="845099"/>
                  </a:lnTo>
                  <a:lnTo>
                    <a:pt x="440217" y="950737"/>
                  </a:lnTo>
                  <a:close/>
                </a:path>
              </a:pathLst>
            </a:custGeom>
            <a:solidFill>
              <a:srgbClr val="CE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14374" y="2371437"/>
              <a:ext cx="1509395" cy="951230"/>
            </a:xfrm>
            <a:custGeom>
              <a:avLst/>
              <a:gdLst/>
              <a:ahLst/>
              <a:cxnLst/>
              <a:rect l="l" t="t" r="r" b="b"/>
              <a:pathLst>
                <a:path w="1509395" h="951229">
                  <a:moveTo>
                    <a:pt x="0" y="140849"/>
                  </a:moveTo>
                  <a:lnTo>
                    <a:pt x="7180" y="96330"/>
                  </a:lnTo>
                  <a:lnTo>
                    <a:pt x="27175" y="57665"/>
                  </a:lnTo>
                  <a:lnTo>
                    <a:pt x="57665" y="27175"/>
                  </a:lnTo>
                  <a:lnTo>
                    <a:pt x="96330" y="7180"/>
                  </a:lnTo>
                  <a:lnTo>
                    <a:pt x="140849" y="0"/>
                  </a:lnTo>
                  <a:lnTo>
                    <a:pt x="251549" y="0"/>
                  </a:lnTo>
                  <a:lnTo>
                    <a:pt x="628874" y="0"/>
                  </a:lnTo>
                  <a:lnTo>
                    <a:pt x="1368449" y="0"/>
                  </a:lnTo>
                  <a:lnTo>
                    <a:pt x="1396056" y="2731"/>
                  </a:lnTo>
                  <a:lnTo>
                    <a:pt x="1446593" y="23664"/>
                  </a:lnTo>
                  <a:lnTo>
                    <a:pt x="1485635" y="62706"/>
                  </a:lnTo>
                  <a:lnTo>
                    <a:pt x="1506568" y="113243"/>
                  </a:lnTo>
                  <a:lnTo>
                    <a:pt x="1509299" y="140849"/>
                  </a:lnTo>
                  <a:lnTo>
                    <a:pt x="1509299" y="492974"/>
                  </a:lnTo>
                  <a:lnTo>
                    <a:pt x="1509299" y="704249"/>
                  </a:lnTo>
                  <a:lnTo>
                    <a:pt x="1502119" y="748769"/>
                  </a:lnTo>
                  <a:lnTo>
                    <a:pt x="1482124" y="787434"/>
                  </a:lnTo>
                  <a:lnTo>
                    <a:pt x="1451634" y="817924"/>
                  </a:lnTo>
                  <a:lnTo>
                    <a:pt x="1412969" y="837919"/>
                  </a:lnTo>
                  <a:lnTo>
                    <a:pt x="1368449" y="845099"/>
                  </a:lnTo>
                  <a:lnTo>
                    <a:pt x="628874" y="845099"/>
                  </a:lnTo>
                  <a:lnTo>
                    <a:pt x="440217" y="950737"/>
                  </a:lnTo>
                  <a:lnTo>
                    <a:pt x="251549" y="845099"/>
                  </a:lnTo>
                  <a:lnTo>
                    <a:pt x="140849" y="845099"/>
                  </a:lnTo>
                  <a:lnTo>
                    <a:pt x="96330" y="837919"/>
                  </a:lnTo>
                  <a:lnTo>
                    <a:pt x="57665" y="817924"/>
                  </a:lnTo>
                  <a:lnTo>
                    <a:pt x="27175" y="787434"/>
                  </a:lnTo>
                  <a:lnTo>
                    <a:pt x="7180" y="748769"/>
                  </a:lnTo>
                  <a:lnTo>
                    <a:pt x="0" y="704249"/>
                  </a:lnTo>
                  <a:lnTo>
                    <a:pt x="0" y="492974"/>
                  </a:lnTo>
                  <a:lnTo>
                    <a:pt x="0" y="14084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328653" y="2407145"/>
            <a:ext cx="1260475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spc="-5" dirty="0">
                <a:latin typeface="Arial"/>
                <a:cs typeface="Arial"/>
              </a:rPr>
              <a:t>Potential  Outcome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DDA17DE-6A19-4C43-B2A0-72FDB36EA000}"/>
              </a:ext>
            </a:extLst>
          </p:cNvPr>
          <p:cNvSpPr/>
          <p:nvPr/>
        </p:nvSpPr>
        <p:spPr>
          <a:xfrm>
            <a:off x="444500" y="2147595"/>
            <a:ext cx="8242300" cy="2619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47434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100"/>
              </a:spcBef>
              <a:tabLst>
                <a:tab pos="8241665" algn="l"/>
              </a:tabLst>
            </a:pPr>
            <a:r>
              <a:rPr spc="-5" dirty="0"/>
              <a:t>Before the</a:t>
            </a:r>
            <a:r>
              <a:rPr spc="-90" dirty="0"/>
              <a:t> </a:t>
            </a:r>
            <a:r>
              <a:rPr spc="-5" dirty="0"/>
              <a:t>Randomization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4724" y="1093342"/>
            <a:ext cx="7743190" cy="74956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4815" marR="5080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Patient have two potential outcomes from either being assigned to the treatment group or the control group</a:t>
            </a:r>
            <a:endParaRPr lang="en-US" sz="2400" dirty="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28387" y="3363662"/>
            <a:ext cx="7252334" cy="1257935"/>
            <a:chOff x="1028387" y="3363662"/>
            <a:chExt cx="7252334" cy="1257935"/>
          </a:xfrm>
        </p:grpSpPr>
        <p:sp>
          <p:nvSpPr>
            <p:cNvPr id="6" name="object 6"/>
            <p:cNvSpPr/>
            <p:nvPr/>
          </p:nvSpPr>
          <p:spPr>
            <a:xfrm>
              <a:off x="1033150" y="3368425"/>
              <a:ext cx="7242809" cy="1248410"/>
            </a:xfrm>
            <a:custGeom>
              <a:avLst/>
              <a:gdLst/>
              <a:ahLst/>
              <a:cxnLst/>
              <a:rect l="l" t="t" r="r" b="b"/>
              <a:pathLst>
                <a:path w="7242809" h="1248410">
                  <a:moveTo>
                    <a:pt x="7242599" y="1247999"/>
                  </a:moveTo>
                  <a:lnTo>
                    <a:pt x="0" y="1247999"/>
                  </a:lnTo>
                  <a:lnTo>
                    <a:pt x="0" y="0"/>
                  </a:lnTo>
                  <a:lnTo>
                    <a:pt x="7242599" y="0"/>
                  </a:lnTo>
                  <a:lnTo>
                    <a:pt x="7242599" y="1247999"/>
                  </a:lnTo>
                  <a:close/>
                </a:path>
              </a:pathLst>
            </a:custGeom>
            <a:solidFill>
              <a:srgbClr val="D9D1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33150" y="3368425"/>
              <a:ext cx="7242809" cy="1248410"/>
            </a:xfrm>
            <a:custGeom>
              <a:avLst/>
              <a:gdLst/>
              <a:ahLst/>
              <a:cxnLst/>
              <a:rect l="l" t="t" r="r" b="b"/>
              <a:pathLst>
                <a:path w="7242809" h="1248410">
                  <a:moveTo>
                    <a:pt x="0" y="0"/>
                  </a:moveTo>
                  <a:lnTo>
                    <a:pt x="7242599" y="0"/>
                  </a:lnTo>
                  <a:lnTo>
                    <a:pt x="7242599" y="1247999"/>
                  </a:lnTo>
                  <a:lnTo>
                    <a:pt x="0" y="1247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37912" y="3373187"/>
            <a:ext cx="3602354" cy="1238885"/>
          </a:xfrm>
          <a:prstGeom prst="rect">
            <a:avLst/>
          </a:prstGeom>
          <a:solidFill>
            <a:srgbClr val="D9D1E9"/>
          </a:solidFill>
        </p:spPr>
        <p:txBody>
          <a:bodyPr vert="horz" wrap="square" lIns="0" tIns="260350" rIns="0" bIns="0" rtlCol="0">
            <a:spAutoFit/>
          </a:bodyPr>
          <a:lstStyle/>
          <a:p>
            <a:pPr marL="80645" marR="403225">
              <a:lnSpc>
                <a:spcPts val="2850"/>
              </a:lnSpc>
              <a:spcBef>
                <a:spcPts val="2050"/>
              </a:spcBef>
            </a:pPr>
            <a:r>
              <a:rPr sz="2400" spc="-5" dirty="0">
                <a:latin typeface="Arial"/>
                <a:cs typeface="Arial"/>
              </a:rPr>
              <a:t>Outcome if assigned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to  treatment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group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68737" y="3373187"/>
            <a:ext cx="3602354" cy="1238885"/>
          </a:xfrm>
          <a:prstGeom prst="rect">
            <a:avLst/>
          </a:prstGeom>
          <a:solidFill>
            <a:srgbClr val="D9D1E9"/>
          </a:solidFill>
        </p:spPr>
        <p:txBody>
          <a:bodyPr vert="horz" wrap="square" lIns="0" tIns="260350" rIns="0" bIns="0" rtlCol="0">
            <a:spAutoFit/>
          </a:bodyPr>
          <a:lstStyle/>
          <a:p>
            <a:pPr marL="285115" marR="161925" indent="35560">
              <a:lnSpc>
                <a:spcPts val="2850"/>
              </a:lnSpc>
              <a:spcBef>
                <a:spcPts val="2050"/>
              </a:spcBef>
            </a:pPr>
            <a:r>
              <a:rPr sz="2400" spc="-5" dirty="0">
                <a:latin typeface="Arial"/>
                <a:cs typeface="Arial"/>
              </a:rPr>
              <a:t>Outcome if assigned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to  </a:t>
            </a:r>
            <a:r>
              <a:rPr sz="2400" dirty="0">
                <a:latin typeface="Arial"/>
                <a:cs typeface="Arial"/>
              </a:rPr>
              <a:t>control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group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36662" y="2468287"/>
            <a:ext cx="3532504" cy="2162810"/>
            <a:chOff x="1136662" y="2468287"/>
            <a:chExt cx="3532504" cy="2162810"/>
          </a:xfrm>
        </p:grpSpPr>
        <p:sp>
          <p:nvSpPr>
            <p:cNvPr id="11" name="object 11"/>
            <p:cNvSpPr/>
            <p:nvPr/>
          </p:nvSpPr>
          <p:spPr>
            <a:xfrm>
              <a:off x="4654450" y="3368425"/>
              <a:ext cx="0" cy="1248410"/>
            </a:xfrm>
            <a:custGeom>
              <a:avLst/>
              <a:gdLst/>
              <a:ahLst/>
              <a:cxnLst/>
              <a:rect l="l" t="t" r="r" b="b"/>
              <a:pathLst>
                <a:path h="1248410">
                  <a:moveTo>
                    <a:pt x="0" y="0"/>
                  </a:moveTo>
                  <a:lnTo>
                    <a:pt x="0" y="1247999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41424" y="2473050"/>
              <a:ext cx="1560195" cy="842010"/>
            </a:xfrm>
            <a:custGeom>
              <a:avLst/>
              <a:gdLst/>
              <a:ahLst/>
              <a:cxnLst/>
              <a:rect l="l" t="t" r="r" b="b"/>
              <a:pathLst>
                <a:path w="1560195" h="842010">
                  <a:moveTo>
                    <a:pt x="1435299" y="748199"/>
                  </a:moveTo>
                  <a:lnTo>
                    <a:pt x="124699" y="748199"/>
                  </a:lnTo>
                  <a:lnTo>
                    <a:pt x="76161" y="738400"/>
                  </a:lnTo>
                  <a:lnTo>
                    <a:pt x="36523" y="711676"/>
                  </a:lnTo>
                  <a:lnTo>
                    <a:pt x="9799" y="672038"/>
                  </a:lnTo>
                  <a:lnTo>
                    <a:pt x="0" y="623499"/>
                  </a:lnTo>
                  <a:lnTo>
                    <a:pt x="0" y="124699"/>
                  </a:lnTo>
                  <a:lnTo>
                    <a:pt x="9799" y="76161"/>
                  </a:lnTo>
                  <a:lnTo>
                    <a:pt x="36523" y="36523"/>
                  </a:lnTo>
                  <a:lnTo>
                    <a:pt x="76161" y="9799"/>
                  </a:lnTo>
                  <a:lnTo>
                    <a:pt x="124699" y="0"/>
                  </a:lnTo>
                  <a:lnTo>
                    <a:pt x="1435299" y="0"/>
                  </a:lnTo>
                  <a:lnTo>
                    <a:pt x="1483020" y="9492"/>
                  </a:lnTo>
                  <a:lnTo>
                    <a:pt x="1523476" y="36523"/>
                  </a:lnTo>
                  <a:lnTo>
                    <a:pt x="1550507" y="76979"/>
                  </a:lnTo>
                  <a:lnTo>
                    <a:pt x="1559999" y="124699"/>
                  </a:lnTo>
                  <a:lnTo>
                    <a:pt x="1559999" y="623499"/>
                  </a:lnTo>
                  <a:lnTo>
                    <a:pt x="1550200" y="672038"/>
                  </a:lnTo>
                  <a:lnTo>
                    <a:pt x="1523476" y="711676"/>
                  </a:lnTo>
                  <a:lnTo>
                    <a:pt x="1483838" y="738400"/>
                  </a:lnTo>
                  <a:lnTo>
                    <a:pt x="1435299" y="748199"/>
                  </a:lnTo>
                  <a:close/>
                </a:path>
                <a:path w="1560195" h="842010">
                  <a:moveTo>
                    <a:pt x="455005" y="841724"/>
                  </a:moveTo>
                  <a:lnTo>
                    <a:pt x="259999" y="748199"/>
                  </a:lnTo>
                  <a:lnTo>
                    <a:pt x="649999" y="748199"/>
                  </a:lnTo>
                  <a:lnTo>
                    <a:pt x="455005" y="841724"/>
                  </a:lnTo>
                  <a:close/>
                </a:path>
              </a:pathLst>
            </a:custGeom>
            <a:solidFill>
              <a:srgbClr val="CE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41424" y="2473050"/>
              <a:ext cx="1560195" cy="842010"/>
            </a:xfrm>
            <a:custGeom>
              <a:avLst/>
              <a:gdLst/>
              <a:ahLst/>
              <a:cxnLst/>
              <a:rect l="l" t="t" r="r" b="b"/>
              <a:pathLst>
                <a:path w="1560195" h="842010">
                  <a:moveTo>
                    <a:pt x="0" y="124699"/>
                  </a:moveTo>
                  <a:lnTo>
                    <a:pt x="9799" y="76161"/>
                  </a:lnTo>
                  <a:lnTo>
                    <a:pt x="36523" y="36523"/>
                  </a:lnTo>
                  <a:lnTo>
                    <a:pt x="76161" y="9799"/>
                  </a:lnTo>
                  <a:lnTo>
                    <a:pt x="124699" y="0"/>
                  </a:lnTo>
                  <a:lnTo>
                    <a:pt x="259999" y="0"/>
                  </a:lnTo>
                  <a:lnTo>
                    <a:pt x="649999" y="0"/>
                  </a:lnTo>
                  <a:lnTo>
                    <a:pt x="1435299" y="0"/>
                  </a:lnTo>
                  <a:lnTo>
                    <a:pt x="1459741" y="2418"/>
                  </a:lnTo>
                  <a:lnTo>
                    <a:pt x="1504483" y="20951"/>
                  </a:lnTo>
                  <a:lnTo>
                    <a:pt x="1539048" y="55516"/>
                  </a:lnTo>
                  <a:lnTo>
                    <a:pt x="1557581" y="100258"/>
                  </a:lnTo>
                  <a:lnTo>
                    <a:pt x="1559999" y="124699"/>
                  </a:lnTo>
                  <a:lnTo>
                    <a:pt x="1559999" y="436449"/>
                  </a:lnTo>
                  <a:lnTo>
                    <a:pt x="1559999" y="623499"/>
                  </a:lnTo>
                  <a:lnTo>
                    <a:pt x="1550200" y="672038"/>
                  </a:lnTo>
                  <a:lnTo>
                    <a:pt x="1523476" y="711676"/>
                  </a:lnTo>
                  <a:lnTo>
                    <a:pt x="1483838" y="738400"/>
                  </a:lnTo>
                  <a:lnTo>
                    <a:pt x="1435299" y="748199"/>
                  </a:lnTo>
                  <a:lnTo>
                    <a:pt x="649999" y="748199"/>
                  </a:lnTo>
                  <a:lnTo>
                    <a:pt x="455005" y="841724"/>
                  </a:lnTo>
                  <a:lnTo>
                    <a:pt x="259999" y="748199"/>
                  </a:lnTo>
                  <a:lnTo>
                    <a:pt x="124699" y="748199"/>
                  </a:lnTo>
                  <a:lnTo>
                    <a:pt x="76161" y="738400"/>
                  </a:lnTo>
                  <a:lnTo>
                    <a:pt x="36523" y="711676"/>
                  </a:lnTo>
                  <a:lnTo>
                    <a:pt x="9799" y="672038"/>
                  </a:lnTo>
                  <a:lnTo>
                    <a:pt x="0" y="623499"/>
                  </a:lnTo>
                  <a:lnTo>
                    <a:pt x="0" y="436449"/>
                  </a:lnTo>
                  <a:lnTo>
                    <a:pt x="0" y="12469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50973" y="2460307"/>
            <a:ext cx="1260475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spc="-5" dirty="0">
                <a:latin typeface="Arial"/>
                <a:cs typeface="Arial"/>
              </a:rPr>
              <a:t>Potential  Outcome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209612" y="2366674"/>
            <a:ext cx="1518920" cy="960755"/>
            <a:chOff x="6209612" y="2366674"/>
            <a:chExt cx="1518920" cy="960755"/>
          </a:xfrm>
        </p:grpSpPr>
        <p:sp>
          <p:nvSpPr>
            <p:cNvPr id="16" name="object 16"/>
            <p:cNvSpPr/>
            <p:nvPr/>
          </p:nvSpPr>
          <p:spPr>
            <a:xfrm>
              <a:off x="6214374" y="2371437"/>
              <a:ext cx="1509395" cy="951230"/>
            </a:xfrm>
            <a:custGeom>
              <a:avLst/>
              <a:gdLst/>
              <a:ahLst/>
              <a:cxnLst/>
              <a:rect l="l" t="t" r="r" b="b"/>
              <a:pathLst>
                <a:path w="1509395" h="951229">
                  <a:moveTo>
                    <a:pt x="1368449" y="845099"/>
                  </a:moveTo>
                  <a:lnTo>
                    <a:pt x="140849" y="845099"/>
                  </a:lnTo>
                  <a:lnTo>
                    <a:pt x="96330" y="837919"/>
                  </a:lnTo>
                  <a:lnTo>
                    <a:pt x="57665" y="817924"/>
                  </a:lnTo>
                  <a:lnTo>
                    <a:pt x="27175" y="787434"/>
                  </a:lnTo>
                  <a:lnTo>
                    <a:pt x="7180" y="748769"/>
                  </a:lnTo>
                  <a:lnTo>
                    <a:pt x="0" y="704249"/>
                  </a:lnTo>
                  <a:lnTo>
                    <a:pt x="0" y="140849"/>
                  </a:lnTo>
                  <a:lnTo>
                    <a:pt x="7180" y="96330"/>
                  </a:lnTo>
                  <a:lnTo>
                    <a:pt x="27175" y="57665"/>
                  </a:lnTo>
                  <a:lnTo>
                    <a:pt x="57665" y="27175"/>
                  </a:lnTo>
                  <a:lnTo>
                    <a:pt x="96330" y="7180"/>
                  </a:lnTo>
                  <a:lnTo>
                    <a:pt x="140849" y="0"/>
                  </a:lnTo>
                  <a:lnTo>
                    <a:pt x="1368449" y="0"/>
                  </a:lnTo>
                  <a:lnTo>
                    <a:pt x="1422350" y="10721"/>
                  </a:lnTo>
                  <a:lnTo>
                    <a:pt x="1468045" y="41254"/>
                  </a:lnTo>
                  <a:lnTo>
                    <a:pt x="1498578" y="86949"/>
                  </a:lnTo>
                  <a:lnTo>
                    <a:pt x="1509299" y="140849"/>
                  </a:lnTo>
                  <a:lnTo>
                    <a:pt x="1509299" y="704249"/>
                  </a:lnTo>
                  <a:lnTo>
                    <a:pt x="1502119" y="748769"/>
                  </a:lnTo>
                  <a:lnTo>
                    <a:pt x="1482124" y="787434"/>
                  </a:lnTo>
                  <a:lnTo>
                    <a:pt x="1451634" y="817924"/>
                  </a:lnTo>
                  <a:lnTo>
                    <a:pt x="1412969" y="837919"/>
                  </a:lnTo>
                  <a:lnTo>
                    <a:pt x="1368449" y="845099"/>
                  </a:lnTo>
                  <a:close/>
                </a:path>
                <a:path w="1509395" h="951229">
                  <a:moveTo>
                    <a:pt x="440217" y="950737"/>
                  </a:moveTo>
                  <a:lnTo>
                    <a:pt x="251549" y="845099"/>
                  </a:lnTo>
                  <a:lnTo>
                    <a:pt x="628874" y="845099"/>
                  </a:lnTo>
                  <a:lnTo>
                    <a:pt x="440217" y="950737"/>
                  </a:lnTo>
                  <a:close/>
                </a:path>
              </a:pathLst>
            </a:custGeom>
            <a:solidFill>
              <a:srgbClr val="CE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14374" y="2371437"/>
              <a:ext cx="1509395" cy="951230"/>
            </a:xfrm>
            <a:custGeom>
              <a:avLst/>
              <a:gdLst/>
              <a:ahLst/>
              <a:cxnLst/>
              <a:rect l="l" t="t" r="r" b="b"/>
              <a:pathLst>
                <a:path w="1509395" h="951229">
                  <a:moveTo>
                    <a:pt x="0" y="140849"/>
                  </a:moveTo>
                  <a:lnTo>
                    <a:pt x="7180" y="96330"/>
                  </a:lnTo>
                  <a:lnTo>
                    <a:pt x="27175" y="57665"/>
                  </a:lnTo>
                  <a:lnTo>
                    <a:pt x="57665" y="27175"/>
                  </a:lnTo>
                  <a:lnTo>
                    <a:pt x="96330" y="7180"/>
                  </a:lnTo>
                  <a:lnTo>
                    <a:pt x="140849" y="0"/>
                  </a:lnTo>
                  <a:lnTo>
                    <a:pt x="251549" y="0"/>
                  </a:lnTo>
                  <a:lnTo>
                    <a:pt x="628874" y="0"/>
                  </a:lnTo>
                  <a:lnTo>
                    <a:pt x="1368449" y="0"/>
                  </a:lnTo>
                  <a:lnTo>
                    <a:pt x="1396056" y="2731"/>
                  </a:lnTo>
                  <a:lnTo>
                    <a:pt x="1446593" y="23664"/>
                  </a:lnTo>
                  <a:lnTo>
                    <a:pt x="1485635" y="62706"/>
                  </a:lnTo>
                  <a:lnTo>
                    <a:pt x="1506568" y="113243"/>
                  </a:lnTo>
                  <a:lnTo>
                    <a:pt x="1509299" y="140849"/>
                  </a:lnTo>
                  <a:lnTo>
                    <a:pt x="1509299" y="492974"/>
                  </a:lnTo>
                  <a:lnTo>
                    <a:pt x="1509299" y="704249"/>
                  </a:lnTo>
                  <a:lnTo>
                    <a:pt x="1502119" y="748769"/>
                  </a:lnTo>
                  <a:lnTo>
                    <a:pt x="1482124" y="787434"/>
                  </a:lnTo>
                  <a:lnTo>
                    <a:pt x="1451634" y="817924"/>
                  </a:lnTo>
                  <a:lnTo>
                    <a:pt x="1412969" y="837919"/>
                  </a:lnTo>
                  <a:lnTo>
                    <a:pt x="1368449" y="845099"/>
                  </a:lnTo>
                  <a:lnTo>
                    <a:pt x="628874" y="845099"/>
                  </a:lnTo>
                  <a:lnTo>
                    <a:pt x="440217" y="950737"/>
                  </a:lnTo>
                  <a:lnTo>
                    <a:pt x="251549" y="845099"/>
                  </a:lnTo>
                  <a:lnTo>
                    <a:pt x="140849" y="845099"/>
                  </a:lnTo>
                  <a:lnTo>
                    <a:pt x="96330" y="837919"/>
                  </a:lnTo>
                  <a:lnTo>
                    <a:pt x="57665" y="817924"/>
                  </a:lnTo>
                  <a:lnTo>
                    <a:pt x="27175" y="787434"/>
                  </a:lnTo>
                  <a:lnTo>
                    <a:pt x="7180" y="748769"/>
                  </a:lnTo>
                  <a:lnTo>
                    <a:pt x="0" y="704249"/>
                  </a:lnTo>
                  <a:lnTo>
                    <a:pt x="0" y="492974"/>
                  </a:lnTo>
                  <a:lnTo>
                    <a:pt x="0" y="14084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328653" y="2407145"/>
            <a:ext cx="1260475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spc="-5" dirty="0">
                <a:latin typeface="Arial"/>
                <a:cs typeface="Arial"/>
              </a:rPr>
              <a:t>Potential  Outcome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CBEAEBD-BF3D-44C4-A691-03E983BC6249}"/>
              </a:ext>
            </a:extLst>
          </p:cNvPr>
          <p:cNvSpPr/>
          <p:nvPr/>
        </p:nvSpPr>
        <p:spPr>
          <a:xfrm>
            <a:off x="444500" y="2147596"/>
            <a:ext cx="2603500" cy="115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A93091-F23A-4562-8BB4-9D0E09B16425}"/>
              </a:ext>
            </a:extLst>
          </p:cNvPr>
          <p:cNvSpPr/>
          <p:nvPr/>
        </p:nvSpPr>
        <p:spPr>
          <a:xfrm>
            <a:off x="5562600" y="2188743"/>
            <a:ext cx="2603500" cy="115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07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47434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100"/>
              </a:spcBef>
              <a:tabLst>
                <a:tab pos="8241665" algn="l"/>
              </a:tabLst>
            </a:pPr>
            <a:r>
              <a:rPr spc="-5" dirty="0"/>
              <a:t>Before the</a:t>
            </a:r>
            <a:r>
              <a:rPr spc="-90" dirty="0"/>
              <a:t> </a:t>
            </a:r>
            <a:r>
              <a:rPr spc="-5" dirty="0"/>
              <a:t>Randomization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4724" y="1093342"/>
            <a:ext cx="7743190" cy="74956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4815" marR="5080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Patient have two potential outcomes from either being assigned to the treatment group or the control group</a:t>
            </a:r>
            <a:endParaRPr lang="en-US" sz="2400" dirty="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28387" y="3363662"/>
            <a:ext cx="7252334" cy="1257935"/>
            <a:chOff x="1028387" y="3363662"/>
            <a:chExt cx="7252334" cy="1257935"/>
          </a:xfrm>
        </p:grpSpPr>
        <p:sp>
          <p:nvSpPr>
            <p:cNvPr id="6" name="object 6"/>
            <p:cNvSpPr/>
            <p:nvPr/>
          </p:nvSpPr>
          <p:spPr>
            <a:xfrm>
              <a:off x="1033150" y="3368425"/>
              <a:ext cx="7242809" cy="1248410"/>
            </a:xfrm>
            <a:custGeom>
              <a:avLst/>
              <a:gdLst/>
              <a:ahLst/>
              <a:cxnLst/>
              <a:rect l="l" t="t" r="r" b="b"/>
              <a:pathLst>
                <a:path w="7242809" h="1248410">
                  <a:moveTo>
                    <a:pt x="7242599" y="1247999"/>
                  </a:moveTo>
                  <a:lnTo>
                    <a:pt x="0" y="1247999"/>
                  </a:lnTo>
                  <a:lnTo>
                    <a:pt x="0" y="0"/>
                  </a:lnTo>
                  <a:lnTo>
                    <a:pt x="7242599" y="0"/>
                  </a:lnTo>
                  <a:lnTo>
                    <a:pt x="7242599" y="1247999"/>
                  </a:lnTo>
                  <a:close/>
                </a:path>
              </a:pathLst>
            </a:custGeom>
            <a:solidFill>
              <a:srgbClr val="D9D1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33150" y="3368425"/>
              <a:ext cx="7242809" cy="1248410"/>
            </a:xfrm>
            <a:custGeom>
              <a:avLst/>
              <a:gdLst/>
              <a:ahLst/>
              <a:cxnLst/>
              <a:rect l="l" t="t" r="r" b="b"/>
              <a:pathLst>
                <a:path w="7242809" h="1248410">
                  <a:moveTo>
                    <a:pt x="0" y="0"/>
                  </a:moveTo>
                  <a:lnTo>
                    <a:pt x="7242599" y="0"/>
                  </a:lnTo>
                  <a:lnTo>
                    <a:pt x="7242599" y="1247999"/>
                  </a:lnTo>
                  <a:lnTo>
                    <a:pt x="0" y="1247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37912" y="3373187"/>
            <a:ext cx="3602354" cy="1238885"/>
          </a:xfrm>
          <a:prstGeom prst="rect">
            <a:avLst/>
          </a:prstGeom>
          <a:solidFill>
            <a:srgbClr val="D9D1E9"/>
          </a:solidFill>
        </p:spPr>
        <p:txBody>
          <a:bodyPr vert="horz" wrap="square" lIns="0" tIns="260350" rIns="0" bIns="0" rtlCol="0">
            <a:spAutoFit/>
          </a:bodyPr>
          <a:lstStyle/>
          <a:p>
            <a:pPr marL="80645" marR="403225">
              <a:lnSpc>
                <a:spcPts val="2850"/>
              </a:lnSpc>
              <a:spcBef>
                <a:spcPts val="2050"/>
              </a:spcBef>
            </a:pPr>
            <a:r>
              <a:rPr sz="2400" spc="-5" dirty="0">
                <a:latin typeface="Arial"/>
                <a:cs typeface="Arial"/>
              </a:rPr>
              <a:t>Outcome if assigned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to  treatment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group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68737" y="3373187"/>
            <a:ext cx="3602354" cy="1238885"/>
          </a:xfrm>
          <a:prstGeom prst="rect">
            <a:avLst/>
          </a:prstGeom>
          <a:solidFill>
            <a:srgbClr val="D9D1E9"/>
          </a:solidFill>
        </p:spPr>
        <p:txBody>
          <a:bodyPr vert="horz" wrap="square" lIns="0" tIns="260350" rIns="0" bIns="0" rtlCol="0">
            <a:spAutoFit/>
          </a:bodyPr>
          <a:lstStyle/>
          <a:p>
            <a:pPr marL="285115" marR="161925" indent="35560">
              <a:lnSpc>
                <a:spcPts val="2850"/>
              </a:lnSpc>
              <a:spcBef>
                <a:spcPts val="2050"/>
              </a:spcBef>
            </a:pPr>
            <a:r>
              <a:rPr sz="2400" spc="-5" dirty="0">
                <a:latin typeface="Arial"/>
                <a:cs typeface="Arial"/>
              </a:rPr>
              <a:t>Outcome if assigned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to  </a:t>
            </a:r>
            <a:r>
              <a:rPr sz="2400" dirty="0">
                <a:latin typeface="Arial"/>
                <a:cs typeface="Arial"/>
              </a:rPr>
              <a:t>control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group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36662" y="2468287"/>
            <a:ext cx="3532504" cy="2162810"/>
            <a:chOff x="1136662" y="2468287"/>
            <a:chExt cx="3532504" cy="2162810"/>
          </a:xfrm>
        </p:grpSpPr>
        <p:sp>
          <p:nvSpPr>
            <p:cNvPr id="11" name="object 11"/>
            <p:cNvSpPr/>
            <p:nvPr/>
          </p:nvSpPr>
          <p:spPr>
            <a:xfrm>
              <a:off x="4654450" y="3368425"/>
              <a:ext cx="0" cy="1248410"/>
            </a:xfrm>
            <a:custGeom>
              <a:avLst/>
              <a:gdLst/>
              <a:ahLst/>
              <a:cxnLst/>
              <a:rect l="l" t="t" r="r" b="b"/>
              <a:pathLst>
                <a:path h="1248410">
                  <a:moveTo>
                    <a:pt x="0" y="0"/>
                  </a:moveTo>
                  <a:lnTo>
                    <a:pt x="0" y="1247999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41424" y="2473050"/>
              <a:ext cx="1560195" cy="842010"/>
            </a:xfrm>
            <a:custGeom>
              <a:avLst/>
              <a:gdLst/>
              <a:ahLst/>
              <a:cxnLst/>
              <a:rect l="l" t="t" r="r" b="b"/>
              <a:pathLst>
                <a:path w="1560195" h="842010">
                  <a:moveTo>
                    <a:pt x="1435299" y="748199"/>
                  </a:moveTo>
                  <a:lnTo>
                    <a:pt x="124699" y="748199"/>
                  </a:lnTo>
                  <a:lnTo>
                    <a:pt x="76161" y="738400"/>
                  </a:lnTo>
                  <a:lnTo>
                    <a:pt x="36523" y="711676"/>
                  </a:lnTo>
                  <a:lnTo>
                    <a:pt x="9799" y="672038"/>
                  </a:lnTo>
                  <a:lnTo>
                    <a:pt x="0" y="623499"/>
                  </a:lnTo>
                  <a:lnTo>
                    <a:pt x="0" y="124699"/>
                  </a:lnTo>
                  <a:lnTo>
                    <a:pt x="9799" y="76161"/>
                  </a:lnTo>
                  <a:lnTo>
                    <a:pt x="36523" y="36523"/>
                  </a:lnTo>
                  <a:lnTo>
                    <a:pt x="76161" y="9799"/>
                  </a:lnTo>
                  <a:lnTo>
                    <a:pt x="124699" y="0"/>
                  </a:lnTo>
                  <a:lnTo>
                    <a:pt x="1435299" y="0"/>
                  </a:lnTo>
                  <a:lnTo>
                    <a:pt x="1483020" y="9492"/>
                  </a:lnTo>
                  <a:lnTo>
                    <a:pt x="1523476" y="36523"/>
                  </a:lnTo>
                  <a:lnTo>
                    <a:pt x="1550507" y="76979"/>
                  </a:lnTo>
                  <a:lnTo>
                    <a:pt x="1559999" y="124699"/>
                  </a:lnTo>
                  <a:lnTo>
                    <a:pt x="1559999" y="623499"/>
                  </a:lnTo>
                  <a:lnTo>
                    <a:pt x="1550200" y="672038"/>
                  </a:lnTo>
                  <a:lnTo>
                    <a:pt x="1523476" y="711676"/>
                  </a:lnTo>
                  <a:lnTo>
                    <a:pt x="1483838" y="738400"/>
                  </a:lnTo>
                  <a:lnTo>
                    <a:pt x="1435299" y="748199"/>
                  </a:lnTo>
                  <a:close/>
                </a:path>
                <a:path w="1560195" h="842010">
                  <a:moveTo>
                    <a:pt x="455005" y="841724"/>
                  </a:moveTo>
                  <a:lnTo>
                    <a:pt x="259999" y="748199"/>
                  </a:lnTo>
                  <a:lnTo>
                    <a:pt x="649999" y="748199"/>
                  </a:lnTo>
                  <a:lnTo>
                    <a:pt x="455005" y="841724"/>
                  </a:lnTo>
                  <a:close/>
                </a:path>
              </a:pathLst>
            </a:custGeom>
            <a:solidFill>
              <a:srgbClr val="CE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41424" y="2473050"/>
              <a:ext cx="1560195" cy="842010"/>
            </a:xfrm>
            <a:custGeom>
              <a:avLst/>
              <a:gdLst/>
              <a:ahLst/>
              <a:cxnLst/>
              <a:rect l="l" t="t" r="r" b="b"/>
              <a:pathLst>
                <a:path w="1560195" h="842010">
                  <a:moveTo>
                    <a:pt x="0" y="124699"/>
                  </a:moveTo>
                  <a:lnTo>
                    <a:pt x="9799" y="76161"/>
                  </a:lnTo>
                  <a:lnTo>
                    <a:pt x="36523" y="36523"/>
                  </a:lnTo>
                  <a:lnTo>
                    <a:pt x="76161" y="9799"/>
                  </a:lnTo>
                  <a:lnTo>
                    <a:pt x="124699" y="0"/>
                  </a:lnTo>
                  <a:lnTo>
                    <a:pt x="259999" y="0"/>
                  </a:lnTo>
                  <a:lnTo>
                    <a:pt x="649999" y="0"/>
                  </a:lnTo>
                  <a:lnTo>
                    <a:pt x="1435299" y="0"/>
                  </a:lnTo>
                  <a:lnTo>
                    <a:pt x="1459741" y="2418"/>
                  </a:lnTo>
                  <a:lnTo>
                    <a:pt x="1504483" y="20951"/>
                  </a:lnTo>
                  <a:lnTo>
                    <a:pt x="1539048" y="55516"/>
                  </a:lnTo>
                  <a:lnTo>
                    <a:pt x="1557581" y="100258"/>
                  </a:lnTo>
                  <a:lnTo>
                    <a:pt x="1559999" y="124699"/>
                  </a:lnTo>
                  <a:lnTo>
                    <a:pt x="1559999" y="436449"/>
                  </a:lnTo>
                  <a:lnTo>
                    <a:pt x="1559999" y="623499"/>
                  </a:lnTo>
                  <a:lnTo>
                    <a:pt x="1550200" y="672038"/>
                  </a:lnTo>
                  <a:lnTo>
                    <a:pt x="1523476" y="711676"/>
                  </a:lnTo>
                  <a:lnTo>
                    <a:pt x="1483838" y="738400"/>
                  </a:lnTo>
                  <a:lnTo>
                    <a:pt x="1435299" y="748199"/>
                  </a:lnTo>
                  <a:lnTo>
                    <a:pt x="649999" y="748199"/>
                  </a:lnTo>
                  <a:lnTo>
                    <a:pt x="455005" y="841724"/>
                  </a:lnTo>
                  <a:lnTo>
                    <a:pt x="259999" y="748199"/>
                  </a:lnTo>
                  <a:lnTo>
                    <a:pt x="124699" y="748199"/>
                  </a:lnTo>
                  <a:lnTo>
                    <a:pt x="76161" y="738400"/>
                  </a:lnTo>
                  <a:lnTo>
                    <a:pt x="36523" y="711676"/>
                  </a:lnTo>
                  <a:lnTo>
                    <a:pt x="9799" y="672038"/>
                  </a:lnTo>
                  <a:lnTo>
                    <a:pt x="0" y="623499"/>
                  </a:lnTo>
                  <a:lnTo>
                    <a:pt x="0" y="436449"/>
                  </a:lnTo>
                  <a:lnTo>
                    <a:pt x="0" y="12469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50973" y="2460307"/>
            <a:ext cx="1260475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spc="-5" dirty="0">
                <a:latin typeface="Arial"/>
                <a:cs typeface="Arial"/>
              </a:rPr>
              <a:t>Potential  Outcome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209612" y="2366674"/>
            <a:ext cx="1518920" cy="960755"/>
            <a:chOff x="6209612" y="2366674"/>
            <a:chExt cx="1518920" cy="960755"/>
          </a:xfrm>
        </p:grpSpPr>
        <p:sp>
          <p:nvSpPr>
            <p:cNvPr id="16" name="object 16"/>
            <p:cNvSpPr/>
            <p:nvPr/>
          </p:nvSpPr>
          <p:spPr>
            <a:xfrm>
              <a:off x="6214374" y="2371437"/>
              <a:ext cx="1509395" cy="951230"/>
            </a:xfrm>
            <a:custGeom>
              <a:avLst/>
              <a:gdLst/>
              <a:ahLst/>
              <a:cxnLst/>
              <a:rect l="l" t="t" r="r" b="b"/>
              <a:pathLst>
                <a:path w="1509395" h="951229">
                  <a:moveTo>
                    <a:pt x="1368449" y="845099"/>
                  </a:moveTo>
                  <a:lnTo>
                    <a:pt x="140849" y="845099"/>
                  </a:lnTo>
                  <a:lnTo>
                    <a:pt x="96330" y="837919"/>
                  </a:lnTo>
                  <a:lnTo>
                    <a:pt x="57665" y="817924"/>
                  </a:lnTo>
                  <a:lnTo>
                    <a:pt x="27175" y="787434"/>
                  </a:lnTo>
                  <a:lnTo>
                    <a:pt x="7180" y="748769"/>
                  </a:lnTo>
                  <a:lnTo>
                    <a:pt x="0" y="704249"/>
                  </a:lnTo>
                  <a:lnTo>
                    <a:pt x="0" y="140849"/>
                  </a:lnTo>
                  <a:lnTo>
                    <a:pt x="7180" y="96330"/>
                  </a:lnTo>
                  <a:lnTo>
                    <a:pt x="27175" y="57665"/>
                  </a:lnTo>
                  <a:lnTo>
                    <a:pt x="57665" y="27175"/>
                  </a:lnTo>
                  <a:lnTo>
                    <a:pt x="96330" y="7180"/>
                  </a:lnTo>
                  <a:lnTo>
                    <a:pt x="140849" y="0"/>
                  </a:lnTo>
                  <a:lnTo>
                    <a:pt x="1368449" y="0"/>
                  </a:lnTo>
                  <a:lnTo>
                    <a:pt x="1422350" y="10721"/>
                  </a:lnTo>
                  <a:lnTo>
                    <a:pt x="1468045" y="41254"/>
                  </a:lnTo>
                  <a:lnTo>
                    <a:pt x="1498578" y="86949"/>
                  </a:lnTo>
                  <a:lnTo>
                    <a:pt x="1509299" y="140849"/>
                  </a:lnTo>
                  <a:lnTo>
                    <a:pt x="1509299" y="704249"/>
                  </a:lnTo>
                  <a:lnTo>
                    <a:pt x="1502119" y="748769"/>
                  </a:lnTo>
                  <a:lnTo>
                    <a:pt x="1482124" y="787434"/>
                  </a:lnTo>
                  <a:lnTo>
                    <a:pt x="1451634" y="817924"/>
                  </a:lnTo>
                  <a:lnTo>
                    <a:pt x="1412969" y="837919"/>
                  </a:lnTo>
                  <a:lnTo>
                    <a:pt x="1368449" y="845099"/>
                  </a:lnTo>
                  <a:close/>
                </a:path>
                <a:path w="1509395" h="951229">
                  <a:moveTo>
                    <a:pt x="440217" y="950737"/>
                  </a:moveTo>
                  <a:lnTo>
                    <a:pt x="251549" y="845099"/>
                  </a:lnTo>
                  <a:lnTo>
                    <a:pt x="628874" y="845099"/>
                  </a:lnTo>
                  <a:lnTo>
                    <a:pt x="440217" y="950737"/>
                  </a:lnTo>
                  <a:close/>
                </a:path>
              </a:pathLst>
            </a:custGeom>
            <a:solidFill>
              <a:srgbClr val="CE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14374" y="2371437"/>
              <a:ext cx="1509395" cy="951230"/>
            </a:xfrm>
            <a:custGeom>
              <a:avLst/>
              <a:gdLst/>
              <a:ahLst/>
              <a:cxnLst/>
              <a:rect l="l" t="t" r="r" b="b"/>
              <a:pathLst>
                <a:path w="1509395" h="951229">
                  <a:moveTo>
                    <a:pt x="0" y="140849"/>
                  </a:moveTo>
                  <a:lnTo>
                    <a:pt x="7180" y="96330"/>
                  </a:lnTo>
                  <a:lnTo>
                    <a:pt x="27175" y="57665"/>
                  </a:lnTo>
                  <a:lnTo>
                    <a:pt x="57665" y="27175"/>
                  </a:lnTo>
                  <a:lnTo>
                    <a:pt x="96330" y="7180"/>
                  </a:lnTo>
                  <a:lnTo>
                    <a:pt x="140849" y="0"/>
                  </a:lnTo>
                  <a:lnTo>
                    <a:pt x="251549" y="0"/>
                  </a:lnTo>
                  <a:lnTo>
                    <a:pt x="628874" y="0"/>
                  </a:lnTo>
                  <a:lnTo>
                    <a:pt x="1368449" y="0"/>
                  </a:lnTo>
                  <a:lnTo>
                    <a:pt x="1396056" y="2731"/>
                  </a:lnTo>
                  <a:lnTo>
                    <a:pt x="1446593" y="23664"/>
                  </a:lnTo>
                  <a:lnTo>
                    <a:pt x="1485635" y="62706"/>
                  </a:lnTo>
                  <a:lnTo>
                    <a:pt x="1506568" y="113243"/>
                  </a:lnTo>
                  <a:lnTo>
                    <a:pt x="1509299" y="140849"/>
                  </a:lnTo>
                  <a:lnTo>
                    <a:pt x="1509299" y="492974"/>
                  </a:lnTo>
                  <a:lnTo>
                    <a:pt x="1509299" y="704249"/>
                  </a:lnTo>
                  <a:lnTo>
                    <a:pt x="1502119" y="748769"/>
                  </a:lnTo>
                  <a:lnTo>
                    <a:pt x="1482124" y="787434"/>
                  </a:lnTo>
                  <a:lnTo>
                    <a:pt x="1451634" y="817924"/>
                  </a:lnTo>
                  <a:lnTo>
                    <a:pt x="1412969" y="837919"/>
                  </a:lnTo>
                  <a:lnTo>
                    <a:pt x="1368449" y="845099"/>
                  </a:lnTo>
                  <a:lnTo>
                    <a:pt x="628874" y="845099"/>
                  </a:lnTo>
                  <a:lnTo>
                    <a:pt x="440217" y="950737"/>
                  </a:lnTo>
                  <a:lnTo>
                    <a:pt x="251549" y="845099"/>
                  </a:lnTo>
                  <a:lnTo>
                    <a:pt x="140849" y="845099"/>
                  </a:lnTo>
                  <a:lnTo>
                    <a:pt x="96330" y="837919"/>
                  </a:lnTo>
                  <a:lnTo>
                    <a:pt x="57665" y="817924"/>
                  </a:lnTo>
                  <a:lnTo>
                    <a:pt x="27175" y="787434"/>
                  </a:lnTo>
                  <a:lnTo>
                    <a:pt x="7180" y="748769"/>
                  </a:lnTo>
                  <a:lnTo>
                    <a:pt x="0" y="704249"/>
                  </a:lnTo>
                  <a:lnTo>
                    <a:pt x="0" y="492974"/>
                  </a:lnTo>
                  <a:lnTo>
                    <a:pt x="0" y="14084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328653" y="2407145"/>
            <a:ext cx="1260475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spc="-5" dirty="0">
                <a:latin typeface="Arial"/>
                <a:cs typeface="Arial"/>
              </a:rPr>
              <a:t>Potential  Outcome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683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1953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10" dirty="0"/>
              <a:t>The</a:t>
            </a:r>
            <a:r>
              <a:rPr u="none" spc="-90" dirty="0"/>
              <a:t> </a:t>
            </a:r>
            <a:r>
              <a:rPr u="none" spc="-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93342"/>
            <a:ext cx="4492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16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randomly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picked tickets</a:t>
            </a:r>
            <a:r>
              <a:rPr sz="2400" spc="-1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show: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1975" y="2946620"/>
            <a:ext cx="4220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remaining </a:t>
            </a:r>
            <a:r>
              <a:rPr sz="2400" spc="-5" dirty="0">
                <a:latin typeface="Arial"/>
                <a:cs typeface="Arial"/>
              </a:rPr>
              <a:t>15 tickets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show: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19587" y="1543362"/>
            <a:ext cx="6861809" cy="1257935"/>
            <a:chOff x="819587" y="1543362"/>
            <a:chExt cx="6861809" cy="1257935"/>
          </a:xfrm>
        </p:grpSpPr>
        <p:sp>
          <p:nvSpPr>
            <p:cNvPr id="6" name="object 6"/>
            <p:cNvSpPr/>
            <p:nvPr/>
          </p:nvSpPr>
          <p:spPr>
            <a:xfrm>
              <a:off x="824349" y="1548124"/>
              <a:ext cx="6852284" cy="1248410"/>
            </a:xfrm>
            <a:custGeom>
              <a:avLst/>
              <a:gdLst/>
              <a:ahLst/>
              <a:cxnLst/>
              <a:rect l="l" t="t" r="r" b="b"/>
              <a:pathLst>
                <a:path w="6852284" h="1248410">
                  <a:moveTo>
                    <a:pt x="6851999" y="1247999"/>
                  </a:moveTo>
                  <a:lnTo>
                    <a:pt x="0" y="1247999"/>
                  </a:lnTo>
                  <a:lnTo>
                    <a:pt x="0" y="0"/>
                  </a:lnTo>
                  <a:lnTo>
                    <a:pt x="6851999" y="0"/>
                  </a:lnTo>
                  <a:lnTo>
                    <a:pt x="6851999" y="1247999"/>
                  </a:lnTo>
                  <a:close/>
                </a:path>
              </a:pathLst>
            </a:custGeom>
            <a:solidFill>
              <a:srgbClr val="D9D1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4349" y="1548124"/>
              <a:ext cx="6852284" cy="1248410"/>
            </a:xfrm>
            <a:custGeom>
              <a:avLst/>
              <a:gdLst/>
              <a:ahLst/>
              <a:cxnLst/>
              <a:rect l="l" t="t" r="r" b="b"/>
              <a:pathLst>
                <a:path w="6852284" h="1248410">
                  <a:moveTo>
                    <a:pt x="0" y="0"/>
                  </a:moveTo>
                  <a:lnTo>
                    <a:pt x="6851999" y="0"/>
                  </a:lnTo>
                  <a:lnTo>
                    <a:pt x="6851999" y="1247999"/>
                  </a:lnTo>
                  <a:lnTo>
                    <a:pt x="0" y="1247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264637" y="1552887"/>
            <a:ext cx="3407410" cy="1238885"/>
          </a:xfrm>
          <a:prstGeom prst="rect">
            <a:avLst/>
          </a:prstGeom>
          <a:solidFill>
            <a:srgbClr val="D9D1E9"/>
          </a:solidFill>
        </p:spPr>
        <p:txBody>
          <a:bodyPr vert="horz" wrap="square" lIns="0" tIns="260350" rIns="0" bIns="0" rtlCol="0">
            <a:spAutoFit/>
          </a:bodyPr>
          <a:lstStyle/>
          <a:p>
            <a:pPr marL="22225" marR="264795">
              <a:lnSpc>
                <a:spcPts val="2850"/>
              </a:lnSpc>
              <a:spcBef>
                <a:spcPts val="2050"/>
              </a:spcBef>
            </a:pPr>
            <a:r>
              <a:rPr sz="2400" spc="-5" dirty="0">
                <a:latin typeface="Arial"/>
                <a:cs typeface="Arial"/>
              </a:rPr>
              <a:t>Outcome if assigned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to  </a:t>
            </a:r>
            <a:r>
              <a:rPr sz="2400" dirty="0">
                <a:latin typeface="Arial"/>
                <a:cs typeface="Arial"/>
              </a:rPr>
              <a:t>control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group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50349" y="1548124"/>
            <a:ext cx="0" cy="1248410"/>
          </a:xfrm>
          <a:custGeom>
            <a:avLst/>
            <a:gdLst/>
            <a:ahLst/>
            <a:cxnLst/>
            <a:rect l="l" t="t" r="r" b="b"/>
            <a:pathLst>
              <a:path h="1248410">
                <a:moveTo>
                  <a:pt x="0" y="0"/>
                </a:moveTo>
                <a:lnTo>
                  <a:pt x="0" y="1247999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819587" y="3416212"/>
            <a:ext cx="6566534" cy="1257935"/>
            <a:chOff x="819587" y="3416212"/>
            <a:chExt cx="6566534" cy="1257935"/>
          </a:xfrm>
        </p:grpSpPr>
        <p:sp>
          <p:nvSpPr>
            <p:cNvPr id="11" name="object 11"/>
            <p:cNvSpPr/>
            <p:nvPr/>
          </p:nvSpPr>
          <p:spPr>
            <a:xfrm>
              <a:off x="824349" y="3420974"/>
              <a:ext cx="6557009" cy="1248410"/>
            </a:xfrm>
            <a:custGeom>
              <a:avLst/>
              <a:gdLst/>
              <a:ahLst/>
              <a:cxnLst/>
              <a:rect l="l" t="t" r="r" b="b"/>
              <a:pathLst>
                <a:path w="6557009" h="1248410">
                  <a:moveTo>
                    <a:pt x="6556799" y="1247999"/>
                  </a:moveTo>
                  <a:lnTo>
                    <a:pt x="0" y="1247999"/>
                  </a:lnTo>
                  <a:lnTo>
                    <a:pt x="0" y="0"/>
                  </a:lnTo>
                  <a:lnTo>
                    <a:pt x="6556799" y="0"/>
                  </a:lnTo>
                  <a:lnTo>
                    <a:pt x="6556799" y="1247999"/>
                  </a:lnTo>
                  <a:close/>
                </a:path>
              </a:pathLst>
            </a:custGeom>
            <a:solidFill>
              <a:srgbClr val="D9D1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4349" y="3420974"/>
              <a:ext cx="6557009" cy="1248410"/>
            </a:xfrm>
            <a:custGeom>
              <a:avLst/>
              <a:gdLst/>
              <a:ahLst/>
              <a:cxnLst/>
              <a:rect l="l" t="t" r="r" b="b"/>
              <a:pathLst>
                <a:path w="6557009" h="1248410">
                  <a:moveTo>
                    <a:pt x="0" y="0"/>
                  </a:moveTo>
                  <a:lnTo>
                    <a:pt x="6556799" y="0"/>
                  </a:lnTo>
                  <a:lnTo>
                    <a:pt x="6556799" y="1247999"/>
                  </a:lnTo>
                  <a:lnTo>
                    <a:pt x="0" y="1247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29112" y="3425737"/>
            <a:ext cx="3259454" cy="1238885"/>
          </a:xfrm>
          <a:prstGeom prst="rect">
            <a:avLst/>
          </a:prstGeom>
          <a:solidFill>
            <a:srgbClr val="D9D1E9"/>
          </a:solidFill>
        </p:spPr>
        <p:txBody>
          <a:bodyPr vert="horz" wrap="square" lIns="0" tIns="260350" rIns="0" bIns="0" rtlCol="0">
            <a:spAutoFit/>
          </a:bodyPr>
          <a:lstStyle/>
          <a:p>
            <a:pPr marL="80645" marR="60325">
              <a:lnSpc>
                <a:spcPts val="2850"/>
              </a:lnSpc>
              <a:spcBef>
                <a:spcPts val="2050"/>
              </a:spcBef>
            </a:pPr>
            <a:r>
              <a:rPr sz="2400" spc="-5" dirty="0">
                <a:latin typeface="Arial"/>
                <a:cs typeface="Arial"/>
              </a:rPr>
              <a:t>Outcome if assigned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to  treatment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group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102749" y="3420974"/>
            <a:ext cx="0" cy="1248410"/>
          </a:xfrm>
          <a:custGeom>
            <a:avLst/>
            <a:gdLst/>
            <a:ahLst/>
            <a:cxnLst/>
            <a:rect l="l" t="t" r="r" b="b"/>
            <a:pathLst>
              <a:path h="1248410">
                <a:moveTo>
                  <a:pt x="0" y="0"/>
                </a:moveTo>
                <a:lnTo>
                  <a:pt x="0" y="1247999"/>
                </a:lnTo>
              </a:path>
            </a:pathLst>
          </a:custGeom>
          <a:ln w="28574">
            <a:solidFill>
              <a:srgbClr val="0031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A51180-DB61-4430-A97B-BA7B2DDA7D3D}"/>
              </a:ext>
            </a:extLst>
          </p:cNvPr>
          <p:cNvSpPr/>
          <p:nvPr/>
        </p:nvSpPr>
        <p:spPr>
          <a:xfrm>
            <a:off x="496588" y="2860156"/>
            <a:ext cx="7175459" cy="18924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E0AD13-FDF0-4A92-B610-884D050A95A3}"/>
              </a:ext>
            </a:extLst>
          </p:cNvPr>
          <p:cNvSpPr/>
          <p:nvPr/>
        </p:nvSpPr>
        <p:spPr>
          <a:xfrm>
            <a:off x="444499" y="1093342"/>
            <a:ext cx="7875151" cy="22072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1953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10" dirty="0"/>
              <a:t>The</a:t>
            </a:r>
            <a:r>
              <a:rPr u="none" spc="-90" dirty="0"/>
              <a:t> </a:t>
            </a:r>
            <a:r>
              <a:rPr u="none" spc="-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93342"/>
            <a:ext cx="4492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16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randomly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picked tickets</a:t>
            </a:r>
            <a:r>
              <a:rPr sz="2400" spc="-1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show: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1975" y="2946620"/>
            <a:ext cx="4220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remaining </a:t>
            </a:r>
            <a:r>
              <a:rPr sz="2400" spc="-5" dirty="0">
                <a:latin typeface="Arial"/>
                <a:cs typeface="Arial"/>
              </a:rPr>
              <a:t>15 tickets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show: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19587" y="1543362"/>
            <a:ext cx="6861809" cy="1257935"/>
            <a:chOff x="819587" y="1543362"/>
            <a:chExt cx="6861809" cy="1257935"/>
          </a:xfrm>
        </p:grpSpPr>
        <p:sp>
          <p:nvSpPr>
            <p:cNvPr id="6" name="object 6"/>
            <p:cNvSpPr/>
            <p:nvPr/>
          </p:nvSpPr>
          <p:spPr>
            <a:xfrm>
              <a:off x="824349" y="1548124"/>
              <a:ext cx="6852284" cy="1248410"/>
            </a:xfrm>
            <a:custGeom>
              <a:avLst/>
              <a:gdLst/>
              <a:ahLst/>
              <a:cxnLst/>
              <a:rect l="l" t="t" r="r" b="b"/>
              <a:pathLst>
                <a:path w="6852284" h="1248410">
                  <a:moveTo>
                    <a:pt x="6851999" y="1247999"/>
                  </a:moveTo>
                  <a:lnTo>
                    <a:pt x="0" y="1247999"/>
                  </a:lnTo>
                  <a:lnTo>
                    <a:pt x="0" y="0"/>
                  </a:lnTo>
                  <a:lnTo>
                    <a:pt x="6851999" y="0"/>
                  </a:lnTo>
                  <a:lnTo>
                    <a:pt x="6851999" y="1247999"/>
                  </a:lnTo>
                  <a:close/>
                </a:path>
              </a:pathLst>
            </a:custGeom>
            <a:solidFill>
              <a:srgbClr val="D9D1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4349" y="1548124"/>
              <a:ext cx="6852284" cy="1248410"/>
            </a:xfrm>
            <a:custGeom>
              <a:avLst/>
              <a:gdLst/>
              <a:ahLst/>
              <a:cxnLst/>
              <a:rect l="l" t="t" r="r" b="b"/>
              <a:pathLst>
                <a:path w="6852284" h="1248410">
                  <a:moveTo>
                    <a:pt x="0" y="0"/>
                  </a:moveTo>
                  <a:lnTo>
                    <a:pt x="6851999" y="0"/>
                  </a:lnTo>
                  <a:lnTo>
                    <a:pt x="6851999" y="1247999"/>
                  </a:lnTo>
                  <a:lnTo>
                    <a:pt x="0" y="1247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264637" y="1552887"/>
            <a:ext cx="3407410" cy="1238885"/>
          </a:xfrm>
          <a:prstGeom prst="rect">
            <a:avLst/>
          </a:prstGeom>
          <a:solidFill>
            <a:srgbClr val="D9D1E9"/>
          </a:solidFill>
        </p:spPr>
        <p:txBody>
          <a:bodyPr vert="horz" wrap="square" lIns="0" tIns="260350" rIns="0" bIns="0" rtlCol="0">
            <a:spAutoFit/>
          </a:bodyPr>
          <a:lstStyle/>
          <a:p>
            <a:pPr marL="22225" marR="264795">
              <a:lnSpc>
                <a:spcPts val="2850"/>
              </a:lnSpc>
              <a:spcBef>
                <a:spcPts val="2050"/>
              </a:spcBef>
            </a:pPr>
            <a:r>
              <a:rPr sz="2400" spc="-5" dirty="0">
                <a:latin typeface="Arial"/>
                <a:cs typeface="Arial"/>
              </a:rPr>
              <a:t>Outcome if assigned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to  </a:t>
            </a:r>
            <a:r>
              <a:rPr sz="2400" dirty="0">
                <a:latin typeface="Arial"/>
                <a:cs typeface="Arial"/>
              </a:rPr>
              <a:t>control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group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50349" y="1548124"/>
            <a:ext cx="0" cy="1248410"/>
          </a:xfrm>
          <a:custGeom>
            <a:avLst/>
            <a:gdLst/>
            <a:ahLst/>
            <a:cxnLst/>
            <a:rect l="l" t="t" r="r" b="b"/>
            <a:pathLst>
              <a:path h="1248410">
                <a:moveTo>
                  <a:pt x="0" y="0"/>
                </a:moveTo>
                <a:lnTo>
                  <a:pt x="0" y="1247999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819587" y="3416212"/>
            <a:ext cx="6566534" cy="1257935"/>
            <a:chOff x="819587" y="3416212"/>
            <a:chExt cx="6566534" cy="1257935"/>
          </a:xfrm>
        </p:grpSpPr>
        <p:sp>
          <p:nvSpPr>
            <p:cNvPr id="11" name="object 11"/>
            <p:cNvSpPr/>
            <p:nvPr/>
          </p:nvSpPr>
          <p:spPr>
            <a:xfrm>
              <a:off x="824349" y="3420974"/>
              <a:ext cx="6557009" cy="1248410"/>
            </a:xfrm>
            <a:custGeom>
              <a:avLst/>
              <a:gdLst/>
              <a:ahLst/>
              <a:cxnLst/>
              <a:rect l="l" t="t" r="r" b="b"/>
              <a:pathLst>
                <a:path w="6557009" h="1248410">
                  <a:moveTo>
                    <a:pt x="6556799" y="1247999"/>
                  </a:moveTo>
                  <a:lnTo>
                    <a:pt x="0" y="1247999"/>
                  </a:lnTo>
                  <a:lnTo>
                    <a:pt x="0" y="0"/>
                  </a:lnTo>
                  <a:lnTo>
                    <a:pt x="6556799" y="0"/>
                  </a:lnTo>
                  <a:lnTo>
                    <a:pt x="6556799" y="1247999"/>
                  </a:lnTo>
                  <a:close/>
                </a:path>
              </a:pathLst>
            </a:custGeom>
            <a:solidFill>
              <a:srgbClr val="D9D1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4349" y="3420974"/>
              <a:ext cx="6557009" cy="1248410"/>
            </a:xfrm>
            <a:custGeom>
              <a:avLst/>
              <a:gdLst/>
              <a:ahLst/>
              <a:cxnLst/>
              <a:rect l="l" t="t" r="r" b="b"/>
              <a:pathLst>
                <a:path w="6557009" h="1248410">
                  <a:moveTo>
                    <a:pt x="0" y="0"/>
                  </a:moveTo>
                  <a:lnTo>
                    <a:pt x="6556799" y="0"/>
                  </a:lnTo>
                  <a:lnTo>
                    <a:pt x="6556799" y="1247999"/>
                  </a:lnTo>
                  <a:lnTo>
                    <a:pt x="0" y="1247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29112" y="3425737"/>
            <a:ext cx="3259454" cy="1238885"/>
          </a:xfrm>
          <a:prstGeom prst="rect">
            <a:avLst/>
          </a:prstGeom>
          <a:solidFill>
            <a:srgbClr val="D9D1E9"/>
          </a:solidFill>
        </p:spPr>
        <p:txBody>
          <a:bodyPr vert="horz" wrap="square" lIns="0" tIns="260350" rIns="0" bIns="0" rtlCol="0">
            <a:spAutoFit/>
          </a:bodyPr>
          <a:lstStyle/>
          <a:p>
            <a:pPr marL="80645" marR="60325">
              <a:lnSpc>
                <a:spcPts val="2850"/>
              </a:lnSpc>
              <a:spcBef>
                <a:spcPts val="2050"/>
              </a:spcBef>
            </a:pPr>
            <a:r>
              <a:rPr sz="2400" spc="-5" dirty="0">
                <a:latin typeface="Arial"/>
                <a:cs typeface="Arial"/>
              </a:rPr>
              <a:t>Outcome if assigned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to  treatment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group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102749" y="3420974"/>
            <a:ext cx="0" cy="1248410"/>
          </a:xfrm>
          <a:custGeom>
            <a:avLst/>
            <a:gdLst/>
            <a:ahLst/>
            <a:cxnLst/>
            <a:rect l="l" t="t" r="r" b="b"/>
            <a:pathLst>
              <a:path h="1248410">
                <a:moveTo>
                  <a:pt x="0" y="0"/>
                </a:moveTo>
                <a:lnTo>
                  <a:pt x="0" y="1247999"/>
                </a:lnTo>
              </a:path>
            </a:pathLst>
          </a:custGeom>
          <a:ln w="28574">
            <a:solidFill>
              <a:srgbClr val="0031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A51180-DB61-4430-A97B-BA7B2DDA7D3D}"/>
              </a:ext>
            </a:extLst>
          </p:cNvPr>
          <p:cNvSpPr/>
          <p:nvPr/>
        </p:nvSpPr>
        <p:spPr>
          <a:xfrm>
            <a:off x="496588" y="2860156"/>
            <a:ext cx="7175459" cy="18924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7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1953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10" dirty="0"/>
              <a:t>The</a:t>
            </a:r>
            <a:r>
              <a:rPr u="none" spc="-90" dirty="0"/>
              <a:t> </a:t>
            </a:r>
            <a:r>
              <a:rPr u="none" spc="-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93342"/>
            <a:ext cx="4492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16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randomly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picked tickets</a:t>
            </a:r>
            <a:r>
              <a:rPr sz="2400" spc="-1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show: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1975" y="2946620"/>
            <a:ext cx="4220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remaining </a:t>
            </a:r>
            <a:r>
              <a:rPr sz="2400" spc="-5" dirty="0">
                <a:latin typeface="Arial"/>
                <a:cs typeface="Arial"/>
              </a:rPr>
              <a:t>15 tickets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show: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19587" y="1543362"/>
            <a:ext cx="6861809" cy="1257935"/>
            <a:chOff x="819587" y="1543362"/>
            <a:chExt cx="6861809" cy="1257935"/>
          </a:xfrm>
        </p:grpSpPr>
        <p:sp>
          <p:nvSpPr>
            <p:cNvPr id="6" name="object 6"/>
            <p:cNvSpPr/>
            <p:nvPr/>
          </p:nvSpPr>
          <p:spPr>
            <a:xfrm>
              <a:off x="824349" y="1548124"/>
              <a:ext cx="6852284" cy="1248410"/>
            </a:xfrm>
            <a:custGeom>
              <a:avLst/>
              <a:gdLst/>
              <a:ahLst/>
              <a:cxnLst/>
              <a:rect l="l" t="t" r="r" b="b"/>
              <a:pathLst>
                <a:path w="6852284" h="1248410">
                  <a:moveTo>
                    <a:pt x="6851999" y="1247999"/>
                  </a:moveTo>
                  <a:lnTo>
                    <a:pt x="0" y="1247999"/>
                  </a:lnTo>
                  <a:lnTo>
                    <a:pt x="0" y="0"/>
                  </a:lnTo>
                  <a:lnTo>
                    <a:pt x="6851999" y="0"/>
                  </a:lnTo>
                  <a:lnTo>
                    <a:pt x="6851999" y="1247999"/>
                  </a:lnTo>
                  <a:close/>
                </a:path>
              </a:pathLst>
            </a:custGeom>
            <a:solidFill>
              <a:srgbClr val="D9D1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4349" y="1548124"/>
              <a:ext cx="6852284" cy="1248410"/>
            </a:xfrm>
            <a:custGeom>
              <a:avLst/>
              <a:gdLst/>
              <a:ahLst/>
              <a:cxnLst/>
              <a:rect l="l" t="t" r="r" b="b"/>
              <a:pathLst>
                <a:path w="6852284" h="1248410">
                  <a:moveTo>
                    <a:pt x="0" y="0"/>
                  </a:moveTo>
                  <a:lnTo>
                    <a:pt x="6851999" y="0"/>
                  </a:lnTo>
                  <a:lnTo>
                    <a:pt x="6851999" y="1247999"/>
                  </a:lnTo>
                  <a:lnTo>
                    <a:pt x="0" y="1247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264637" y="1552887"/>
            <a:ext cx="3407410" cy="1238885"/>
          </a:xfrm>
          <a:prstGeom prst="rect">
            <a:avLst/>
          </a:prstGeom>
          <a:solidFill>
            <a:srgbClr val="D9D1E9"/>
          </a:solidFill>
        </p:spPr>
        <p:txBody>
          <a:bodyPr vert="horz" wrap="square" lIns="0" tIns="260350" rIns="0" bIns="0" rtlCol="0">
            <a:spAutoFit/>
          </a:bodyPr>
          <a:lstStyle/>
          <a:p>
            <a:pPr marL="22225" marR="264795">
              <a:lnSpc>
                <a:spcPts val="2850"/>
              </a:lnSpc>
              <a:spcBef>
                <a:spcPts val="2050"/>
              </a:spcBef>
            </a:pPr>
            <a:r>
              <a:rPr sz="2400" spc="-5" dirty="0">
                <a:latin typeface="Arial"/>
                <a:cs typeface="Arial"/>
              </a:rPr>
              <a:t>Outcome if assigned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to  </a:t>
            </a:r>
            <a:r>
              <a:rPr sz="2400" dirty="0">
                <a:latin typeface="Arial"/>
                <a:cs typeface="Arial"/>
              </a:rPr>
              <a:t>control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group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50349" y="1548124"/>
            <a:ext cx="0" cy="1248410"/>
          </a:xfrm>
          <a:custGeom>
            <a:avLst/>
            <a:gdLst/>
            <a:ahLst/>
            <a:cxnLst/>
            <a:rect l="l" t="t" r="r" b="b"/>
            <a:pathLst>
              <a:path h="1248410">
                <a:moveTo>
                  <a:pt x="0" y="0"/>
                </a:moveTo>
                <a:lnTo>
                  <a:pt x="0" y="1247999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819587" y="3416212"/>
            <a:ext cx="6566534" cy="1257935"/>
            <a:chOff x="819587" y="3416212"/>
            <a:chExt cx="6566534" cy="1257935"/>
          </a:xfrm>
        </p:grpSpPr>
        <p:sp>
          <p:nvSpPr>
            <p:cNvPr id="11" name="object 11"/>
            <p:cNvSpPr/>
            <p:nvPr/>
          </p:nvSpPr>
          <p:spPr>
            <a:xfrm>
              <a:off x="824349" y="3420974"/>
              <a:ext cx="6557009" cy="1248410"/>
            </a:xfrm>
            <a:custGeom>
              <a:avLst/>
              <a:gdLst/>
              <a:ahLst/>
              <a:cxnLst/>
              <a:rect l="l" t="t" r="r" b="b"/>
              <a:pathLst>
                <a:path w="6557009" h="1248410">
                  <a:moveTo>
                    <a:pt x="6556799" y="1247999"/>
                  </a:moveTo>
                  <a:lnTo>
                    <a:pt x="0" y="1247999"/>
                  </a:lnTo>
                  <a:lnTo>
                    <a:pt x="0" y="0"/>
                  </a:lnTo>
                  <a:lnTo>
                    <a:pt x="6556799" y="0"/>
                  </a:lnTo>
                  <a:lnTo>
                    <a:pt x="6556799" y="1247999"/>
                  </a:lnTo>
                  <a:close/>
                </a:path>
              </a:pathLst>
            </a:custGeom>
            <a:solidFill>
              <a:srgbClr val="D9D1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4349" y="3420974"/>
              <a:ext cx="6557009" cy="1248410"/>
            </a:xfrm>
            <a:custGeom>
              <a:avLst/>
              <a:gdLst/>
              <a:ahLst/>
              <a:cxnLst/>
              <a:rect l="l" t="t" r="r" b="b"/>
              <a:pathLst>
                <a:path w="6557009" h="1248410">
                  <a:moveTo>
                    <a:pt x="0" y="0"/>
                  </a:moveTo>
                  <a:lnTo>
                    <a:pt x="6556799" y="0"/>
                  </a:lnTo>
                  <a:lnTo>
                    <a:pt x="6556799" y="1247999"/>
                  </a:lnTo>
                  <a:lnTo>
                    <a:pt x="0" y="1247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29112" y="3425737"/>
            <a:ext cx="3259454" cy="1238885"/>
          </a:xfrm>
          <a:prstGeom prst="rect">
            <a:avLst/>
          </a:prstGeom>
          <a:solidFill>
            <a:srgbClr val="D9D1E9"/>
          </a:solidFill>
        </p:spPr>
        <p:txBody>
          <a:bodyPr vert="horz" wrap="square" lIns="0" tIns="260350" rIns="0" bIns="0" rtlCol="0">
            <a:spAutoFit/>
          </a:bodyPr>
          <a:lstStyle/>
          <a:p>
            <a:pPr marL="80645" marR="60325">
              <a:lnSpc>
                <a:spcPts val="2850"/>
              </a:lnSpc>
              <a:spcBef>
                <a:spcPts val="2050"/>
              </a:spcBef>
            </a:pPr>
            <a:r>
              <a:rPr sz="2400" spc="-5" dirty="0">
                <a:latin typeface="Arial"/>
                <a:cs typeface="Arial"/>
              </a:rPr>
              <a:t>Outcome if assigned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to  treatment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group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102749" y="3420974"/>
            <a:ext cx="0" cy="1248410"/>
          </a:xfrm>
          <a:custGeom>
            <a:avLst/>
            <a:gdLst/>
            <a:ahLst/>
            <a:cxnLst/>
            <a:rect l="l" t="t" r="r" b="b"/>
            <a:pathLst>
              <a:path h="1248410">
                <a:moveTo>
                  <a:pt x="0" y="0"/>
                </a:moveTo>
                <a:lnTo>
                  <a:pt x="0" y="1247999"/>
                </a:lnTo>
              </a:path>
            </a:pathLst>
          </a:custGeom>
          <a:ln w="28574">
            <a:solidFill>
              <a:srgbClr val="0031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6441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553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10" dirty="0"/>
              <a:t>The</a:t>
            </a:r>
            <a:r>
              <a:rPr u="none" spc="-90" dirty="0"/>
              <a:t> </a:t>
            </a:r>
            <a:r>
              <a:rPr u="none" spc="-5" dirty="0"/>
              <a:t>Hypotheses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258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Definition of the</a:t>
            </a:r>
            <a:r>
              <a:rPr spc="-65" dirty="0"/>
              <a:t> </a:t>
            </a:r>
            <a:r>
              <a:rPr i="1" dirty="0">
                <a:latin typeface="Arial"/>
                <a:cs typeface="Arial"/>
              </a:rPr>
              <a:t>P</a:t>
            </a:r>
            <a:r>
              <a:rPr dirty="0"/>
              <a:t>-value</a:t>
            </a:r>
          </a:p>
        </p:txBody>
      </p:sp>
    </p:spTree>
    <p:extLst>
      <p:ext uri="{BB962C8B-B14F-4D97-AF65-F5344CB8AC3E}">
        <p14:creationId xmlns:p14="http://schemas.microsoft.com/office/powerpoint/2010/main" val="882423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553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10" dirty="0"/>
              <a:t>The</a:t>
            </a:r>
            <a:r>
              <a:rPr u="none" spc="-90" dirty="0"/>
              <a:t> </a:t>
            </a:r>
            <a:r>
              <a:rPr u="none" spc="-5" dirty="0"/>
              <a:t>Hypotheses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17142"/>
            <a:ext cx="7630795" cy="22186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Null:</a:t>
            </a:r>
            <a:endParaRPr sz="2400" dirty="0">
              <a:latin typeface="Arial"/>
              <a:cs typeface="Arial"/>
            </a:endParaRPr>
          </a:p>
          <a:p>
            <a:pPr marL="882015" marR="5080" lvl="1" indent="-412750">
              <a:lnSpc>
                <a:spcPts val="2850"/>
              </a:lnSpc>
              <a:spcBef>
                <a:spcPts val="13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 the population, the distribution of all potential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control scores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as the distribution of all  potential treatment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scores.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760"/>
              </a:lnSpc>
              <a:buChar char="○"/>
              <a:tabLst>
                <a:tab pos="882015" algn="l"/>
                <a:tab pos="882650" algn="l"/>
              </a:tabLst>
            </a:pPr>
            <a:r>
              <a:rPr lang="en-US" sz="2400" spc="-5" dirty="0">
                <a:solidFill>
                  <a:srgbClr val="666666"/>
                </a:solidFill>
                <a:latin typeface="Arial"/>
                <a:cs typeface="Arial"/>
              </a:rPr>
              <a:t>Or; t</a:t>
            </a:r>
            <a:r>
              <a:rPr sz="2400" spc="-5" dirty="0">
                <a:solidFill>
                  <a:srgbClr val="666666"/>
                </a:solidFill>
                <a:latin typeface="Arial"/>
                <a:cs typeface="Arial"/>
              </a:rPr>
              <a:t>he treatment has no</a:t>
            </a:r>
            <a:r>
              <a:rPr sz="2400" spc="-3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666666"/>
                </a:solidFill>
                <a:latin typeface="Arial"/>
                <a:cs typeface="Arial"/>
              </a:rPr>
              <a:t>effect</a:t>
            </a:r>
            <a:endParaRPr sz="2400" dirty="0">
              <a:latin typeface="Arial"/>
              <a:cs typeface="Arial"/>
            </a:endParaRPr>
          </a:p>
          <a:p>
            <a:pPr marL="412115" algn="ctr">
              <a:lnSpc>
                <a:spcPts val="2865"/>
              </a:lnSpc>
            </a:pP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494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553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10" dirty="0"/>
              <a:t>The</a:t>
            </a:r>
            <a:r>
              <a:rPr u="none" spc="-90" dirty="0"/>
              <a:t> </a:t>
            </a:r>
            <a:r>
              <a:rPr u="none" spc="-5" dirty="0"/>
              <a:t>Hypotheses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17142"/>
            <a:ext cx="7630795" cy="3919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Null:</a:t>
            </a:r>
            <a:endParaRPr sz="2400" dirty="0">
              <a:latin typeface="Arial"/>
              <a:cs typeface="Arial"/>
            </a:endParaRPr>
          </a:p>
          <a:p>
            <a:pPr marL="882015" marR="5080" lvl="1" indent="-412750">
              <a:lnSpc>
                <a:spcPts val="2850"/>
              </a:lnSpc>
              <a:spcBef>
                <a:spcPts val="13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 the population, the distribution of all potential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control scores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as the distribution of all  potential treatment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scores.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760"/>
              </a:lnSpc>
              <a:buChar char="○"/>
              <a:tabLst>
                <a:tab pos="882015" algn="l"/>
                <a:tab pos="882650" algn="l"/>
              </a:tabLst>
            </a:pPr>
            <a:r>
              <a:rPr lang="en-US" sz="2400" spc="-5" dirty="0">
                <a:solidFill>
                  <a:srgbClr val="666666"/>
                </a:solidFill>
                <a:latin typeface="Arial"/>
                <a:cs typeface="Arial"/>
              </a:rPr>
              <a:t>Or; t</a:t>
            </a:r>
            <a:r>
              <a:rPr sz="2400" spc="-5" dirty="0">
                <a:solidFill>
                  <a:srgbClr val="666666"/>
                </a:solidFill>
                <a:latin typeface="Arial"/>
                <a:cs typeface="Arial"/>
              </a:rPr>
              <a:t>he treatment has no</a:t>
            </a:r>
            <a:r>
              <a:rPr sz="2400" spc="-3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666666"/>
                </a:solidFill>
                <a:latin typeface="Arial"/>
                <a:cs typeface="Arial"/>
              </a:rPr>
              <a:t>effect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ts val="2865"/>
              </a:lnSpc>
              <a:spcBef>
                <a:spcPts val="162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Alternative:</a:t>
            </a:r>
            <a:endParaRPr sz="2400" dirty="0">
              <a:latin typeface="Arial"/>
              <a:cs typeface="Arial"/>
            </a:endParaRPr>
          </a:p>
          <a:p>
            <a:pPr marL="882015" lvl="1" indent="-485775">
              <a:lnSpc>
                <a:spcPts val="2850"/>
              </a:lnSpc>
              <a:buClr>
                <a:srgbClr val="C4820D"/>
              </a:buClr>
              <a:buChar char="○"/>
              <a:tabLst>
                <a:tab pos="80962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 the population,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more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the potential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B3B3B"/>
                </a:solidFill>
                <a:latin typeface="Arial"/>
                <a:cs typeface="Arial"/>
              </a:rPr>
              <a:t>treatment</a:t>
            </a:r>
            <a:endParaRPr sz="2400" dirty="0">
              <a:latin typeface="Arial"/>
              <a:cs typeface="Arial"/>
            </a:endParaRPr>
          </a:p>
          <a:p>
            <a:pPr marL="412115">
              <a:lnSpc>
                <a:spcPts val="2865"/>
              </a:lnSpc>
            </a:pP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	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scores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1 (pain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improves) than the</a:t>
            </a:r>
            <a:r>
              <a:rPr sz="2400" spc="-7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potential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 	</a:t>
            </a:r>
            <a:r>
              <a:rPr lang="en-US" sz="2400" b="1" spc="-5" dirty="0">
                <a:solidFill>
                  <a:srgbClr val="3B3B3B"/>
                </a:solidFill>
                <a:latin typeface="Arial"/>
                <a:cs typeface="Arial"/>
              </a:rPr>
              <a:t>control</a:t>
            </a:r>
            <a:r>
              <a:rPr lang="en-US" sz="2400" b="1" spc="-8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scores.</a:t>
            </a:r>
            <a:endParaRPr lang="en-US" sz="2400" dirty="0">
              <a:latin typeface="Arial"/>
              <a:cs typeface="Arial"/>
            </a:endParaRPr>
          </a:p>
          <a:p>
            <a:pPr marL="412115" algn="ctr">
              <a:lnSpc>
                <a:spcPts val="2865"/>
              </a:lnSpc>
            </a:pP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634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553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10" dirty="0"/>
              <a:t>The</a:t>
            </a:r>
            <a:r>
              <a:rPr u="none" spc="-90" dirty="0"/>
              <a:t> </a:t>
            </a:r>
            <a:r>
              <a:rPr lang="en-US" u="none" spc="-5" dirty="0"/>
              <a:t>Simulation</a:t>
            </a:r>
            <a:endParaRPr u="none" spc="-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E7739A4F-1988-4504-8E09-A99E86E5E615}"/>
              </a:ext>
            </a:extLst>
          </p:cNvPr>
          <p:cNvSpPr txBox="1"/>
          <p:nvPr/>
        </p:nvSpPr>
        <p:spPr>
          <a:xfrm>
            <a:off x="7455124" y="4270407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287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553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10" dirty="0"/>
              <a:t>The</a:t>
            </a:r>
            <a:r>
              <a:rPr u="none" spc="-90" dirty="0"/>
              <a:t> </a:t>
            </a:r>
            <a:r>
              <a:rPr lang="en-US" u="none" spc="-5" dirty="0"/>
              <a:t>Simulation</a:t>
            </a:r>
            <a:endParaRPr u="none"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74724" y="1017142"/>
            <a:ext cx="7630795" cy="1885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b="1" spc="-5" dirty="0">
                <a:solidFill>
                  <a:srgbClr val="0000FF"/>
                </a:solidFill>
                <a:latin typeface="Arial"/>
                <a:cs typeface="Arial"/>
              </a:rPr>
              <a:t>Test Statistic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 marL="882015" marR="5080" lvl="1" indent="-412750">
              <a:lnSpc>
                <a:spcPts val="2850"/>
              </a:lnSpc>
              <a:spcBef>
                <a:spcPts val="13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distance between proportion of control group and </a:t>
            </a:r>
            <a:b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</a:b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proportion of treatment group</a:t>
            </a:r>
          </a:p>
          <a:p>
            <a:pPr marL="882015" marR="5080" lvl="1" indent="-412750">
              <a:lnSpc>
                <a:spcPts val="2850"/>
              </a:lnSpc>
              <a:spcBef>
                <a:spcPts val="13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Large distance supports alternative</a:t>
            </a:r>
          </a:p>
          <a:p>
            <a:pPr marL="882015" marR="5080" lvl="1" indent="-412750">
              <a:lnSpc>
                <a:spcPts val="2850"/>
              </a:lnSpc>
              <a:spcBef>
                <a:spcPts val="13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E7739A4F-1988-4504-8E09-A99E86E5E615}"/>
              </a:ext>
            </a:extLst>
          </p:cNvPr>
          <p:cNvSpPr txBox="1"/>
          <p:nvPr/>
        </p:nvSpPr>
        <p:spPr>
          <a:xfrm>
            <a:off x="7455124" y="4270407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294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553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10" dirty="0"/>
              <a:t>The</a:t>
            </a:r>
            <a:r>
              <a:rPr u="none" spc="-90" dirty="0"/>
              <a:t> </a:t>
            </a:r>
            <a:r>
              <a:rPr lang="en-US" u="none" spc="-5" dirty="0"/>
              <a:t>Simulation</a:t>
            </a:r>
            <a:endParaRPr u="none"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74724" y="1017142"/>
            <a:ext cx="7630795" cy="3206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b="1" spc="-5" dirty="0">
                <a:solidFill>
                  <a:srgbClr val="0000FF"/>
                </a:solidFill>
                <a:latin typeface="Arial"/>
                <a:cs typeface="Arial"/>
              </a:rPr>
              <a:t>Test Statistic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 marL="882015" marR="5080" lvl="1" indent="-412750">
              <a:lnSpc>
                <a:spcPts val="2850"/>
              </a:lnSpc>
              <a:spcBef>
                <a:spcPts val="13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distance between proportion of control group and </a:t>
            </a:r>
            <a:b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</a:b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proportion of treatment group</a:t>
            </a:r>
          </a:p>
          <a:p>
            <a:pPr marL="882015" marR="5080" lvl="1" indent="-412750">
              <a:lnSpc>
                <a:spcPts val="2850"/>
              </a:lnSpc>
              <a:spcBef>
                <a:spcPts val="13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Large distance supports alternative</a:t>
            </a:r>
          </a:p>
          <a:p>
            <a:pPr marL="882015" marR="5080" lvl="1" indent="-412750">
              <a:lnSpc>
                <a:spcPts val="2850"/>
              </a:lnSpc>
              <a:spcBef>
                <a:spcPts val="13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ts val="2865"/>
              </a:lnSpc>
              <a:spcBef>
                <a:spcPts val="162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b="1" spc="-5" dirty="0">
                <a:solidFill>
                  <a:srgbClr val="0000FF"/>
                </a:solidFill>
                <a:latin typeface="Arial"/>
                <a:cs typeface="Arial"/>
              </a:rPr>
              <a:t>Simulating the Null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 marL="882015" lvl="1" indent="-485775">
              <a:lnSpc>
                <a:spcPts val="2850"/>
              </a:lnSpc>
              <a:buClr>
                <a:srgbClr val="C4820D"/>
              </a:buClr>
              <a:buChar char="○"/>
              <a:tabLst>
                <a:tab pos="809625" algn="l"/>
                <a:tab pos="8826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Permutate whether patient was in treatment or control group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E7739A4F-1988-4504-8E09-A99E86E5E615}"/>
              </a:ext>
            </a:extLst>
          </p:cNvPr>
          <p:cNvSpPr txBox="1"/>
          <p:nvPr/>
        </p:nvSpPr>
        <p:spPr>
          <a:xfrm>
            <a:off x="7455124" y="4270407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275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6274" y="949874"/>
            <a:ext cx="1935800" cy="3925570"/>
            <a:chOff x="616274" y="949874"/>
            <a:chExt cx="1935800" cy="3925570"/>
          </a:xfrm>
        </p:grpSpPr>
        <p:sp>
          <p:nvSpPr>
            <p:cNvPr id="3" name="object 3"/>
            <p:cNvSpPr/>
            <p:nvPr/>
          </p:nvSpPr>
          <p:spPr>
            <a:xfrm>
              <a:off x="2552074" y="949874"/>
              <a:ext cx="0" cy="3925570"/>
            </a:xfrm>
            <a:custGeom>
              <a:avLst/>
              <a:gdLst/>
              <a:ahLst/>
              <a:cxnLst/>
              <a:rect l="l" t="t" r="r" b="b"/>
              <a:pathLst>
                <a:path h="3925570">
                  <a:moveTo>
                    <a:pt x="0" y="0"/>
                  </a:moveTo>
                  <a:lnTo>
                    <a:pt x="0" y="3925499"/>
                  </a:lnTo>
                </a:path>
              </a:pathLst>
            </a:custGeom>
            <a:ln w="9524">
              <a:solidFill>
                <a:srgbClr val="3368FC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6274" y="3787475"/>
              <a:ext cx="1739900" cy="996315"/>
            </a:xfrm>
            <a:custGeom>
              <a:avLst/>
              <a:gdLst/>
              <a:ahLst/>
              <a:cxnLst/>
              <a:rect l="l" t="t" r="r" b="b"/>
              <a:pathLst>
                <a:path w="1739900" h="996314">
                  <a:moveTo>
                    <a:pt x="869699" y="995699"/>
                  </a:moveTo>
                  <a:lnTo>
                    <a:pt x="810154" y="994551"/>
                  </a:lnTo>
                  <a:lnTo>
                    <a:pt x="751686" y="991155"/>
                  </a:lnTo>
                  <a:lnTo>
                    <a:pt x="694425" y="985585"/>
                  </a:lnTo>
                  <a:lnTo>
                    <a:pt x="638499" y="977916"/>
                  </a:lnTo>
                  <a:lnTo>
                    <a:pt x="584038" y="968221"/>
                  </a:lnTo>
                  <a:lnTo>
                    <a:pt x="531173" y="956576"/>
                  </a:lnTo>
                  <a:lnTo>
                    <a:pt x="480032" y="943054"/>
                  </a:lnTo>
                  <a:lnTo>
                    <a:pt x="430745" y="927728"/>
                  </a:lnTo>
                  <a:lnTo>
                    <a:pt x="383442" y="910675"/>
                  </a:lnTo>
                  <a:lnTo>
                    <a:pt x="338252" y="891966"/>
                  </a:lnTo>
                  <a:lnTo>
                    <a:pt x="295304" y="871678"/>
                  </a:lnTo>
                  <a:lnTo>
                    <a:pt x="254729" y="849883"/>
                  </a:lnTo>
                  <a:lnTo>
                    <a:pt x="216655" y="826656"/>
                  </a:lnTo>
                  <a:lnTo>
                    <a:pt x="181212" y="802071"/>
                  </a:lnTo>
                  <a:lnTo>
                    <a:pt x="148531" y="776202"/>
                  </a:lnTo>
                  <a:lnTo>
                    <a:pt x="118739" y="749124"/>
                  </a:lnTo>
                  <a:lnTo>
                    <a:pt x="91967" y="720910"/>
                  </a:lnTo>
                  <a:lnTo>
                    <a:pt x="48001" y="661373"/>
                  </a:lnTo>
                  <a:lnTo>
                    <a:pt x="17669" y="598184"/>
                  </a:lnTo>
                  <a:lnTo>
                    <a:pt x="2006" y="531935"/>
                  </a:lnTo>
                  <a:lnTo>
                    <a:pt x="0" y="497849"/>
                  </a:lnTo>
                  <a:lnTo>
                    <a:pt x="2006" y="463764"/>
                  </a:lnTo>
                  <a:lnTo>
                    <a:pt x="17669" y="397515"/>
                  </a:lnTo>
                  <a:lnTo>
                    <a:pt x="48001" y="334326"/>
                  </a:lnTo>
                  <a:lnTo>
                    <a:pt x="91967" y="274789"/>
                  </a:lnTo>
                  <a:lnTo>
                    <a:pt x="118739" y="246575"/>
                  </a:lnTo>
                  <a:lnTo>
                    <a:pt x="148531" y="219497"/>
                  </a:lnTo>
                  <a:lnTo>
                    <a:pt x="181212" y="193628"/>
                  </a:lnTo>
                  <a:lnTo>
                    <a:pt x="216655" y="169043"/>
                  </a:lnTo>
                  <a:lnTo>
                    <a:pt x="254729" y="145816"/>
                  </a:lnTo>
                  <a:lnTo>
                    <a:pt x="295304" y="124021"/>
                  </a:lnTo>
                  <a:lnTo>
                    <a:pt x="338252" y="103733"/>
                  </a:lnTo>
                  <a:lnTo>
                    <a:pt x="383442" y="85024"/>
                  </a:lnTo>
                  <a:lnTo>
                    <a:pt x="430745" y="67971"/>
                  </a:lnTo>
                  <a:lnTo>
                    <a:pt x="480032" y="52645"/>
                  </a:lnTo>
                  <a:lnTo>
                    <a:pt x="531173" y="39123"/>
                  </a:lnTo>
                  <a:lnTo>
                    <a:pt x="584038" y="27478"/>
                  </a:lnTo>
                  <a:lnTo>
                    <a:pt x="638499" y="17783"/>
                  </a:lnTo>
                  <a:lnTo>
                    <a:pt x="694425" y="10114"/>
                  </a:lnTo>
                  <a:lnTo>
                    <a:pt x="751686" y="4544"/>
                  </a:lnTo>
                  <a:lnTo>
                    <a:pt x="810154" y="1148"/>
                  </a:lnTo>
                  <a:lnTo>
                    <a:pt x="869699" y="0"/>
                  </a:lnTo>
                  <a:lnTo>
                    <a:pt x="929244" y="1148"/>
                  </a:lnTo>
                  <a:lnTo>
                    <a:pt x="987713" y="4544"/>
                  </a:lnTo>
                  <a:lnTo>
                    <a:pt x="1044974" y="10114"/>
                  </a:lnTo>
                  <a:lnTo>
                    <a:pt x="1100900" y="17783"/>
                  </a:lnTo>
                  <a:lnTo>
                    <a:pt x="1155361" y="27478"/>
                  </a:lnTo>
                  <a:lnTo>
                    <a:pt x="1208226" y="39123"/>
                  </a:lnTo>
                  <a:lnTo>
                    <a:pt x="1259367" y="52645"/>
                  </a:lnTo>
                  <a:lnTo>
                    <a:pt x="1308654" y="67971"/>
                  </a:lnTo>
                  <a:lnTo>
                    <a:pt x="1355957" y="85024"/>
                  </a:lnTo>
                  <a:lnTo>
                    <a:pt x="1401147" y="103733"/>
                  </a:lnTo>
                  <a:lnTo>
                    <a:pt x="1444095" y="124021"/>
                  </a:lnTo>
                  <a:lnTo>
                    <a:pt x="1484670" y="145816"/>
                  </a:lnTo>
                  <a:lnTo>
                    <a:pt x="1522744" y="169043"/>
                  </a:lnTo>
                  <a:lnTo>
                    <a:pt x="1558187" y="193628"/>
                  </a:lnTo>
                  <a:lnTo>
                    <a:pt x="1590868" y="219497"/>
                  </a:lnTo>
                  <a:lnTo>
                    <a:pt x="1620660" y="246575"/>
                  </a:lnTo>
                  <a:lnTo>
                    <a:pt x="1647432" y="274789"/>
                  </a:lnTo>
                  <a:lnTo>
                    <a:pt x="1691398" y="334326"/>
                  </a:lnTo>
                  <a:lnTo>
                    <a:pt x="1721730" y="397515"/>
                  </a:lnTo>
                  <a:lnTo>
                    <a:pt x="1737393" y="463764"/>
                  </a:lnTo>
                  <a:lnTo>
                    <a:pt x="1739399" y="497849"/>
                  </a:lnTo>
                  <a:lnTo>
                    <a:pt x="1737393" y="531935"/>
                  </a:lnTo>
                  <a:lnTo>
                    <a:pt x="1721730" y="598184"/>
                  </a:lnTo>
                  <a:lnTo>
                    <a:pt x="1691398" y="661373"/>
                  </a:lnTo>
                  <a:lnTo>
                    <a:pt x="1647432" y="720910"/>
                  </a:lnTo>
                  <a:lnTo>
                    <a:pt x="1620660" y="749124"/>
                  </a:lnTo>
                  <a:lnTo>
                    <a:pt x="1590868" y="776202"/>
                  </a:lnTo>
                  <a:lnTo>
                    <a:pt x="1558187" y="802071"/>
                  </a:lnTo>
                  <a:lnTo>
                    <a:pt x="1522744" y="826656"/>
                  </a:lnTo>
                  <a:lnTo>
                    <a:pt x="1484670" y="849883"/>
                  </a:lnTo>
                  <a:lnTo>
                    <a:pt x="1444095" y="871678"/>
                  </a:lnTo>
                  <a:lnTo>
                    <a:pt x="1401147" y="891966"/>
                  </a:lnTo>
                  <a:lnTo>
                    <a:pt x="1355957" y="910675"/>
                  </a:lnTo>
                  <a:lnTo>
                    <a:pt x="1308654" y="927728"/>
                  </a:lnTo>
                  <a:lnTo>
                    <a:pt x="1259367" y="943054"/>
                  </a:lnTo>
                  <a:lnTo>
                    <a:pt x="1208226" y="956576"/>
                  </a:lnTo>
                  <a:lnTo>
                    <a:pt x="1155361" y="968221"/>
                  </a:lnTo>
                  <a:lnTo>
                    <a:pt x="1100900" y="977916"/>
                  </a:lnTo>
                  <a:lnTo>
                    <a:pt x="1044974" y="985585"/>
                  </a:lnTo>
                  <a:lnTo>
                    <a:pt x="987713" y="991155"/>
                  </a:lnTo>
                  <a:lnTo>
                    <a:pt x="929244" y="994551"/>
                  </a:lnTo>
                  <a:lnTo>
                    <a:pt x="869699" y="995699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6274" y="3787475"/>
              <a:ext cx="1739900" cy="996315"/>
            </a:xfrm>
            <a:custGeom>
              <a:avLst/>
              <a:gdLst/>
              <a:ahLst/>
              <a:cxnLst/>
              <a:rect l="l" t="t" r="r" b="b"/>
              <a:pathLst>
                <a:path w="1739900" h="996314">
                  <a:moveTo>
                    <a:pt x="0" y="497849"/>
                  </a:moveTo>
                  <a:lnTo>
                    <a:pt x="2006" y="463764"/>
                  </a:lnTo>
                  <a:lnTo>
                    <a:pt x="7939" y="430294"/>
                  </a:lnTo>
                  <a:lnTo>
                    <a:pt x="31066" y="365501"/>
                  </a:lnTo>
                  <a:lnTo>
                    <a:pt x="68345" y="304064"/>
                  </a:lnTo>
                  <a:lnTo>
                    <a:pt x="118739" y="246575"/>
                  </a:lnTo>
                  <a:lnTo>
                    <a:pt x="148531" y="219497"/>
                  </a:lnTo>
                  <a:lnTo>
                    <a:pt x="181212" y="193628"/>
                  </a:lnTo>
                  <a:lnTo>
                    <a:pt x="216655" y="169043"/>
                  </a:lnTo>
                  <a:lnTo>
                    <a:pt x="254729" y="145816"/>
                  </a:lnTo>
                  <a:lnTo>
                    <a:pt x="295304" y="124021"/>
                  </a:lnTo>
                  <a:lnTo>
                    <a:pt x="338252" y="103733"/>
                  </a:lnTo>
                  <a:lnTo>
                    <a:pt x="383442" y="85024"/>
                  </a:lnTo>
                  <a:lnTo>
                    <a:pt x="430745" y="67971"/>
                  </a:lnTo>
                  <a:lnTo>
                    <a:pt x="480032" y="52645"/>
                  </a:lnTo>
                  <a:lnTo>
                    <a:pt x="531173" y="39123"/>
                  </a:lnTo>
                  <a:lnTo>
                    <a:pt x="584038" y="27478"/>
                  </a:lnTo>
                  <a:lnTo>
                    <a:pt x="638499" y="17783"/>
                  </a:lnTo>
                  <a:lnTo>
                    <a:pt x="694425" y="10114"/>
                  </a:lnTo>
                  <a:lnTo>
                    <a:pt x="751686" y="4544"/>
                  </a:lnTo>
                  <a:lnTo>
                    <a:pt x="810154" y="1148"/>
                  </a:lnTo>
                  <a:lnTo>
                    <a:pt x="869699" y="0"/>
                  </a:lnTo>
                  <a:lnTo>
                    <a:pt x="929244" y="1148"/>
                  </a:lnTo>
                  <a:lnTo>
                    <a:pt x="987713" y="4544"/>
                  </a:lnTo>
                  <a:lnTo>
                    <a:pt x="1044974" y="10114"/>
                  </a:lnTo>
                  <a:lnTo>
                    <a:pt x="1100900" y="17783"/>
                  </a:lnTo>
                  <a:lnTo>
                    <a:pt x="1155361" y="27478"/>
                  </a:lnTo>
                  <a:lnTo>
                    <a:pt x="1208226" y="39123"/>
                  </a:lnTo>
                  <a:lnTo>
                    <a:pt x="1259367" y="52645"/>
                  </a:lnTo>
                  <a:lnTo>
                    <a:pt x="1308654" y="67971"/>
                  </a:lnTo>
                  <a:lnTo>
                    <a:pt x="1355957" y="85024"/>
                  </a:lnTo>
                  <a:lnTo>
                    <a:pt x="1401147" y="103733"/>
                  </a:lnTo>
                  <a:lnTo>
                    <a:pt x="1444095" y="124021"/>
                  </a:lnTo>
                  <a:lnTo>
                    <a:pt x="1484670" y="145816"/>
                  </a:lnTo>
                  <a:lnTo>
                    <a:pt x="1522744" y="169043"/>
                  </a:lnTo>
                  <a:lnTo>
                    <a:pt x="1558187" y="193628"/>
                  </a:lnTo>
                  <a:lnTo>
                    <a:pt x="1590868" y="219497"/>
                  </a:lnTo>
                  <a:lnTo>
                    <a:pt x="1620660" y="246575"/>
                  </a:lnTo>
                  <a:lnTo>
                    <a:pt x="1647432" y="274789"/>
                  </a:lnTo>
                  <a:lnTo>
                    <a:pt x="1691398" y="334326"/>
                  </a:lnTo>
                  <a:lnTo>
                    <a:pt x="1721730" y="397515"/>
                  </a:lnTo>
                  <a:lnTo>
                    <a:pt x="1737393" y="463764"/>
                  </a:lnTo>
                  <a:lnTo>
                    <a:pt x="1739399" y="497849"/>
                  </a:lnTo>
                  <a:lnTo>
                    <a:pt x="1731460" y="565405"/>
                  </a:lnTo>
                  <a:lnTo>
                    <a:pt x="1708333" y="630198"/>
                  </a:lnTo>
                  <a:lnTo>
                    <a:pt x="1671054" y="691635"/>
                  </a:lnTo>
                  <a:lnTo>
                    <a:pt x="1620660" y="749124"/>
                  </a:lnTo>
                  <a:lnTo>
                    <a:pt x="1590868" y="776202"/>
                  </a:lnTo>
                  <a:lnTo>
                    <a:pt x="1558187" y="802071"/>
                  </a:lnTo>
                  <a:lnTo>
                    <a:pt x="1522744" y="826656"/>
                  </a:lnTo>
                  <a:lnTo>
                    <a:pt x="1484670" y="849883"/>
                  </a:lnTo>
                  <a:lnTo>
                    <a:pt x="1444095" y="871678"/>
                  </a:lnTo>
                  <a:lnTo>
                    <a:pt x="1401147" y="891966"/>
                  </a:lnTo>
                  <a:lnTo>
                    <a:pt x="1355957" y="910675"/>
                  </a:lnTo>
                  <a:lnTo>
                    <a:pt x="1308654" y="927728"/>
                  </a:lnTo>
                  <a:lnTo>
                    <a:pt x="1259367" y="943054"/>
                  </a:lnTo>
                  <a:lnTo>
                    <a:pt x="1208226" y="956576"/>
                  </a:lnTo>
                  <a:lnTo>
                    <a:pt x="1155361" y="968221"/>
                  </a:lnTo>
                  <a:lnTo>
                    <a:pt x="1100900" y="977916"/>
                  </a:lnTo>
                  <a:lnTo>
                    <a:pt x="1044974" y="985585"/>
                  </a:lnTo>
                  <a:lnTo>
                    <a:pt x="987713" y="991155"/>
                  </a:lnTo>
                  <a:lnTo>
                    <a:pt x="929244" y="994551"/>
                  </a:lnTo>
                  <a:lnTo>
                    <a:pt x="869699" y="995699"/>
                  </a:lnTo>
                  <a:lnTo>
                    <a:pt x="810154" y="994551"/>
                  </a:lnTo>
                  <a:lnTo>
                    <a:pt x="751686" y="991155"/>
                  </a:lnTo>
                  <a:lnTo>
                    <a:pt x="694425" y="985585"/>
                  </a:lnTo>
                  <a:lnTo>
                    <a:pt x="638499" y="977916"/>
                  </a:lnTo>
                  <a:lnTo>
                    <a:pt x="584038" y="968221"/>
                  </a:lnTo>
                  <a:lnTo>
                    <a:pt x="531173" y="956576"/>
                  </a:lnTo>
                  <a:lnTo>
                    <a:pt x="480032" y="943054"/>
                  </a:lnTo>
                  <a:lnTo>
                    <a:pt x="430745" y="927728"/>
                  </a:lnTo>
                  <a:lnTo>
                    <a:pt x="383442" y="910675"/>
                  </a:lnTo>
                  <a:lnTo>
                    <a:pt x="338252" y="891966"/>
                  </a:lnTo>
                  <a:lnTo>
                    <a:pt x="295304" y="871678"/>
                  </a:lnTo>
                  <a:lnTo>
                    <a:pt x="254729" y="849883"/>
                  </a:lnTo>
                  <a:lnTo>
                    <a:pt x="216655" y="826656"/>
                  </a:lnTo>
                  <a:lnTo>
                    <a:pt x="181212" y="802071"/>
                  </a:lnTo>
                  <a:lnTo>
                    <a:pt x="148531" y="776202"/>
                  </a:lnTo>
                  <a:lnTo>
                    <a:pt x="118739" y="749124"/>
                  </a:lnTo>
                  <a:lnTo>
                    <a:pt x="91967" y="720910"/>
                  </a:lnTo>
                  <a:lnTo>
                    <a:pt x="48001" y="661373"/>
                  </a:lnTo>
                  <a:lnTo>
                    <a:pt x="17669" y="598184"/>
                  </a:lnTo>
                  <a:lnTo>
                    <a:pt x="2006" y="531935"/>
                  </a:lnTo>
                  <a:lnTo>
                    <a:pt x="0" y="49784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420" y="200512"/>
            <a:ext cx="71380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Random Assignment </a:t>
            </a:r>
            <a:r>
              <a:rPr u="none" dirty="0"/>
              <a:t>&amp;</a:t>
            </a:r>
            <a:r>
              <a:rPr u="none" spc="-225" dirty="0"/>
              <a:t> </a:t>
            </a:r>
            <a:r>
              <a:rPr u="none" spc="-5" dirty="0"/>
              <a:t>Shuffling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74446" y="3933513"/>
            <a:ext cx="1023619" cy="657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Arial"/>
                <a:cs typeface="Arial"/>
              </a:rPr>
              <a:t>Randomized  Control  Experiment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625182" y="2703874"/>
            <a:ext cx="1888267" cy="996315"/>
            <a:chOff x="2625182" y="2703874"/>
            <a:chExt cx="1888267" cy="996315"/>
          </a:xfrm>
        </p:grpSpPr>
        <p:sp>
          <p:nvSpPr>
            <p:cNvPr id="13" name="object 13"/>
            <p:cNvSpPr/>
            <p:nvPr/>
          </p:nvSpPr>
          <p:spPr>
            <a:xfrm>
              <a:off x="2625182" y="3476329"/>
              <a:ext cx="162370" cy="14046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73549" y="2703874"/>
              <a:ext cx="1739900" cy="996315"/>
            </a:xfrm>
            <a:custGeom>
              <a:avLst/>
              <a:gdLst/>
              <a:ahLst/>
              <a:cxnLst/>
              <a:rect l="l" t="t" r="r" b="b"/>
              <a:pathLst>
                <a:path w="1739900" h="996314">
                  <a:moveTo>
                    <a:pt x="869699" y="995699"/>
                  </a:moveTo>
                  <a:lnTo>
                    <a:pt x="810154" y="994551"/>
                  </a:lnTo>
                  <a:lnTo>
                    <a:pt x="751686" y="991155"/>
                  </a:lnTo>
                  <a:lnTo>
                    <a:pt x="694425" y="985585"/>
                  </a:lnTo>
                  <a:lnTo>
                    <a:pt x="638499" y="977916"/>
                  </a:lnTo>
                  <a:lnTo>
                    <a:pt x="584038" y="968221"/>
                  </a:lnTo>
                  <a:lnTo>
                    <a:pt x="531173" y="956576"/>
                  </a:lnTo>
                  <a:lnTo>
                    <a:pt x="480032" y="943054"/>
                  </a:lnTo>
                  <a:lnTo>
                    <a:pt x="430745" y="927728"/>
                  </a:lnTo>
                  <a:lnTo>
                    <a:pt x="383442" y="910675"/>
                  </a:lnTo>
                  <a:lnTo>
                    <a:pt x="338252" y="891966"/>
                  </a:lnTo>
                  <a:lnTo>
                    <a:pt x="295304" y="871678"/>
                  </a:lnTo>
                  <a:lnTo>
                    <a:pt x="254729" y="849883"/>
                  </a:lnTo>
                  <a:lnTo>
                    <a:pt x="216655" y="826656"/>
                  </a:lnTo>
                  <a:lnTo>
                    <a:pt x="181212" y="802071"/>
                  </a:lnTo>
                  <a:lnTo>
                    <a:pt x="148531" y="776202"/>
                  </a:lnTo>
                  <a:lnTo>
                    <a:pt x="118739" y="749124"/>
                  </a:lnTo>
                  <a:lnTo>
                    <a:pt x="91967" y="720910"/>
                  </a:lnTo>
                  <a:lnTo>
                    <a:pt x="48001" y="661373"/>
                  </a:lnTo>
                  <a:lnTo>
                    <a:pt x="17669" y="598184"/>
                  </a:lnTo>
                  <a:lnTo>
                    <a:pt x="2006" y="531935"/>
                  </a:lnTo>
                  <a:lnTo>
                    <a:pt x="0" y="497849"/>
                  </a:lnTo>
                  <a:lnTo>
                    <a:pt x="2006" y="463764"/>
                  </a:lnTo>
                  <a:lnTo>
                    <a:pt x="17669" y="397515"/>
                  </a:lnTo>
                  <a:lnTo>
                    <a:pt x="48001" y="334326"/>
                  </a:lnTo>
                  <a:lnTo>
                    <a:pt x="91967" y="274789"/>
                  </a:lnTo>
                  <a:lnTo>
                    <a:pt x="118739" y="246575"/>
                  </a:lnTo>
                  <a:lnTo>
                    <a:pt x="148531" y="219497"/>
                  </a:lnTo>
                  <a:lnTo>
                    <a:pt x="181212" y="193628"/>
                  </a:lnTo>
                  <a:lnTo>
                    <a:pt x="216655" y="169043"/>
                  </a:lnTo>
                  <a:lnTo>
                    <a:pt x="254729" y="145816"/>
                  </a:lnTo>
                  <a:lnTo>
                    <a:pt x="295304" y="124022"/>
                  </a:lnTo>
                  <a:lnTo>
                    <a:pt x="338252" y="103733"/>
                  </a:lnTo>
                  <a:lnTo>
                    <a:pt x="383442" y="85024"/>
                  </a:lnTo>
                  <a:lnTo>
                    <a:pt x="430745" y="67971"/>
                  </a:lnTo>
                  <a:lnTo>
                    <a:pt x="480032" y="52645"/>
                  </a:lnTo>
                  <a:lnTo>
                    <a:pt x="531173" y="39123"/>
                  </a:lnTo>
                  <a:lnTo>
                    <a:pt x="584038" y="27478"/>
                  </a:lnTo>
                  <a:lnTo>
                    <a:pt x="638499" y="17783"/>
                  </a:lnTo>
                  <a:lnTo>
                    <a:pt x="694425" y="10114"/>
                  </a:lnTo>
                  <a:lnTo>
                    <a:pt x="751686" y="4544"/>
                  </a:lnTo>
                  <a:lnTo>
                    <a:pt x="810154" y="1148"/>
                  </a:lnTo>
                  <a:lnTo>
                    <a:pt x="869699" y="0"/>
                  </a:lnTo>
                  <a:lnTo>
                    <a:pt x="929244" y="1148"/>
                  </a:lnTo>
                  <a:lnTo>
                    <a:pt x="987713" y="4544"/>
                  </a:lnTo>
                  <a:lnTo>
                    <a:pt x="1044974" y="10114"/>
                  </a:lnTo>
                  <a:lnTo>
                    <a:pt x="1100900" y="17783"/>
                  </a:lnTo>
                  <a:lnTo>
                    <a:pt x="1155361" y="27478"/>
                  </a:lnTo>
                  <a:lnTo>
                    <a:pt x="1208226" y="39123"/>
                  </a:lnTo>
                  <a:lnTo>
                    <a:pt x="1259367" y="52645"/>
                  </a:lnTo>
                  <a:lnTo>
                    <a:pt x="1308654" y="67971"/>
                  </a:lnTo>
                  <a:lnTo>
                    <a:pt x="1355957" y="85024"/>
                  </a:lnTo>
                  <a:lnTo>
                    <a:pt x="1401147" y="103733"/>
                  </a:lnTo>
                  <a:lnTo>
                    <a:pt x="1444095" y="124022"/>
                  </a:lnTo>
                  <a:lnTo>
                    <a:pt x="1484670" y="145816"/>
                  </a:lnTo>
                  <a:lnTo>
                    <a:pt x="1522744" y="169043"/>
                  </a:lnTo>
                  <a:lnTo>
                    <a:pt x="1558187" y="193628"/>
                  </a:lnTo>
                  <a:lnTo>
                    <a:pt x="1590868" y="219497"/>
                  </a:lnTo>
                  <a:lnTo>
                    <a:pt x="1620660" y="246575"/>
                  </a:lnTo>
                  <a:lnTo>
                    <a:pt x="1647432" y="274789"/>
                  </a:lnTo>
                  <a:lnTo>
                    <a:pt x="1691398" y="334326"/>
                  </a:lnTo>
                  <a:lnTo>
                    <a:pt x="1721730" y="397515"/>
                  </a:lnTo>
                  <a:lnTo>
                    <a:pt x="1737393" y="463764"/>
                  </a:lnTo>
                  <a:lnTo>
                    <a:pt x="1739399" y="497849"/>
                  </a:lnTo>
                  <a:lnTo>
                    <a:pt x="1737393" y="531935"/>
                  </a:lnTo>
                  <a:lnTo>
                    <a:pt x="1721730" y="598184"/>
                  </a:lnTo>
                  <a:lnTo>
                    <a:pt x="1691398" y="661373"/>
                  </a:lnTo>
                  <a:lnTo>
                    <a:pt x="1647432" y="720910"/>
                  </a:lnTo>
                  <a:lnTo>
                    <a:pt x="1620660" y="749124"/>
                  </a:lnTo>
                  <a:lnTo>
                    <a:pt x="1590868" y="776202"/>
                  </a:lnTo>
                  <a:lnTo>
                    <a:pt x="1558187" y="802071"/>
                  </a:lnTo>
                  <a:lnTo>
                    <a:pt x="1522744" y="826656"/>
                  </a:lnTo>
                  <a:lnTo>
                    <a:pt x="1484670" y="849883"/>
                  </a:lnTo>
                  <a:lnTo>
                    <a:pt x="1444095" y="871678"/>
                  </a:lnTo>
                  <a:lnTo>
                    <a:pt x="1401147" y="891966"/>
                  </a:lnTo>
                  <a:lnTo>
                    <a:pt x="1355957" y="910675"/>
                  </a:lnTo>
                  <a:lnTo>
                    <a:pt x="1308654" y="927728"/>
                  </a:lnTo>
                  <a:lnTo>
                    <a:pt x="1259367" y="943054"/>
                  </a:lnTo>
                  <a:lnTo>
                    <a:pt x="1208226" y="956576"/>
                  </a:lnTo>
                  <a:lnTo>
                    <a:pt x="1155361" y="968221"/>
                  </a:lnTo>
                  <a:lnTo>
                    <a:pt x="1100900" y="977916"/>
                  </a:lnTo>
                  <a:lnTo>
                    <a:pt x="1044974" y="985585"/>
                  </a:lnTo>
                  <a:lnTo>
                    <a:pt x="987713" y="991155"/>
                  </a:lnTo>
                  <a:lnTo>
                    <a:pt x="929244" y="994551"/>
                  </a:lnTo>
                  <a:lnTo>
                    <a:pt x="869699" y="9956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773549" y="2703874"/>
              <a:ext cx="1739900" cy="996315"/>
            </a:xfrm>
            <a:custGeom>
              <a:avLst/>
              <a:gdLst/>
              <a:ahLst/>
              <a:cxnLst/>
              <a:rect l="l" t="t" r="r" b="b"/>
              <a:pathLst>
                <a:path w="1739900" h="996314">
                  <a:moveTo>
                    <a:pt x="0" y="497849"/>
                  </a:moveTo>
                  <a:lnTo>
                    <a:pt x="2006" y="463764"/>
                  </a:lnTo>
                  <a:lnTo>
                    <a:pt x="7939" y="430294"/>
                  </a:lnTo>
                  <a:lnTo>
                    <a:pt x="31066" y="365501"/>
                  </a:lnTo>
                  <a:lnTo>
                    <a:pt x="68345" y="304064"/>
                  </a:lnTo>
                  <a:lnTo>
                    <a:pt x="118739" y="246575"/>
                  </a:lnTo>
                  <a:lnTo>
                    <a:pt x="148531" y="219497"/>
                  </a:lnTo>
                  <a:lnTo>
                    <a:pt x="181212" y="193628"/>
                  </a:lnTo>
                  <a:lnTo>
                    <a:pt x="216655" y="169043"/>
                  </a:lnTo>
                  <a:lnTo>
                    <a:pt x="254729" y="145816"/>
                  </a:lnTo>
                  <a:lnTo>
                    <a:pt x="295304" y="124022"/>
                  </a:lnTo>
                  <a:lnTo>
                    <a:pt x="338252" y="103733"/>
                  </a:lnTo>
                  <a:lnTo>
                    <a:pt x="383442" y="85024"/>
                  </a:lnTo>
                  <a:lnTo>
                    <a:pt x="430745" y="67971"/>
                  </a:lnTo>
                  <a:lnTo>
                    <a:pt x="480032" y="52645"/>
                  </a:lnTo>
                  <a:lnTo>
                    <a:pt x="531173" y="39123"/>
                  </a:lnTo>
                  <a:lnTo>
                    <a:pt x="584038" y="27478"/>
                  </a:lnTo>
                  <a:lnTo>
                    <a:pt x="638499" y="17783"/>
                  </a:lnTo>
                  <a:lnTo>
                    <a:pt x="694425" y="10114"/>
                  </a:lnTo>
                  <a:lnTo>
                    <a:pt x="751686" y="4544"/>
                  </a:lnTo>
                  <a:lnTo>
                    <a:pt x="810155" y="1148"/>
                  </a:lnTo>
                  <a:lnTo>
                    <a:pt x="869699" y="0"/>
                  </a:lnTo>
                  <a:lnTo>
                    <a:pt x="929244" y="1148"/>
                  </a:lnTo>
                  <a:lnTo>
                    <a:pt x="987713" y="4544"/>
                  </a:lnTo>
                  <a:lnTo>
                    <a:pt x="1044974" y="10114"/>
                  </a:lnTo>
                  <a:lnTo>
                    <a:pt x="1100900" y="17783"/>
                  </a:lnTo>
                  <a:lnTo>
                    <a:pt x="1155361" y="27478"/>
                  </a:lnTo>
                  <a:lnTo>
                    <a:pt x="1208226" y="39123"/>
                  </a:lnTo>
                  <a:lnTo>
                    <a:pt x="1259367" y="52645"/>
                  </a:lnTo>
                  <a:lnTo>
                    <a:pt x="1308654" y="67971"/>
                  </a:lnTo>
                  <a:lnTo>
                    <a:pt x="1355957" y="85024"/>
                  </a:lnTo>
                  <a:lnTo>
                    <a:pt x="1401147" y="103733"/>
                  </a:lnTo>
                  <a:lnTo>
                    <a:pt x="1444095" y="124022"/>
                  </a:lnTo>
                  <a:lnTo>
                    <a:pt x="1484670" y="145816"/>
                  </a:lnTo>
                  <a:lnTo>
                    <a:pt x="1522744" y="169043"/>
                  </a:lnTo>
                  <a:lnTo>
                    <a:pt x="1558187" y="193628"/>
                  </a:lnTo>
                  <a:lnTo>
                    <a:pt x="1590868" y="219497"/>
                  </a:lnTo>
                  <a:lnTo>
                    <a:pt x="1620660" y="246575"/>
                  </a:lnTo>
                  <a:lnTo>
                    <a:pt x="1647432" y="274789"/>
                  </a:lnTo>
                  <a:lnTo>
                    <a:pt x="1691398" y="334326"/>
                  </a:lnTo>
                  <a:lnTo>
                    <a:pt x="1721730" y="397515"/>
                  </a:lnTo>
                  <a:lnTo>
                    <a:pt x="1737393" y="463764"/>
                  </a:lnTo>
                  <a:lnTo>
                    <a:pt x="1739399" y="497849"/>
                  </a:lnTo>
                  <a:lnTo>
                    <a:pt x="1731460" y="565405"/>
                  </a:lnTo>
                  <a:lnTo>
                    <a:pt x="1708333" y="630198"/>
                  </a:lnTo>
                  <a:lnTo>
                    <a:pt x="1671054" y="691635"/>
                  </a:lnTo>
                  <a:lnTo>
                    <a:pt x="1620660" y="749124"/>
                  </a:lnTo>
                  <a:lnTo>
                    <a:pt x="1590868" y="776202"/>
                  </a:lnTo>
                  <a:lnTo>
                    <a:pt x="1558187" y="802071"/>
                  </a:lnTo>
                  <a:lnTo>
                    <a:pt x="1522744" y="826656"/>
                  </a:lnTo>
                  <a:lnTo>
                    <a:pt x="1484670" y="849883"/>
                  </a:lnTo>
                  <a:lnTo>
                    <a:pt x="1444095" y="871678"/>
                  </a:lnTo>
                  <a:lnTo>
                    <a:pt x="1401147" y="891966"/>
                  </a:lnTo>
                  <a:lnTo>
                    <a:pt x="1355957" y="910675"/>
                  </a:lnTo>
                  <a:lnTo>
                    <a:pt x="1308654" y="927728"/>
                  </a:lnTo>
                  <a:lnTo>
                    <a:pt x="1259367" y="943054"/>
                  </a:lnTo>
                  <a:lnTo>
                    <a:pt x="1208226" y="956576"/>
                  </a:lnTo>
                  <a:lnTo>
                    <a:pt x="1155361" y="968221"/>
                  </a:lnTo>
                  <a:lnTo>
                    <a:pt x="1100900" y="977916"/>
                  </a:lnTo>
                  <a:lnTo>
                    <a:pt x="1044974" y="985585"/>
                  </a:lnTo>
                  <a:lnTo>
                    <a:pt x="987713" y="991155"/>
                  </a:lnTo>
                  <a:lnTo>
                    <a:pt x="929244" y="994551"/>
                  </a:lnTo>
                  <a:lnTo>
                    <a:pt x="869699" y="995699"/>
                  </a:lnTo>
                  <a:lnTo>
                    <a:pt x="810155" y="994551"/>
                  </a:lnTo>
                  <a:lnTo>
                    <a:pt x="751686" y="991155"/>
                  </a:lnTo>
                  <a:lnTo>
                    <a:pt x="694425" y="985585"/>
                  </a:lnTo>
                  <a:lnTo>
                    <a:pt x="638499" y="977916"/>
                  </a:lnTo>
                  <a:lnTo>
                    <a:pt x="584038" y="968221"/>
                  </a:lnTo>
                  <a:lnTo>
                    <a:pt x="531173" y="956576"/>
                  </a:lnTo>
                  <a:lnTo>
                    <a:pt x="480032" y="943054"/>
                  </a:lnTo>
                  <a:lnTo>
                    <a:pt x="430745" y="927728"/>
                  </a:lnTo>
                  <a:lnTo>
                    <a:pt x="383442" y="910675"/>
                  </a:lnTo>
                  <a:lnTo>
                    <a:pt x="338252" y="891966"/>
                  </a:lnTo>
                  <a:lnTo>
                    <a:pt x="295304" y="871678"/>
                  </a:lnTo>
                  <a:lnTo>
                    <a:pt x="254729" y="849883"/>
                  </a:lnTo>
                  <a:lnTo>
                    <a:pt x="216655" y="826656"/>
                  </a:lnTo>
                  <a:lnTo>
                    <a:pt x="181212" y="802071"/>
                  </a:lnTo>
                  <a:lnTo>
                    <a:pt x="148531" y="776202"/>
                  </a:lnTo>
                  <a:lnTo>
                    <a:pt x="118739" y="749124"/>
                  </a:lnTo>
                  <a:lnTo>
                    <a:pt x="91967" y="720910"/>
                  </a:lnTo>
                  <a:lnTo>
                    <a:pt x="48001" y="661373"/>
                  </a:lnTo>
                  <a:lnTo>
                    <a:pt x="17669" y="598184"/>
                  </a:lnTo>
                  <a:lnTo>
                    <a:pt x="2006" y="531935"/>
                  </a:lnTo>
                  <a:lnTo>
                    <a:pt x="0" y="49784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18271" y="2774463"/>
            <a:ext cx="1250315" cy="657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30810" marR="123189" indent="34544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Arial"/>
                <a:cs typeface="Arial"/>
              </a:rPr>
              <a:t>Our  </a:t>
            </a:r>
            <a:r>
              <a:rPr sz="1400" spc="-8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wo-Sample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00"/>
              </a:lnSpc>
            </a:pPr>
            <a:r>
              <a:rPr sz="1400" spc="-5" dirty="0">
                <a:latin typeface="Arial"/>
                <a:cs typeface="Arial"/>
              </a:rPr>
              <a:t>Numerical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Data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605287" y="949874"/>
            <a:ext cx="334645" cy="3925570"/>
            <a:chOff x="4605287" y="949874"/>
            <a:chExt cx="334645" cy="3925570"/>
          </a:xfrm>
        </p:grpSpPr>
        <p:sp>
          <p:nvSpPr>
            <p:cNvPr id="20" name="object 20"/>
            <p:cNvSpPr/>
            <p:nvPr/>
          </p:nvSpPr>
          <p:spPr>
            <a:xfrm>
              <a:off x="4605287" y="3127358"/>
              <a:ext cx="334213" cy="12294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775900" y="949874"/>
              <a:ext cx="0" cy="3925570"/>
            </a:xfrm>
            <a:custGeom>
              <a:avLst/>
              <a:gdLst/>
              <a:ahLst/>
              <a:cxnLst/>
              <a:rect l="l" t="t" r="r" b="b"/>
              <a:pathLst>
                <a:path h="3925570">
                  <a:moveTo>
                    <a:pt x="0" y="0"/>
                  </a:moveTo>
                  <a:lnTo>
                    <a:pt x="0" y="3925499"/>
                  </a:lnTo>
                </a:path>
              </a:pathLst>
            </a:custGeom>
            <a:ln w="9524">
              <a:solidFill>
                <a:srgbClr val="3368FC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5068837" y="2699112"/>
            <a:ext cx="1749425" cy="1005840"/>
            <a:chOff x="5068837" y="2699112"/>
            <a:chExt cx="1749425" cy="1005840"/>
          </a:xfrm>
        </p:grpSpPr>
        <p:sp>
          <p:nvSpPr>
            <p:cNvPr id="23" name="object 23"/>
            <p:cNvSpPr/>
            <p:nvPr/>
          </p:nvSpPr>
          <p:spPr>
            <a:xfrm>
              <a:off x="5073599" y="2703875"/>
              <a:ext cx="1739900" cy="996315"/>
            </a:xfrm>
            <a:custGeom>
              <a:avLst/>
              <a:gdLst/>
              <a:ahLst/>
              <a:cxnLst/>
              <a:rect l="l" t="t" r="r" b="b"/>
              <a:pathLst>
                <a:path w="1739900" h="996314">
                  <a:moveTo>
                    <a:pt x="869699" y="995699"/>
                  </a:moveTo>
                  <a:lnTo>
                    <a:pt x="810154" y="994551"/>
                  </a:lnTo>
                  <a:lnTo>
                    <a:pt x="751686" y="991155"/>
                  </a:lnTo>
                  <a:lnTo>
                    <a:pt x="694425" y="985585"/>
                  </a:lnTo>
                  <a:lnTo>
                    <a:pt x="638499" y="977916"/>
                  </a:lnTo>
                  <a:lnTo>
                    <a:pt x="584038" y="968221"/>
                  </a:lnTo>
                  <a:lnTo>
                    <a:pt x="531173" y="956576"/>
                  </a:lnTo>
                  <a:lnTo>
                    <a:pt x="480032" y="943054"/>
                  </a:lnTo>
                  <a:lnTo>
                    <a:pt x="430745" y="927728"/>
                  </a:lnTo>
                  <a:lnTo>
                    <a:pt x="383442" y="910675"/>
                  </a:lnTo>
                  <a:lnTo>
                    <a:pt x="338252" y="891966"/>
                  </a:lnTo>
                  <a:lnTo>
                    <a:pt x="295304" y="871678"/>
                  </a:lnTo>
                  <a:lnTo>
                    <a:pt x="254729" y="849883"/>
                  </a:lnTo>
                  <a:lnTo>
                    <a:pt x="216655" y="826656"/>
                  </a:lnTo>
                  <a:lnTo>
                    <a:pt x="181212" y="802071"/>
                  </a:lnTo>
                  <a:lnTo>
                    <a:pt x="148531" y="776202"/>
                  </a:lnTo>
                  <a:lnTo>
                    <a:pt x="118739" y="749124"/>
                  </a:lnTo>
                  <a:lnTo>
                    <a:pt x="91967" y="720910"/>
                  </a:lnTo>
                  <a:lnTo>
                    <a:pt x="48001" y="661373"/>
                  </a:lnTo>
                  <a:lnTo>
                    <a:pt x="17669" y="598184"/>
                  </a:lnTo>
                  <a:lnTo>
                    <a:pt x="2006" y="531935"/>
                  </a:lnTo>
                  <a:lnTo>
                    <a:pt x="0" y="497849"/>
                  </a:lnTo>
                  <a:lnTo>
                    <a:pt x="2006" y="463764"/>
                  </a:lnTo>
                  <a:lnTo>
                    <a:pt x="17669" y="397515"/>
                  </a:lnTo>
                  <a:lnTo>
                    <a:pt x="48001" y="334326"/>
                  </a:lnTo>
                  <a:lnTo>
                    <a:pt x="91967" y="274789"/>
                  </a:lnTo>
                  <a:lnTo>
                    <a:pt x="118739" y="246575"/>
                  </a:lnTo>
                  <a:lnTo>
                    <a:pt x="148531" y="219497"/>
                  </a:lnTo>
                  <a:lnTo>
                    <a:pt x="181212" y="193628"/>
                  </a:lnTo>
                  <a:lnTo>
                    <a:pt x="216655" y="169043"/>
                  </a:lnTo>
                  <a:lnTo>
                    <a:pt x="254729" y="145816"/>
                  </a:lnTo>
                  <a:lnTo>
                    <a:pt x="295304" y="124022"/>
                  </a:lnTo>
                  <a:lnTo>
                    <a:pt x="338252" y="103733"/>
                  </a:lnTo>
                  <a:lnTo>
                    <a:pt x="383442" y="85024"/>
                  </a:lnTo>
                  <a:lnTo>
                    <a:pt x="430745" y="67971"/>
                  </a:lnTo>
                  <a:lnTo>
                    <a:pt x="480032" y="52645"/>
                  </a:lnTo>
                  <a:lnTo>
                    <a:pt x="531173" y="39123"/>
                  </a:lnTo>
                  <a:lnTo>
                    <a:pt x="584038" y="27478"/>
                  </a:lnTo>
                  <a:lnTo>
                    <a:pt x="638499" y="17783"/>
                  </a:lnTo>
                  <a:lnTo>
                    <a:pt x="694425" y="10114"/>
                  </a:lnTo>
                  <a:lnTo>
                    <a:pt x="751686" y="4544"/>
                  </a:lnTo>
                  <a:lnTo>
                    <a:pt x="810154" y="1148"/>
                  </a:lnTo>
                  <a:lnTo>
                    <a:pt x="869699" y="0"/>
                  </a:lnTo>
                  <a:lnTo>
                    <a:pt x="929244" y="1148"/>
                  </a:lnTo>
                  <a:lnTo>
                    <a:pt x="987713" y="4544"/>
                  </a:lnTo>
                  <a:lnTo>
                    <a:pt x="1044974" y="10114"/>
                  </a:lnTo>
                  <a:lnTo>
                    <a:pt x="1100900" y="17783"/>
                  </a:lnTo>
                  <a:lnTo>
                    <a:pt x="1155361" y="27478"/>
                  </a:lnTo>
                  <a:lnTo>
                    <a:pt x="1208226" y="39123"/>
                  </a:lnTo>
                  <a:lnTo>
                    <a:pt x="1259367" y="52645"/>
                  </a:lnTo>
                  <a:lnTo>
                    <a:pt x="1308654" y="67971"/>
                  </a:lnTo>
                  <a:lnTo>
                    <a:pt x="1355957" y="85024"/>
                  </a:lnTo>
                  <a:lnTo>
                    <a:pt x="1401147" y="103733"/>
                  </a:lnTo>
                  <a:lnTo>
                    <a:pt x="1444095" y="124022"/>
                  </a:lnTo>
                  <a:lnTo>
                    <a:pt x="1484670" y="145816"/>
                  </a:lnTo>
                  <a:lnTo>
                    <a:pt x="1522744" y="169043"/>
                  </a:lnTo>
                  <a:lnTo>
                    <a:pt x="1558187" y="193628"/>
                  </a:lnTo>
                  <a:lnTo>
                    <a:pt x="1590868" y="219497"/>
                  </a:lnTo>
                  <a:lnTo>
                    <a:pt x="1620660" y="246575"/>
                  </a:lnTo>
                  <a:lnTo>
                    <a:pt x="1647432" y="274789"/>
                  </a:lnTo>
                  <a:lnTo>
                    <a:pt x="1691398" y="334326"/>
                  </a:lnTo>
                  <a:lnTo>
                    <a:pt x="1721730" y="397515"/>
                  </a:lnTo>
                  <a:lnTo>
                    <a:pt x="1737393" y="463764"/>
                  </a:lnTo>
                  <a:lnTo>
                    <a:pt x="1739399" y="497849"/>
                  </a:lnTo>
                  <a:lnTo>
                    <a:pt x="1737393" y="531935"/>
                  </a:lnTo>
                  <a:lnTo>
                    <a:pt x="1721730" y="598184"/>
                  </a:lnTo>
                  <a:lnTo>
                    <a:pt x="1691398" y="661373"/>
                  </a:lnTo>
                  <a:lnTo>
                    <a:pt x="1647432" y="720910"/>
                  </a:lnTo>
                  <a:lnTo>
                    <a:pt x="1620660" y="749124"/>
                  </a:lnTo>
                  <a:lnTo>
                    <a:pt x="1590868" y="776202"/>
                  </a:lnTo>
                  <a:lnTo>
                    <a:pt x="1558187" y="802071"/>
                  </a:lnTo>
                  <a:lnTo>
                    <a:pt x="1522744" y="826656"/>
                  </a:lnTo>
                  <a:lnTo>
                    <a:pt x="1484670" y="849883"/>
                  </a:lnTo>
                  <a:lnTo>
                    <a:pt x="1444095" y="871678"/>
                  </a:lnTo>
                  <a:lnTo>
                    <a:pt x="1401147" y="891966"/>
                  </a:lnTo>
                  <a:lnTo>
                    <a:pt x="1355957" y="910675"/>
                  </a:lnTo>
                  <a:lnTo>
                    <a:pt x="1308654" y="927728"/>
                  </a:lnTo>
                  <a:lnTo>
                    <a:pt x="1259367" y="943054"/>
                  </a:lnTo>
                  <a:lnTo>
                    <a:pt x="1208226" y="956576"/>
                  </a:lnTo>
                  <a:lnTo>
                    <a:pt x="1155361" y="968221"/>
                  </a:lnTo>
                  <a:lnTo>
                    <a:pt x="1100900" y="977916"/>
                  </a:lnTo>
                  <a:lnTo>
                    <a:pt x="1044974" y="985585"/>
                  </a:lnTo>
                  <a:lnTo>
                    <a:pt x="987713" y="991155"/>
                  </a:lnTo>
                  <a:lnTo>
                    <a:pt x="929244" y="994551"/>
                  </a:lnTo>
                  <a:lnTo>
                    <a:pt x="869699" y="9956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073600" y="2703875"/>
              <a:ext cx="1739900" cy="996315"/>
            </a:xfrm>
            <a:custGeom>
              <a:avLst/>
              <a:gdLst/>
              <a:ahLst/>
              <a:cxnLst/>
              <a:rect l="l" t="t" r="r" b="b"/>
              <a:pathLst>
                <a:path w="1739900" h="996314">
                  <a:moveTo>
                    <a:pt x="0" y="497849"/>
                  </a:moveTo>
                  <a:lnTo>
                    <a:pt x="2006" y="463764"/>
                  </a:lnTo>
                  <a:lnTo>
                    <a:pt x="7939" y="430294"/>
                  </a:lnTo>
                  <a:lnTo>
                    <a:pt x="31066" y="365501"/>
                  </a:lnTo>
                  <a:lnTo>
                    <a:pt x="68345" y="304064"/>
                  </a:lnTo>
                  <a:lnTo>
                    <a:pt x="118739" y="246575"/>
                  </a:lnTo>
                  <a:lnTo>
                    <a:pt x="148531" y="219497"/>
                  </a:lnTo>
                  <a:lnTo>
                    <a:pt x="181212" y="193628"/>
                  </a:lnTo>
                  <a:lnTo>
                    <a:pt x="216655" y="169043"/>
                  </a:lnTo>
                  <a:lnTo>
                    <a:pt x="254729" y="145816"/>
                  </a:lnTo>
                  <a:lnTo>
                    <a:pt x="295304" y="124022"/>
                  </a:lnTo>
                  <a:lnTo>
                    <a:pt x="338252" y="103733"/>
                  </a:lnTo>
                  <a:lnTo>
                    <a:pt x="383442" y="85024"/>
                  </a:lnTo>
                  <a:lnTo>
                    <a:pt x="430745" y="67971"/>
                  </a:lnTo>
                  <a:lnTo>
                    <a:pt x="480032" y="52645"/>
                  </a:lnTo>
                  <a:lnTo>
                    <a:pt x="531173" y="39123"/>
                  </a:lnTo>
                  <a:lnTo>
                    <a:pt x="584038" y="27478"/>
                  </a:lnTo>
                  <a:lnTo>
                    <a:pt x="638499" y="17783"/>
                  </a:lnTo>
                  <a:lnTo>
                    <a:pt x="694425" y="10114"/>
                  </a:lnTo>
                  <a:lnTo>
                    <a:pt x="751686" y="4544"/>
                  </a:lnTo>
                  <a:lnTo>
                    <a:pt x="810155" y="1148"/>
                  </a:lnTo>
                  <a:lnTo>
                    <a:pt x="869699" y="0"/>
                  </a:lnTo>
                  <a:lnTo>
                    <a:pt x="929244" y="1148"/>
                  </a:lnTo>
                  <a:lnTo>
                    <a:pt x="987713" y="4544"/>
                  </a:lnTo>
                  <a:lnTo>
                    <a:pt x="1044974" y="10114"/>
                  </a:lnTo>
                  <a:lnTo>
                    <a:pt x="1100900" y="17783"/>
                  </a:lnTo>
                  <a:lnTo>
                    <a:pt x="1155361" y="27478"/>
                  </a:lnTo>
                  <a:lnTo>
                    <a:pt x="1208226" y="39123"/>
                  </a:lnTo>
                  <a:lnTo>
                    <a:pt x="1259367" y="52645"/>
                  </a:lnTo>
                  <a:lnTo>
                    <a:pt x="1308654" y="67971"/>
                  </a:lnTo>
                  <a:lnTo>
                    <a:pt x="1355957" y="85024"/>
                  </a:lnTo>
                  <a:lnTo>
                    <a:pt x="1401147" y="103733"/>
                  </a:lnTo>
                  <a:lnTo>
                    <a:pt x="1444095" y="124022"/>
                  </a:lnTo>
                  <a:lnTo>
                    <a:pt x="1484670" y="145816"/>
                  </a:lnTo>
                  <a:lnTo>
                    <a:pt x="1522744" y="169043"/>
                  </a:lnTo>
                  <a:lnTo>
                    <a:pt x="1558187" y="193628"/>
                  </a:lnTo>
                  <a:lnTo>
                    <a:pt x="1590868" y="219497"/>
                  </a:lnTo>
                  <a:lnTo>
                    <a:pt x="1620660" y="246575"/>
                  </a:lnTo>
                  <a:lnTo>
                    <a:pt x="1647432" y="274789"/>
                  </a:lnTo>
                  <a:lnTo>
                    <a:pt x="1691398" y="334326"/>
                  </a:lnTo>
                  <a:lnTo>
                    <a:pt x="1721730" y="397515"/>
                  </a:lnTo>
                  <a:lnTo>
                    <a:pt x="1737393" y="463764"/>
                  </a:lnTo>
                  <a:lnTo>
                    <a:pt x="1739399" y="497849"/>
                  </a:lnTo>
                  <a:lnTo>
                    <a:pt x="1731460" y="565405"/>
                  </a:lnTo>
                  <a:lnTo>
                    <a:pt x="1708333" y="630198"/>
                  </a:lnTo>
                  <a:lnTo>
                    <a:pt x="1671054" y="691635"/>
                  </a:lnTo>
                  <a:lnTo>
                    <a:pt x="1620660" y="749124"/>
                  </a:lnTo>
                  <a:lnTo>
                    <a:pt x="1590868" y="776202"/>
                  </a:lnTo>
                  <a:lnTo>
                    <a:pt x="1558187" y="802071"/>
                  </a:lnTo>
                  <a:lnTo>
                    <a:pt x="1522744" y="826656"/>
                  </a:lnTo>
                  <a:lnTo>
                    <a:pt x="1484670" y="849883"/>
                  </a:lnTo>
                  <a:lnTo>
                    <a:pt x="1444095" y="871678"/>
                  </a:lnTo>
                  <a:lnTo>
                    <a:pt x="1401147" y="891966"/>
                  </a:lnTo>
                  <a:lnTo>
                    <a:pt x="1355957" y="910675"/>
                  </a:lnTo>
                  <a:lnTo>
                    <a:pt x="1308654" y="927728"/>
                  </a:lnTo>
                  <a:lnTo>
                    <a:pt x="1259367" y="943054"/>
                  </a:lnTo>
                  <a:lnTo>
                    <a:pt x="1208226" y="956576"/>
                  </a:lnTo>
                  <a:lnTo>
                    <a:pt x="1155361" y="968221"/>
                  </a:lnTo>
                  <a:lnTo>
                    <a:pt x="1100900" y="977916"/>
                  </a:lnTo>
                  <a:lnTo>
                    <a:pt x="1044974" y="985585"/>
                  </a:lnTo>
                  <a:lnTo>
                    <a:pt x="987713" y="991155"/>
                  </a:lnTo>
                  <a:lnTo>
                    <a:pt x="929244" y="994551"/>
                  </a:lnTo>
                  <a:lnTo>
                    <a:pt x="869699" y="995699"/>
                  </a:lnTo>
                  <a:lnTo>
                    <a:pt x="810155" y="994551"/>
                  </a:lnTo>
                  <a:lnTo>
                    <a:pt x="751686" y="991155"/>
                  </a:lnTo>
                  <a:lnTo>
                    <a:pt x="694425" y="985585"/>
                  </a:lnTo>
                  <a:lnTo>
                    <a:pt x="638499" y="977916"/>
                  </a:lnTo>
                  <a:lnTo>
                    <a:pt x="584038" y="968221"/>
                  </a:lnTo>
                  <a:lnTo>
                    <a:pt x="531173" y="956576"/>
                  </a:lnTo>
                  <a:lnTo>
                    <a:pt x="480032" y="943054"/>
                  </a:lnTo>
                  <a:lnTo>
                    <a:pt x="430745" y="927728"/>
                  </a:lnTo>
                  <a:lnTo>
                    <a:pt x="383442" y="910675"/>
                  </a:lnTo>
                  <a:lnTo>
                    <a:pt x="338252" y="891966"/>
                  </a:lnTo>
                  <a:lnTo>
                    <a:pt x="295304" y="871678"/>
                  </a:lnTo>
                  <a:lnTo>
                    <a:pt x="254729" y="849883"/>
                  </a:lnTo>
                  <a:lnTo>
                    <a:pt x="216655" y="826656"/>
                  </a:lnTo>
                  <a:lnTo>
                    <a:pt x="181212" y="802071"/>
                  </a:lnTo>
                  <a:lnTo>
                    <a:pt x="148531" y="776202"/>
                  </a:lnTo>
                  <a:lnTo>
                    <a:pt x="118739" y="749124"/>
                  </a:lnTo>
                  <a:lnTo>
                    <a:pt x="91967" y="720910"/>
                  </a:lnTo>
                  <a:lnTo>
                    <a:pt x="48001" y="661373"/>
                  </a:lnTo>
                  <a:lnTo>
                    <a:pt x="17669" y="598184"/>
                  </a:lnTo>
                  <a:lnTo>
                    <a:pt x="2006" y="531935"/>
                  </a:lnTo>
                  <a:lnTo>
                    <a:pt x="0" y="49784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369082" y="2871037"/>
            <a:ext cx="1147445" cy="657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065" marR="5080" algn="ctr">
              <a:lnSpc>
                <a:spcPts val="1650"/>
              </a:lnSpc>
              <a:spcBef>
                <a:spcPts val="180"/>
              </a:spcBef>
            </a:pPr>
            <a:r>
              <a:rPr sz="1400" spc="-10" dirty="0">
                <a:latin typeface="Arial"/>
                <a:cs typeface="Arial"/>
              </a:rPr>
              <a:t>Shuffle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Labels  to Simulate  from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Null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098037" y="3874275"/>
            <a:ext cx="1749425" cy="1005840"/>
            <a:chOff x="7098037" y="3874275"/>
            <a:chExt cx="1749425" cy="1005840"/>
          </a:xfrm>
        </p:grpSpPr>
        <p:sp>
          <p:nvSpPr>
            <p:cNvPr id="35" name="object 35"/>
            <p:cNvSpPr/>
            <p:nvPr/>
          </p:nvSpPr>
          <p:spPr>
            <a:xfrm>
              <a:off x="7102799" y="3879037"/>
              <a:ext cx="1739900" cy="996315"/>
            </a:xfrm>
            <a:custGeom>
              <a:avLst/>
              <a:gdLst/>
              <a:ahLst/>
              <a:cxnLst/>
              <a:rect l="l" t="t" r="r" b="b"/>
              <a:pathLst>
                <a:path w="1739900" h="996314">
                  <a:moveTo>
                    <a:pt x="869699" y="995699"/>
                  </a:moveTo>
                  <a:lnTo>
                    <a:pt x="810154" y="994551"/>
                  </a:lnTo>
                  <a:lnTo>
                    <a:pt x="751686" y="991155"/>
                  </a:lnTo>
                  <a:lnTo>
                    <a:pt x="694425" y="985585"/>
                  </a:lnTo>
                  <a:lnTo>
                    <a:pt x="638499" y="977916"/>
                  </a:lnTo>
                  <a:lnTo>
                    <a:pt x="584038" y="968221"/>
                  </a:lnTo>
                  <a:lnTo>
                    <a:pt x="531173" y="956576"/>
                  </a:lnTo>
                  <a:lnTo>
                    <a:pt x="480032" y="943054"/>
                  </a:lnTo>
                  <a:lnTo>
                    <a:pt x="430745" y="927728"/>
                  </a:lnTo>
                  <a:lnTo>
                    <a:pt x="383442" y="910675"/>
                  </a:lnTo>
                  <a:lnTo>
                    <a:pt x="338252" y="891966"/>
                  </a:lnTo>
                  <a:lnTo>
                    <a:pt x="295304" y="871678"/>
                  </a:lnTo>
                  <a:lnTo>
                    <a:pt x="254729" y="849883"/>
                  </a:lnTo>
                  <a:lnTo>
                    <a:pt x="216655" y="826656"/>
                  </a:lnTo>
                  <a:lnTo>
                    <a:pt x="181212" y="802071"/>
                  </a:lnTo>
                  <a:lnTo>
                    <a:pt x="148531" y="776202"/>
                  </a:lnTo>
                  <a:lnTo>
                    <a:pt x="118739" y="749124"/>
                  </a:lnTo>
                  <a:lnTo>
                    <a:pt x="91967" y="720910"/>
                  </a:lnTo>
                  <a:lnTo>
                    <a:pt x="48001" y="661373"/>
                  </a:lnTo>
                  <a:lnTo>
                    <a:pt x="17669" y="598184"/>
                  </a:lnTo>
                  <a:lnTo>
                    <a:pt x="2006" y="531935"/>
                  </a:lnTo>
                  <a:lnTo>
                    <a:pt x="0" y="497849"/>
                  </a:lnTo>
                  <a:lnTo>
                    <a:pt x="2006" y="463764"/>
                  </a:lnTo>
                  <a:lnTo>
                    <a:pt x="17669" y="397515"/>
                  </a:lnTo>
                  <a:lnTo>
                    <a:pt x="48001" y="334326"/>
                  </a:lnTo>
                  <a:lnTo>
                    <a:pt x="91967" y="274789"/>
                  </a:lnTo>
                  <a:lnTo>
                    <a:pt x="118739" y="246575"/>
                  </a:lnTo>
                  <a:lnTo>
                    <a:pt x="148531" y="219497"/>
                  </a:lnTo>
                  <a:lnTo>
                    <a:pt x="181212" y="193628"/>
                  </a:lnTo>
                  <a:lnTo>
                    <a:pt x="216655" y="169043"/>
                  </a:lnTo>
                  <a:lnTo>
                    <a:pt x="254729" y="145816"/>
                  </a:lnTo>
                  <a:lnTo>
                    <a:pt x="295304" y="124021"/>
                  </a:lnTo>
                  <a:lnTo>
                    <a:pt x="338252" y="103733"/>
                  </a:lnTo>
                  <a:lnTo>
                    <a:pt x="383442" y="85024"/>
                  </a:lnTo>
                  <a:lnTo>
                    <a:pt x="430745" y="67971"/>
                  </a:lnTo>
                  <a:lnTo>
                    <a:pt x="480032" y="52645"/>
                  </a:lnTo>
                  <a:lnTo>
                    <a:pt x="531173" y="39123"/>
                  </a:lnTo>
                  <a:lnTo>
                    <a:pt x="584038" y="27478"/>
                  </a:lnTo>
                  <a:lnTo>
                    <a:pt x="638499" y="17783"/>
                  </a:lnTo>
                  <a:lnTo>
                    <a:pt x="694425" y="10114"/>
                  </a:lnTo>
                  <a:lnTo>
                    <a:pt x="751686" y="4544"/>
                  </a:lnTo>
                  <a:lnTo>
                    <a:pt x="810154" y="1148"/>
                  </a:lnTo>
                  <a:lnTo>
                    <a:pt x="869699" y="0"/>
                  </a:lnTo>
                  <a:lnTo>
                    <a:pt x="929244" y="1148"/>
                  </a:lnTo>
                  <a:lnTo>
                    <a:pt x="987713" y="4544"/>
                  </a:lnTo>
                  <a:lnTo>
                    <a:pt x="1044974" y="10114"/>
                  </a:lnTo>
                  <a:lnTo>
                    <a:pt x="1100900" y="17783"/>
                  </a:lnTo>
                  <a:lnTo>
                    <a:pt x="1155361" y="27478"/>
                  </a:lnTo>
                  <a:lnTo>
                    <a:pt x="1208226" y="39123"/>
                  </a:lnTo>
                  <a:lnTo>
                    <a:pt x="1259367" y="52645"/>
                  </a:lnTo>
                  <a:lnTo>
                    <a:pt x="1308654" y="67971"/>
                  </a:lnTo>
                  <a:lnTo>
                    <a:pt x="1355957" y="85024"/>
                  </a:lnTo>
                  <a:lnTo>
                    <a:pt x="1401147" y="103733"/>
                  </a:lnTo>
                  <a:lnTo>
                    <a:pt x="1444095" y="124021"/>
                  </a:lnTo>
                  <a:lnTo>
                    <a:pt x="1484670" y="145816"/>
                  </a:lnTo>
                  <a:lnTo>
                    <a:pt x="1522744" y="169043"/>
                  </a:lnTo>
                  <a:lnTo>
                    <a:pt x="1558187" y="193628"/>
                  </a:lnTo>
                  <a:lnTo>
                    <a:pt x="1590868" y="219497"/>
                  </a:lnTo>
                  <a:lnTo>
                    <a:pt x="1620660" y="246575"/>
                  </a:lnTo>
                  <a:lnTo>
                    <a:pt x="1647432" y="274789"/>
                  </a:lnTo>
                  <a:lnTo>
                    <a:pt x="1691398" y="334326"/>
                  </a:lnTo>
                  <a:lnTo>
                    <a:pt x="1721730" y="397515"/>
                  </a:lnTo>
                  <a:lnTo>
                    <a:pt x="1737393" y="463764"/>
                  </a:lnTo>
                  <a:lnTo>
                    <a:pt x="1739399" y="497849"/>
                  </a:lnTo>
                  <a:lnTo>
                    <a:pt x="1737393" y="531935"/>
                  </a:lnTo>
                  <a:lnTo>
                    <a:pt x="1721730" y="598184"/>
                  </a:lnTo>
                  <a:lnTo>
                    <a:pt x="1691398" y="661373"/>
                  </a:lnTo>
                  <a:lnTo>
                    <a:pt x="1647432" y="720910"/>
                  </a:lnTo>
                  <a:lnTo>
                    <a:pt x="1620660" y="749124"/>
                  </a:lnTo>
                  <a:lnTo>
                    <a:pt x="1590868" y="776202"/>
                  </a:lnTo>
                  <a:lnTo>
                    <a:pt x="1558187" y="802071"/>
                  </a:lnTo>
                  <a:lnTo>
                    <a:pt x="1522744" y="826656"/>
                  </a:lnTo>
                  <a:lnTo>
                    <a:pt x="1484670" y="849883"/>
                  </a:lnTo>
                  <a:lnTo>
                    <a:pt x="1444095" y="871678"/>
                  </a:lnTo>
                  <a:lnTo>
                    <a:pt x="1401147" y="891966"/>
                  </a:lnTo>
                  <a:lnTo>
                    <a:pt x="1355957" y="910675"/>
                  </a:lnTo>
                  <a:lnTo>
                    <a:pt x="1308654" y="927728"/>
                  </a:lnTo>
                  <a:lnTo>
                    <a:pt x="1259367" y="943054"/>
                  </a:lnTo>
                  <a:lnTo>
                    <a:pt x="1208226" y="956576"/>
                  </a:lnTo>
                  <a:lnTo>
                    <a:pt x="1155361" y="968221"/>
                  </a:lnTo>
                  <a:lnTo>
                    <a:pt x="1100900" y="977916"/>
                  </a:lnTo>
                  <a:lnTo>
                    <a:pt x="1044974" y="985585"/>
                  </a:lnTo>
                  <a:lnTo>
                    <a:pt x="987713" y="991155"/>
                  </a:lnTo>
                  <a:lnTo>
                    <a:pt x="929244" y="994551"/>
                  </a:lnTo>
                  <a:lnTo>
                    <a:pt x="869699" y="995699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102799" y="3879037"/>
              <a:ext cx="1739900" cy="996315"/>
            </a:xfrm>
            <a:custGeom>
              <a:avLst/>
              <a:gdLst/>
              <a:ahLst/>
              <a:cxnLst/>
              <a:rect l="l" t="t" r="r" b="b"/>
              <a:pathLst>
                <a:path w="1739900" h="996314">
                  <a:moveTo>
                    <a:pt x="0" y="497849"/>
                  </a:moveTo>
                  <a:lnTo>
                    <a:pt x="2006" y="463764"/>
                  </a:lnTo>
                  <a:lnTo>
                    <a:pt x="7939" y="430294"/>
                  </a:lnTo>
                  <a:lnTo>
                    <a:pt x="31066" y="365501"/>
                  </a:lnTo>
                  <a:lnTo>
                    <a:pt x="68345" y="304064"/>
                  </a:lnTo>
                  <a:lnTo>
                    <a:pt x="118739" y="246575"/>
                  </a:lnTo>
                  <a:lnTo>
                    <a:pt x="148531" y="219497"/>
                  </a:lnTo>
                  <a:lnTo>
                    <a:pt x="181212" y="193628"/>
                  </a:lnTo>
                  <a:lnTo>
                    <a:pt x="216655" y="169043"/>
                  </a:lnTo>
                  <a:lnTo>
                    <a:pt x="254729" y="145816"/>
                  </a:lnTo>
                  <a:lnTo>
                    <a:pt x="295304" y="124021"/>
                  </a:lnTo>
                  <a:lnTo>
                    <a:pt x="338252" y="103733"/>
                  </a:lnTo>
                  <a:lnTo>
                    <a:pt x="383442" y="85024"/>
                  </a:lnTo>
                  <a:lnTo>
                    <a:pt x="430745" y="67971"/>
                  </a:lnTo>
                  <a:lnTo>
                    <a:pt x="480032" y="52645"/>
                  </a:lnTo>
                  <a:lnTo>
                    <a:pt x="531173" y="39123"/>
                  </a:lnTo>
                  <a:lnTo>
                    <a:pt x="584038" y="27478"/>
                  </a:lnTo>
                  <a:lnTo>
                    <a:pt x="638499" y="17783"/>
                  </a:lnTo>
                  <a:lnTo>
                    <a:pt x="694425" y="10114"/>
                  </a:lnTo>
                  <a:lnTo>
                    <a:pt x="751686" y="4544"/>
                  </a:lnTo>
                  <a:lnTo>
                    <a:pt x="810155" y="1148"/>
                  </a:lnTo>
                  <a:lnTo>
                    <a:pt x="869699" y="0"/>
                  </a:lnTo>
                  <a:lnTo>
                    <a:pt x="929244" y="1148"/>
                  </a:lnTo>
                  <a:lnTo>
                    <a:pt x="987713" y="4544"/>
                  </a:lnTo>
                  <a:lnTo>
                    <a:pt x="1044974" y="10114"/>
                  </a:lnTo>
                  <a:lnTo>
                    <a:pt x="1100900" y="17783"/>
                  </a:lnTo>
                  <a:lnTo>
                    <a:pt x="1155361" y="27478"/>
                  </a:lnTo>
                  <a:lnTo>
                    <a:pt x="1208226" y="39123"/>
                  </a:lnTo>
                  <a:lnTo>
                    <a:pt x="1259367" y="52645"/>
                  </a:lnTo>
                  <a:lnTo>
                    <a:pt x="1308654" y="67971"/>
                  </a:lnTo>
                  <a:lnTo>
                    <a:pt x="1355957" y="85024"/>
                  </a:lnTo>
                  <a:lnTo>
                    <a:pt x="1401147" y="103733"/>
                  </a:lnTo>
                  <a:lnTo>
                    <a:pt x="1444095" y="124021"/>
                  </a:lnTo>
                  <a:lnTo>
                    <a:pt x="1484670" y="145816"/>
                  </a:lnTo>
                  <a:lnTo>
                    <a:pt x="1522744" y="169043"/>
                  </a:lnTo>
                  <a:lnTo>
                    <a:pt x="1558187" y="193628"/>
                  </a:lnTo>
                  <a:lnTo>
                    <a:pt x="1590868" y="219497"/>
                  </a:lnTo>
                  <a:lnTo>
                    <a:pt x="1620660" y="246575"/>
                  </a:lnTo>
                  <a:lnTo>
                    <a:pt x="1647432" y="274789"/>
                  </a:lnTo>
                  <a:lnTo>
                    <a:pt x="1691398" y="334326"/>
                  </a:lnTo>
                  <a:lnTo>
                    <a:pt x="1721730" y="397515"/>
                  </a:lnTo>
                  <a:lnTo>
                    <a:pt x="1737393" y="463764"/>
                  </a:lnTo>
                  <a:lnTo>
                    <a:pt x="1739399" y="497849"/>
                  </a:lnTo>
                  <a:lnTo>
                    <a:pt x="1731460" y="565405"/>
                  </a:lnTo>
                  <a:lnTo>
                    <a:pt x="1708333" y="630198"/>
                  </a:lnTo>
                  <a:lnTo>
                    <a:pt x="1671054" y="691635"/>
                  </a:lnTo>
                  <a:lnTo>
                    <a:pt x="1620660" y="749124"/>
                  </a:lnTo>
                  <a:lnTo>
                    <a:pt x="1590868" y="776202"/>
                  </a:lnTo>
                  <a:lnTo>
                    <a:pt x="1558187" y="802071"/>
                  </a:lnTo>
                  <a:lnTo>
                    <a:pt x="1522744" y="826656"/>
                  </a:lnTo>
                  <a:lnTo>
                    <a:pt x="1484670" y="849883"/>
                  </a:lnTo>
                  <a:lnTo>
                    <a:pt x="1444095" y="871678"/>
                  </a:lnTo>
                  <a:lnTo>
                    <a:pt x="1401147" y="891966"/>
                  </a:lnTo>
                  <a:lnTo>
                    <a:pt x="1355957" y="910675"/>
                  </a:lnTo>
                  <a:lnTo>
                    <a:pt x="1308654" y="927728"/>
                  </a:lnTo>
                  <a:lnTo>
                    <a:pt x="1259367" y="943054"/>
                  </a:lnTo>
                  <a:lnTo>
                    <a:pt x="1208226" y="956576"/>
                  </a:lnTo>
                  <a:lnTo>
                    <a:pt x="1155361" y="968221"/>
                  </a:lnTo>
                  <a:lnTo>
                    <a:pt x="1100900" y="977916"/>
                  </a:lnTo>
                  <a:lnTo>
                    <a:pt x="1044974" y="985585"/>
                  </a:lnTo>
                  <a:lnTo>
                    <a:pt x="987713" y="991155"/>
                  </a:lnTo>
                  <a:lnTo>
                    <a:pt x="929244" y="994551"/>
                  </a:lnTo>
                  <a:lnTo>
                    <a:pt x="869699" y="995699"/>
                  </a:lnTo>
                  <a:lnTo>
                    <a:pt x="810155" y="994551"/>
                  </a:lnTo>
                  <a:lnTo>
                    <a:pt x="751686" y="991155"/>
                  </a:lnTo>
                  <a:lnTo>
                    <a:pt x="694425" y="985585"/>
                  </a:lnTo>
                  <a:lnTo>
                    <a:pt x="638499" y="977916"/>
                  </a:lnTo>
                  <a:lnTo>
                    <a:pt x="584038" y="968221"/>
                  </a:lnTo>
                  <a:lnTo>
                    <a:pt x="531173" y="956576"/>
                  </a:lnTo>
                  <a:lnTo>
                    <a:pt x="480032" y="943054"/>
                  </a:lnTo>
                  <a:lnTo>
                    <a:pt x="430745" y="927728"/>
                  </a:lnTo>
                  <a:lnTo>
                    <a:pt x="383442" y="910675"/>
                  </a:lnTo>
                  <a:lnTo>
                    <a:pt x="338252" y="891966"/>
                  </a:lnTo>
                  <a:lnTo>
                    <a:pt x="295304" y="871678"/>
                  </a:lnTo>
                  <a:lnTo>
                    <a:pt x="254729" y="849883"/>
                  </a:lnTo>
                  <a:lnTo>
                    <a:pt x="216655" y="826656"/>
                  </a:lnTo>
                  <a:lnTo>
                    <a:pt x="181212" y="802071"/>
                  </a:lnTo>
                  <a:lnTo>
                    <a:pt x="148531" y="776202"/>
                  </a:lnTo>
                  <a:lnTo>
                    <a:pt x="118739" y="749124"/>
                  </a:lnTo>
                  <a:lnTo>
                    <a:pt x="91967" y="720910"/>
                  </a:lnTo>
                  <a:lnTo>
                    <a:pt x="48001" y="661373"/>
                  </a:lnTo>
                  <a:lnTo>
                    <a:pt x="17669" y="598184"/>
                  </a:lnTo>
                  <a:lnTo>
                    <a:pt x="2006" y="531935"/>
                  </a:lnTo>
                  <a:lnTo>
                    <a:pt x="0" y="49784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7559713" y="4271683"/>
            <a:ext cx="8261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Causation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04250" y="935587"/>
            <a:ext cx="96266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276225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Arial"/>
                <a:cs typeface="Arial"/>
              </a:rPr>
              <a:t>Data  Generation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314497" y="935587"/>
            <a:ext cx="65722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35890" marR="5080" indent="-123825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Arial"/>
                <a:cs typeface="Arial"/>
              </a:rPr>
              <a:t>Sample  Data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117675" y="935587"/>
            <a:ext cx="1651635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7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Hypothesis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Testing</a:t>
            </a:r>
            <a:endParaRPr sz="1400">
              <a:latin typeface="Arial"/>
              <a:cs typeface="Arial"/>
            </a:endParaRPr>
          </a:p>
          <a:p>
            <a:pPr marL="163195" marR="155575" algn="ctr">
              <a:lnSpc>
                <a:spcPts val="1350"/>
              </a:lnSpc>
              <a:spcBef>
                <a:spcPts val="10"/>
              </a:spcBef>
            </a:pPr>
            <a:r>
              <a:rPr sz="1100" b="1" i="1" spc="-5" dirty="0">
                <a:latin typeface="Arial"/>
                <a:cs typeface="Arial"/>
              </a:rPr>
              <a:t>Difference of</a:t>
            </a:r>
            <a:r>
              <a:rPr sz="1100" b="1" i="1" spc="-80" dirty="0">
                <a:latin typeface="Arial"/>
                <a:cs typeface="Arial"/>
              </a:rPr>
              <a:t> </a:t>
            </a:r>
            <a:r>
              <a:rPr sz="1100" b="1" i="1" dirty="0">
                <a:latin typeface="Arial"/>
                <a:cs typeface="Arial"/>
              </a:rPr>
              <a:t>Means  </a:t>
            </a:r>
            <a:r>
              <a:rPr sz="1100" b="1" i="1" spc="-5" dirty="0">
                <a:latin typeface="Arial"/>
                <a:cs typeface="Arial"/>
              </a:rPr>
              <a:t>Permutation</a:t>
            </a:r>
            <a:r>
              <a:rPr sz="1100" b="1" i="1" spc="-35" dirty="0">
                <a:latin typeface="Arial"/>
                <a:cs typeface="Arial"/>
              </a:rPr>
              <a:t> </a:t>
            </a:r>
            <a:r>
              <a:rPr sz="1100" b="1" i="1" spc="-15" dirty="0">
                <a:latin typeface="Arial"/>
                <a:cs typeface="Arial"/>
              </a:rPr>
              <a:t>Test</a:t>
            </a:r>
            <a:endParaRPr sz="11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426655" y="986888"/>
            <a:ext cx="10922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Conclusions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988274" y="949874"/>
            <a:ext cx="0" cy="3925570"/>
          </a:xfrm>
          <a:custGeom>
            <a:avLst/>
            <a:gdLst/>
            <a:ahLst/>
            <a:cxnLst/>
            <a:rect l="l" t="t" r="r" b="b"/>
            <a:pathLst>
              <a:path h="3925570">
                <a:moveTo>
                  <a:pt x="0" y="0"/>
                </a:moveTo>
                <a:lnTo>
                  <a:pt x="0" y="3925499"/>
                </a:lnTo>
              </a:path>
            </a:pathLst>
          </a:custGeom>
          <a:ln w="9524">
            <a:solidFill>
              <a:srgbClr val="3368FC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C7CF40D-ACA5-49C4-9283-6F4BB736109C}"/>
              </a:ext>
            </a:extLst>
          </p:cNvPr>
          <p:cNvSpPr/>
          <p:nvPr/>
        </p:nvSpPr>
        <p:spPr>
          <a:xfrm>
            <a:off x="457200" y="819150"/>
            <a:ext cx="8500015" cy="41238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6274" y="949874"/>
            <a:ext cx="1935800" cy="3925570"/>
            <a:chOff x="616274" y="949874"/>
            <a:chExt cx="1935800" cy="3925570"/>
          </a:xfrm>
        </p:grpSpPr>
        <p:sp>
          <p:nvSpPr>
            <p:cNvPr id="3" name="object 3"/>
            <p:cNvSpPr/>
            <p:nvPr/>
          </p:nvSpPr>
          <p:spPr>
            <a:xfrm>
              <a:off x="2552074" y="949874"/>
              <a:ext cx="0" cy="3925570"/>
            </a:xfrm>
            <a:custGeom>
              <a:avLst/>
              <a:gdLst/>
              <a:ahLst/>
              <a:cxnLst/>
              <a:rect l="l" t="t" r="r" b="b"/>
              <a:pathLst>
                <a:path h="3925570">
                  <a:moveTo>
                    <a:pt x="0" y="0"/>
                  </a:moveTo>
                  <a:lnTo>
                    <a:pt x="0" y="3925499"/>
                  </a:lnTo>
                </a:path>
              </a:pathLst>
            </a:custGeom>
            <a:ln w="9524">
              <a:solidFill>
                <a:srgbClr val="3368FC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6274" y="3787475"/>
              <a:ext cx="1739900" cy="996315"/>
            </a:xfrm>
            <a:custGeom>
              <a:avLst/>
              <a:gdLst/>
              <a:ahLst/>
              <a:cxnLst/>
              <a:rect l="l" t="t" r="r" b="b"/>
              <a:pathLst>
                <a:path w="1739900" h="996314">
                  <a:moveTo>
                    <a:pt x="869699" y="995699"/>
                  </a:moveTo>
                  <a:lnTo>
                    <a:pt x="810154" y="994551"/>
                  </a:lnTo>
                  <a:lnTo>
                    <a:pt x="751686" y="991155"/>
                  </a:lnTo>
                  <a:lnTo>
                    <a:pt x="694425" y="985585"/>
                  </a:lnTo>
                  <a:lnTo>
                    <a:pt x="638499" y="977916"/>
                  </a:lnTo>
                  <a:lnTo>
                    <a:pt x="584038" y="968221"/>
                  </a:lnTo>
                  <a:lnTo>
                    <a:pt x="531173" y="956576"/>
                  </a:lnTo>
                  <a:lnTo>
                    <a:pt x="480032" y="943054"/>
                  </a:lnTo>
                  <a:lnTo>
                    <a:pt x="430745" y="927728"/>
                  </a:lnTo>
                  <a:lnTo>
                    <a:pt x="383442" y="910675"/>
                  </a:lnTo>
                  <a:lnTo>
                    <a:pt x="338252" y="891966"/>
                  </a:lnTo>
                  <a:lnTo>
                    <a:pt x="295304" y="871678"/>
                  </a:lnTo>
                  <a:lnTo>
                    <a:pt x="254729" y="849883"/>
                  </a:lnTo>
                  <a:lnTo>
                    <a:pt x="216655" y="826656"/>
                  </a:lnTo>
                  <a:lnTo>
                    <a:pt x="181212" y="802071"/>
                  </a:lnTo>
                  <a:lnTo>
                    <a:pt x="148531" y="776202"/>
                  </a:lnTo>
                  <a:lnTo>
                    <a:pt x="118739" y="749124"/>
                  </a:lnTo>
                  <a:lnTo>
                    <a:pt x="91967" y="720910"/>
                  </a:lnTo>
                  <a:lnTo>
                    <a:pt x="48001" y="661373"/>
                  </a:lnTo>
                  <a:lnTo>
                    <a:pt x="17669" y="598184"/>
                  </a:lnTo>
                  <a:lnTo>
                    <a:pt x="2006" y="531935"/>
                  </a:lnTo>
                  <a:lnTo>
                    <a:pt x="0" y="497849"/>
                  </a:lnTo>
                  <a:lnTo>
                    <a:pt x="2006" y="463764"/>
                  </a:lnTo>
                  <a:lnTo>
                    <a:pt x="17669" y="397515"/>
                  </a:lnTo>
                  <a:lnTo>
                    <a:pt x="48001" y="334326"/>
                  </a:lnTo>
                  <a:lnTo>
                    <a:pt x="91967" y="274789"/>
                  </a:lnTo>
                  <a:lnTo>
                    <a:pt x="118739" y="246575"/>
                  </a:lnTo>
                  <a:lnTo>
                    <a:pt x="148531" y="219497"/>
                  </a:lnTo>
                  <a:lnTo>
                    <a:pt x="181212" y="193628"/>
                  </a:lnTo>
                  <a:lnTo>
                    <a:pt x="216655" y="169043"/>
                  </a:lnTo>
                  <a:lnTo>
                    <a:pt x="254729" y="145816"/>
                  </a:lnTo>
                  <a:lnTo>
                    <a:pt x="295304" y="124021"/>
                  </a:lnTo>
                  <a:lnTo>
                    <a:pt x="338252" y="103733"/>
                  </a:lnTo>
                  <a:lnTo>
                    <a:pt x="383442" y="85024"/>
                  </a:lnTo>
                  <a:lnTo>
                    <a:pt x="430745" y="67971"/>
                  </a:lnTo>
                  <a:lnTo>
                    <a:pt x="480032" y="52645"/>
                  </a:lnTo>
                  <a:lnTo>
                    <a:pt x="531173" y="39123"/>
                  </a:lnTo>
                  <a:lnTo>
                    <a:pt x="584038" y="27478"/>
                  </a:lnTo>
                  <a:lnTo>
                    <a:pt x="638499" y="17783"/>
                  </a:lnTo>
                  <a:lnTo>
                    <a:pt x="694425" y="10114"/>
                  </a:lnTo>
                  <a:lnTo>
                    <a:pt x="751686" y="4544"/>
                  </a:lnTo>
                  <a:lnTo>
                    <a:pt x="810154" y="1148"/>
                  </a:lnTo>
                  <a:lnTo>
                    <a:pt x="869699" y="0"/>
                  </a:lnTo>
                  <a:lnTo>
                    <a:pt x="929244" y="1148"/>
                  </a:lnTo>
                  <a:lnTo>
                    <a:pt x="987713" y="4544"/>
                  </a:lnTo>
                  <a:lnTo>
                    <a:pt x="1044974" y="10114"/>
                  </a:lnTo>
                  <a:lnTo>
                    <a:pt x="1100900" y="17783"/>
                  </a:lnTo>
                  <a:lnTo>
                    <a:pt x="1155361" y="27478"/>
                  </a:lnTo>
                  <a:lnTo>
                    <a:pt x="1208226" y="39123"/>
                  </a:lnTo>
                  <a:lnTo>
                    <a:pt x="1259367" y="52645"/>
                  </a:lnTo>
                  <a:lnTo>
                    <a:pt x="1308654" y="67971"/>
                  </a:lnTo>
                  <a:lnTo>
                    <a:pt x="1355957" y="85024"/>
                  </a:lnTo>
                  <a:lnTo>
                    <a:pt x="1401147" y="103733"/>
                  </a:lnTo>
                  <a:lnTo>
                    <a:pt x="1444095" y="124021"/>
                  </a:lnTo>
                  <a:lnTo>
                    <a:pt x="1484670" y="145816"/>
                  </a:lnTo>
                  <a:lnTo>
                    <a:pt x="1522744" y="169043"/>
                  </a:lnTo>
                  <a:lnTo>
                    <a:pt x="1558187" y="193628"/>
                  </a:lnTo>
                  <a:lnTo>
                    <a:pt x="1590868" y="219497"/>
                  </a:lnTo>
                  <a:lnTo>
                    <a:pt x="1620660" y="246575"/>
                  </a:lnTo>
                  <a:lnTo>
                    <a:pt x="1647432" y="274789"/>
                  </a:lnTo>
                  <a:lnTo>
                    <a:pt x="1691398" y="334326"/>
                  </a:lnTo>
                  <a:lnTo>
                    <a:pt x="1721730" y="397515"/>
                  </a:lnTo>
                  <a:lnTo>
                    <a:pt x="1737393" y="463764"/>
                  </a:lnTo>
                  <a:lnTo>
                    <a:pt x="1739399" y="497849"/>
                  </a:lnTo>
                  <a:lnTo>
                    <a:pt x="1737393" y="531935"/>
                  </a:lnTo>
                  <a:lnTo>
                    <a:pt x="1721730" y="598184"/>
                  </a:lnTo>
                  <a:lnTo>
                    <a:pt x="1691398" y="661373"/>
                  </a:lnTo>
                  <a:lnTo>
                    <a:pt x="1647432" y="720910"/>
                  </a:lnTo>
                  <a:lnTo>
                    <a:pt x="1620660" y="749124"/>
                  </a:lnTo>
                  <a:lnTo>
                    <a:pt x="1590868" y="776202"/>
                  </a:lnTo>
                  <a:lnTo>
                    <a:pt x="1558187" y="802071"/>
                  </a:lnTo>
                  <a:lnTo>
                    <a:pt x="1522744" y="826656"/>
                  </a:lnTo>
                  <a:lnTo>
                    <a:pt x="1484670" y="849883"/>
                  </a:lnTo>
                  <a:lnTo>
                    <a:pt x="1444095" y="871678"/>
                  </a:lnTo>
                  <a:lnTo>
                    <a:pt x="1401147" y="891966"/>
                  </a:lnTo>
                  <a:lnTo>
                    <a:pt x="1355957" y="910675"/>
                  </a:lnTo>
                  <a:lnTo>
                    <a:pt x="1308654" y="927728"/>
                  </a:lnTo>
                  <a:lnTo>
                    <a:pt x="1259367" y="943054"/>
                  </a:lnTo>
                  <a:lnTo>
                    <a:pt x="1208226" y="956576"/>
                  </a:lnTo>
                  <a:lnTo>
                    <a:pt x="1155361" y="968221"/>
                  </a:lnTo>
                  <a:lnTo>
                    <a:pt x="1100900" y="977916"/>
                  </a:lnTo>
                  <a:lnTo>
                    <a:pt x="1044974" y="985585"/>
                  </a:lnTo>
                  <a:lnTo>
                    <a:pt x="987713" y="991155"/>
                  </a:lnTo>
                  <a:lnTo>
                    <a:pt x="929244" y="994551"/>
                  </a:lnTo>
                  <a:lnTo>
                    <a:pt x="869699" y="995699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6274" y="3787475"/>
              <a:ext cx="1739900" cy="996315"/>
            </a:xfrm>
            <a:custGeom>
              <a:avLst/>
              <a:gdLst/>
              <a:ahLst/>
              <a:cxnLst/>
              <a:rect l="l" t="t" r="r" b="b"/>
              <a:pathLst>
                <a:path w="1739900" h="996314">
                  <a:moveTo>
                    <a:pt x="0" y="497849"/>
                  </a:moveTo>
                  <a:lnTo>
                    <a:pt x="2006" y="463764"/>
                  </a:lnTo>
                  <a:lnTo>
                    <a:pt x="7939" y="430294"/>
                  </a:lnTo>
                  <a:lnTo>
                    <a:pt x="31066" y="365501"/>
                  </a:lnTo>
                  <a:lnTo>
                    <a:pt x="68345" y="304064"/>
                  </a:lnTo>
                  <a:lnTo>
                    <a:pt x="118739" y="246575"/>
                  </a:lnTo>
                  <a:lnTo>
                    <a:pt x="148531" y="219497"/>
                  </a:lnTo>
                  <a:lnTo>
                    <a:pt x="181212" y="193628"/>
                  </a:lnTo>
                  <a:lnTo>
                    <a:pt x="216655" y="169043"/>
                  </a:lnTo>
                  <a:lnTo>
                    <a:pt x="254729" y="145816"/>
                  </a:lnTo>
                  <a:lnTo>
                    <a:pt x="295304" y="124021"/>
                  </a:lnTo>
                  <a:lnTo>
                    <a:pt x="338252" y="103733"/>
                  </a:lnTo>
                  <a:lnTo>
                    <a:pt x="383442" y="85024"/>
                  </a:lnTo>
                  <a:lnTo>
                    <a:pt x="430745" y="67971"/>
                  </a:lnTo>
                  <a:lnTo>
                    <a:pt x="480032" y="52645"/>
                  </a:lnTo>
                  <a:lnTo>
                    <a:pt x="531173" y="39123"/>
                  </a:lnTo>
                  <a:lnTo>
                    <a:pt x="584038" y="27478"/>
                  </a:lnTo>
                  <a:lnTo>
                    <a:pt x="638499" y="17783"/>
                  </a:lnTo>
                  <a:lnTo>
                    <a:pt x="694425" y="10114"/>
                  </a:lnTo>
                  <a:lnTo>
                    <a:pt x="751686" y="4544"/>
                  </a:lnTo>
                  <a:lnTo>
                    <a:pt x="810154" y="1148"/>
                  </a:lnTo>
                  <a:lnTo>
                    <a:pt x="869699" y="0"/>
                  </a:lnTo>
                  <a:lnTo>
                    <a:pt x="929244" y="1148"/>
                  </a:lnTo>
                  <a:lnTo>
                    <a:pt x="987713" y="4544"/>
                  </a:lnTo>
                  <a:lnTo>
                    <a:pt x="1044974" y="10114"/>
                  </a:lnTo>
                  <a:lnTo>
                    <a:pt x="1100900" y="17783"/>
                  </a:lnTo>
                  <a:lnTo>
                    <a:pt x="1155361" y="27478"/>
                  </a:lnTo>
                  <a:lnTo>
                    <a:pt x="1208226" y="39123"/>
                  </a:lnTo>
                  <a:lnTo>
                    <a:pt x="1259367" y="52645"/>
                  </a:lnTo>
                  <a:lnTo>
                    <a:pt x="1308654" y="67971"/>
                  </a:lnTo>
                  <a:lnTo>
                    <a:pt x="1355957" y="85024"/>
                  </a:lnTo>
                  <a:lnTo>
                    <a:pt x="1401147" y="103733"/>
                  </a:lnTo>
                  <a:lnTo>
                    <a:pt x="1444095" y="124021"/>
                  </a:lnTo>
                  <a:lnTo>
                    <a:pt x="1484670" y="145816"/>
                  </a:lnTo>
                  <a:lnTo>
                    <a:pt x="1522744" y="169043"/>
                  </a:lnTo>
                  <a:lnTo>
                    <a:pt x="1558187" y="193628"/>
                  </a:lnTo>
                  <a:lnTo>
                    <a:pt x="1590868" y="219497"/>
                  </a:lnTo>
                  <a:lnTo>
                    <a:pt x="1620660" y="246575"/>
                  </a:lnTo>
                  <a:lnTo>
                    <a:pt x="1647432" y="274789"/>
                  </a:lnTo>
                  <a:lnTo>
                    <a:pt x="1691398" y="334326"/>
                  </a:lnTo>
                  <a:lnTo>
                    <a:pt x="1721730" y="397515"/>
                  </a:lnTo>
                  <a:lnTo>
                    <a:pt x="1737393" y="463764"/>
                  </a:lnTo>
                  <a:lnTo>
                    <a:pt x="1739399" y="497849"/>
                  </a:lnTo>
                  <a:lnTo>
                    <a:pt x="1731460" y="565405"/>
                  </a:lnTo>
                  <a:lnTo>
                    <a:pt x="1708333" y="630198"/>
                  </a:lnTo>
                  <a:lnTo>
                    <a:pt x="1671054" y="691635"/>
                  </a:lnTo>
                  <a:lnTo>
                    <a:pt x="1620660" y="749124"/>
                  </a:lnTo>
                  <a:lnTo>
                    <a:pt x="1590868" y="776202"/>
                  </a:lnTo>
                  <a:lnTo>
                    <a:pt x="1558187" y="802071"/>
                  </a:lnTo>
                  <a:lnTo>
                    <a:pt x="1522744" y="826656"/>
                  </a:lnTo>
                  <a:lnTo>
                    <a:pt x="1484670" y="849883"/>
                  </a:lnTo>
                  <a:lnTo>
                    <a:pt x="1444095" y="871678"/>
                  </a:lnTo>
                  <a:lnTo>
                    <a:pt x="1401147" y="891966"/>
                  </a:lnTo>
                  <a:lnTo>
                    <a:pt x="1355957" y="910675"/>
                  </a:lnTo>
                  <a:lnTo>
                    <a:pt x="1308654" y="927728"/>
                  </a:lnTo>
                  <a:lnTo>
                    <a:pt x="1259367" y="943054"/>
                  </a:lnTo>
                  <a:lnTo>
                    <a:pt x="1208226" y="956576"/>
                  </a:lnTo>
                  <a:lnTo>
                    <a:pt x="1155361" y="968221"/>
                  </a:lnTo>
                  <a:lnTo>
                    <a:pt x="1100900" y="977916"/>
                  </a:lnTo>
                  <a:lnTo>
                    <a:pt x="1044974" y="985585"/>
                  </a:lnTo>
                  <a:lnTo>
                    <a:pt x="987713" y="991155"/>
                  </a:lnTo>
                  <a:lnTo>
                    <a:pt x="929244" y="994551"/>
                  </a:lnTo>
                  <a:lnTo>
                    <a:pt x="869699" y="995699"/>
                  </a:lnTo>
                  <a:lnTo>
                    <a:pt x="810154" y="994551"/>
                  </a:lnTo>
                  <a:lnTo>
                    <a:pt x="751686" y="991155"/>
                  </a:lnTo>
                  <a:lnTo>
                    <a:pt x="694425" y="985585"/>
                  </a:lnTo>
                  <a:lnTo>
                    <a:pt x="638499" y="977916"/>
                  </a:lnTo>
                  <a:lnTo>
                    <a:pt x="584038" y="968221"/>
                  </a:lnTo>
                  <a:lnTo>
                    <a:pt x="531173" y="956576"/>
                  </a:lnTo>
                  <a:lnTo>
                    <a:pt x="480032" y="943054"/>
                  </a:lnTo>
                  <a:lnTo>
                    <a:pt x="430745" y="927728"/>
                  </a:lnTo>
                  <a:lnTo>
                    <a:pt x="383442" y="910675"/>
                  </a:lnTo>
                  <a:lnTo>
                    <a:pt x="338252" y="891966"/>
                  </a:lnTo>
                  <a:lnTo>
                    <a:pt x="295304" y="871678"/>
                  </a:lnTo>
                  <a:lnTo>
                    <a:pt x="254729" y="849883"/>
                  </a:lnTo>
                  <a:lnTo>
                    <a:pt x="216655" y="826656"/>
                  </a:lnTo>
                  <a:lnTo>
                    <a:pt x="181212" y="802071"/>
                  </a:lnTo>
                  <a:lnTo>
                    <a:pt x="148531" y="776202"/>
                  </a:lnTo>
                  <a:lnTo>
                    <a:pt x="118739" y="749124"/>
                  </a:lnTo>
                  <a:lnTo>
                    <a:pt x="91967" y="720910"/>
                  </a:lnTo>
                  <a:lnTo>
                    <a:pt x="48001" y="661373"/>
                  </a:lnTo>
                  <a:lnTo>
                    <a:pt x="17669" y="598184"/>
                  </a:lnTo>
                  <a:lnTo>
                    <a:pt x="2006" y="531935"/>
                  </a:lnTo>
                  <a:lnTo>
                    <a:pt x="0" y="49784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420" y="200512"/>
            <a:ext cx="71380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Random Assignment </a:t>
            </a:r>
            <a:r>
              <a:rPr u="none" dirty="0"/>
              <a:t>&amp;</a:t>
            </a:r>
            <a:r>
              <a:rPr u="none" spc="-225" dirty="0"/>
              <a:t> </a:t>
            </a:r>
            <a:r>
              <a:rPr u="none" spc="-5" dirty="0"/>
              <a:t>Shuffling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74446" y="3933513"/>
            <a:ext cx="1023619" cy="657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Arial"/>
                <a:cs typeface="Arial"/>
              </a:rPr>
              <a:t>Randomized  Control  Experiment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625182" y="2703874"/>
            <a:ext cx="1888267" cy="996315"/>
            <a:chOff x="2625182" y="2703874"/>
            <a:chExt cx="1888267" cy="996315"/>
          </a:xfrm>
        </p:grpSpPr>
        <p:sp>
          <p:nvSpPr>
            <p:cNvPr id="13" name="object 13"/>
            <p:cNvSpPr/>
            <p:nvPr/>
          </p:nvSpPr>
          <p:spPr>
            <a:xfrm>
              <a:off x="2625182" y="3476329"/>
              <a:ext cx="162370" cy="14046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73549" y="2703874"/>
              <a:ext cx="1739900" cy="996315"/>
            </a:xfrm>
            <a:custGeom>
              <a:avLst/>
              <a:gdLst/>
              <a:ahLst/>
              <a:cxnLst/>
              <a:rect l="l" t="t" r="r" b="b"/>
              <a:pathLst>
                <a:path w="1739900" h="996314">
                  <a:moveTo>
                    <a:pt x="869699" y="995699"/>
                  </a:moveTo>
                  <a:lnTo>
                    <a:pt x="810154" y="994551"/>
                  </a:lnTo>
                  <a:lnTo>
                    <a:pt x="751686" y="991155"/>
                  </a:lnTo>
                  <a:lnTo>
                    <a:pt x="694425" y="985585"/>
                  </a:lnTo>
                  <a:lnTo>
                    <a:pt x="638499" y="977916"/>
                  </a:lnTo>
                  <a:lnTo>
                    <a:pt x="584038" y="968221"/>
                  </a:lnTo>
                  <a:lnTo>
                    <a:pt x="531173" y="956576"/>
                  </a:lnTo>
                  <a:lnTo>
                    <a:pt x="480032" y="943054"/>
                  </a:lnTo>
                  <a:lnTo>
                    <a:pt x="430745" y="927728"/>
                  </a:lnTo>
                  <a:lnTo>
                    <a:pt x="383442" y="910675"/>
                  </a:lnTo>
                  <a:lnTo>
                    <a:pt x="338252" y="891966"/>
                  </a:lnTo>
                  <a:lnTo>
                    <a:pt x="295304" y="871678"/>
                  </a:lnTo>
                  <a:lnTo>
                    <a:pt x="254729" y="849883"/>
                  </a:lnTo>
                  <a:lnTo>
                    <a:pt x="216655" y="826656"/>
                  </a:lnTo>
                  <a:lnTo>
                    <a:pt x="181212" y="802071"/>
                  </a:lnTo>
                  <a:lnTo>
                    <a:pt x="148531" y="776202"/>
                  </a:lnTo>
                  <a:lnTo>
                    <a:pt x="118739" y="749124"/>
                  </a:lnTo>
                  <a:lnTo>
                    <a:pt x="91967" y="720910"/>
                  </a:lnTo>
                  <a:lnTo>
                    <a:pt x="48001" y="661373"/>
                  </a:lnTo>
                  <a:lnTo>
                    <a:pt x="17669" y="598184"/>
                  </a:lnTo>
                  <a:lnTo>
                    <a:pt x="2006" y="531935"/>
                  </a:lnTo>
                  <a:lnTo>
                    <a:pt x="0" y="497849"/>
                  </a:lnTo>
                  <a:lnTo>
                    <a:pt x="2006" y="463764"/>
                  </a:lnTo>
                  <a:lnTo>
                    <a:pt x="17669" y="397515"/>
                  </a:lnTo>
                  <a:lnTo>
                    <a:pt x="48001" y="334326"/>
                  </a:lnTo>
                  <a:lnTo>
                    <a:pt x="91967" y="274789"/>
                  </a:lnTo>
                  <a:lnTo>
                    <a:pt x="118739" y="246575"/>
                  </a:lnTo>
                  <a:lnTo>
                    <a:pt x="148531" y="219497"/>
                  </a:lnTo>
                  <a:lnTo>
                    <a:pt x="181212" y="193628"/>
                  </a:lnTo>
                  <a:lnTo>
                    <a:pt x="216655" y="169043"/>
                  </a:lnTo>
                  <a:lnTo>
                    <a:pt x="254729" y="145816"/>
                  </a:lnTo>
                  <a:lnTo>
                    <a:pt x="295304" y="124022"/>
                  </a:lnTo>
                  <a:lnTo>
                    <a:pt x="338252" y="103733"/>
                  </a:lnTo>
                  <a:lnTo>
                    <a:pt x="383442" y="85024"/>
                  </a:lnTo>
                  <a:lnTo>
                    <a:pt x="430745" y="67971"/>
                  </a:lnTo>
                  <a:lnTo>
                    <a:pt x="480032" y="52645"/>
                  </a:lnTo>
                  <a:lnTo>
                    <a:pt x="531173" y="39123"/>
                  </a:lnTo>
                  <a:lnTo>
                    <a:pt x="584038" y="27478"/>
                  </a:lnTo>
                  <a:lnTo>
                    <a:pt x="638499" y="17783"/>
                  </a:lnTo>
                  <a:lnTo>
                    <a:pt x="694425" y="10114"/>
                  </a:lnTo>
                  <a:lnTo>
                    <a:pt x="751686" y="4544"/>
                  </a:lnTo>
                  <a:lnTo>
                    <a:pt x="810154" y="1148"/>
                  </a:lnTo>
                  <a:lnTo>
                    <a:pt x="869699" y="0"/>
                  </a:lnTo>
                  <a:lnTo>
                    <a:pt x="929244" y="1148"/>
                  </a:lnTo>
                  <a:lnTo>
                    <a:pt x="987713" y="4544"/>
                  </a:lnTo>
                  <a:lnTo>
                    <a:pt x="1044974" y="10114"/>
                  </a:lnTo>
                  <a:lnTo>
                    <a:pt x="1100900" y="17783"/>
                  </a:lnTo>
                  <a:lnTo>
                    <a:pt x="1155361" y="27478"/>
                  </a:lnTo>
                  <a:lnTo>
                    <a:pt x="1208226" y="39123"/>
                  </a:lnTo>
                  <a:lnTo>
                    <a:pt x="1259367" y="52645"/>
                  </a:lnTo>
                  <a:lnTo>
                    <a:pt x="1308654" y="67971"/>
                  </a:lnTo>
                  <a:lnTo>
                    <a:pt x="1355957" y="85024"/>
                  </a:lnTo>
                  <a:lnTo>
                    <a:pt x="1401147" y="103733"/>
                  </a:lnTo>
                  <a:lnTo>
                    <a:pt x="1444095" y="124022"/>
                  </a:lnTo>
                  <a:lnTo>
                    <a:pt x="1484670" y="145816"/>
                  </a:lnTo>
                  <a:lnTo>
                    <a:pt x="1522744" y="169043"/>
                  </a:lnTo>
                  <a:lnTo>
                    <a:pt x="1558187" y="193628"/>
                  </a:lnTo>
                  <a:lnTo>
                    <a:pt x="1590868" y="219497"/>
                  </a:lnTo>
                  <a:lnTo>
                    <a:pt x="1620660" y="246575"/>
                  </a:lnTo>
                  <a:lnTo>
                    <a:pt x="1647432" y="274789"/>
                  </a:lnTo>
                  <a:lnTo>
                    <a:pt x="1691398" y="334326"/>
                  </a:lnTo>
                  <a:lnTo>
                    <a:pt x="1721730" y="397515"/>
                  </a:lnTo>
                  <a:lnTo>
                    <a:pt x="1737393" y="463764"/>
                  </a:lnTo>
                  <a:lnTo>
                    <a:pt x="1739399" y="497849"/>
                  </a:lnTo>
                  <a:lnTo>
                    <a:pt x="1737393" y="531935"/>
                  </a:lnTo>
                  <a:lnTo>
                    <a:pt x="1721730" y="598184"/>
                  </a:lnTo>
                  <a:lnTo>
                    <a:pt x="1691398" y="661373"/>
                  </a:lnTo>
                  <a:lnTo>
                    <a:pt x="1647432" y="720910"/>
                  </a:lnTo>
                  <a:lnTo>
                    <a:pt x="1620660" y="749124"/>
                  </a:lnTo>
                  <a:lnTo>
                    <a:pt x="1590868" y="776202"/>
                  </a:lnTo>
                  <a:lnTo>
                    <a:pt x="1558187" y="802071"/>
                  </a:lnTo>
                  <a:lnTo>
                    <a:pt x="1522744" y="826656"/>
                  </a:lnTo>
                  <a:lnTo>
                    <a:pt x="1484670" y="849883"/>
                  </a:lnTo>
                  <a:lnTo>
                    <a:pt x="1444095" y="871678"/>
                  </a:lnTo>
                  <a:lnTo>
                    <a:pt x="1401147" y="891966"/>
                  </a:lnTo>
                  <a:lnTo>
                    <a:pt x="1355957" y="910675"/>
                  </a:lnTo>
                  <a:lnTo>
                    <a:pt x="1308654" y="927728"/>
                  </a:lnTo>
                  <a:lnTo>
                    <a:pt x="1259367" y="943054"/>
                  </a:lnTo>
                  <a:lnTo>
                    <a:pt x="1208226" y="956576"/>
                  </a:lnTo>
                  <a:lnTo>
                    <a:pt x="1155361" y="968221"/>
                  </a:lnTo>
                  <a:lnTo>
                    <a:pt x="1100900" y="977916"/>
                  </a:lnTo>
                  <a:lnTo>
                    <a:pt x="1044974" y="985585"/>
                  </a:lnTo>
                  <a:lnTo>
                    <a:pt x="987713" y="991155"/>
                  </a:lnTo>
                  <a:lnTo>
                    <a:pt x="929244" y="994551"/>
                  </a:lnTo>
                  <a:lnTo>
                    <a:pt x="869699" y="9956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773549" y="2703874"/>
              <a:ext cx="1739900" cy="996315"/>
            </a:xfrm>
            <a:custGeom>
              <a:avLst/>
              <a:gdLst/>
              <a:ahLst/>
              <a:cxnLst/>
              <a:rect l="l" t="t" r="r" b="b"/>
              <a:pathLst>
                <a:path w="1739900" h="996314">
                  <a:moveTo>
                    <a:pt x="0" y="497849"/>
                  </a:moveTo>
                  <a:lnTo>
                    <a:pt x="2006" y="463764"/>
                  </a:lnTo>
                  <a:lnTo>
                    <a:pt x="7939" y="430294"/>
                  </a:lnTo>
                  <a:lnTo>
                    <a:pt x="31066" y="365501"/>
                  </a:lnTo>
                  <a:lnTo>
                    <a:pt x="68345" y="304064"/>
                  </a:lnTo>
                  <a:lnTo>
                    <a:pt x="118739" y="246575"/>
                  </a:lnTo>
                  <a:lnTo>
                    <a:pt x="148531" y="219497"/>
                  </a:lnTo>
                  <a:lnTo>
                    <a:pt x="181212" y="193628"/>
                  </a:lnTo>
                  <a:lnTo>
                    <a:pt x="216655" y="169043"/>
                  </a:lnTo>
                  <a:lnTo>
                    <a:pt x="254729" y="145816"/>
                  </a:lnTo>
                  <a:lnTo>
                    <a:pt x="295304" y="124022"/>
                  </a:lnTo>
                  <a:lnTo>
                    <a:pt x="338252" y="103733"/>
                  </a:lnTo>
                  <a:lnTo>
                    <a:pt x="383442" y="85024"/>
                  </a:lnTo>
                  <a:lnTo>
                    <a:pt x="430745" y="67971"/>
                  </a:lnTo>
                  <a:lnTo>
                    <a:pt x="480032" y="52645"/>
                  </a:lnTo>
                  <a:lnTo>
                    <a:pt x="531173" y="39123"/>
                  </a:lnTo>
                  <a:lnTo>
                    <a:pt x="584038" y="27478"/>
                  </a:lnTo>
                  <a:lnTo>
                    <a:pt x="638499" y="17783"/>
                  </a:lnTo>
                  <a:lnTo>
                    <a:pt x="694425" y="10114"/>
                  </a:lnTo>
                  <a:lnTo>
                    <a:pt x="751686" y="4544"/>
                  </a:lnTo>
                  <a:lnTo>
                    <a:pt x="810155" y="1148"/>
                  </a:lnTo>
                  <a:lnTo>
                    <a:pt x="869699" y="0"/>
                  </a:lnTo>
                  <a:lnTo>
                    <a:pt x="929244" y="1148"/>
                  </a:lnTo>
                  <a:lnTo>
                    <a:pt x="987713" y="4544"/>
                  </a:lnTo>
                  <a:lnTo>
                    <a:pt x="1044974" y="10114"/>
                  </a:lnTo>
                  <a:lnTo>
                    <a:pt x="1100900" y="17783"/>
                  </a:lnTo>
                  <a:lnTo>
                    <a:pt x="1155361" y="27478"/>
                  </a:lnTo>
                  <a:lnTo>
                    <a:pt x="1208226" y="39123"/>
                  </a:lnTo>
                  <a:lnTo>
                    <a:pt x="1259367" y="52645"/>
                  </a:lnTo>
                  <a:lnTo>
                    <a:pt x="1308654" y="67971"/>
                  </a:lnTo>
                  <a:lnTo>
                    <a:pt x="1355957" y="85024"/>
                  </a:lnTo>
                  <a:lnTo>
                    <a:pt x="1401147" y="103733"/>
                  </a:lnTo>
                  <a:lnTo>
                    <a:pt x="1444095" y="124022"/>
                  </a:lnTo>
                  <a:lnTo>
                    <a:pt x="1484670" y="145816"/>
                  </a:lnTo>
                  <a:lnTo>
                    <a:pt x="1522744" y="169043"/>
                  </a:lnTo>
                  <a:lnTo>
                    <a:pt x="1558187" y="193628"/>
                  </a:lnTo>
                  <a:lnTo>
                    <a:pt x="1590868" y="219497"/>
                  </a:lnTo>
                  <a:lnTo>
                    <a:pt x="1620660" y="246575"/>
                  </a:lnTo>
                  <a:lnTo>
                    <a:pt x="1647432" y="274789"/>
                  </a:lnTo>
                  <a:lnTo>
                    <a:pt x="1691398" y="334326"/>
                  </a:lnTo>
                  <a:lnTo>
                    <a:pt x="1721730" y="397515"/>
                  </a:lnTo>
                  <a:lnTo>
                    <a:pt x="1737393" y="463764"/>
                  </a:lnTo>
                  <a:lnTo>
                    <a:pt x="1739399" y="497849"/>
                  </a:lnTo>
                  <a:lnTo>
                    <a:pt x="1731460" y="565405"/>
                  </a:lnTo>
                  <a:lnTo>
                    <a:pt x="1708333" y="630198"/>
                  </a:lnTo>
                  <a:lnTo>
                    <a:pt x="1671054" y="691635"/>
                  </a:lnTo>
                  <a:lnTo>
                    <a:pt x="1620660" y="749124"/>
                  </a:lnTo>
                  <a:lnTo>
                    <a:pt x="1590868" y="776202"/>
                  </a:lnTo>
                  <a:lnTo>
                    <a:pt x="1558187" y="802071"/>
                  </a:lnTo>
                  <a:lnTo>
                    <a:pt x="1522744" y="826656"/>
                  </a:lnTo>
                  <a:lnTo>
                    <a:pt x="1484670" y="849883"/>
                  </a:lnTo>
                  <a:lnTo>
                    <a:pt x="1444095" y="871678"/>
                  </a:lnTo>
                  <a:lnTo>
                    <a:pt x="1401147" y="891966"/>
                  </a:lnTo>
                  <a:lnTo>
                    <a:pt x="1355957" y="910675"/>
                  </a:lnTo>
                  <a:lnTo>
                    <a:pt x="1308654" y="927728"/>
                  </a:lnTo>
                  <a:lnTo>
                    <a:pt x="1259367" y="943054"/>
                  </a:lnTo>
                  <a:lnTo>
                    <a:pt x="1208226" y="956576"/>
                  </a:lnTo>
                  <a:lnTo>
                    <a:pt x="1155361" y="968221"/>
                  </a:lnTo>
                  <a:lnTo>
                    <a:pt x="1100900" y="977916"/>
                  </a:lnTo>
                  <a:lnTo>
                    <a:pt x="1044974" y="985585"/>
                  </a:lnTo>
                  <a:lnTo>
                    <a:pt x="987713" y="991155"/>
                  </a:lnTo>
                  <a:lnTo>
                    <a:pt x="929244" y="994551"/>
                  </a:lnTo>
                  <a:lnTo>
                    <a:pt x="869699" y="995699"/>
                  </a:lnTo>
                  <a:lnTo>
                    <a:pt x="810155" y="994551"/>
                  </a:lnTo>
                  <a:lnTo>
                    <a:pt x="751686" y="991155"/>
                  </a:lnTo>
                  <a:lnTo>
                    <a:pt x="694425" y="985585"/>
                  </a:lnTo>
                  <a:lnTo>
                    <a:pt x="638499" y="977916"/>
                  </a:lnTo>
                  <a:lnTo>
                    <a:pt x="584038" y="968221"/>
                  </a:lnTo>
                  <a:lnTo>
                    <a:pt x="531173" y="956576"/>
                  </a:lnTo>
                  <a:lnTo>
                    <a:pt x="480032" y="943054"/>
                  </a:lnTo>
                  <a:lnTo>
                    <a:pt x="430745" y="927728"/>
                  </a:lnTo>
                  <a:lnTo>
                    <a:pt x="383442" y="910675"/>
                  </a:lnTo>
                  <a:lnTo>
                    <a:pt x="338252" y="891966"/>
                  </a:lnTo>
                  <a:lnTo>
                    <a:pt x="295304" y="871678"/>
                  </a:lnTo>
                  <a:lnTo>
                    <a:pt x="254729" y="849883"/>
                  </a:lnTo>
                  <a:lnTo>
                    <a:pt x="216655" y="826656"/>
                  </a:lnTo>
                  <a:lnTo>
                    <a:pt x="181212" y="802071"/>
                  </a:lnTo>
                  <a:lnTo>
                    <a:pt x="148531" y="776202"/>
                  </a:lnTo>
                  <a:lnTo>
                    <a:pt x="118739" y="749124"/>
                  </a:lnTo>
                  <a:lnTo>
                    <a:pt x="91967" y="720910"/>
                  </a:lnTo>
                  <a:lnTo>
                    <a:pt x="48001" y="661373"/>
                  </a:lnTo>
                  <a:lnTo>
                    <a:pt x="17669" y="598184"/>
                  </a:lnTo>
                  <a:lnTo>
                    <a:pt x="2006" y="531935"/>
                  </a:lnTo>
                  <a:lnTo>
                    <a:pt x="0" y="49784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18271" y="2774463"/>
            <a:ext cx="1250315" cy="657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30810" marR="123189" indent="34544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Arial"/>
                <a:cs typeface="Arial"/>
              </a:rPr>
              <a:t>Our  </a:t>
            </a:r>
            <a:r>
              <a:rPr sz="1400" spc="-8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wo-Sample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00"/>
              </a:lnSpc>
            </a:pPr>
            <a:r>
              <a:rPr sz="1400" spc="-5" dirty="0">
                <a:latin typeface="Arial"/>
                <a:cs typeface="Arial"/>
              </a:rPr>
              <a:t>Numerical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Data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605287" y="949874"/>
            <a:ext cx="334645" cy="3925570"/>
            <a:chOff x="4605287" y="949874"/>
            <a:chExt cx="334645" cy="3925570"/>
          </a:xfrm>
        </p:grpSpPr>
        <p:sp>
          <p:nvSpPr>
            <p:cNvPr id="20" name="object 20"/>
            <p:cNvSpPr/>
            <p:nvPr/>
          </p:nvSpPr>
          <p:spPr>
            <a:xfrm>
              <a:off x="4605287" y="3127358"/>
              <a:ext cx="334213" cy="12294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775900" y="949874"/>
              <a:ext cx="0" cy="3925570"/>
            </a:xfrm>
            <a:custGeom>
              <a:avLst/>
              <a:gdLst/>
              <a:ahLst/>
              <a:cxnLst/>
              <a:rect l="l" t="t" r="r" b="b"/>
              <a:pathLst>
                <a:path h="3925570">
                  <a:moveTo>
                    <a:pt x="0" y="0"/>
                  </a:moveTo>
                  <a:lnTo>
                    <a:pt x="0" y="3925499"/>
                  </a:lnTo>
                </a:path>
              </a:pathLst>
            </a:custGeom>
            <a:ln w="9524">
              <a:solidFill>
                <a:srgbClr val="3368FC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5068837" y="2699112"/>
            <a:ext cx="1749425" cy="1005840"/>
            <a:chOff x="5068837" y="2699112"/>
            <a:chExt cx="1749425" cy="1005840"/>
          </a:xfrm>
        </p:grpSpPr>
        <p:sp>
          <p:nvSpPr>
            <p:cNvPr id="23" name="object 23"/>
            <p:cNvSpPr/>
            <p:nvPr/>
          </p:nvSpPr>
          <p:spPr>
            <a:xfrm>
              <a:off x="5073599" y="2703875"/>
              <a:ext cx="1739900" cy="996315"/>
            </a:xfrm>
            <a:custGeom>
              <a:avLst/>
              <a:gdLst/>
              <a:ahLst/>
              <a:cxnLst/>
              <a:rect l="l" t="t" r="r" b="b"/>
              <a:pathLst>
                <a:path w="1739900" h="996314">
                  <a:moveTo>
                    <a:pt x="869699" y="995699"/>
                  </a:moveTo>
                  <a:lnTo>
                    <a:pt x="810154" y="994551"/>
                  </a:lnTo>
                  <a:lnTo>
                    <a:pt x="751686" y="991155"/>
                  </a:lnTo>
                  <a:lnTo>
                    <a:pt x="694425" y="985585"/>
                  </a:lnTo>
                  <a:lnTo>
                    <a:pt x="638499" y="977916"/>
                  </a:lnTo>
                  <a:lnTo>
                    <a:pt x="584038" y="968221"/>
                  </a:lnTo>
                  <a:lnTo>
                    <a:pt x="531173" y="956576"/>
                  </a:lnTo>
                  <a:lnTo>
                    <a:pt x="480032" y="943054"/>
                  </a:lnTo>
                  <a:lnTo>
                    <a:pt x="430745" y="927728"/>
                  </a:lnTo>
                  <a:lnTo>
                    <a:pt x="383442" y="910675"/>
                  </a:lnTo>
                  <a:lnTo>
                    <a:pt x="338252" y="891966"/>
                  </a:lnTo>
                  <a:lnTo>
                    <a:pt x="295304" y="871678"/>
                  </a:lnTo>
                  <a:lnTo>
                    <a:pt x="254729" y="849883"/>
                  </a:lnTo>
                  <a:lnTo>
                    <a:pt x="216655" y="826656"/>
                  </a:lnTo>
                  <a:lnTo>
                    <a:pt x="181212" y="802071"/>
                  </a:lnTo>
                  <a:lnTo>
                    <a:pt x="148531" y="776202"/>
                  </a:lnTo>
                  <a:lnTo>
                    <a:pt x="118739" y="749124"/>
                  </a:lnTo>
                  <a:lnTo>
                    <a:pt x="91967" y="720910"/>
                  </a:lnTo>
                  <a:lnTo>
                    <a:pt x="48001" y="661373"/>
                  </a:lnTo>
                  <a:lnTo>
                    <a:pt x="17669" y="598184"/>
                  </a:lnTo>
                  <a:lnTo>
                    <a:pt x="2006" y="531935"/>
                  </a:lnTo>
                  <a:lnTo>
                    <a:pt x="0" y="497849"/>
                  </a:lnTo>
                  <a:lnTo>
                    <a:pt x="2006" y="463764"/>
                  </a:lnTo>
                  <a:lnTo>
                    <a:pt x="17669" y="397515"/>
                  </a:lnTo>
                  <a:lnTo>
                    <a:pt x="48001" y="334326"/>
                  </a:lnTo>
                  <a:lnTo>
                    <a:pt x="91967" y="274789"/>
                  </a:lnTo>
                  <a:lnTo>
                    <a:pt x="118739" y="246575"/>
                  </a:lnTo>
                  <a:lnTo>
                    <a:pt x="148531" y="219497"/>
                  </a:lnTo>
                  <a:lnTo>
                    <a:pt x="181212" y="193628"/>
                  </a:lnTo>
                  <a:lnTo>
                    <a:pt x="216655" y="169043"/>
                  </a:lnTo>
                  <a:lnTo>
                    <a:pt x="254729" y="145816"/>
                  </a:lnTo>
                  <a:lnTo>
                    <a:pt x="295304" y="124022"/>
                  </a:lnTo>
                  <a:lnTo>
                    <a:pt x="338252" y="103733"/>
                  </a:lnTo>
                  <a:lnTo>
                    <a:pt x="383442" y="85024"/>
                  </a:lnTo>
                  <a:lnTo>
                    <a:pt x="430745" y="67971"/>
                  </a:lnTo>
                  <a:lnTo>
                    <a:pt x="480032" y="52645"/>
                  </a:lnTo>
                  <a:lnTo>
                    <a:pt x="531173" y="39123"/>
                  </a:lnTo>
                  <a:lnTo>
                    <a:pt x="584038" y="27478"/>
                  </a:lnTo>
                  <a:lnTo>
                    <a:pt x="638499" y="17783"/>
                  </a:lnTo>
                  <a:lnTo>
                    <a:pt x="694425" y="10114"/>
                  </a:lnTo>
                  <a:lnTo>
                    <a:pt x="751686" y="4544"/>
                  </a:lnTo>
                  <a:lnTo>
                    <a:pt x="810154" y="1148"/>
                  </a:lnTo>
                  <a:lnTo>
                    <a:pt x="869699" y="0"/>
                  </a:lnTo>
                  <a:lnTo>
                    <a:pt x="929244" y="1148"/>
                  </a:lnTo>
                  <a:lnTo>
                    <a:pt x="987713" y="4544"/>
                  </a:lnTo>
                  <a:lnTo>
                    <a:pt x="1044974" y="10114"/>
                  </a:lnTo>
                  <a:lnTo>
                    <a:pt x="1100900" y="17783"/>
                  </a:lnTo>
                  <a:lnTo>
                    <a:pt x="1155361" y="27478"/>
                  </a:lnTo>
                  <a:lnTo>
                    <a:pt x="1208226" y="39123"/>
                  </a:lnTo>
                  <a:lnTo>
                    <a:pt x="1259367" y="52645"/>
                  </a:lnTo>
                  <a:lnTo>
                    <a:pt x="1308654" y="67971"/>
                  </a:lnTo>
                  <a:lnTo>
                    <a:pt x="1355957" y="85024"/>
                  </a:lnTo>
                  <a:lnTo>
                    <a:pt x="1401147" y="103733"/>
                  </a:lnTo>
                  <a:lnTo>
                    <a:pt x="1444095" y="124022"/>
                  </a:lnTo>
                  <a:lnTo>
                    <a:pt x="1484670" y="145816"/>
                  </a:lnTo>
                  <a:lnTo>
                    <a:pt x="1522744" y="169043"/>
                  </a:lnTo>
                  <a:lnTo>
                    <a:pt x="1558187" y="193628"/>
                  </a:lnTo>
                  <a:lnTo>
                    <a:pt x="1590868" y="219497"/>
                  </a:lnTo>
                  <a:lnTo>
                    <a:pt x="1620660" y="246575"/>
                  </a:lnTo>
                  <a:lnTo>
                    <a:pt x="1647432" y="274789"/>
                  </a:lnTo>
                  <a:lnTo>
                    <a:pt x="1691398" y="334326"/>
                  </a:lnTo>
                  <a:lnTo>
                    <a:pt x="1721730" y="397515"/>
                  </a:lnTo>
                  <a:lnTo>
                    <a:pt x="1737393" y="463764"/>
                  </a:lnTo>
                  <a:lnTo>
                    <a:pt x="1739399" y="497849"/>
                  </a:lnTo>
                  <a:lnTo>
                    <a:pt x="1737393" y="531935"/>
                  </a:lnTo>
                  <a:lnTo>
                    <a:pt x="1721730" y="598184"/>
                  </a:lnTo>
                  <a:lnTo>
                    <a:pt x="1691398" y="661373"/>
                  </a:lnTo>
                  <a:lnTo>
                    <a:pt x="1647432" y="720910"/>
                  </a:lnTo>
                  <a:lnTo>
                    <a:pt x="1620660" y="749124"/>
                  </a:lnTo>
                  <a:lnTo>
                    <a:pt x="1590868" y="776202"/>
                  </a:lnTo>
                  <a:lnTo>
                    <a:pt x="1558187" y="802071"/>
                  </a:lnTo>
                  <a:lnTo>
                    <a:pt x="1522744" y="826656"/>
                  </a:lnTo>
                  <a:lnTo>
                    <a:pt x="1484670" y="849883"/>
                  </a:lnTo>
                  <a:lnTo>
                    <a:pt x="1444095" y="871678"/>
                  </a:lnTo>
                  <a:lnTo>
                    <a:pt x="1401147" y="891966"/>
                  </a:lnTo>
                  <a:lnTo>
                    <a:pt x="1355957" y="910675"/>
                  </a:lnTo>
                  <a:lnTo>
                    <a:pt x="1308654" y="927728"/>
                  </a:lnTo>
                  <a:lnTo>
                    <a:pt x="1259367" y="943054"/>
                  </a:lnTo>
                  <a:lnTo>
                    <a:pt x="1208226" y="956576"/>
                  </a:lnTo>
                  <a:lnTo>
                    <a:pt x="1155361" y="968221"/>
                  </a:lnTo>
                  <a:lnTo>
                    <a:pt x="1100900" y="977916"/>
                  </a:lnTo>
                  <a:lnTo>
                    <a:pt x="1044974" y="985585"/>
                  </a:lnTo>
                  <a:lnTo>
                    <a:pt x="987713" y="991155"/>
                  </a:lnTo>
                  <a:lnTo>
                    <a:pt x="929244" y="994551"/>
                  </a:lnTo>
                  <a:lnTo>
                    <a:pt x="869699" y="9956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073600" y="2703875"/>
              <a:ext cx="1739900" cy="996315"/>
            </a:xfrm>
            <a:custGeom>
              <a:avLst/>
              <a:gdLst/>
              <a:ahLst/>
              <a:cxnLst/>
              <a:rect l="l" t="t" r="r" b="b"/>
              <a:pathLst>
                <a:path w="1739900" h="996314">
                  <a:moveTo>
                    <a:pt x="0" y="497849"/>
                  </a:moveTo>
                  <a:lnTo>
                    <a:pt x="2006" y="463764"/>
                  </a:lnTo>
                  <a:lnTo>
                    <a:pt x="7939" y="430294"/>
                  </a:lnTo>
                  <a:lnTo>
                    <a:pt x="31066" y="365501"/>
                  </a:lnTo>
                  <a:lnTo>
                    <a:pt x="68345" y="304064"/>
                  </a:lnTo>
                  <a:lnTo>
                    <a:pt x="118739" y="246575"/>
                  </a:lnTo>
                  <a:lnTo>
                    <a:pt x="148531" y="219497"/>
                  </a:lnTo>
                  <a:lnTo>
                    <a:pt x="181212" y="193628"/>
                  </a:lnTo>
                  <a:lnTo>
                    <a:pt x="216655" y="169043"/>
                  </a:lnTo>
                  <a:lnTo>
                    <a:pt x="254729" y="145816"/>
                  </a:lnTo>
                  <a:lnTo>
                    <a:pt x="295304" y="124022"/>
                  </a:lnTo>
                  <a:lnTo>
                    <a:pt x="338252" y="103733"/>
                  </a:lnTo>
                  <a:lnTo>
                    <a:pt x="383442" y="85024"/>
                  </a:lnTo>
                  <a:lnTo>
                    <a:pt x="430745" y="67971"/>
                  </a:lnTo>
                  <a:lnTo>
                    <a:pt x="480032" y="52645"/>
                  </a:lnTo>
                  <a:lnTo>
                    <a:pt x="531173" y="39123"/>
                  </a:lnTo>
                  <a:lnTo>
                    <a:pt x="584038" y="27478"/>
                  </a:lnTo>
                  <a:lnTo>
                    <a:pt x="638499" y="17783"/>
                  </a:lnTo>
                  <a:lnTo>
                    <a:pt x="694425" y="10114"/>
                  </a:lnTo>
                  <a:lnTo>
                    <a:pt x="751686" y="4544"/>
                  </a:lnTo>
                  <a:lnTo>
                    <a:pt x="810155" y="1148"/>
                  </a:lnTo>
                  <a:lnTo>
                    <a:pt x="869699" y="0"/>
                  </a:lnTo>
                  <a:lnTo>
                    <a:pt x="929244" y="1148"/>
                  </a:lnTo>
                  <a:lnTo>
                    <a:pt x="987713" y="4544"/>
                  </a:lnTo>
                  <a:lnTo>
                    <a:pt x="1044974" y="10114"/>
                  </a:lnTo>
                  <a:lnTo>
                    <a:pt x="1100900" y="17783"/>
                  </a:lnTo>
                  <a:lnTo>
                    <a:pt x="1155361" y="27478"/>
                  </a:lnTo>
                  <a:lnTo>
                    <a:pt x="1208226" y="39123"/>
                  </a:lnTo>
                  <a:lnTo>
                    <a:pt x="1259367" y="52645"/>
                  </a:lnTo>
                  <a:lnTo>
                    <a:pt x="1308654" y="67971"/>
                  </a:lnTo>
                  <a:lnTo>
                    <a:pt x="1355957" y="85024"/>
                  </a:lnTo>
                  <a:lnTo>
                    <a:pt x="1401147" y="103733"/>
                  </a:lnTo>
                  <a:lnTo>
                    <a:pt x="1444095" y="124022"/>
                  </a:lnTo>
                  <a:lnTo>
                    <a:pt x="1484670" y="145816"/>
                  </a:lnTo>
                  <a:lnTo>
                    <a:pt x="1522744" y="169043"/>
                  </a:lnTo>
                  <a:lnTo>
                    <a:pt x="1558187" y="193628"/>
                  </a:lnTo>
                  <a:lnTo>
                    <a:pt x="1590868" y="219497"/>
                  </a:lnTo>
                  <a:lnTo>
                    <a:pt x="1620660" y="246575"/>
                  </a:lnTo>
                  <a:lnTo>
                    <a:pt x="1647432" y="274789"/>
                  </a:lnTo>
                  <a:lnTo>
                    <a:pt x="1691398" y="334326"/>
                  </a:lnTo>
                  <a:lnTo>
                    <a:pt x="1721730" y="397515"/>
                  </a:lnTo>
                  <a:lnTo>
                    <a:pt x="1737393" y="463764"/>
                  </a:lnTo>
                  <a:lnTo>
                    <a:pt x="1739399" y="497849"/>
                  </a:lnTo>
                  <a:lnTo>
                    <a:pt x="1731460" y="565405"/>
                  </a:lnTo>
                  <a:lnTo>
                    <a:pt x="1708333" y="630198"/>
                  </a:lnTo>
                  <a:lnTo>
                    <a:pt x="1671054" y="691635"/>
                  </a:lnTo>
                  <a:lnTo>
                    <a:pt x="1620660" y="749124"/>
                  </a:lnTo>
                  <a:lnTo>
                    <a:pt x="1590868" y="776202"/>
                  </a:lnTo>
                  <a:lnTo>
                    <a:pt x="1558187" y="802071"/>
                  </a:lnTo>
                  <a:lnTo>
                    <a:pt x="1522744" y="826656"/>
                  </a:lnTo>
                  <a:lnTo>
                    <a:pt x="1484670" y="849883"/>
                  </a:lnTo>
                  <a:lnTo>
                    <a:pt x="1444095" y="871678"/>
                  </a:lnTo>
                  <a:lnTo>
                    <a:pt x="1401147" y="891966"/>
                  </a:lnTo>
                  <a:lnTo>
                    <a:pt x="1355957" y="910675"/>
                  </a:lnTo>
                  <a:lnTo>
                    <a:pt x="1308654" y="927728"/>
                  </a:lnTo>
                  <a:lnTo>
                    <a:pt x="1259367" y="943054"/>
                  </a:lnTo>
                  <a:lnTo>
                    <a:pt x="1208226" y="956576"/>
                  </a:lnTo>
                  <a:lnTo>
                    <a:pt x="1155361" y="968221"/>
                  </a:lnTo>
                  <a:lnTo>
                    <a:pt x="1100900" y="977916"/>
                  </a:lnTo>
                  <a:lnTo>
                    <a:pt x="1044974" y="985585"/>
                  </a:lnTo>
                  <a:lnTo>
                    <a:pt x="987713" y="991155"/>
                  </a:lnTo>
                  <a:lnTo>
                    <a:pt x="929244" y="994551"/>
                  </a:lnTo>
                  <a:lnTo>
                    <a:pt x="869699" y="995699"/>
                  </a:lnTo>
                  <a:lnTo>
                    <a:pt x="810155" y="994551"/>
                  </a:lnTo>
                  <a:lnTo>
                    <a:pt x="751686" y="991155"/>
                  </a:lnTo>
                  <a:lnTo>
                    <a:pt x="694425" y="985585"/>
                  </a:lnTo>
                  <a:lnTo>
                    <a:pt x="638499" y="977916"/>
                  </a:lnTo>
                  <a:lnTo>
                    <a:pt x="584038" y="968221"/>
                  </a:lnTo>
                  <a:lnTo>
                    <a:pt x="531173" y="956576"/>
                  </a:lnTo>
                  <a:lnTo>
                    <a:pt x="480032" y="943054"/>
                  </a:lnTo>
                  <a:lnTo>
                    <a:pt x="430745" y="927728"/>
                  </a:lnTo>
                  <a:lnTo>
                    <a:pt x="383442" y="910675"/>
                  </a:lnTo>
                  <a:lnTo>
                    <a:pt x="338252" y="891966"/>
                  </a:lnTo>
                  <a:lnTo>
                    <a:pt x="295304" y="871678"/>
                  </a:lnTo>
                  <a:lnTo>
                    <a:pt x="254729" y="849883"/>
                  </a:lnTo>
                  <a:lnTo>
                    <a:pt x="216655" y="826656"/>
                  </a:lnTo>
                  <a:lnTo>
                    <a:pt x="181212" y="802071"/>
                  </a:lnTo>
                  <a:lnTo>
                    <a:pt x="148531" y="776202"/>
                  </a:lnTo>
                  <a:lnTo>
                    <a:pt x="118739" y="749124"/>
                  </a:lnTo>
                  <a:lnTo>
                    <a:pt x="91967" y="720910"/>
                  </a:lnTo>
                  <a:lnTo>
                    <a:pt x="48001" y="661373"/>
                  </a:lnTo>
                  <a:lnTo>
                    <a:pt x="17669" y="598184"/>
                  </a:lnTo>
                  <a:lnTo>
                    <a:pt x="2006" y="531935"/>
                  </a:lnTo>
                  <a:lnTo>
                    <a:pt x="0" y="49784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369082" y="2871037"/>
            <a:ext cx="1147445" cy="657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065" marR="5080" algn="ctr">
              <a:lnSpc>
                <a:spcPts val="1650"/>
              </a:lnSpc>
              <a:spcBef>
                <a:spcPts val="180"/>
              </a:spcBef>
            </a:pPr>
            <a:r>
              <a:rPr sz="1400" spc="-10" dirty="0">
                <a:latin typeface="Arial"/>
                <a:cs typeface="Arial"/>
              </a:rPr>
              <a:t>Shuffle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Labels  to Simulate  from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Null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098037" y="3874275"/>
            <a:ext cx="1749425" cy="1005840"/>
            <a:chOff x="7098037" y="3874275"/>
            <a:chExt cx="1749425" cy="1005840"/>
          </a:xfrm>
        </p:grpSpPr>
        <p:sp>
          <p:nvSpPr>
            <p:cNvPr id="35" name="object 35"/>
            <p:cNvSpPr/>
            <p:nvPr/>
          </p:nvSpPr>
          <p:spPr>
            <a:xfrm>
              <a:off x="7102799" y="3879037"/>
              <a:ext cx="1739900" cy="996315"/>
            </a:xfrm>
            <a:custGeom>
              <a:avLst/>
              <a:gdLst/>
              <a:ahLst/>
              <a:cxnLst/>
              <a:rect l="l" t="t" r="r" b="b"/>
              <a:pathLst>
                <a:path w="1739900" h="996314">
                  <a:moveTo>
                    <a:pt x="869699" y="995699"/>
                  </a:moveTo>
                  <a:lnTo>
                    <a:pt x="810154" y="994551"/>
                  </a:lnTo>
                  <a:lnTo>
                    <a:pt x="751686" y="991155"/>
                  </a:lnTo>
                  <a:lnTo>
                    <a:pt x="694425" y="985585"/>
                  </a:lnTo>
                  <a:lnTo>
                    <a:pt x="638499" y="977916"/>
                  </a:lnTo>
                  <a:lnTo>
                    <a:pt x="584038" y="968221"/>
                  </a:lnTo>
                  <a:lnTo>
                    <a:pt x="531173" y="956576"/>
                  </a:lnTo>
                  <a:lnTo>
                    <a:pt x="480032" y="943054"/>
                  </a:lnTo>
                  <a:lnTo>
                    <a:pt x="430745" y="927728"/>
                  </a:lnTo>
                  <a:lnTo>
                    <a:pt x="383442" y="910675"/>
                  </a:lnTo>
                  <a:lnTo>
                    <a:pt x="338252" y="891966"/>
                  </a:lnTo>
                  <a:lnTo>
                    <a:pt x="295304" y="871678"/>
                  </a:lnTo>
                  <a:lnTo>
                    <a:pt x="254729" y="849883"/>
                  </a:lnTo>
                  <a:lnTo>
                    <a:pt x="216655" y="826656"/>
                  </a:lnTo>
                  <a:lnTo>
                    <a:pt x="181212" y="802071"/>
                  </a:lnTo>
                  <a:lnTo>
                    <a:pt x="148531" y="776202"/>
                  </a:lnTo>
                  <a:lnTo>
                    <a:pt x="118739" y="749124"/>
                  </a:lnTo>
                  <a:lnTo>
                    <a:pt x="91967" y="720910"/>
                  </a:lnTo>
                  <a:lnTo>
                    <a:pt x="48001" y="661373"/>
                  </a:lnTo>
                  <a:lnTo>
                    <a:pt x="17669" y="598184"/>
                  </a:lnTo>
                  <a:lnTo>
                    <a:pt x="2006" y="531935"/>
                  </a:lnTo>
                  <a:lnTo>
                    <a:pt x="0" y="497849"/>
                  </a:lnTo>
                  <a:lnTo>
                    <a:pt x="2006" y="463764"/>
                  </a:lnTo>
                  <a:lnTo>
                    <a:pt x="17669" y="397515"/>
                  </a:lnTo>
                  <a:lnTo>
                    <a:pt x="48001" y="334326"/>
                  </a:lnTo>
                  <a:lnTo>
                    <a:pt x="91967" y="274789"/>
                  </a:lnTo>
                  <a:lnTo>
                    <a:pt x="118739" y="246575"/>
                  </a:lnTo>
                  <a:lnTo>
                    <a:pt x="148531" y="219497"/>
                  </a:lnTo>
                  <a:lnTo>
                    <a:pt x="181212" y="193628"/>
                  </a:lnTo>
                  <a:lnTo>
                    <a:pt x="216655" y="169043"/>
                  </a:lnTo>
                  <a:lnTo>
                    <a:pt x="254729" y="145816"/>
                  </a:lnTo>
                  <a:lnTo>
                    <a:pt x="295304" y="124021"/>
                  </a:lnTo>
                  <a:lnTo>
                    <a:pt x="338252" y="103733"/>
                  </a:lnTo>
                  <a:lnTo>
                    <a:pt x="383442" y="85024"/>
                  </a:lnTo>
                  <a:lnTo>
                    <a:pt x="430745" y="67971"/>
                  </a:lnTo>
                  <a:lnTo>
                    <a:pt x="480032" y="52645"/>
                  </a:lnTo>
                  <a:lnTo>
                    <a:pt x="531173" y="39123"/>
                  </a:lnTo>
                  <a:lnTo>
                    <a:pt x="584038" y="27478"/>
                  </a:lnTo>
                  <a:lnTo>
                    <a:pt x="638499" y="17783"/>
                  </a:lnTo>
                  <a:lnTo>
                    <a:pt x="694425" y="10114"/>
                  </a:lnTo>
                  <a:lnTo>
                    <a:pt x="751686" y="4544"/>
                  </a:lnTo>
                  <a:lnTo>
                    <a:pt x="810154" y="1148"/>
                  </a:lnTo>
                  <a:lnTo>
                    <a:pt x="869699" y="0"/>
                  </a:lnTo>
                  <a:lnTo>
                    <a:pt x="929244" y="1148"/>
                  </a:lnTo>
                  <a:lnTo>
                    <a:pt x="987713" y="4544"/>
                  </a:lnTo>
                  <a:lnTo>
                    <a:pt x="1044974" y="10114"/>
                  </a:lnTo>
                  <a:lnTo>
                    <a:pt x="1100900" y="17783"/>
                  </a:lnTo>
                  <a:lnTo>
                    <a:pt x="1155361" y="27478"/>
                  </a:lnTo>
                  <a:lnTo>
                    <a:pt x="1208226" y="39123"/>
                  </a:lnTo>
                  <a:lnTo>
                    <a:pt x="1259367" y="52645"/>
                  </a:lnTo>
                  <a:lnTo>
                    <a:pt x="1308654" y="67971"/>
                  </a:lnTo>
                  <a:lnTo>
                    <a:pt x="1355957" y="85024"/>
                  </a:lnTo>
                  <a:lnTo>
                    <a:pt x="1401147" y="103733"/>
                  </a:lnTo>
                  <a:lnTo>
                    <a:pt x="1444095" y="124021"/>
                  </a:lnTo>
                  <a:lnTo>
                    <a:pt x="1484670" y="145816"/>
                  </a:lnTo>
                  <a:lnTo>
                    <a:pt x="1522744" y="169043"/>
                  </a:lnTo>
                  <a:lnTo>
                    <a:pt x="1558187" y="193628"/>
                  </a:lnTo>
                  <a:lnTo>
                    <a:pt x="1590868" y="219497"/>
                  </a:lnTo>
                  <a:lnTo>
                    <a:pt x="1620660" y="246575"/>
                  </a:lnTo>
                  <a:lnTo>
                    <a:pt x="1647432" y="274789"/>
                  </a:lnTo>
                  <a:lnTo>
                    <a:pt x="1691398" y="334326"/>
                  </a:lnTo>
                  <a:lnTo>
                    <a:pt x="1721730" y="397515"/>
                  </a:lnTo>
                  <a:lnTo>
                    <a:pt x="1737393" y="463764"/>
                  </a:lnTo>
                  <a:lnTo>
                    <a:pt x="1739399" y="497849"/>
                  </a:lnTo>
                  <a:lnTo>
                    <a:pt x="1737393" y="531935"/>
                  </a:lnTo>
                  <a:lnTo>
                    <a:pt x="1721730" y="598184"/>
                  </a:lnTo>
                  <a:lnTo>
                    <a:pt x="1691398" y="661373"/>
                  </a:lnTo>
                  <a:lnTo>
                    <a:pt x="1647432" y="720910"/>
                  </a:lnTo>
                  <a:lnTo>
                    <a:pt x="1620660" y="749124"/>
                  </a:lnTo>
                  <a:lnTo>
                    <a:pt x="1590868" y="776202"/>
                  </a:lnTo>
                  <a:lnTo>
                    <a:pt x="1558187" y="802071"/>
                  </a:lnTo>
                  <a:lnTo>
                    <a:pt x="1522744" y="826656"/>
                  </a:lnTo>
                  <a:lnTo>
                    <a:pt x="1484670" y="849883"/>
                  </a:lnTo>
                  <a:lnTo>
                    <a:pt x="1444095" y="871678"/>
                  </a:lnTo>
                  <a:lnTo>
                    <a:pt x="1401147" y="891966"/>
                  </a:lnTo>
                  <a:lnTo>
                    <a:pt x="1355957" y="910675"/>
                  </a:lnTo>
                  <a:lnTo>
                    <a:pt x="1308654" y="927728"/>
                  </a:lnTo>
                  <a:lnTo>
                    <a:pt x="1259367" y="943054"/>
                  </a:lnTo>
                  <a:lnTo>
                    <a:pt x="1208226" y="956576"/>
                  </a:lnTo>
                  <a:lnTo>
                    <a:pt x="1155361" y="968221"/>
                  </a:lnTo>
                  <a:lnTo>
                    <a:pt x="1100900" y="977916"/>
                  </a:lnTo>
                  <a:lnTo>
                    <a:pt x="1044974" y="985585"/>
                  </a:lnTo>
                  <a:lnTo>
                    <a:pt x="987713" y="991155"/>
                  </a:lnTo>
                  <a:lnTo>
                    <a:pt x="929244" y="994551"/>
                  </a:lnTo>
                  <a:lnTo>
                    <a:pt x="869699" y="995699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102799" y="3879037"/>
              <a:ext cx="1739900" cy="996315"/>
            </a:xfrm>
            <a:custGeom>
              <a:avLst/>
              <a:gdLst/>
              <a:ahLst/>
              <a:cxnLst/>
              <a:rect l="l" t="t" r="r" b="b"/>
              <a:pathLst>
                <a:path w="1739900" h="996314">
                  <a:moveTo>
                    <a:pt x="0" y="497849"/>
                  </a:moveTo>
                  <a:lnTo>
                    <a:pt x="2006" y="463764"/>
                  </a:lnTo>
                  <a:lnTo>
                    <a:pt x="7939" y="430294"/>
                  </a:lnTo>
                  <a:lnTo>
                    <a:pt x="31066" y="365501"/>
                  </a:lnTo>
                  <a:lnTo>
                    <a:pt x="68345" y="304064"/>
                  </a:lnTo>
                  <a:lnTo>
                    <a:pt x="118739" y="246575"/>
                  </a:lnTo>
                  <a:lnTo>
                    <a:pt x="148531" y="219497"/>
                  </a:lnTo>
                  <a:lnTo>
                    <a:pt x="181212" y="193628"/>
                  </a:lnTo>
                  <a:lnTo>
                    <a:pt x="216655" y="169043"/>
                  </a:lnTo>
                  <a:lnTo>
                    <a:pt x="254729" y="145816"/>
                  </a:lnTo>
                  <a:lnTo>
                    <a:pt x="295304" y="124021"/>
                  </a:lnTo>
                  <a:lnTo>
                    <a:pt x="338252" y="103733"/>
                  </a:lnTo>
                  <a:lnTo>
                    <a:pt x="383442" y="85024"/>
                  </a:lnTo>
                  <a:lnTo>
                    <a:pt x="430745" y="67971"/>
                  </a:lnTo>
                  <a:lnTo>
                    <a:pt x="480032" y="52645"/>
                  </a:lnTo>
                  <a:lnTo>
                    <a:pt x="531173" y="39123"/>
                  </a:lnTo>
                  <a:lnTo>
                    <a:pt x="584038" y="27478"/>
                  </a:lnTo>
                  <a:lnTo>
                    <a:pt x="638499" y="17783"/>
                  </a:lnTo>
                  <a:lnTo>
                    <a:pt x="694425" y="10114"/>
                  </a:lnTo>
                  <a:lnTo>
                    <a:pt x="751686" y="4544"/>
                  </a:lnTo>
                  <a:lnTo>
                    <a:pt x="810155" y="1148"/>
                  </a:lnTo>
                  <a:lnTo>
                    <a:pt x="869699" y="0"/>
                  </a:lnTo>
                  <a:lnTo>
                    <a:pt x="929244" y="1148"/>
                  </a:lnTo>
                  <a:lnTo>
                    <a:pt x="987713" y="4544"/>
                  </a:lnTo>
                  <a:lnTo>
                    <a:pt x="1044974" y="10114"/>
                  </a:lnTo>
                  <a:lnTo>
                    <a:pt x="1100900" y="17783"/>
                  </a:lnTo>
                  <a:lnTo>
                    <a:pt x="1155361" y="27478"/>
                  </a:lnTo>
                  <a:lnTo>
                    <a:pt x="1208226" y="39123"/>
                  </a:lnTo>
                  <a:lnTo>
                    <a:pt x="1259367" y="52645"/>
                  </a:lnTo>
                  <a:lnTo>
                    <a:pt x="1308654" y="67971"/>
                  </a:lnTo>
                  <a:lnTo>
                    <a:pt x="1355957" y="85024"/>
                  </a:lnTo>
                  <a:lnTo>
                    <a:pt x="1401147" y="103733"/>
                  </a:lnTo>
                  <a:lnTo>
                    <a:pt x="1444095" y="124021"/>
                  </a:lnTo>
                  <a:lnTo>
                    <a:pt x="1484670" y="145816"/>
                  </a:lnTo>
                  <a:lnTo>
                    <a:pt x="1522744" y="169043"/>
                  </a:lnTo>
                  <a:lnTo>
                    <a:pt x="1558187" y="193628"/>
                  </a:lnTo>
                  <a:lnTo>
                    <a:pt x="1590868" y="219497"/>
                  </a:lnTo>
                  <a:lnTo>
                    <a:pt x="1620660" y="246575"/>
                  </a:lnTo>
                  <a:lnTo>
                    <a:pt x="1647432" y="274789"/>
                  </a:lnTo>
                  <a:lnTo>
                    <a:pt x="1691398" y="334326"/>
                  </a:lnTo>
                  <a:lnTo>
                    <a:pt x="1721730" y="397515"/>
                  </a:lnTo>
                  <a:lnTo>
                    <a:pt x="1737393" y="463764"/>
                  </a:lnTo>
                  <a:lnTo>
                    <a:pt x="1739399" y="497849"/>
                  </a:lnTo>
                  <a:lnTo>
                    <a:pt x="1731460" y="565405"/>
                  </a:lnTo>
                  <a:lnTo>
                    <a:pt x="1708333" y="630198"/>
                  </a:lnTo>
                  <a:lnTo>
                    <a:pt x="1671054" y="691635"/>
                  </a:lnTo>
                  <a:lnTo>
                    <a:pt x="1620660" y="749124"/>
                  </a:lnTo>
                  <a:lnTo>
                    <a:pt x="1590868" y="776202"/>
                  </a:lnTo>
                  <a:lnTo>
                    <a:pt x="1558187" y="802071"/>
                  </a:lnTo>
                  <a:lnTo>
                    <a:pt x="1522744" y="826656"/>
                  </a:lnTo>
                  <a:lnTo>
                    <a:pt x="1484670" y="849883"/>
                  </a:lnTo>
                  <a:lnTo>
                    <a:pt x="1444095" y="871678"/>
                  </a:lnTo>
                  <a:lnTo>
                    <a:pt x="1401147" y="891966"/>
                  </a:lnTo>
                  <a:lnTo>
                    <a:pt x="1355957" y="910675"/>
                  </a:lnTo>
                  <a:lnTo>
                    <a:pt x="1308654" y="927728"/>
                  </a:lnTo>
                  <a:lnTo>
                    <a:pt x="1259367" y="943054"/>
                  </a:lnTo>
                  <a:lnTo>
                    <a:pt x="1208226" y="956576"/>
                  </a:lnTo>
                  <a:lnTo>
                    <a:pt x="1155361" y="968221"/>
                  </a:lnTo>
                  <a:lnTo>
                    <a:pt x="1100900" y="977916"/>
                  </a:lnTo>
                  <a:lnTo>
                    <a:pt x="1044974" y="985585"/>
                  </a:lnTo>
                  <a:lnTo>
                    <a:pt x="987713" y="991155"/>
                  </a:lnTo>
                  <a:lnTo>
                    <a:pt x="929244" y="994551"/>
                  </a:lnTo>
                  <a:lnTo>
                    <a:pt x="869699" y="995699"/>
                  </a:lnTo>
                  <a:lnTo>
                    <a:pt x="810155" y="994551"/>
                  </a:lnTo>
                  <a:lnTo>
                    <a:pt x="751686" y="991155"/>
                  </a:lnTo>
                  <a:lnTo>
                    <a:pt x="694425" y="985585"/>
                  </a:lnTo>
                  <a:lnTo>
                    <a:pt x="638499" y="977916"/>
                  </a:lnTo>
                  <a:lnTo>
                    <a:pt x="584038" y="968221"/>
                  </a:lnTo>
                  <a:lnTo>
                    <a:pt x="531173" y="956576"/>
                  </a:lnTo>
                  <a:lnTo>
                    <a:pt x="480032" y="943054"/>
                  </a:lnTo>
                  <a:lnTo>
                    <a:pt x="430745" y="927728"/>
                  </a:lnTo>
                  <a:lnTo>
                    <a:pt x="383442" y="910675"/>
                  </a:lnTo>
                  <a:lnTo>
                    <a:pt x="338252" y="891966"/>
                  </a:lnTo>
                  <a:lnTo>
                    <a:pt x="295304" y="871678"/>
                  </a:lnTo>
                  <a:lnTo>
                    <a:pt x="254729" y="849883"/>
                  </a:lnTo>
                  <a:lnTo>
                    <a:pt x="216655" y="826656"/>
                  </a:lnTo>
                  <a:lnTo>
                    <a:pt x="181212" y="802071"/>
                  </a:lnTo>
                  <a:lnTo>
                    <a:pt x="148531" y="776202"/>
                  </a:lnTo>
                  <a:lnTo>
                    <a:pt x="118739" y="749124"/>
                  </a:lnTo>
                  <a:lnTo>
                    <a:pt x="91967" y="720910"/>
                  </a:lnTo>
                  <a:lnTo>
                    <a:pt x="48001" y="661373"/>
                  </a:lnTo>
                  <a:lnTo>
                    <a:pt x="17669" y="598184"/>
                  </a:lnTo>
                  <a:lnTo>
                    <a:pt x="2006" y="531935"/>
                  </a:lnTo>
                  <a:lnTo>
                    <a:pt x="0" y="49784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7559713" y="4271683"/>
            <a:ext cx="8261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Causation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04250" y="935587"/>
            <a:ext cx="96266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276225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Arial"/>
                <a:cs typeface="Arial"/>
              </a:rPr>
              <a:t>Data  Generation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314497" y="935587"/>
            <a:ext cx="65722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35890" marR="5080" indent="-123825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Arial"/>
                <a:cs typeface="Arial"/>
              </a:rPr>
              <a:t>Sample  Data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117675" y="935587"/>
            <a:ext cx="1651635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7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Hypothesis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Testing</a:t>
            </a:r>
            <a:endParaRPr sz="1400">
              <a:latin typeface="Arial"/>
              <a:cs typeface="Arial"/>
            </a:endParaRPr>
          </a:p>
          <a:p>
            <a:pPr marL="163195" marR="155575" algn="ctr">
              <a:lnSpc>
                <a:spcPts val="1350"/>
              </a:lnSpc>
              <a:spcBef>
                <a:spcPts val="10"/>
              </a:spcBef>
            </a:pPr>
            <a:r>
              <a:rPr sz="1100" b="1" i="1" spc="-5" dirty="0">
                <a:latin typeface="Arial"/>
                <a:cs typeface="Arial"/>
              </a:rPr>
              <a:t>Difference of</a:t>
            </a:r>
            <a:r>
              <a:rPr sz="1100" b="1" i="1" spc="-80" dirty="0">
                <a:latin typeface="Arial"/>
                <a:cs typeface="Arial"/>
              </a:rPr>
              <a:t> </a:t>
            </a:r>
            <a:r>
              <a:rPr sz="1100" b="1" i="1" dirty="0">
                <a:latin typeface="Arial"/>
                <a:cs typeface="Arial"/>
              </a:rPr>
              <a:t>Means  </a:t>
            </a:r>
            <a:r>
              <a:rPr sz="1100" b="1" i="1" spc="-5" dirty="0">
                <a:latin typeface="Arial"/>
                <a:cs typeface="Arial"/>
              </a:rPr>
              <a:t>Permutation</a:t>
            </a:r>
            <a:r>
              <a:rPr sz="1100" b="1" i="1" spc="-35" dirty="0">
                <a:latin typeface="Arial"/>
                <a:cs typeface="Arial"/>
              </a:rPr>
              <a:t> </a:t>
            </a:r>
            <a:r>
              <a:rPr sz="1100" b="1" i="1" spc="-15" dirty="0">
                <a:latin typeface="Arial"/>
                <a:cs typeface="Arial"/>
              </a:rPr>
              <a:t>Test</a:t>
            </a:r>
            <a:endParaRPr sz="11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426655" y="986888"/>
            <a:ext cx="10922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Conclusions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988274" y="949874"/>
            <a:ext cx="0" cy="3925570"/>
          </a:xfrm>
          <a:custGeom>
            <a:avLst/>
            <a:gdLst/>
            <a:ahLst/>
            <a:cxnLst/>
            <a:rect l="l" t="t" r="r" b="b"/>
            <a:pathLst>
              <a:path h="3925570">
                <a:moveTo>
                  <a:pt x="0" y="0"/>
                </a:moveTo>
                <a:lnTo>
                  <a:pt x="0" y="3925499"/>
                </a:lnTo>
              </a:path>
            </a:pathLst>
          </a:custGeom>
          <a:ln w="9524">
            <a:solidFill>
              <a:srgbClr val="3368FC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C7CF40D-ACA5-49C4-9283-6F4BB736109C}"/>
              </a:ext>
            </a:extLst>
          </p:cNvPr>
          <p:cNvSpPr/>
          <p:nvPr/>
        </p:nvSpPr>
        <p:spPr>
          <a:xfrm>
            <a:off x="2438400" y="819150"/>
            <a:ext cx="6518815" cy="41238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392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6274" y="949874"/>
            <a:ext cx="1935800" cy="3925570"/>
            <a:chOff x="616274" y="949874"/>
            <a:chExt cx="1935800" cy="3925570"/>
          </a:xfrm>
        </p:grpSpPr>
        <p:sp>
          <p:nvSpPr>
            <p:cNvPr id="3" name="object 3"/>
            <p:cNvSpPr/>
            <p:nvPr/>
          </p:nvSpPr>
          <p:spPr>
            <a:xfrm>
              <a:off x="2552074" y="949874"/>
              <a:ext cx="0" cy="3925570"/>
            </a:xfrm>
            <a:custGeom>
              <a:avLst/>
              <a:gdLst/>
              <a:ahLst/>
              <a:cxnLst/>
              <a:rect l="l" t="t" r="r" b="b"/>
              <a:pathLst>
                <a:path h="3925570">
                  <a:moveTo>
                    <a:pt x="0" y="0"/>
                  </a:moveTo>
                  <a:lnTo>
                    <a:pt x="0" y="3925499"/>
                  </a:lnTo>
                </a:path>
              </a:pathLst>
            </a:custGeom>
            <a:ln w="9524">
              <a:solidFill>
                <a:srgbClr val="3368FC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6274" y="3787475"/>
              <a:ext cx="1739900" cy="996315"/>
            </a:xfrm>
            <a:custGeom>
              <a:avLst/>
              <a:gdLst/>
              <a:ahLst/>
              <a:cxnLst/>
              <a:rect l="l" t="t" r="r" b="b"/>
              <a:pathLst>
                <a:path w="1739900" h="996314">
                  <a:moveTo>
                    <a:pt x="869699" y="995699"/>
                  </a:moveTo>
                  <a:lnTo>
                    <a:pt x="810154" y="994551"/>
                  </a:lnTo>
                  <a:lnTo>
                    <a:pt x="751686" y="991155"/>
                  </a:lnTo>
                  <a:lnTo>
                    <a:pt x="694425" y="985585"/>
                  </a:lnTo>
                  <a:lnTo>
                    <a:pt x="638499" y="977916"/>
                  </a:lnTo>
                  <a:lnTo>
                    <a:pt x="584038" y="968221"/>
                  </a:lnTo>
                  <a:lnTo>
                    <a:pt x="531173" y="956576"/>
                  </a:lnTo>
                  <a:lnTo>
                    <a:pt x="480032" y="943054"/>
                  </a:lnTo>
                  <a:lnTo>
                    <a:pt x="430745" y="927728"/>
                  </a:lnTo>
                  <a:lnTo>
                    <a:pt x="383442" y="910675"/>
                  </a:lnTo>
                  <a:lnTo>
                    <a:pt x="338252" y="891966"/>
                  </a:lnTo>
                  <a:lnTo>
                    <a:pt x="295304" y="871678"/>
                  </a:lnTo>
                  <a:lnTo>
                    <a:pt x="254729" y="849883"/>
                  </a:lnTo>
                  <a:lnTo>
                    <a:pt x="216655" y="826656"/>
                  </a:lnTo>
                  <a:lnTo>
                    <a:pt x="181212" y="802071"/>
                  </a:lnTo>
                  <a:lnTo>
                    <a:pt x="148531" y="776202"/>
                  </a:lnTo>
                  <a:lnTo>
                    <a:pt x="118739" y="749124"/>
                  </a:lnTo>
                  <a:lnTo>
                    <a:pt x="91967" y="720910"/>
                  </a:lnTo>
                  <a:lnTo>
                    <a:pt x="48001" y="661373"/>
                  </a:lnTo>
                  <a:lnTo>
                    <a:pt x="17669" y="598184"/>
                  </a:lnTo>
                  <a:lnTo>
                    <a:pt x="2006" y="531935"/>
                  </a:lnTo>
                  <a:lnTo>
                    <a:pt x="0" y="497849"/>
                  </a:lnTo>
                  <a:lnTo>
                    <a:pt x="2006" y="463764"/>
                  </a:lnTo>
                  <a:lnTo>
                    <a:pt x="17669" y="397515"/>
                  </a:lnTo>
                  <a:lnTo>
                    <a:pt x="48001" y="334326"/>
                  </a:lnTo>
                  <a:lnTo>
                    <a:pt x="91967" y="274789"/>
                  </a:lnTo>
                  <a:lnTo>
                    <a:pt x="118739" y="246575"/>
                  </a:lnTo>
                  <a:lnTo>
                    <a:pt x="148531" y="219497"/>
                  </a:lnTo>
                  <a:lnTo>
                    <a:pt x="181212" y="193628"/>
                  </a:lnTo>
                  <a:lnTo>
                    <a:pt x="216655" y="169043"/>
                  </a:lnTo>
                  <a:lnTo>
                    <a:pt x="254729" y="145816"/>
                  </a:lnTo>
                  <a:lnTo>
                    <a:pt x="295304" y="124021"/>
                  </a:lnTo>
                  <a:lnTo>
                    <a:pt x="338252" y="103733"/>
                  </a:lnTo>
                  <a:lnTo>
                    <a:pt x="383442" y="85024"/>
                  </a:lnTo>
                  <a:lnTo>
                    <a:pt x="430745" y="67971"/>
                  </a:lnTo>
                  <a:lnTo>
                    <a:pt x="480032" y="52645"/>
                  </a:lnTo>
                  <a:lnTo>
                    <a:pt x="531173" y="39123"/>
                  </a:lnTo>
                  <a:lnTo>
                    <a:pt x="584038" y="27478"/>
                  </a:lnTo>
                  <a:lnTo>
                    <a:pt x="638499" y="17783"/>
                  </a:lnTo>
                  <a:lnTo>
                    <a:pt x="694425" y="10114"/>
                  </a:lnTo>
                  <a:lnTo>
                    <a:pt x="751686" y="4544"/>
                  </a:lnTo>
                  <a:lnTo>
                    <a:pt x="810154" y="1148"/>
                  </a:lnTo>
                  <a:lnTo>
                    <a:pt x="869699" y="0"/>
                  </a:lnTo>
                  <a:lnTo>
                    <a:pt x="929244" y="1148"/>
                  </a:lnTo>
                  <a:lnTo>
                    <a:pt x="987713" y="4544"/>
                  </a:lnTo>
                  <a:lnTo>
                    <a:pt x="1044974" y="10114"/>
                  </a:lnTo>
                  <a:lnTo>
                    <a:pt x="1100900" y="17783"/>
                  </a:lnTo>
                  <a:lnTo>
                    <a:pt x="1155361" y="27478"/>
                  </a:lnTo>
                  <a:lnTo>
                    <a:pt x="1208226" y="39123"/>
                  </a:lnTo>
                  <a:lnTo>
                    <a:pt x="1259367" y="52645"/>
                  </a:lnTo>
                  <a:lnTo>
                    <a:pt x="1308654" y="67971"/>
                  </a:lnTo>
                  <a:lnTo>
                    <a:pt x="1355957" y="85024"/>
                  </a:lnTo>
                  <a:lnTo>
                    <a:pt x="1401147" y="103733"/>
                  </a:lnTo>
                  <a:lnTo>
                    <a:pt x="1444095" y="124021"/>
                  </a:lnTo>
                  <a:lnTo>
                    <a:pt x="1484670" y="145816"/>
                  </a:lnTo>
                  <a:lnTo>
                    <a:pt x="1522744" y="169043"/>
                  </a:lnTo>
                  <a:lnTo>
                    <a:pt x="1558187" y="193628"/>
                  </a:lnTo>
                  <a:lnTo>
                    <a:pt x="1590868" y="219497"/>
                  </a:lnTo>
                  <a:lnTo>
                    <a:pt x="1620660" y="246575"/>
                  </a:lnTo>
                  <a:lnTo>
                    <a:pt x="1647432" y="274789"/>
                  </a:lnTo>
                  <a:lnTo>
                    <a:pt x="1691398" y="334326"/>
                  </a:lnTo>
                  <a:lnTo>
                    <a:pt x="1721730" y="397515"/>
                  </a:lnTo>
                  <a:lnTo>
                    <a:pt x="1737393" y="463764"/>
                  </a:lnTo>
                  <a:lnTo>
                    <a:pt x="1739399" y="497849"/>
                  </a:lnTo>
                  <a:lnTo>
                    <a:pt x="1737393" y="531935"/>
                  </a:lnTo>
                  <a:lnTo>
                    <a:pt x="1721730" y="598184"/>
                  </a:lnTo>
                  <a:lnTo>
                    <a:pt x="1691398" y="661373"/>
                  </a:lnTo>
                  <a:lnTo>
                    <a:pt x="1647432" y="720910"/>
                  </a:lnTo>
                  <a:lnTo>
                    <a:pt x="1620660" y="749124"/>
                  </a:lnTo>
                  <a:lnTo>
                    <a:pt x="1590868" y="776202"/>
                  </a:lnTo>
                  <a:lnTo>
                    <a:pt x="1558187" y="802071"/>
                  </a:lnTo>
                  <a:lnTo>
                    <a:pt x="1522744" y="826656"/>
                  </a:lnTo>
                  <a:lnTo>
                    <a:pt x="1484670" y="849883"/>
                  </a:lnTo>
                  <a:lnTo>
                    <a:pt x="1444095" y="871678"/>
                  </a:lnTo>
                  <a:lnTo>
                    <a:pt x="1401147" y="891966"/>
                  </a:lnTo>
                  <a:lnTo>
                    <a:pt x="1355957" y="910675"/>
                  </a:lnTo>
                  <a:lnTo>
                    <a:pt x="1308654" y="927728"/>
                  </a:lnTo>
                  <a:lnTo>
                    <a:pt x="1259367" y="943054"/>
                  </a:lnTo>
                  <a:lnTo>
                    <a:pt x="1208226" y="956576"/>
                  </a:lnTo>
                  <a:lnTo>
                    <a:pt x="1155361" y="968221"/>
                  </a:lnTo>
                  <a:lnTo>
                    <a:pt x="1100900" y="977916"/>
                  </a:lnTo>
                  <a:lnTo>
                    <a:pt x="1044974" y="985585"/>
                  </a:lnTo>
                  <a:lnTo>
                    <a:pt x="987713" y="991155"/>
                  </a:lnTo>
                  <a:lnTo>
                    <a:pt x="929244" y="994551"/>
                  </a:lnTo>
                  <a:lnTo>
                    <a:pt x="869699" y="995699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6274" y="3787475"/>
              <a:ext cx="1739900" cy="996315"/>
            </a:xfrm>
            <a:custGeom>
              <a:avLst/>
              <a:gdLst/>
              <a:ahLst/>
              <a:cxnLst/>
              <a:rect l="l" t="t" r="r" b="b"/>
              <a:pathLst>
                <a:path w="1739900" h="996314">
                  <a:moveTo>
                    <a:pt x="0" y="497849"/>
                  </a:moveTo>
                  <a:lnTo>
                    <a:pt x="2006" y="463764"/>
                  </a:lnTo>
                  <a:lnTo>
                    <a:pt x="7939" y="430294"/>
                  </a:lnTo>
                  <a:lnTo>
                    <a:pt x="31066" y="365501"/>
                  </a:lnTo>
                  <a:lnTo>
                    <a:pt x="68345" y="304064"/>
                  </a:lnTo>
                  <a:lnTo>
                    <a:pt x="118739" y="246575"/>
                  </a:lnTo>
                  <a:lnTo>
                    <a:pt x="148531" y="219497"/>
                  </a:lnTo>
                  <a:lnTo>
                    <a:pt x="181212" y="193628"/>
                  </a:lnTo>
                  <a:lnTo>
                    <a:pt x="216655" y="169043"/>
                  </a:lnTo>
                  <a:lnTo>
                    <a:pt x="254729" y="145816"/>
                  </a:lnTo>
                  <a:lnTo>
                    <a:pt x="295304" y="124021"/>
                  </a:lnTo>
                  <a:lnTo>
                    <a:pt x="338252" y="103733"/>
                  </a:lnTo>
                  <a:lnTo>
                    <a:pt x="383442" y="85024"/>
                  </a:lnTo>
                  <a:lnTo>
                    <a:pt x="430745" y="67971"/>
                  </a:lnTo>
                  <a:lnTo>
                    <a:pt x="480032" y="52645"/>
                  </a:lnTo>
                  <a:lnTo>
                    <a:pt x="531173" y="39123"/>
                  </a:lnTo>
                  <a:lnTo>
                    <a:pt x="584038" y="27478"/>
                  </a:lnTo>
                  <a:lnTo>
                    <a:pt x="638499" y="17783"/>
                  </a:lnTo>
                  <a:lnTo>
                    <a:pt x="694425" y="10114"/>
                  </a:lnTo>
                  <a:lnTo>
                    <a:pt x="751686" y="4544"/>
                  </a:lnTo>
                  <a:lnTo>
                    <a:pt x="810154" y="1148"/>
                  </a:lnTo>
                  <a:lnTo>
                    <a:pt x="869699" y="0"/>
                  </a:lnTo>
                  <a:lnTo>
                    <a:pt x="929244" y="1148"/>
                  </a:lnTo>
                  <a:lnTo>
                    <a:pt x="987713" y="4544"/>
                  </a:lnTo>
                  <a:lnTo>
                    <a:pt x="1044974" y="10114"/>
                  </a:lnTo>
                  <a:lnTo>
                    <a:pt x="1100900" y="17783"/>
                  </a:lnTo>
                  <a:lnTo>
                    <a:pt x="1155361" y="27478"/>
                  </a:lnTo>
                  <a:lnTo>
                    <a:pt x="1208226" y="39123"/>
                  </a:lnTo>
                  <a:lnTo>
                    <a:pt x="1259367" y="52645"/>
                  </a:lnTo>
                  <a:lnTo>
                    <a:pt x="1308654" y="67971"/>
                  </a:lnTo>
                  <a:lnTo>
                    <a:pt x="1355957" y="85024"/>
                  </a:lnTo>
                  <a:lnTo>
                    <a:pt x="1401147" y="103733"/>
                  </a:lnTo>
                  <a:lnTo>
                    <a:pt x="1444095" y="124021"/>
                  </a:lnTo>
                  <a:lnTo>
                    <a:pt x="1484670" y="145816"/>
                  </a:lnTo>
                  <a:lnTo>
                    <a:pt x="1522744" y="169043"/>
                  </a:lnTo>
                  <a:lnTo>
                    <a:pt x="1558187" y="193628"/>
                  </a:lnTo>
                  <a:lnTo>
                    <a:pt x="1590868" y="219497"/>
                  </a:lnTo>
                  <a:lnTo>
                    <a:pt x="1620660" y="246575"/>
                  </a:lnTo>
                  <a:lnTo>
                    <a:pt x="1647432" y="274789"/>
                  </a:lnTo>
                  <a:lnTo>
                    <a:pt x="1691398" y="334326"/>
                  </a:lnTo>
                  <a:lnTo>
                    <a:pt x="1721730" y="397515"/>
                  </a:lnTo>
                  <a:lnTo>
                    <a:pt x="1737393" y="463764"/>
                  </a:lnTo>
                  <a:lnTo>
                    <a:pt x="1739399" y="497849"/>
                  </a:lnTo>
                  <a:lnTo>
                    <a:pt x="1731460" y="565405"/>
                  </a:lnTo>
                  <a:lnTo>
                    <a:pt x="1708333" y="630198"/>
                  </a:lnTo>
                  <a:lnTo>
                    <a:pt x="1671054" y="691635"/>
                  </a:lnTo>
                  <a:lnTo>
                    <a:pt x="1620660" y="749124"/>
                  </a:lnTo>
                  <a:lnTo>
                    <a:pt x="1590868" y="776202"/>
                  </a:lnTo>
                  <a:lnTo>
                    <a:pt x="1558187" y="802071"/>
                  </a:lnTo>
                  <a:lnTo>
                    <a:pt x="1522744" y="826656"/>
                  </a:lnTo>
                  <a:lnTo>
                    <a:pt x="1484670" y="849883"/>
                  </a:lnTo>
                  <a:lnTo>
                    <a:pt x="1444095" y="871678"/>
                  </a:lnTo>
                  <a:lnTo>
                    <a:pt x="1401147" y="891966"/>
                  </a:lnTo>
                  <a:lnTo>
                    <a:pt x="1355957" y="910675"/>
                  </a:lnTo>
                  <a:lnTo>
                    <a:pt x="1308654" y="927728"/>
                  </a:lnTo>
                  <a:lnTo>
                    <a:pt x="1259367" y="943054"/>
                  </a:lnTo>
                  <a:lnTo>
                    <a:pt x="1208226" y="956576"/>
                  </a:lnTo>
                  <a:lnTo>
                    <a:pt x="1155361" y="968221"/>
                  </a:lnTo>
                  <a:lnTo>
                    <a:pt x="1100900" y="977916"/>
                  </a:lnTo>
                  <a:lnTo>
                    <a:pt x="1044974" y="985585"/>
                  </a:lnTo>
                  <a:lnTo>
                    <a:pt x="987713" y="991155"/>
                  </a:lnTo>
                  <a:lnTo>
                    <a:pt x="929244" y="994551"/>
                  </a:lnTo>
                  <a:lnTo>
                    <a:pt x="869699" y="995699"/>
                  </a:lnTo>
                  <a:lnTo>
                    <a:pt x="810154" y="994551"/>
                  </a:lnTo>
                  <a:lnTo>
                    <a:pt x="751686" y="991155"/>
                  </a:lnTo>
                  <a:lnTo>
                    <a:pt x="694425" y="985585"/>
                  </a:lnTo>
                  <a:lnTo>
                    <a:pt x="638499" y="977916"/>
                  </a:lnTo>
                  <a:lnTo>
                    <a:pt x="584038" y="968221"/>
                  </a:lnTo>
                  <a:lnTo>
                    <a:pt x="531173" y="956576"/>
                  </a:lnTo>
                  <a:lnTo>
                    <a:pt x="480032" y="943054"/>
                  </a:lnTo>
                  <a:lnTo>
                    <a:pt x="430745" y="927728"/>
                  </a:lnTo>
                  <a:lnTo>
                    <a:pt x="383442" y="910675"/>
                  </a:lnTo>
                  <a:lnTo>
                    <a:pt x="338252" y="891966"/>
                  </a:lnTo>
                  <a:lnTo>
                    <a:pt x="295304" y="871678"/>
                  </a:lnTo>
                  <a:lnTo>
                    <a:pt x="254729" y="849883"/>
                  </a:lnTo>
                  <a:lnTo>
                    <a:pt x="216655" y="826656"/>
                  </a:lnTo>
                  <a:lnTo>
                    <a:pt x="181212" y="802071"/>
                  </a:lnTo>
                  <a:lnTo>
                    <a:pt x="148531" y="776202"/>
                  </a:lnTo>
                  <a:lnTo>
                    <a:pt x="118739" y="749124"/>
                  </a:lnTo>
                  <a:lnTo>
                    <a:pt x="91967" y="720910"/>
                  </a:lnTo>
                  <a:lnTo>
                    <a:pt x="48001" y="661373"/>
                  </a:lnTo>
                  <a:lnTo>
                    <a:pt x="17669" y="598184"/>
                  </a:lnTo>
                  <a:lnTo>
                    <a:pt x="2006" y="531935"/>
                  </a:lnTo>
                  <a:lnTo>
                    <a:pt x="0" y="49784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420" y="200512"/>
            <a:ext cx="71380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Random Assignment </a:t>
            </a:r>
            <a:r>
              <a:rPr u="none" dirty="0"/>
              <a:t>&amp;</a:t>
            </a:r>
            <a:r>
              <a:rPr u="none" spc="-225" dirty="0"/>
              <a:t> </a:t>
            </a:r>
            <a:r>
              <a:rPr u="none" spc="-5" dirty="0"/>
              <a:t>Shuffling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74446" y="3933513"/>
            <a:ext cx="1023619" cy="657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Arial"/>
                <a:cs typeface="Arial"/>
              </a:rPr>
              <a:t>Randomized  Control  Experiment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201224" y="2703874"/>
            <a:ext cx="2312225" cy="1175184"/>
            <a:chOff x="2201224" y="2703874"/>
            <a:chExt cx="2312225" cy="1175184"/>
          </a:xfrm>
        </p:grpSpPr>
        <p:sp>
          <p:nvSpPr>
            <p:cNvPr id="12" name="object 12"/>
            <p:cNvSpPr/>
            <p:nvPr/>
          </p:nvSpPr>
          <p:spPr>
            <a:xfrm>
              <a:off x="2201224" y="3563463"/>
              <a:ext cx="464820" cy="315595"/>
            </a:xfrm>
            <a:custGeom>
              <a:avLst/>
              <a:gdLst/>
              <a:ahLst/>
              <a:cxnLst/>
              <a:rect l="l" t="t" r="r" b="b"/>
              <a:pathLst>
                <a:path w="464819" h="315595">
                  <a:moveTo>
                    <a:pt x="0" y="315585"/>
                  </a:moveTo>
                  <a:lnTo>
                    <a:pt x="464759" y="0"/>
                  </a:lnTo>
                </a:path>
              </a:pathLst>
            </a:custGeom>
            <a:ln w="2857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25182" y="3476329"/>
              <a:ext cx="162370" cy="14046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73549" y="2703874"/>
              <a:ext cx="1739900" cy="996315"/>
            </a:xfrm>
            <a:custGeom>
              <a:avLst/>
              <a:gdLst/>
              <a:ahLst/>
              <a:cxnLst/>
              <a:rect l="l" t="t" r="r" b="b"/>
              <a:pathLst>
                <a:path w="1739900" h="996314">
                  <a:moveTo>
                    <a:pt x="869699" y="995699"/>
                  </a:moveTo>
                  <a:lnTo>
                    <a:pt x="810154" y="994551"/>
                  </a:lnTo>
                  <a:lnTo>
                    <a:pt x="751686" y="991155"/>
                  </a:lnTo>
                  <a:lnTo>
                    <a:pt x="694425" y="985585"/>
                  </a:lnTo>
                  <a:lnTo>
                    <a:pt x="638499" y="977916"/>
                  </a:lnTo>
                  <a:lnTo>
                    <a:pt x="584038" y="968221"/>
                  </a:lnTo>
                  <a:lnTo>
                    <a:pt x="531173" y="956576"/>
                  </a:lnTo>
                  <a:lnTo>
                    <a:pt x="480032" y="943054"/>
                  </a:lnTo>
                  <a:lnTo>
                    <a:pt x="430745" y="927728"/>
                  </a:lnTo>
                  <a:lnTo>
                    <a:pt x="383442" y="910675"/>
                  </a:lnTo>
                  <a:lnTo>
                    <a:pt x="338252" y="891966"/>
                  </a:lnTo>
                  <a:lnTo>
                    <a:pt x="295304" y="871678"/>
                  </a:lnTo>
                  <a:lnTo>
                    <a:pt x="254729" y="849883"/>
                  </a:lnTo>
                  <a:lnTo>
                    <a:pt x="216655" y="826656"/>
                  </a:lnTo>
                  <a:lnTo>
                    <a:pt x="181212" y="802071"/>
                  </a:lnTo>
                  <a:lnTo>
                    <a:pt x="148531" y="776202"/>
                  </a:lnTo>
                  <a:lnTo>
                    <a:pt x="118739" y="749124"/>
                  </a:lnTo>
                  <a:lnTo>
                    <a:pt x="91967" y="720910"/>
                  </a:lnTo>
                  <a:lnTo>
                    <a:pt x="48001" y="661373"/>
                  </a:lnTo>
                  <a:lnTo>
                    <a:pt x="17669" y="598184"/>
                  </a:lnTo>
                  <a:lnTo>
                    <a:pt x="2006" y="531935"/>
                  </a:lnTo>
                  <a:lnTo>
                    <a:pt x="0" y="497849"/>
                  </a:lnTo>
                  <a:lnTo>
                    <a:pt x="2006" y="463764"/>
                  </a:lnTo>
                  <a:lnTo>
                    <a:pt x="17669" y="397515"/>
                  </a:lnTo>
                  <a:lnTo>
                    <a:pt x="48001" y="334326"/>
                  </a:lnTo>
                  <a:lnTo>
                    <a:pt x="91967" y="274789"/>
                  </a:lnTo>
                  <a:lnTo>
                    <a:pt x="118739" y="246575"/>
                  </a:lnTo>
                  <a:lnTo>
                    <a:pt x="148531" y="219497"/>
                  </a:lnTo>
                  <a:lnTo>
                    <a:pt x="181212" y="193628"/>
                  </a:lnTo>
                  <a:lnTo>
                    <a:pt x="216655" y="169043"/>
                  </a:lnTo>
                  <a:lnTo>
                    <a:pt x="254729" y="145816"/>
                  </a:lnTo>
                  <a:lnTo>
                    <a:pt x="295304" y="124022"/>
                  </a:lnTo>
                  <a:lnTo>
                    <a:pt x="338252" y="103733"/>
                  </a:lnTo>
                  <a:lnTo>
                    <a:pt x="383442" y="85024"/>
                  </a:lnTo>
                  <a:lnTo>
                    <a:pt x="430745" y="67971"/>
                  </a:lnTo>
                  <a:lnTo>
                    <a:pt x="480032" y="52645"/>
                  </a:lnTo>
                  <a:lnTo>
                    <a:pt x="531173" y="39123"/>
                  </a:lnTo>
                  <a:lnTo>
                    <a:pt x="584038" y="27478"/>
                  </a:lnTo>
                  <a:lnTo>
                    <a:pt x="638499" y="17783"/>
                  </a:lnTo>
                  <a:lnTo>
                    <a:pt x="694425" y="10114"/>
                  </a:lnTo>
                  <a:lnTo>
                    <a:pt x="751686" y="4544"/>
                  </a:lnTo>
                  <a:lnTo>
                    <a:pt x="810154" y="1148"/>
                  </a:lnTo>
                  <a:lnTo>
                    <a:pt x="869699" y="0"/>
                  </a:lnTo>
                  <a:lnTo>
                    <a:pt x="929244" y="1148"/>
                  </a:lnTo>
                  <a:lnTo>
                    <a:pt x="987713" y="4544"/>
                  </a:lnTo>
                  <a:lnTo>
                    <a:pt x="1044974" y="10114"/>
                  </a:lnTo>
                  <a:lnTo>
                    <a:pt x="1100900" y="17783"/>
                  </a:lnTo>
                  <a:lnTo>
                    <a:pt x="1155361" y="27478"/>
                  </a:lnTo>
                  <a:lnTo>
                    <a:pt x="1208226" y="39123"/>
                  </a:lnTo>
                  <a:lnTo>
                    <a:pt x="1259367" y="52645"/>
                  </a:lnTo>
                  <a:lnTo>
                    <a:pt x="1308654" y="67971"/>
                  </a:lnTo>
                  <a:lnTo>
                    <a:pt x="1355957" y="85024"/>
                  </a:lnTo>
                  <a:lnTo>
                    <a:pt x="1401147" y="103733"/>
                  </a:lnTo>
                  <a:lnTo>
                    <a:pt x="1444095" y="124022"/>
                  </a:lnTo>
                  <a:lnTo>
                    <a:pt x="1484670" y="145816"/>
                  </a:lnTo>
                  <a:lnTo>
                    <a:pt x="1522744" y="169043"/>
                  </a:lnTo>
                  <a:lnTo>
                    <a:pt x="1558187" y="193628"/>
                  </a:lnTo>
                  <a:lnTo>
                    <a:pt x="1590868" y="219497"/>
                  </a:lnTo>
                  <a:lnTo>
                    <a:pt x="1620660" y="246575"/>
                  </a:lnTo>
                  <a:lnTo>
                    <a:pt x="1647432" y="274789"/>
                  </a:lnTo>
                  <a:lnTo>
                    <a:pt x="1691398" y="334326"/>
                  </a:lnTo>
                  <a:lnTo>
                    <a:pt x="1721730" y="397515"/>
                  </a:lnTo>
                  <a:lnTo>
                    <a:pt x="1737393" y="463764"/>
                  </a:lnTo>
                  <a:lnTo>
                    <a:pt x="1739399" y="497849"/>
                  </a:lnTo>
                  <a:lnTo>
                    <a:pt x="1737393" y="531935"/>
                  </a:lnTo>
                  <a:lnTo>
                    <a:pt x="1721730" y="598184"/>
                  </a:lnTo>
                  <a:lnTo>
                    <a:pt x="1691398" y="661373"/>
                  </a:lnTo>
                  <a:lnTo>
                    <a:pt x="1647432" y="720910"/>
                  </a:lnTo>
                  <a:lnTo>
                    <a:pt x="1620660" y="749124"/>
                  </a:lnTo>
                  <a:lnTo>
                    <a:pt x="1590868" y="776202"/>
                  </a:lnTo>
                  <a:lnTo>
                    <a:pt x="1558187" y="802071"/>
                  </a:lnTo>
                  <a:lnTo>
                    <a:pt x="1522744" y="826656"/>
                  </a:lnTo>
                  <a:lnTo>
                    <a:pt x="1484670" y="849883"/>
                  </a:lnTo>
                  <a:lnTo>
                    <a:pt x="1444095" y="871678"/>
                  </a:lnTo>
                  <a:lnTo>
                    <a:pt x="1401147" y="891966"/>
                  </a:lnTo>
                  <a:lnTo>
                    <a:pt x="1355957" y="910675"/>
                  </a:lnTo>
                  <a:lnTo>
                    <a:pt x="1308654" y="927728"/>
                  </a:lnTo>
                  <a:lnTo>
                    <a:pt x="1259367" y="943054"/>
                  </a:lnTo>
                  <a:lnTo>
                    <a:pt x="1208226" y="956576"/>
                  </a:lnTo>
                  <a:lnTo>
                    <a:pt x="1155361" y="968221"/>
                  </a:lnTo>
                  <a:lnTo>
                    <a:pt x="1100900" y="977916"/>
                  </a:lnTo>
                  <a:lnTo>
                    <a:pt x="1044974" y="985585"/>
                  </a:lnTo>
                  <a:lnTo>
                    <a:pt x="987713" y="991155"/>
                  </a:lnTo>
                  <a:lnTo>
                    <a:pt x="929244" y="994551"/>
                  </a:lnTo>
                  <a:lnTo>
                    <a:pt x="869699" y="9956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773549" y="2703874"/>
              <a:ext cx="1739900" cy="996315"/>
            </a:xfrm>
            <a:custGeom>
              <a:avLst/>
              <a:gdLst/>
              <a:ahLst/>
              <a:cxnLst/>
              <a:rect l="l" t="t" r="r" b="b"/>
              <a:pathLst>
                <a:path w="1739900" h="996314">
                  <a:moveTo>
                    <a:pt x="0" y="497849"/>
                  </a:moveTo>
                  <a:lnTo>
                    <a:pt x="2006" y="463764"/>
                  </a:lnTo>
                  <a:lnTo>
                    <a:pt x="7939" y="430294"/>
                  </a:lnTo>
                  <a:lnTo>
                    <a:pt x="31066" y="365501"/>
                  </a:lnTo>
                  <a:lnTo>
                    <a:pt x="68345" y="304064"/>
                  </a:lnTo>
                  <a:lnTo>
                    <a:pt x="118739" y="246575"/>
                  </a:lnTo>
                  <a:lnTo>
                    <a:pt x="148531" y="219497"/>
                  </a:lnTo>
                  <a:lnTo>
                    <a:pt x="181212" y="193628"/>
                  </a:lnTo>
                  <a:lnTo>
                    <a:pt x="216655" y="169043"/>
                  </a:lnTo>
                  <a:lnTo>
                    <a:pt x="254729" y="145816"/>
                  </a:lnTo>
                  <a:lnTo>
                    <a:pt x="295304" y="124022"/>
                  </a:lnTo>
                  <a:lnTo>
                    <a:pt x="338252" y="103733"/>
                  </a:lnTo>
                  <a:lnTo>
                    <a:pt x="383442" y="85024"/>
                  </a:lnTo>
                  <a:lnTo>
                    <a:pt x="430745" y="67971"/>
                  </a:lnTo>
                  <a:lnTo>
                    <a:pt x="480032" y="52645"/>
                  </a:lnTo>
                  <a:lnTo>
                    <a:pt x="531173" y="39123"/>
                  </a:lnTo>
                  <a:lnTo>
                    <a:pt x="584038" y="27478"/>
                  </a:lnTo>
                  <a:lnTo>
                    <a:pt x="638499" y="17783"/>
                  </a:lnTo>
                  <a:lnTo>
                    <a:pt x="694425" y="10114"/>
                  </a:lnTo>
                  <a:lnTo>
                    <a:pt x="751686" y="4544"/>
                  </a:lnTo>
                  <a:lnTo>
                    <a:pt x="810155" y="1148"/>
                  </a:lnTo>
                  <a:lnTo>
                    <a:pt x="869699" y="0"/>
                  </a:lnTo>
                  <a:lnTo>
                    <a:pt x="929244" y="1148"/>
                  </a:lnTo>
                  <a:lnTo>
                    <a:pt x="987713" y="4544"/>
                  </a:lnTo>
                  <a:lnTo>
                    <a:pt x="1044974" y="10114"/>
                  </a:lnTo>
                  <a:lnTo>
                    <a:pt x="1100900" y="17783"/>
                  </a:lnTo>
                  <a:lnTo>
                    <a:pt x="1155361" y="27478"/>
                  </a:lnTo>
                  <a:lnTo>
                    <a:pt x="1208226" y="39123"/>
                  </a:lnTo>
                  <a:lnTo>
                    <a:pt x="1259367" y="52645"/>
                  </a:lnTo>
                  <a:lnTo>
                    <a:pt x="1308654" y="67971"/>
                  </a:lnTo>
                  <a:lnTo>
                    <a:pt x="1355957" y="85024"/>
                  </a:lnTo>
                  <a:lnTo>
                    <a:pt x="1401147" y="103733"/>
                  </a:lnTo>
                  <a:lnTo>
                    <a:pt x="1444095" y="124022"/>
                  </a:lnTo>
                  <a:lnTo>
                    <a:pt x="1484670" y="145816"/>
                  </a:lnTo>
                  <a:lnTo>
                    <a:pt x="1522744" y="169043"/>
                  </a:lnTo>
                  <a:lnTo>
                    <a:pt x="1558187" y="193628"/>
                  </a:lnTo>
                  <a:lnTo>
                    <a:pt x="1590868" y="219497"/>
                  </a:lnTo>
                  <a:lnTo>
                    <a:pt x="1620660" y="246575"/>
                  </a:lnTo>
                  <a:lnTo>
                    <a:pt x="1647432" y="274789"/>
                  </a:lnTo>
                  <a:lnTo>
                    <a:pt x="1691398" y="334326"/>
                  </a:lnTo>
                  <a:lnTo>
                    <a:pt x="1721730" y="397515"/>
                  </a:lnTo>
                  <a:lnTo>
                    <a:pt x="1737393" y="463764"/>
                  </a:lnTo>
                  <a:lnTo>
                    <a:pt x="1739399" y="497849"/>
                  </a:lnTo>
                  <a:lnTo>
                    <a:pt x="1731460" y="565405"/>
                  </a:lnTo>
                  <a:lnTo>
                    <a:pt x="1708333" y="630198"/>
                  </a:lnTo>
                  <a:lnTo>
                    <a:pt x="1671054" y="691635"/>
                  </a:lnTo>
                  <a:lnTo>
                    <a:pt x="1620660" y="749124"/>
                  </a:lnTo>
                  <a:lnTo>
                    <a:pt x="1590868" y="776202"/>
                  </a:lnTo>
                  <a:lnTo>
                    <a:pt x="1558187" y="802071"/>
                  </a:lnTo>
                  <a:lnTo>
                    <a:pt x="1522744" y="826656"/>
                  </a:lnTo>
                  <a:lnTo>
                    <a:pt x="1484670" y="849883"/>
                  </a:lnTo>
                  <a:lnTo>
                    <a:pt x="1444095" y="871678"/>
                  </a:lnTo>
                  <a:lnTo>
                    <a:pt x="1401147" y="891966"/>
                  </a:lnTo>
                  <a:lnTo>
                    <a:pt x="1355957" y="910675"/>
                  </a:lnTo>
                  <a:lnTo>
                    <a:pt x="1308654" y="927728"/>
                  </a:lnTo>
                  <a:lnTo>
                    <a:pt x="1259367" y="943054"/>
                  </a:lnTo>
                  <a:lnTo>
                    <a:pt x="1208226" y="956576"/>
                  </a:lnTo>
                  <a:lnTo>
                    <a:pt x="1155361" y="968221"/>
                  </a:lnTo>
                  <a:lnTo>
                    <a:pt x="1100900" y="977916"/>
                  </a:lnTo>
                  <a:lnTo>
                    <a:pt x="1044974" y="985585"/>
                  </a:lnTo>
                  <a:lnTo>
                    <a:pt x="987713" y="991155"/>
                  </a:lnTo>
                  <a:lnTo>
                    <a:pt x="929244" y="994551"/>
                  </a:lnTo>
                  <a:lnTo>
                    <a:pt x="869699" y="995699"/>
                  </a:lnTo>
                  <a:lnTo>
                    <a:pt x="810155" y="994551"/>
                  </a:lnTo>
                  <a:lnTo>
                    <a:pt x="751686" y="991155"/>
                  </a:lnTo>
                  <a:lnTo>
                    <a:pt x="694425" y="985585"/>
                  </a:lnTo>
                  <a:lnTo>
                    <a:pt x="638499" y="977916"/>
                  </a:lnTo>
                  <a:lnTo>
                    <a:pt x="584038" y="968221"/>
                  </a:lnTo>
                  <a:lnTo>
                    <a:pt x="531173" y="956576"/>
                  </a:lnTo>
                  <a:lnTo>
                    <a:pt x="480032" y="943054"/>
                  </a:lnTo>
                  <a:lnTo>
                    <a:pt x="430745" y="927728"/>
                  </a:lnTo>
                  <a:lnTo>
                    <a:pt x="383442" y="910675"/>
                  </a:lnTo>
                  <a:lnTo>
                    <a:pt x="338252" y="891966"/>
                  </a:lnTo>
                  <a:lnTo>
                    <a:pt x="295304" y="871678"/>
                  </a:lnTo>
                  <a:lnTo>
                    <a:pt x="254729" y="849883"/>
                  </a:lnTo>
                  <a:lnTo>
                    <a:pt x="216655" y="826656"/>
                  </a:lnTo>
                  <a:lnTo>
                    <a:pt x="181212" y="802071"/>
                  </a:lnTo>
                  <a:lnTo>
                    <a:pt x="148531" y="776202"/>
                  </a:lnTo>
                  <a:lnTo>
                    <a:pt x="118739" y="749124"/>
                  </a:lnTo>
                  <a:lnTo>
                    <a:pt x="91967" y="720910"/>
                  </a:lnTo>
                  <a:lnTo>
                    <a:pt x="48001" y="661373"/>
                  </a:lnTo>
                  <a:lnTo>
                    <a:pt x="17669" y="598184"/>
                  </a:lnTo>
                  <a:lnTo>
                    <a:pt x="2006" y="531935"/>
                  </a:lnTo>
                  <a:lnTo>
                    <a:pt x="0" y="49784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18271" y="2774463"/>
            <a:ext cx="1250315" cy="657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30810" marR="123189" indent="34544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Arial"/>
                <a:cs typeface="Arial"/>
              </a:rPr>
              <a:t>Our  </a:t>
            </a:r>
            <a:r>
              <a:rPr sz="1400" spc="-8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wo-Sample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00"/>
              </a:lnSpc>
            </a:pPr>
            <a:r>
              <a:rPr sz="1400" spc="-5" dirty="0">
                <a:latin typeface="Arial"/>
                <a:cs typeface="Arial"/>
              </a:rPr>
              <a:t>Numerical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Data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605287" y="949874"/>
            <a:ext cx="334645" cy="3925570"/>
            <a:chOff x="4605287" y="949874"/>
            <a:chExt cx="334645" cy="3925570"/>
          </a:xfrm>
        </p:grpSpPr>
        <p:sp>
          <p:nvSpPr>
            <p:cNvPr id="20" name="object 20"/>
            <p:cNvSpPr/>
            <p:nvPr/>
          </p:nvSpPr>
          <p:spPr>
            <a:xfrm>
              <a:off x="4605287" y="3127358"/>
              <a:ext cx="334213" cy="12294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775900" y="949874"/>
              <a:ext cx="0" cy="3925570"/>
            </a:xfrm>
            <a:custGeom>
              <a:avLst/>
              <a:gdLst/>
              <a:ahLst/>
              <a:cxnLst/>
              <a:rect l="l" t="t" r="r" b="b"/>
              <a:pathLst>
                <a:path h="3925570">
                  <a:moveTo>
                    <a:pt x="0" y="0"/>
                  </a:moveTo>
                  <a:lnTo>
                    <a:pt x="0" y="3925499"/>
                  </a:lnTo>
                </a:path>
              </a:pathLst>
            </a:custGeom>
            <a:ln w="9524">
              <a:solidFill>
                <a:srgbClr val="3368FC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5068837" y="2699112"/>
            <a:ext cx="1749425" cy="1005840"/>
            <a:chOff x="5068837" y="2699112"/>
            <a:chExt cx="1749425" cy="1005840"/>
          </a:xfrm>
        </p:grpSpPr>
        <p:sp>
          <p:nvSpPr>
            <p:cNvPr id="23" name="object 23"/>
            <p:cNvSpPr/>
            <p:nvPr/>
          </p:nvSpPr>
          <p:spPr>
            <a:xfrm>
              <a:off x="5073599" y="2703875"/>
              <a:ext cx="1739900" cy="996315"/>
            </a:xfrm>
            <a:custGeom>
              <a:avLst/>
              <a:gdLst/>
              <a:ahLst/>
              <a:cxnLst/>
              <a:rect l="l" t="t" r="r" b="b"/>
              <a:pathLst>
                <a:path w="1739900" h="996314">
                  <a:moveTo>
                    <a:pt x="869699" y="995699"/>
                  </a:moveTo>
                  <a:lnTo>
                    <a:pt x="810154" y="994551"/>
                  </a:lnTo>
                  <a:lnTo>
                    <a:pt x="751686" y="991155"/>
                  </a:lnTo>
                  <a:lnTo>
                    <a:pt x="694425" y="985585"/>
                  </a:lnTo>
                  <a:lnTo>
                    <a:pt x="638499" y="977916"/>
                  </a:lnTo>
                  <a:lnTo>
                    <a:pt x="584038" y="968221"/>
                  </a:lnTo>
                  <a:lnTo>
                    <a:pt x="531173" y="956576"/>
                  </a:lnTo>
                  <a:lnTo>
                    <a:pt x="480032" y="943054"/>
                  </a:lnTo>
                  <a:lnTo>
                    <a:pt x="430745" y="927728"/>
                  </a:lnTo>
                  <a:lnTo>
                    <a:pt x="383442" y="910675"/>
                  </a:lnTo>
                  <a:lnTo>
                    <a:pt x="338252" y="891966"/>
                  </a:lnTo>
                  <a:lnTo>
                    <a:pt x="295304" y="871678"/>
                  </a:lnTo>
                  <a:lnTo>
                    <a:pt x="254729" y="849883"/>
                  </a:lnTo>
                  <a:lnTo>
                    <a:pt x="216655" y="826656"/>
                  </a:lnTo>
                  <a:lnTo>
                    <a:pt x="181212" y="802071"/>
                  </a:lnTo>
                  <a:lnTo>
                    <a:pt x="148531" y="776202"/>
                  </a:lnTo>
                  <a:lnTo>
                    <a:pt x="118739" y="749124"/>
                  </a:lnTo>
                  <a:lnTo>
                    <a:pt x="91967" y="720910"/>
                  </a:lnTo>
                  <a:lnTo>
                    <a:pt x="48001" y="661373"/>
                  </a:lnTo>
                  <a:lnTo>
                    <a:pt x="17669" y="598184"/>
                  </a:lnTo>
                  <a:lnTo>
                    <a:pt x="2006" y="531935"/>
                  </a:lnTo>
                  <a:lnTo>
                    <a:pt x="0" y="497849"/>
                  </a:lnTo>
                  <a:lnTo>
                    <a:pt x="2006" y="463764"/>
                  </a:lnTo>
                  <a:lnTo>
                    <a:pt x="17669" y="397515"/>
                  </a:lnTo>
                  <a:lnTo>
                    <a:pt x="48001" y="334326"/>
                  </a:lnTo>
                  <a:lnTo>
                    <a:pt x="91967" y="274789"/>
                  </a:lnTo>
                  <a:lnTo>
                    <a:pt x="118739" y="246575"/>
                  </a:lnTo>
                  <a:lnTo>
                    <a:pt x="148531" y="219497"/>
                  </a:lnTo>
                  <a:lnTo>
                    <a:pt x="181212" y="193628"/>
                  </a:lnTo>
                  <a:lnTo>
                    <a:pt x="216655" y="169043"/>
                  </a:lnTo>
                  <a:lnTo>
                    <a:pt x="254729" y="145816"/>
                  </a:lnTo>
                  <a:lnTo>
                    <a:pt x="295304" y="124022"/>
                  </a:lnTo>
                  <a:lnTo>
                    <a:pt x="338252" y="103733"/>
                  </a:lnTo>
                  <a:lnTo>
                    <a:pt x="383442" y="85024"/>
                  </a:lnTo>
                  <a:lnTo>
                    <a:pt x="430745" y="67971"/>
                  </a:lnTo>
                  <a:lnTo>
                    <a:pt x="480032" y="52645"/>
                  </a:lnTo>
                  <a:lnTo>
                    <a:pt x="531173" y="39123"/>
                  </a:lnTo>
                  <a:lnTo>
                    <a:pt x="584038" y="27478"/>
                  </a:lnTo>
                  <a:lnTo>
                    <a:pt x="638499" y="17783"/>
                  </a:lnTo>
                  <a:lnTo>
                    <a:pt x="694425" y="10114"/>
                  </a:lnTo>
                  <a:lnTo>
                    <a:pt x="751686" y="4544"/>
                  </a:lnTo>
                  <a:lnTo>
                    <a:pt x="810154" y="1148"/>
                  </a:lnTo>
                  <a:lnTo>
                    <a:pt x="869699" y="0"/>
                  </a:lnTo>
                  <a:lnTo>
                    <a:pt x="929244" y="1148"/>
                  </a:lnTo>
                  <a:lnTo>
                    <a:pt x="987713" y="4544"/>
                  </a:lnTo>
                  <a:lnTo>
                    <a:pt x="1044974" y="10114"/>
                  </a:lnTo>
                  <a:lnTo>
                    <a:pt x="1100900" y="17783"/>
                  </a:lnTo>
                  <a:lnTo>
                    <a:pt x="1155361" y="27478"/>
                  </a:lnTo>
                  <a:lnTo>
                    <a:pt x="1208226" y="39123"/>
                  </a:lnTo>
                  <a:lnTo>
                    <a:pt x="1259367" y="52645"/>
                  </a:lnTo>
                  <a:lnTo>
                    <a:pt x="1308654" y="67971"/>
                  </a:lnTo>
                  <a:lnTo>
                    <a:pt x="1355957" y="85024"/>
                  </a:lnTo>
                  <a:lnTo>
                    <a:pt x="1401147" y="103733"/>
                  </a:lnTo>
                  <a:lnTo>
                    <a:pt x="1444095" y="124022"/>
                  </a:lnTo>
                  <a:lnTo>
                    <a:pt x="1484670" y="145816"/>
                  </a:lnTo>
                  <a:lnTo>
                    <a:pt x="1522744" y="169043"/>
                  </a:lnTo>
                  <a:lnTo>
                    <a:pt x="1558187" y="193628"/>
                  </a:lnTo>
                  <a:lnTo>
                    <a:pt x="1590868" y="219497"/>
                  </a:lnTo>
                  <a:lnTo>
                    <a:pt x="1620660" y="246575"/>
                  </a:lnTo>
                  <a:lnTo>
                    <a:pt x="1647432" y="274789"/>
                  </a:lnTo>
                  <a:lnTo>
                    <a:pt x="1691398" y="334326"/>
                  </a:lnTo>
                  <a:lnTo>
                    <a:pt x="1721730" y="397515"/>
                  </a:lnTo>
                  <a:lnTo>
                    <a:pt x="1737393" y="463764"/>
                  </a:lnTo>
                  <a:lnTo>
                    <a:pt x="1739399" y="497849"/>
                  </a:lnTo>
                  <a:lnTo>
                    <a:pt x="1737393" y="531935"/>
                  </a:lnTo>
                  <a:lnTo>
                    <a:pt x="1721730" y="598184"/>
                  </a:lnTo>
                  <a:lnTo>
                    <a:pt x="1691398" y="661373"/>
                  </a:lnTo>
                  <a:lnTo>
                    <a:pt x="1647432" y="720910"/>
                  </a:lnTo>
                  <a:lnTo>
                    <a:pt x="1620660" y="749124"/>
                  </a:lnTo>
                  <a:lnTo>
                    <a:pt x="1590868" y="776202"/>
                  </a:lnTo>
                  <a:lnTo>
                    <a:pt x="1558187" y="802071"/>
                  </a:lnTo>
                  <a:lnTo>
                    <a:pt x="1522744" y="826656"/>
                  </a:lnTo>
                  <a:lnTo>
                    <a:pt x="1484670" y="849883"/>
                  </a:lnTo>
                  <a:lnTo>
                    <a:pt x="1444095" y="871678"/>
                  </a:lnTo>
                  <a:lnTo>
                    <a:pt x="1401147" y="891966"/>
                  </a:lnTo>
                  <a:lnTo>
                    <a:pt x="1355957" y="910675"/>
                  </a:lnTo>
                  <a:lnTo>
                    <a:pt x="1308654" y="927728"/>
                  </a:lnTo>
                  <a:lnTo>
                    <a:pt x="1259367" y="943054"/>
                  </a:lnTo>
                  <a:lnTo>
                    <a:pt x="1208226" y="956576"/>
                  </a:lnTo>
                  <a:lnTo>
                    <a:pt x="1155361" y="968221"/>
                  </a:lnTo>
                  <a:lnTo>
                    <a:pt x="1100900" y="977916"/>
                  </a:lnTo>
                  <a:lnTo>
                    <a:pt x="1044974" y="985585"/>
                  </a:lnTo>
                  <a:lnTo>
                    <a:pt x="987713" y="991155"/>
                  </a:lnTo>
                  <a:lnTo>
                    <a:pt x="929244" y="994551"/>
                  </a:lnTo>
                  <a:lnTo>
                    <a:pt x="869699" y="9956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073600" y="2703875"/>
              <a:ext cx="1739900" cy="996315"/>
            </a:xfrm>
            <a:custGeom>
              <a:avLst/>
              <a:gdLst/>
              <a:ahLst/>
              <a:cxnLst/>
              <a:rect l="l" t="t" r="r" b="b"/>
              <a:pathLst>
                <a:path w="1739900" h="996314">
                  <a:moveTo>
                    <a:pt x="0" y="497849"/>
                  </a:moveTo>
                  <a:lnTo>
                    <a:pt x="2006" y="463764"/>
                  </a:lnTo>
                  <a:lnTo>
                    <a:pt x="7939" y="430294"/>
                  </a:lnTo>
                  <a:lnTo>
                    <a:pt x="31066" y="365501"/>
                  </a:lnTo>
                  <a:lnTo>
                    <a:pt x="68345" y="304064"/>
                  </a:lnTo>
                  <a:lnTo>
                    <a:pt x="118739" y="246575"/>
                  </a:lnTo>
                  <a:lnTo>
                    <a:pt x="148531" y="219497"/>
                  </a:lnTo>
                  <a:lnTo>
                    <a:pt x="181212" y="193628"/>
                  </a:lnTo>
                  <a:lnTo>
                    <a:pt x="216655" y="169043"/>
                  </a:lnTo>
                  <a:lnTo>
                    <a:pt x="254729" y="145816"/>
                  </a:lnTo>
                  <a:lnTo>
                    <a:pt x="295304" y="124022"/>
                  </a:lnTo>
                  <a:lnTo>
                    <a:pt x="338252" y="103733"/>
                  </a:lnTo>
                  <a:lnTo>
                    <a:pt x="383442" y="85024"/>
                  </a:lnTo>
                  <a:lnTo>
                    <a:pt x="430745" y="67971"/>
                  </a:lnTo>
                  <a:lnTo>
                    <a:pt x="480032" y="52645"/>
                  </a:lnTo>
                  <a:lnTo>
                    <a:pt x="531173" y="39123"/>
                  </a:lnTo>
                  <a:lnTo>
                    <a:pt x="584038" y="27478"/>
                  </a:lnTo>
                  <a:lnTo>
                    <a:pt x="638499" y="17783"/>
                  </a:lnTo>
                  <a:lnTo>
                    <a:pt x="694425" y="10114"/>
                  </a:lnTo>
                  <a:lnTo>
                    <a:pt x="751686" y="4544"/>
                  </a:lnTo>
                  <a:lnTo>
                    <a:pt x="810155" y="1148"/>
                  </a:lnTo>
                  <a:lnTo>
                    <a:pt x="869699" y="0"/>
                  </a:lnTo>
                  <a:lnTo>
                    <a:pt x="929244" y="1148"/>
                  </a:lnTo>
                  <a:lnTo>
                    <a:pt x="987713" y="4544"/>
                  </a:lnTo>
                  <a:lnTo>
                    <a:pt x="1044974" y="10114"/>
                  </a:lnTo>
                  <a:lnTo>
                    <a:pt x="1100900" y="17783"/>
                  </a:lnTo>
                  <a:lnTo>
                    <a:pt x="1155361" y="27478"/>
                  </a:lnTo>
                  <a:lnTo>
                    <a:pt x="1208226" y="39123"/>
                  </a:lnTo>
                  <a:lnTo>
                    <a:pt x="1259367" y="52645"/>
                  </a:lnTo>
                  <a:lnTo>
                    <a:pt x="1308654" y="67971"/>
                  </a:lnTo>
                  <a:lnTo>
                    <a:pt x="1355957" y="85024"/>
                  </a:lnTo>
                  <a:lnTo>
                    <a:pt x="1401147" y="103733"/>
                  </a:lnTo>
                  <a:lnTo>
                    <a:pt x="1444095" y="124022"/>
                  </a:lnTo>
                  <a:lnTo>
                    <a:pt x="1484670" y="145816"/>
                  </a:lnTo>
                  <a:lnTo>
                    <a:pt x="1522744" y="169043"/>
                  </a:lnTo>
                  <a:lnTo>
                    <a:pt x="1558187" y="193628"/>
                  </a:lnTo>
                  <a:lnTo>
                    <a:pt x="1590868" y="219497"/>
                  </a:lnTo>
                  <a:lnTo>
                    <a:pt x="1620660" y="246575"/>
                  </a:lnTo>
                  <a:lnTo>
                    <a:pt x="1647432" y="274789"/>
                  </a:lnTo>
                  <a:lnTo>
                    <a:pt x="1691398" y="334326"/>
                  </a:lnTo>
                  <a:lnTo>
                    <a:pt x="1721730" y="397515"/>
                  </a:lnTo>
                  <a:lnTo>
                    <a:pt x="1737393" y="463764"/>
                  </a:lnTo>
                  <a:lnTo>
                    <a:pt x="1739399" y="497849"/>
                  </a:lnTo>
                  <a:lnTo>
                    <a:pt x="1731460" y="565405"/>
                  </a:lnTo>
                  <a:lnTo>
                    <a:pt x="1708333" y="630198"/>
                  </a:lnTo>
                  <a:lnTo>
                    <a:pt x="1671054" y="691635"/>
                  </a:lnTo>
                  <a:lnTo>
                    <a:pt x="1620660" y="749124"/>
                  </a:lnTo>
                  <a:lnTo>
                    <a:pt x="1590868" y="776202"/>
                  </a:lnTo>
                  <a:lnTo>
                    <a:pt x="1558187" y="802071"/>
                  </a:lnTo>
                  <a:lnTo>
                    <a:pt x="1522744" y="826656"/>
                  </a:lnTo>
                  <a:lnTo>
                    <a:pt x="1484670" y="849883"/>
                  </a:lnTo>
                  <a:lnTo>
                    <a:pt x="1444095" y="871678"/>
                  </a:lnTo>
                  <a:lnTo>
                    <a:pt x="1401147" y="891966"/>
                  </a:lnTo>
                  <a:lnTo>
                    <a:pt x="1355957" y="910675"/>
                  </a:lnTo>
                  <a:lnTo>
                    <a:pt x="1308654" y="927728"/>
                  </a:lnTo>
                  <a:lnTo>
                    <a:pt x="1259367" y="943054"/>
                  </a:lnTo>
                  <a:lnTo>
                    <a:pt x="1208226" y="956576"/>
                  </a:lnTo>
                  <a:lnTo>
                    <a:pt x="1155361" y="968221"/>
                  </a:lnTo>
                  <a:lnTo>
                    <a:pt x="1100900" y="977916"/>
                  </a:lnTo>
                  <a:lnTo>
                    <a:pt x="1044974" y="985585"/>
                  </a:lnTo>
                  <a:lnTo>
                    <a:pt x="987713" y="991155"/>
                  </a:lnTo>
                  <a:lnTo>
                    <a:pt x="929244" y="994551"/>
                  </a:lnTo>
                  <a:lnTo>
                    <a:pt x="869699" y="995699"/>
                  </a:lnTo>
                  <a:lnTo>
                    <a:pt x="810155" y="994551"/>
                  </a:lnTo>
                  <a:lnTo>
                    <a:pt x="751686" y="991155"/>
                  </a:lnTo>
                  <a:lnTo>
                    <a:pt x="694425" y="985585"/>
                  </a:lnTo>
                  <a:lnTo>
                    <a:pt x="638499" y="977916"/>
                  </a:lnTo>
                  <a:lnTo>
                    <a:pt x="584038" y="968221"/>
                  </a:lnTo>
                  <a:lnTo>
                    <a:pt x="531173" y="956576"/>
                  </a:lnTo>
                  <a:lnTo>
                    <a:pt x="480032" y="943054"/>
                  </a:lnTo>
                  <a:lnTo>
                    <a:pt x="430745" y="927728"/>
                  </a:lnTo>
                  <a:lnTo>
                    <a:pt x="383442" y="910675"/>
                  </a:lnTo>
                  <a:lnTo>
                    <a:pt x="338252" y="891966"/>
                  </a:lnTo>
                  <a:lnTo>
                    <a:pt x="295304" y="871678"/>
                  </a:lnTo>
                  <a:lnTo>
                    <a:pt x="254729" y="849883"/>
                  </a:lnTo>
                  <a:lnTo>
                    <a:pt x="216655" y="826656"/>
                  </a:lnTo>
                  <a:lnTo>
                    <a:pt x="181212" y="802071"/>
                  </a:lnTo>
                  <a:lnTo>
                    <a:pt x="148531" y="776202"/>
                  </a:lnTo>
                  <a:lnTo>
                    <a:pt x="118739" y="749124"/>
                  </a:lnTo>
                  <a:lnTo>
                    <a:pt x="91967" y="720910"/>
                  </a:lnTo>
                  <a:lnTo>
                    <a:pt x="48001" y="661373"/>
                  </a:lnTo>
                  <a:lnTo>
                    <a:pt x="17669" y="598184"/>
                  </a:lnTo>
                  <a:lnTo>
                    <a:pt x="2006" y="531935"/>
                  </a:lnTo>
                  <a:lnTo>
                    <a:pt x="0" y="49784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369082" y="2871037"/>
            <a:ext cx="1147445" cy="657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065" marR="5080" algn="ctr">
              <a:lnSpc>
                <a:spcPts val="1650"/>
              </a:lnSpc>
              <a:spcBef>
                <a:spcPts val="180"/>
              </a:spcBef>
            </a:pPr>
            <a:r>
              <a:rPr sz="1400" spc="-10" dirty="0">
                <a:latin typeface="Arial"/>
                <a:cs typeface="Arial"/>
              </a:rPr>
              <a:t>Shuffle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Labels  to Simulate  from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Null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098037" y="3874275"/>
            <a:ext cx="1749425" cy="1005840"/>
            <a:chOff x="7098037" y="3874275"/>
            <a:chExt cx="1749425" cy="1005840"/>
          </a:xfrm>
        </p:grpSpPr>
        <p:sp>
          <p:nvSpPr>
            <p:cNvPr id="35" name="object 35"/>
            <p:cNvSpPr/>
            <p:nvPr/>
          </p:nvSpPr>
          <p:spPr>
            <a:xfrm>
              <a:off x="7102799" y="3879037"/>
              <a:ext cx="1739900" cy="996315"/>
            </a:xfrm>
            <a:custGeom>
              <a:avLst/>
              <a:gdLst/>
              <a:ahLst/>
              <a:cxnLst/>
              <a:rect l="l" t="t" r="r" b="b"/>
              <a:pathLst>
                <a:path w="1739900" h="996314">
                  <a:moveTo>
                    <a:pt x="869699" y="995699"/>
                  </a:moveTo>
                  <a:lnTo>
                    <a:pt x="810154" y="994551"/>
                  </a:lnTo>
                  <a:lnTo>
                    <a:pt x="751686" y="991155"/>
                  </a:lnTo>
                  <a:lnTo>
                    <a:pt x="694425" y="985585"/>
                  </a:lnTo>
                  <a:lnTo>
                    <a:pt x="638499" y="977916"/>
                  </a:lnTo>
                  <a:lnTo>
                    <a:pt x="584038" y="968221"/>
                  </a:lnTo>
                  <a:lnTo>
                    <a:pt x="531173" y="956576"/>
                  </a:lnTo>
                  <a:lnTo>
                    <a:pt x="480032" y="943054"/>
                  </a:lnTo>
                  <a:lnTo>
                    <a:pt x="430745" y="927728"/>
                  </a:lnTo>
                  <a:lnTo>
                    <a:pt x="383442" y="910675"/>
                  </a:lnTo>
                  <a:lnTo>
                    <a:pt x="338252" y="891966"/>
                  </a:lnTo>
                  <a:lnTo>
                    <a:pt x="295304" y="871678"/>
                  </a:lnTo>
                  <a:lnTo>
                    <a:pt x="254729" y="849883"/>
                  </a:lnTo>
                  <a:lnTo>
                    <a:pt x="216655" y="826656"/>
                  </a:lnTo>
                  <a:lnTo>
                    <a:pt x="181212" y="802071"/>
                  </a:lnTo>
                  <a:lnTo>
                    <a:pt x="148531" y="776202"/>
                  </a:lnTo>
                  <a:lnTo>
                    <a:pt x="118739" y="749124"/>
                  </a:lnTo>
                  <a:lnTo>
                    <a:pt x="91967" y="720910"/>
                  </a:lnTo>
                  <a:lnTo>
                    <a:pt x="48001" y="661373"/>
                  </a:lnTo>
                  <a:lnTo>
                    <a:pt x="17669" y="598184"/>
                  </a:lnTo>
                  <a:lnTo>
                    <a:pt x="2006" y="531935"/>
                  </a:lnTo>
                  <a:lnTo>
                    <a:pt x="0" y="497849"/>
                  </a:lnTo>
                  <a:lnTo>
                    <a:pt x="2006" y="463764"/>
                  </a:lnTo>
                  <a:lnTo>
                    <a:pt x="17669" y="397515"/>
                  </a:lnTo>
                  <a:lnTo>
                    <a:pt x="48001" y="334326"/>
                  </a:lnTo>
                  <a:lnTo>
                    <a:pt x="91967" y="274789"/>
                  </a:lnTo>
                  <a:lnTo>
                    <a:pt x="118739" y="246575"/>
                  </a:lnTo>
                  <a:lnTo>
                    <a:pt x="148531" y="219497"/>
                  </a:lnTo>
                  <a:lnTo>
                    <a:pt x="181212" y="193628"/>
                  </a:lnTo>
                  <a:lnTo>
                    <a:pt x="216655" y="169043"/>
                  </a:lnTo>
                  <a:lnTo>
                    <a:pt x="254729" y="145816"/>
                  </a:lnTo>
                  <a:lnTo>
                    <a:pt x="295304" y="124021"/>
                  </a:lnTo>
                  <a:lnTo>
                    <a:pt x="338252" y="103733"/>
                  </a:lnTo>
                  <a:lnTo>
                    <a:pt x="383442" y="85024"/>
                  </a:lnTo>
                  <a:lnTo>
                    <a:pt x="430745" y="67971"/>
                  </a:lnTo>
                  <a:lnTo>
                    <a:pt x="480032" y="52645"/>
                  </a:lnTo>
                  <a:lnTo>
                    <a:pt x="531173" y="39123"/>
                  </a:lnTo>
                  <a:lnTo>
                    <a:pt x="584038" y="27478"/>
                  </a:lnTo>
                  <a:lnTo>
                    <a:pt x="638499" y="17783"/>
                  </a:lnTo>
                  <a:lnTo>
                    <a:pt x="694425" y="10114"/>
                  </a:lnTo>
                  <a:lnTo>
                    <a:pt x="751686" y="4544"/>
                  </a:lnTo>
                  <a:lnTo>
                    <a:pt x="810154" y="1148"/>
                  </a:lnTo>
                  <a:lnTo>
                    <a:pt x="869699" y="0"/>
                  </a:lnTo>
                  <a:lnTo>
                    <a:pt x="929244" y="1148"/>
                  </a:lnTo>
                  <a:lnTo>
                    <a:pt x="987713" y="4544"/>
                  </a:lnTo>
                  <a:lnTo>
                    <a:pt x="1044974" y="10114"/>
                  </a:lnTo>
                  <a:lnTo>
                    <a:pt x="1100900" y="17783"/>
                  </a:lnTo>
                  <a:lnTo>
                    <a:pt x="1155361" y="27478"/>
                  </a:lnTo>
                  <a:lnTo>
                    <a:pt x="1208226" y="39123"/>
                  </a:lnTo>
                  <a:lnTo>
                    <a:pt x="1259367" y="52645"/>
                  </a:lnTo>
                  <a:lnTo>
                    <a:pt x="1308654" y="67971"/>
                  </a:lnTo>
                  <a:lnTo>
                    <a:pt x="1355957" y="85024"/>
                  </a:lnTo>
                  <a:lnTo>
                    <a:pt x="1401147" y="103733"/>
                  </a:lnTo>
                  <a:lnTo>
                    <a:pt x="1444095" y="124021"/>
                  </a:lnTo>
                  <a:lnTo>
                    <a:pt x="1484670" y="145816"/>
                  </a:lnTo>
                  <a:lnTo>
                    <a:pt x="1522744" y="169043"/>
                  </a:lnTo>
                  <a:lnTo>
                    <a:pt x="1558187" y="193628"/>
                  </a:lnTo>
                  <a:lnTo>
                    <a:pt x="1590868" y="219497"/>
                  </a:lnTo>
                  <a:lnTo>
                    <a:pt x="1620660" y="246575"/>
                  </a:lnTo>
                  <a:lnTo>
                    <a:pt x="1647432" y="274789"/>
                  </a:lnTo>
                  <a:lnTo>
                    <a:pt x="1691398" y="334326"/>
                  </a:lnTo>
                  <a:lnTo>
                    <a:pt x="1721730" y="397515"/>
                  </a:lnTo>
                  <a:lnTo>
                    <a:pt x="1737393" y="463764"/>
                  </a:lnTo>
                  <a:lnTo>
                    <a:pt x="1739399" y="497849"/>
                  </a:lnTo>
                  <a:lnTo>
                    <a:pt x="1737393" y="531935"/>
                  </a:lnTo>
                  <a:lnTo>
                    <a:pt x="1721730" y="598184"/>
                  </a:lnTo>
                  <a:lnTo>
                    <a:pt x="1691398" y="661373"/>
                  </a:lnTo>
                  <a:lnTo>
                    <a:pt x="1647432" y="720910"/>
                  </a:lnTo>
                  <a:lnTo>
                    <a:pt x="1620660" y="749124"/>
                  </a:lnTo>
                  <a:lnTo>
                    <a:pt x="1590868" y="776202"/>
                  </a:lnTo>
                  <a:lnTo>
                    <a:pt x="1558187" y="802071"/>
                  </a:lnTo>
                  <a:lnTo>
                    <a:pt x="1522744" y="826656"/>
                  </a:lnTo>
                  <a:lnTo>
                    <a:pt x="1484670" y="849883"/>
                  </a:lnTo>
                  <a:lnTo>
                    <a:pt x="1444095" y="871678"/>
                  </a:lnTo>
                  <a:lnTo>
                    <a:pt x="1401147" y="891966"/>
                  </a:lnTo>
                  <a:lnTo>
                    <a:pt x="1355957" y="910675"/>
                  </a:lnTo>
                  <a:lnTo>
                    <a:pt x="1308654" y="927728"/>
                  </a:lnTo>
                  <a:lnTo>
                    <a:pt x="1259367" y="943054"/>
                  </a:lnTo>
                  <a:lnTo>
                    <a:pt x="1208226" y="956576"/>
                  </a:lnTo>
                  <a:lnTo>
                    <a:pt x="1155361" y="968221"/>
                  </a:lnTo>
                  <a:lnTo>
                    <a:pt x="1100900" y="977916"/>
                  </a:lnTo>
                  <a:lnTo>
                    <a:pt x="1044974" y="985585"/>
                  </a:lnTo>
                  <a:lnTo>
                    <a:pt x="987713" y="991155"/>
                  </a:lnTo>
                  <a:lnTo>
                    <a:pt x="929244" y="994551"/>
                  </a:lnTo>
                  <a:lnTo>
                    <a:pt x="869699" y="995699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102799" y="3879037"/>
              <a:ext cx="1739900" cy="996315"/>
            </a:xfrm>
            <a:custGeom>
              <a:avLst/>
              <a:gdLst/>
              <a:ahLst/>
              <a:cxnLst/>
              <a:rect l="l" t="t" r="r" b="b"/>
              <a:pathLst>
                <a:path w="1739900" h="996314">
                  <a:moveTo>
                    <a:pt x="0" y="497849"/>
                  </a:moveTo>
                  <a:lnTo>
                    <a:pt x="2006" y="463764"/>
                  </a:lnTo>
                  <a:lnTo>
                    <a:pt x="7939" y="430294"/>
                  </a:lnTo>
                  <a:lnTo>
                    <a:pt x="31066" y="365501"/>
                  </a:lnTo>
                  <a:lnTo>
                    <a:pt x="68345" y="304064"/>
                  </a:lnTo>
                  <a:lnTo>
                    <a:pt x="118739" y="246575"/>
                  </a:lnTo>
                  <a:lnTo>
                    <a:pt x="148531" y="219497"/>
                  </a:lnTo>
                  <a:lnTo>
                    <a:pt x="181212" y="193628"/>
                  </a:lnTo>
                  <a:lnTo>
                    <a:pt x="216655" y="169043"/>
                  </a:lnTo>
                  <a:lnTo>
                    <a:pt x="254729" y="145816"/>
                  </a:lnTo>
                  <a:lnTo>
                    <a:pt x="295304" y="124021"/>
                  </a:lnTo>
                  <a:lnTo>
                    <a:pt x="338252" y="103733"/>
                  </a:lnTo>
                  <a:lnTo>
                    <a:pt x="383442" y="85024"/>
                  </a:lnTo>
                  <a:lnTo>
                    <a:pt x="430745" y="67971"/>
                  </a:lnTo>
                  <a:lnTo>
                    <a:pt x="480032" y="52645"/>
                  </a:lnTo>
                  <a:lnTo>
                    <a:pt x="531173" y="39123"/>
                  </a:lnTo>
                  <a:lnTo>
                    <a:pt x="584038" y="27478"/>
                  </a:lnTo>
                  <a:lnTo>
                    <a:pt x="638499" y="17783"/>
                  </a:lnTo>
                  <a:lnTo>
                    <a:pt x="694425" y="10114"/>
                  </a:lnTo>
                  <a:lnTo>
                    <a:pt x="751686" y="4544"/>
                  </a:lnTo>
                  <a:lnTo>
                    <a:pt x="810155" y="1148"/>
                  </a:lnTo>
                  <a:lnTo>
                    <a:pt x="869699" y="0"/>
                  </a:lnTo>
                  <a:lnTo>
                    <a:pt x="929244" y="1148"/>
                  </a:lnTo>
                  <a:lnTo>
                    <a:pt x="987713" y="4544"/>
                  </a:lnTo>
                  <a:lnTo>
                    <a:pt x="1044974" y="10114"/>
                  </a:lnTo>
                  <a:lnTo>
                    <a:pt x="1100900" y="17783"/>
                  </a:lnTo>
                  <a:lnTo>
                    <a:pt x="1155361" y="27478"/>
                  </a:lnTo>
                  <a:lnTo>
                    <a:pt x="1208226" y="39123"/>
                  </a:lnTo>
                  <a:lnTo>
                    <a:pt x="1259367" y="52645"/>
                  </a:lnTo>
                  <a:lnTo>
                    <a:pt x="1308654" y="67971"/>
                  </a:lnTo>
                  <a:lnTo>
                    <a:pt x="1355957" y="85024"/>
                  </a:lnTo>
                  <a:lnTo>
                    <a:pt x="1401147" y="103733"/>
                  </a:lnTo>
                  <a:lnTo>
                    <a:pt x="1444095" y="124021"/>
                  </a:lnTo>
                  <a:lnTo>
                    <a:pt x="1484670" y="145816"/>
                  </a:lnTo>
                  <a:lnTo>
                    <a:pt x="1522744" y="169043"/>
                  </a:lnTo>
                  <a:lnTo>
                    <a:pt x="1558187" y="193628"/>
                  </a:lnTo>
                  <a:lnTo>
                    <a:pt x="1590868" y="219497"/>
                  </a:lnTo>
                  <a:lnTo>
                    <a:pt x="1620660" y="246575"/>
                  </a:lnTo>
                  <a:lnTo>
                    <a:pt x="1647432" y="274789"/>
                  </a:lnTo>
                  <a:lnTo>
                    <a:pt x="1691398" y="334326"/>
                  </a:lnTo>
                  <a:lnTo>
                    <a:pt x="1721730" y="397515"/>
                  </a:lnTo>
                  <a:lnTo>
                    <a:pt x="1737393" y="463764"/>
                  </a:lnTo>
                  <a:lnTo>
                    <a:pt x="1739399" y="497849"/>
                  </a:lnTo>
                  <a:lnTo>
                    <a:pt x="1731460" y="565405"/>
                  </a:lnTo>
                  <a:lnTo>
                    <a:pt x="1708333" y="630198"/>
                  </a:lnTo>
                  <a:lnTo>
                    <a:pt x="1671054" y="691635"/>
                  </a:lnTo>
                  <a:lnTo>
                    <a:pt x="1620660" y="749124"/>
                  </a:lnTo>
                  <a:lnTo>
                    <a:pt x="1590868" y="776202"/>
                  </a:lnTo>
                  <a:lnTo>
                    <a:pt x="1558187" y="802071"/>
                  </a:lnTo>
                  <a:lnTo>
                    <a:pt x="1522744" y="826656"/>
                  </a:lnTo>
                  <a:lnTo>
                    <a:pt x="1484670" y="849883"/>
                  </a:lnTo>
                  <a:lnTo>
                    <a:pt x="1444095" y="871678"/>
                  </a:lnTo>
                  <a:lnTo>
                    <a:pt x="1401147" y="891966"/>
                  </a:lnTo>
                  <a:lnTo>
                    <a:pt x="1355957" y="910675"/>
                  </a:lnTo>
                  <a:lnTo>
                    <a:pt x="1308654" y="927728"/>
                  </a:lnTo>
                  <a:lnTo>
                    <a:pt x="1259367" y="943054"/>
                  </a:lnTo>
                  <a:lnTo>
                    <a:pt x="1208226" y="956576"/>
                  </a:lnTo>
                  <a:lnTo>
                    <a:pt x="1155361" y="968221"/>
                  </a:lnTo>
                  <a:lnTo>
                    <a:pt x="1100900" y="977916"/>
                  </a:lnTo>
                  <a:lnTo>
                    <a:pt x="1044974" y="985585"/>
                  </a:lnTo>
                  <a:lnTo>
                    <a:pt x="987713" y="991155"/>
                  </a:lnTo>
                  <a:lnTo>
                    <a:pt x="929244" y="994551"/>
                  </a:lnTo>
                  <a:lnTo>
                    <a:pt x="869699" y="995699"/>
                  </a:lnTo>
                  <a:lnTo>
                    <a:pt x="810155" y="994551"/>
                  </a:lnTo>
                  <a:lnTo>
                    <a:pt x="751686" y="991155"/>
                  </a:lnTo>
                  <a:lnTo>
                    <a:pt x="694425" y="985585"/>
                  </a:lnTo>
                  <a:lnTo>
                    <a:pt x="638499" y="977916"/>
                  </a:lnTo>
                  <a:lnTo>
                    <a:pt x="584038" y="968221"/>
                  </a:lnTo>
                  <a:lnTo>
                    <a:pt x="531173" y="956576"/>
                  </a:lnTo>
                  <a:lnTo>
                    <a:pt x="480032" y="943054"/>
                  </a:lnTo>
                  <a:lnTo>
                    <a:pt x="430745" y="927728"/>
                  </a:lnTo>
                  <a:lnTo>
                    <a:pt x="383442" y="910675"/>
                  </a:lnTo>
                  <a:lnTo>
                    <a:pt x="338252" y="891966"/>
                  </a:lnTo>
                  <a:lnTo>
                    <a:pt x="295304" y="871678"/>
                  </a:lnTo>
                  <a:lnTo>
                    <a:pt x="254729" y="849883"/>
                  </a:lnTo>
                  <a:lnTo>
                    <a:pt x="216655" y="826656"/>
                  </a:lnTo>
                  <a:lnTo>
                    <a:pt x="181212" y="802071"/>
                  </a:lnTo>
                  <a:lnTo>
                    <a:pt x="148531" y="776202"/>
                  </a:lnTo>
                  <a:lnTo>
                    <a:pt x="118739" y="749124"/>
                  </a:lnTo>
                  <a:lnTo>
                    <a:pt x="91967" y="720910"/>
                  </a:lnTo>
                  <a:lnTo>
                    <a:pt x="48001" y="661373"/>
                  </a:lnTo>
                  <a:lnTo>
                    <a:pt x="17669" y="598184"/>
                  </a:lnTo>
                  <a:lnTo>
                    <a:pt x="2006" y="531935"/>
                  </a:lnTo>
                  <a:lnTo>
                    <a:pt x="0" y="49784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7559713" y="4271683"/>
            <a:ext cx="8261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Causation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04250" y="935587"/>
            <a:ext cx="96266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276225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Arial"/>
                <a:cs typeface="Arial"/>
              </a:rPr>
              <a:t>Data  Generation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314497" y="935587"/>
            <a:ext cx="65722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35890" marR="5080" indent="-123825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Arial"/>
                <a:cs typeface="Arial"/>
              </a:rPr>
              <a:t>Sample  Data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117675" y="935587"/>
            <a:ext cx="1651635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7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Hypothesis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Testing</a:t>
            </a:r>
            <a:endParaRPr sz="1400">
              <a:latin typeface="Arial"/>
              <a:cs typeface="Arial"/>
            </a:endParaRPr>
          </a:p>
          <a:p>
            <a:pPr marL="163195" marR="155575" algn="ctr">
              <a:lnSpc>
                <a:spcPts val="1350"/>
              </a:lnSpc>
              <a:spcBef>
                <a:spcPts val="10"/>
              </a:spcBef>
            </a:pPr>
            <a:r>
              <a:rPr sz="1100" b="1" i="1" spc="-5" dirty="0">
                <a:latin typeface="Arial"/>
                <a:cs typeface="Arial"/>
              </a:rPr>
              <a:t>Difference of</a:t>
            </a:r>
            <a:r>
              <a:rPr sz="1100" b="1" i="1" spc="-80" dirty="0">
                <a:latin typeface="Arial"/>
                <a:cs typeface="Arial"/>
              </a:rPr>
              <a:t> </a:t>
            </a:r>
            <a:r>
              <a:rPr sz="1100" b="1" i="1" dirty="0">
                <a:latin typeface="Arial"/>
                <a:cs typeface="Arial"/>
              </a:rPr>
              <a:t>Means  </a:t>
            </a:r>
            <a:r>
              <a:rPr sz="1100" b="1" i="1" spc="-5" dirty="0">
                <a:latin typeface="Arial"/>
                <a:cs typeface="Arial"/>
              </a:rPr>
              <a:t>Permutation</a:t>
            </a:r>
            <a:r>
              <a:rPr sz="1100" b="1" i="1" spc="-35" dirty="0">
                <a:latin typeface="Arial"/>
                <a:cs typeface="Arial"/>
              </a:rPr>
              <a:t> </a:t>
            </a:r>
            <a:r>
              <a:rPr sz="1100" b="1" i="1" spc="-15" dirty="0">
                <a:latin typeface="Arial"/>
                <a:cs typeface="Arial"/>
              </a:rPr>
              <a:t>Test</a:t>
            </a:r>
            <a:endParaRPr sz="11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426655" y="986888"/>
            <a:ext cx="10922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Conclusions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988274" y="949874"/>
            <a:ext cx="0" cy="3925570"/>
          </a:xfrm>
          <a:custGeom>
            <a:avLst/>
            <a:gdLst/>
            <a:ahLst/>
            <a:cxnLst/>
            <a:rect l="l" t="t" r="r" b="b"/>
            <a:pathLst>
              <a:path h="3925570">
                <a:moveTo>
                  <a:pt x="0" y="0"/>
                </a:moveTo>
                <a:lnTo>
                  <a:pt x="0" y="3925499"/>
                </a:lnTo>
              </a:path>
            </a:pathLst>
          </a:custGeom>
          <a:ln w="9524">
            <a:solidFill>
              <a:srgbClr val="3368FC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C7CF40D-ACA5-49C4-9283-6F4BB736109C}"/>
              </a:ext>
            </a:extLst>
          </p:cNvPr>
          <p:cNvSpPr/>
          <p:nvPr/>
        </p:nvSpPr>
        <p:spPr>
          <a:xfrm>
            <a:off x="4572000" y="819150"/>
            <a:ext cx="4385215" cy="41238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581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6274" y="949874"/>
            <a:ext cx="1935800" cy="3925570"/>
            <a:chOff x="616274" y="949874"/>
            <a:chExt cx="1935800" cy="3925570"/>
          </a:xfrm>
        </p:grpSpPr>
        <p:sp>
          <p:nvSpPr>
            <p:cNvPr id="3" name="object 3"/>
            <p:cNvSpPr/>
            <p:nvPr/>
          </p:nvSpPr>
          <p:spPr>
            <a:xfrm>
              <a:off x="2552074" y="949874"/>
              <a:ext cx="0" cy="3925570"/>
            </a:xfrm>
            <a:custGeom>
              <a:avLst/>
              <a:gdLst/>
              <a:ahLst/>
              <a:cxnLst/>
              <a:rect l="l" t="t" r="r" b="b"/>
              <a:pathLst>
                <a:path h="3925570">
                  <a:moveTo>
                    <a:pt x="0" y="0"/>
                  </a:moveTo>
                  <a:lnTo>
                    <a:pt x="0" y="3925499"/>
                  </a:lnTo>
                </a:path>
              </a:pathLst>
            </a:custGeom>
            <a:ln w="9524">
              <a:solidFill>
                <a:srgbClr val="3368FC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6274" y="3787475"/>
              <a:ext cx="1739900" cy="996315"/>
            </a:xfrm>
            <a:custGeom>
              <a:avLst/>
              <a:gdLst/>
              <a:ahLst/>
              <a:cxnLst/>
              <a:rect l="l" t="t" r="r" b="b"/>
              <a:pathLst>
                <a:path w="1739900" h="996314">
                  <a:moveTo>
                    <a:pt x="869699" y="995699"/>
                  </a:moveTo>
                  <a:lnTo>
                    <a:pt x="810154" y="994551"/>
                  </a:lnTo>
                  <a:lnTo>
                    <a:pt x="751686" y="991155"/>
                  </a:lnTo>
                  <a:lnTo>
                    <a:pt x="694425" y="985585"/>
                  </a:lnTo>
                  <a:lnTo>
                    <a:pt x="638499" y="977916"/>
                  </a:lnTo>
                  <a:lnTo>
                    <a:pt x="584038" y="968221"/>
                  </a:lnTo>
                  <a:lnTo>
                    <a:pt x="531173" y="956576"/>
                  </a:lnTo>
                  <a:lnTo>
                    <a:pt x="480032" y="943054"/>
                  </a:lnTo>
                  <a:lnTo>
                    <a:pt x="430745" y="927728"/>
                  </a:lnTo>
                  <a:lnTo>
                    <a:pt x="383442" y="910675"/>
                  </a:lnTo>
                  <a:lnTo>
                    <a:pt x="338252" y="891966"/>
                  </a:lnTo>
                  <a:lnTo>
                    <a:pt x="295304" y="871678"/>
                  </a:lnTo>
                  <a:lnTo>
                    <a:pt x="254729" y="849883"/>
                  </a:lnTo>
                  <a:lnTo>
                    <a:pt x="216655" y="826656"/>
                  </a:lnTo>
                  <a:lnTo>
                    <a:pt x="181212" y="802071"/>
                  </a:lnTo>
                  <a:lnTo>
                    <a:pt x="148531" y="776202"/>
                  </a:lnTo>
                  <a:lnTo>
                    <a:pt x="118739" y="749124"/>
                  </a:lnTo>
                  <a:lnTo>
                    <a:pt x="91967" y="720910"/>
                  </a:lnTo>
                  <a:lnTo>
                    <a:pt x="48001" y="661373"/>
                  </a:lnTo>
                  <a:lnTo>
                    <a:pt x="17669" y="598184"/>
                  </a:lnTo>
                  <a:lnTo>
                    <a:pt x="2006" y="531935"/>
                  </a:lnTo>
                  <a:lnTo>
                    <a:pt x="0" y="497849"/>
                  </a:lnTo>
                  <a:lnTo>
                    <a:pt x="2006" y="463764"/>
                  </a:lnTo>
                  <a:lnTo>
                    <a:pt x="17669" y="397515"/>
                  </a:lnTo>
                  <a:lnTo>
                    <a:pt x="48001" y="334326"/>
                  </a:lnTo>
                  <a:lnTo>
                    <a:pt x="91967" y="274789"/>
                  </a:lnTo>
                  <a:lnTo>
                    <a:pt x="118739" y="246575"/>
                  </a:lnTo>
                  <a:lnTo>
                    <a:pt x="148531" y="219497"/>
                  </a:lnTo>
                  <a:lnTo>
                    <a:pt x="181212" y="193628"/>
                  </a:lnTo>
                  <a:lnTo>
                    <a:pt x="216655" y="169043"/>
                  </a:lnTo>
                  <a:lnTo>
                    <a:pt x="254729" y="145816"/>
                  </a:lnTo>
                  <a:lnTo>
                    <a:pt x="295304" y="124021"/>
                  </a:lnTo>
                  <a:lnTo>
                    <a:pt x="338252" y="103733"/>
                  </a:lnTo>
                  <a:lnTo>
                    <a:pt x="383442" y="85024"/>
                  </a:lnTo>
                  <a:lnTo>
                    <a:pt x="430745" y="67971"/>
                  </a:lnTo>
                  <a:lnTo>
                    <a:pt x="480032" y="52645"/>
                  </a:lnTo>
                  <a:lnTo>
                    <a:pt x="531173" y="39123"/>
                  </a:lnTo>
                  <a:lnTo>
                    <a:pt x="584038" y="27478"/>
                  </a:lnTo>
                  <a:lnTo>
                    <a:pt x="638499" y="17783"/>
                  </a:lnTo>
                  <a:lnTo>
                    <a:pt x="694425" y="10114"/>
                  </a:lnTo>
                  <a:lnTo>
                    <a:pt x="751686" y="4544"/>
                  </a:lnTo>
                  <a:lnTo>
                    <a:pt x="810154" y="1148"/>
                  </a:lnTo>
                  <a:lnTo>
                    <a:pt x="869699" y="0"/>
                  </a:lnTo>
                  <a:lnTo>
                    <a:pt x="929244" y="1148"/>
                  </a:lnTo>
                  <a:lnTo>
                    <a:pt x="987713" y="4544"/>
                  </a:lnTo>
                  <a:lnTo>
                    <a:pt x="1044974" y="10114"/>
                  </a:lnTo>
                  <a:lnTo>
                    <a:pt x="1100900" y="17783"/>
                  </a:lnTo>
                  <a:lnTo>
                    <a:pt x="1155361" y="27478"/>
                  </a:lnTo>
                  <a:lnTo>
                    <a:pt x="1208226" y="39123"/>
                  </a:lnTo>
                  <a:lnTo>
                    <a:pt x="1259367" y="52645"/>
                  </a:lnTo>
                  <a:lnTo>
                    <a:pt x="1308654" y="67971"/>
                  </a:lnTo>
                  <a:lnTo>
                    <a:pt x="1355957" y="85024"/>
                  </a:lnTo>
                  <a:lnTo>
                    <a:pt x="1401147" y="103733"/>
                  </a:lnTo>
                  <a:lnTo>
                    <a:pt x="1444095" y="124021"/>
                  </a:lnTo>
                  <a:lnTo>
                    <a:pt x="1484670" y="145816"/>
                  </a:lnTo>
                  <a:lnTo>
                    <a:pt x="1522744" y="169043"/>
                  </a:lnTo>
                  <a:lnTo>
                    <a:pt x="1558187" y="193628"/>
                  </a:lnTo>
                  <a:lnTo>
                    <a:pt x="1590868" y="219497"/>
                  </a:lnTo>
                  <a:lnTo>
                    <a:pt x="1620660" y="246575"/>
                  </a:lnTo>
                  <a:lnTo>
                    <a:pt x="1647432" y="274789"/>
                  </a:lnTo>
                  <a:lnTo>
                    <a:pt x="1691398" y="334326"/>
                  </a:lnTo>
                  <a:lnTo>
                    <a:pt x="1721730" y="397515"/>
                  </a:lnTo>
                  <a:lnTo>
                    <a:pt x="1737393" y="463764"/>
                  </a:lnTo>
                  <a:lnTo>
                    <a:pt x="1739399" y="497849"/>
                  </a:lnTo>
                  <a:lnTo>
                    <a:pt x="1737393" y="531935"/>
                  </a:lnTo>
                  <a:lnTo>
                    <a:pt x="1721730" y="598184"/>
                  </a:lnTo>
                  <a:lnTo>
                    <a:pt x="1691398" y="661373"/>
                  </a:lnTo>
                  <a:lnTo>
                    <a:pt x="1647432" y="720910"/>
                  </a:lnTo>
                  <a:lnTo>
                    <a:pt x="1620660" y="749124"/>
                  </a:lnTo>
                  <a:lnTo>
                    <a:pt x="1590868" y="776202"/>
                  </a:lnTo>
                  <a:lnTo>
                    <a:pt x="1558187" y="802071"/>
                  </a:lnTo>
                  <a:lnTo>
                    <a:pt x="1522744" y="826656"/>
                  </a:lnTo>
                  <a:lnTo>
                    <a:pt x="1484670" y="849883"/>
                  </a:lnTo>
                  <a:lnTo>
                    <a:pt x="1444095" y="871678"/>
                  </a:lnTo>
                  <a:lnTo>
                    <a:pt x="1401147" y="891966"/>
                  </a:lnTo>
                  <a:lnTo>
                    <a:pt x="1355957" y="910675"/>
                  </a:lnTo>
                  <a:lnTo>
                    <a:pt x="1308654" y="927728"/>
                  </a:lnTo>
                  <a:lnTo>
                    <a:pt x="1259367" y="943054"/>
                  </a:lnTo>
                  <a:lnTo>
                    <a:pt x="1208226" y="956576"/>
                  </a:lnTo>
                  <a:lnTo>
                    <a:pt x="1155361" y="968221"/>
                  </a:lnTo>
                  <a:lnTo>
                    <a:pt x="1100900" y="977916"/>
                  </a:lnTo>
                  <a:lnTo>
                    <a:pt x="1044974" y="985585"/>
                  </a:lnTo>
                  <a:lnTo>
                    <a:pt x="987713" y="991155"/>
                  </a:lnTo>
                  <a:lnTo>
                    <a:pt x="929244" y="994551"/>
                  </a:lnTo>
                  <a:lnTo>
                    <a:pt x="869699" y="995699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6274" y="3787475"/>
              <a:ext cx="1739900" cy="996315"/>
            </a:xfrm>
            <a:custGeom>
              <a:avLst/>
              <a:gdLst/>
              <a:ahLst/>
              <a:cxnLst/>
              <a:rect l="l" t="t" r="r" b="b"/>
              <a:pathLst>
                <a:path w="1739900" h="996314">
                  <a:moveTo>
                    <a:pt x="0" y="497849"/>
                  </a:moveTo>
                  <a:lnTo>
                    <a:pt x="2006" y="463764"/>
                  </a:lnTo>
                  <a:lnTo>
                    <a:pt x="7939" y="430294"/>
                  </a:lnTo>
                  <a:lnTo>
                    <a:pt x="31066" y="365501"/>
                  </a:lnTo>
                  <a:lnTo>
                    <a:pt x="68345" y="304064"/>
                  </a:lnTo>
                  <a:lnTo>
                    <a:pt x="118739" y="246575"/>
                  </a:lnTo>
                  <a:lnTo>
                    <a:pt x="148531" y="219497"/>
                  </a:lnTo>
                  <a:lnTo>
                    <a:pt x="181212" y="193628"/>
                  </a:lnTo>
                  <a:lnTo>
                    <a:pt x="216655" y="169043"/>
                  </a:lnTo>
                  <a:lnTo>
                    <a:pt x="254729" y="145816"/>
                  </a:lnTo>
                  <a:lnTo>
                    <a:pt x="295304" y="124021"/>
                  </a:lnTo>
                  <a:lnTo>
                    <a:pt x="338252" y="103733"/>
                  </a:lnTo>
                  <a:lnTo>
                    <a:pt x="383442" y="85024"/>
                  </a:lnTo>
                  <a:lnTo>
                    <a:pt x="430745" y="67971"/>
                  </a:lnTo>
                  <a:lnTo>
                    <a:pt x="480032" y="52645"/>
                  </a:lnTo>
                  <a:lnTo>
                    <a:pt x="531173" y="39123"/>
                  </a:lnTo>
                  <a:lnTo>
                    <a:pt x="584038" y="27478"/>
                  </a:lnTo>
                  <a:lnTo>
                    <a:pt x="638499" y="17783"/>
                  </a:lnTo>
                  <a:lnTo>
                    <a:pt x="694425" y="10114"/>
                  </a:lnTo>
                  <a:lnTo>
                    <a:pt x="751686" y="4544"/>
                  </a:lnTo>
                  <a:lnTo>
                    <a:pt x="810154" y="1148"/>
                  </a:lnTo>
                  <a:lnTo>
                    <a:pt x="869699" y="0"/>
                  </a:lnTo>
                  <a:lnTo>
                    <a:pt x="929244" y="1148"/>
                  </a:lnTo>
                  <a:lnTo>
                    <a:pt x="987713" y="4544"/>
                  </a:lnTo>
                  <a:lnTo>
                    <a:pt x="1044974" y="10114"/>
                  </a:lnTo>
                  <a:lnTo>
                    <a:pt x="1100900" y="17783"/>
                  </a:lnTo>
                  <a:lnTo>
                    <a:pt x="1155361" y="27478"/>
                  </a:lnTo>
                  <a:lnTo>
                    <a:pt x="1208226" y="39123"/>
                  </a:lnTo>
                  <a:lnTo>
                    <a:pt x="1259367" y="52645"/>
                  </a:lnTo>
                  <a:lnTo>
                    <a:pt x="1308654" y="67971"/>
                  </a:lnTo>
                  <a:lnTo>
                    <a:pt x="1355957" y="85024"/>
                  </a:lnTo>
                  <a:lnTo>
                    <a:pt x="1401147" y="103733"/>
                  </a:lnTo>
                  <a:lnTo>
                    <a:pt x="1444095" y="124021"/>
                  </a:lnTo>
                  <a:lnTo>
                    <a:pt x="1484670" y="145816"/>
                  </a:lnTo>
                  <a:lnTo>
                    <a:pt x="1522744" y="169043"/>
                  </a:lnTo>
                  <a:lnTo>
                    <a:pt x="1558187" y="193628"/>
                  </a:lnTo>
                  <a:lnTo>
                    <a:pt x="1590868" y="219497"/>
                  </a:lnTo>
                  <a:lnTo>
                    <a:pt x="1620660" y="246575"/>
                  </a:lnTo>
                  <a:lnTo>
                    <a:pt x="1647432" y="274789"/>
                  </a:lnTo>
                  <a:lnTo>
                    <a:pt x="1691398" y="334326"/>
                  </a:lnTo>
                  <a:lnTo>
                    <a:pt x="1721730" y="397515"/>
                  </a:lnTo>
                  <a:lnTo>
                    <a:pt x="1737393" y="463764"/>
                  </a:lnTo>
                  <a:lnTo>
                    <a:pt x="1739399" y="497849"/>
                  </a:lnTo>
                  <a:lnTo>
                    <a:pt x="1731460" y="565405"/>
                  </a:lnTo>
                  <a:lnTo>
                    <a:pt x="1708333" y="630198"/>
                  </a:lnTo>
                  <a:lnTo>
                    <a:pt x="1671054" y="691635"/>
                  </a:lnTo>
                  <a:lnTo>
                    <a:pt x="1620660" y="749124"/>
                  </a:lnTo>
                  <a:lnTo>
                    <a:pt x="1590868" y="776202"/>
                  </a:lnTo>
                  <a:lnTo>
                    <a:pt x="1558187" y="802071"/>
                  </a:lnTo>
                  <a:lnTo>
                    <a:pt x="1522744" y="826656"/>
                  </a:lnTo>
                  <a:lnTo>
                    <a:pt x="1484670" y="849883"/>
                  </a:lnTo>
                  <a:lnTo>
                    <a:pt x="1444095" y="871678"/>
                  </a:lnTo>
                  <a:lnTo>
                    <a:pt x="1401147" y="891966"/>
                  </a:lnTo>
                  <a:lnTo>
                    <a:pt x="1355957" y="910675"/>
                  </a:lnTo>
                  <a:lnTo>
                    <a:pt x="1308654" y="927728"/>
                  </a:lnTo>
                  <a:lnTo>
                    <a:pt x="1259367" y="943054"/>
                  </a:lnTo>
                  <a:lnTo>
                    <a:pt x="1208226" y="956576"/>
                  </a:lnTo>
                  <a:lnTo>
                    <a:pt x="1155361" y="968221"/>
                  </a:lnTo>
                  <a:lnTo>
                    <a:pt x="1100900" y="977916"/>
                  </a:lnTo>
                  <a:lnTo>
                    <a:pt x="1044974" y="985585"/>
                  </a:lnTo>
                  <a:lnTo>
                    <a:pt x="987713" y="991155"/>
                  </a:lnTo>
                  <a:lnTo>
                    <a:pt x="929244" y="994551"/>
                  </a:lnTo>
                  <a:lnTo>
                    <a:pt x="869699" y="995699"/>
                  </a:lnTo>
                  <a:lnTo>
                    <a:pt x="810154" y="994551"/>
                  </a:lnTo>
                  <a:lnTo>
                    <a:pt x="751686" y="991155"/>
                  </a:lnTo>
                  <a:lnTo>
                    <a:pt x="694425" y="985585"/>
                  </a:lnTo>
                  <a:lnTo>
                    <a:pt x="638499" y="977916"/>
                  </a:lnTo>
                  <a:lnTo>
                    <a:pt x="584038" y="968221"/>
                  </a:lnTo>
                  <a:lnTo>
                    <a:pt x="531173" y="956576"/>
                  </a:lnTo>
                  <a:lnTo>
                    <a:pt x="480032" y="943054"/>
                  </a:lnTo>
                  <a:lnTo>
                    <a:pt x="430745" y="927728"/>
                  </a:lnTo>
                  <a:lnTo>
                    <a:pt x="383442" y="910675"/>
                  </a:lnTo>
                  <a:lnTo>
                    <a:pt x="338252" y="891966"/>
                  </a:lnTo>
                  <a:lnTo>
                    <a:pt x="295304" y="871678"/>
                  </a:lnTo>
                  <a:lnTo>
                    <a:pt x="254729" y="849883"/>
                  </a:lnTo>
                  <a:lnTo>
                    <a:pt x="216655" y="826656"/>
                  </a:lnTo>
                  <a:lnTo>
                    <a:pt x="181212" y="802071"/>
                  </a:lnTo>
                  <a:lnTo>
                    <a:pt x="148531" y="776202"/>
                  </a:lnTo>
                  <a:lnTo>
                    <a:pt x="118739" y="749124"/>
                  </a:lnTo>
                  <a:lnTo>
                    <a:pt x="91967" y="720910"/>
                  </a:lnTo>
                  <a:lnTo>
                    <a:pt x="48001" y="661373"/>
                  </a:lnTo>
                  <a:lnTo>
                    <a:pt x="17669" y="598184"/>
                  </a:lnTo>
                  <a:lnTo>
                    <a:pt x="2006" y="531935"/>
                  </a:lnTo>
                  <a:lnTo>
                    <a:pt x="0" y="49784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420" y="200512"/>
            <a:ext cx="71380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Random Assignment </a:t>
            </a:r>
            <a:r>
              <a:rPr u="none" dirty="0"/>
              <a:t>&amp;</a:t>
            </a:r>
            <a:r>
              <a:rPr u="none" spc="-225" dirty="0"/>
              <a:t> </a:t>
            </a:r>
            <a:r>
              <a:rPr u="none" spc="-5" dirty="0"/>
              <a:t>Shuffling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74446" y="3933513"/>
            <a:ext cx="1023619" cy="657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Arial"/>
                <a:cs typeface="Arial"/>
              </a:rPr>
              <a:t>Randomized  Control  Experiment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201224" y="2703874"/>
            <a:ext cx="2312225" cy="1175184"/>
            <a:chOff x="2201224" y="2703874"/>
            <a:chExt cx="2312225" cy="1175184"/>
          </a:xfrm>
        </p:grpSpPr>
        <p:sp>
          <p:nvSpPr>
            <p:cNvPr id="12" name="object 12"/>
            <p:cNvSpPr/>
            <p:nvPr/>
          </p:nvSpPr>
          <p:spPr>
            <a:xfrm>
              <a:off x="2201224" y="3563463"/>
              <a:ext cx="464820" cy="315595"/>
            </a:xfrm>
            <a:custGeom>
              <a:avLst/>
              <a:gdLst/>
              <a:ahLst/>
              <a:cxnLst/>
              <a:rect l="l" t="t" r="r" b="b"/>
              <a:pathLst>
                <a:path w="464819" h="315595">
                  <a:moveTo>
                    <a:pt x="0" y="315585"/>
                  </a:moveTo>
                  <a:lnTo>
                    <a:pt x="464759" y="0"/>
                  </a:lnTo>
                </a:path>
              </a:pathLst>
            </a:custGeom>
            <a:ln w="2857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25182" y="3476329"/>
              <a:ext cx="162370" cy="14046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73549" y="2703874"/>
              <a:ext cx="1739900" cy="996315"/>
            </a:xfrm>
            <a:custGeom>
              <a:avLst/>
              <a:gdLst/>
              <a:ahLst/>
              <a:cxnLst/>
              <a:rect l="l" t="t" r="r" b="b"/>
              <a:pathLst>
                <a:path w="1739900" h="996314">
                  <a:moveTo>
                    <a:pt x="869699" y="995699"/>
                  </a:moveTo>
                  <a:lnTo>
                    <a:pt x="810154" y="994551"/>
                  </a:lnTo>
                  <a:lnTo>
                    <a:pt x="751686" y="991155"/>
                  </a:lnTo>
                  <a:lnTo>
                    <a:pt x="694425" y="985585"/>
                  </a:lnTo>
                  <a:lnTo>
                    <a:pt x="638499" y="977916"/>
                  </a:lnTo>
                  <a:lnTo>
                    <a:pt x="584038" y="968221"/>
                  </a:lnTo>
                  <a:lnTo>
                    <a:pt x="531173" y="956576"/>
                  </a:lnTo>
                  <a:lnTo>
                    <a:pt x="480032" y="943054"/>
                  </a:lnTo>
                  <a:lnTo>
                    <a:pt x="430745" y="927728"/>
                  </a:lnTo>
                  <a:lnTo>
                    <a:pt x="383442" y="910675"/>
                  </a:lnTo>
                  <a:lnTo>
                    <a:pt x="338252" y="891966"/>
                  </a:lnTo>
                  <a:lnTo>
                    <a:pt x="295304" y="871678"/>
                  </a:lnTo>
                  <a:lnTo>
                    <a:pt x="254729" y="849883"/>
                  </a:lnTo>
                  <a:lnTo>
                    <a:pt x="216655" y="826656"/>
                  </a:lnTo>
                  <a:lnTo>
                    <a:pt x="181212" y="802071"/>
                  </a:lnTo>
                  <a:lnTo>
                    <a:pt x="148531" y="776202"/>
                  </a:lnTo>
                  <a:lnTo>
                    <a:pt x="118739" y="749124"/>
                  </a:lnTo>
                  <a:lnTo>
                    <a:pt x="91967" y="720910"/>
                  </a:lnTo>
                  <a:lnTo>
                    <a:pt x="48001" y="661373"/>
                  </a:lnTo>
                  <a:lnTo>
                    <a:pt x="17669" y="598184"/>
                  </a:lnTo>
                  <a:lnTo>
                    <a:pt x="2006" y="531935"/>
                  </a:lnTo>
                  <a:lnTo>
                    <a:pt x="0" y="497849"/>
                  </a:lnTo>
                  <a:lnTo>
                    <a:pt x="2006" y="463764"/>
                  </a:lnTo>
                  <a:lnTo>
                    <a:pt x="17669" y="397515"/>
                  </a:lnTo>
                  <a:lnTo>
                    <a:pt x="48001" y="334326"/>
                  </a:lnTo>
                  <a:lnTo>
                    <a:pt x="91967" y="274789"/>
                  </a:lnTo>
                  <a:lnTo>
                    <a:pt x="118739" y="246575"/>
                  </a:lnTo>
                  <a:lnTo>
                    <a:pt x="148531" y="219497"/>
                  </a:lnTo>
                  <a:lnTo>
                    <a:pt x="181212" y="193628"/>
                  </a:lnTo>
                  <a:lnTo>
                    <a:pt x="216655" y="169043"/>
                  </a:lnTo>
                  <a:lnTo>
                    <a:pt x="254729" y="145816"/>
                  </a:lnTo>
                  <a:lnTo>
                    <a:pt x="295304" y="124022"/>
                  </a:lnTo>
                  <a:lnTo>
                    <a:pt x="338252" y="103733"/>
                  </a:lnTo>
                  <a:lnTo>
                    <a:pt x="383442" y="85024"/>
                  </a:lnTo>
                  <a:lnTo>
                    <a:pt x="430745" y="67971"/>
                  </a:lnTo>
                  <a:lnTo>
                    <a:pt x="480032" y="52645"/>
                  </a:lnTo>
                  <a:lnTo>
                    <a:pt x="531173" y="39123"/>
                  </a:lnTo>
                  <a:lnTo>
                    <a:pt x="584038" y="27478"/>
                  </a:lnTo>
                  <a:lnTo>
                    <a:pt x="638499" y="17783"/>
                  </a:lnTo>
                  <a:lnTo>
                    <a:pt x="694425" y="10114"/>
                  </a:lnTo>
                  <a:lnTo>
                    <a:pt x="751686" y="4544"/>
                  </a:lnTo>
                  <a:lnTo>
                    <a:pt x="810154" y="1148"/>
                  </a:lnTo>
                  <a:lnTo>
                    <a:pt x="869699" y="0"/>
                  </a:lnTo>
                  <a:lnTo>
                    <a:pt x="929244" y="1148"/>
                  </a:lnTo>
                  <a:lnTo>
                    <a:pt x="987713" y="4544"/>
                  </a:lnTo>
                  <a:lnTo>
                    <a:pt x="1044974" y="10114"/>
                  </a:lnTo>
                  <a:lnTo>
                    <a:pt x="1100900" y="17783"/>
                  </a:lnTo>
                  <a:lnTo>
                    <a:pt x="1155361" y="27478"/>
                  </a:lnTo>
                  <a:lnTo>
                    <a:pt x="1208226" y="39123"/>
                  </a:lnTo>
                  <a:lnTo>
                    <a:pt x="1259367" y="52645"/>
                  </a:lnTo>
                  <a:lnTo>
                    <a:pt x="1308654" y="67971"/>
                  </a:lnTo>
                  <a:lnTo>
                    <a:pt x="1355957" y="85024"/>
                  </a:lnTo>
                  <a:lnTo>
                    <a:pt x="1401147" y="103733"/>
                  </a:lnTo>
                  <a:lnTo>
                    <a:pt x="1444095" y="124022"/>
                  </a:lnTo>
                  <a:lnTo>
                    <a:pt x="1484670" y="145816"/>
                  </a:lnTo>
                  <a:lnTo>
                    <a:pt x="1522744" y="169043"/>
                  </a:lnTo>
                  <a:lnTo>
                    <a:pt x="1558187" y="193628"/>
                  </a:lnTo>
                  <a:lnTo>
                    <a:pt x="1590868" y="219497"/>
                  </a:lnTo>
                  <a:lnTo>
                    <a:pt x="1620660" y="246575"/>
                  </a:lnTo>
                  <a:lnTo>
                    <a:pt x="1647432" y="274789"/>
                  </a:lnTo>
                  <a:lnTo>
                    <a:pt x="1691398" y="334326"/>
                  </a:lnTo>
                  <a:lnTo>
                    <a:pt x="1721730" y="397515"/>
                  </a:lnTo>
                  <a:lnTo>
                    <a:pt x="1737393" y="463764"/>
                  </a:lnTo>
                  <a:lnTo>
                    <a:pt x="1739399" y="497849"/>
                  </a:lnTo>
                  <a:lnTo>
                    <a:pt x="1737393" y="531935"/>
                  </a:lnTo>
                  <a:lnTo>
                    <a:pt x="1721730" y="598184"/>
                  </a:lnTo>
                  <a:lnTo>
                    <a:pt x="1691398" y="661373"/>
                  </a:lnTo>
                  <a:lnTo>
                    <a:pt x="1647432" y="720910"/>
                  </a:lnTo>
                  <a:lnTo>
                    <a:pt x="1620660" y="749124"/>
                  </a:lnTo>
                  <a:lnTo>
                    <a:pt x="1590868" y="776202"/>
                  </a:lnTo>
                  <a:lnTo>
                    <a:pt x="1558187" y="802071"/>
                  </a:lnTo>
                  <a:lnTo>
                    <a:pt x="1522744" y="826656"/>
                  </a:lnTo>
                  <a:lnTo>
                    <a:pt x="1484670" y="849883"/>
                  </a:lnTo>
                  <a:lnTo>
                    <a:pt x="1444095" y="871678"/>
                  </a:lnTo>
                  <a:lnTo>
                    <a:pt x="1401147" y="891966"/>
                  </a:lnTo>
                  <a:lnTo>
                    <a:pt x="1355957" y="910675"/>
                  </a:lnTo>
                  <a:lnTo>
                    <a:pt x="1308654" y="927728"/>
                  </a:lnTo>
                  <a:lnTo>
                    <a:pt x="1259367" y="943054"/>
                  </a:lnTo>
                  <a:lnTo>
                    <a:pt x="1208226" y="956576"/>
                  </a:lnTo>
                  <a:lnTo>
                    <a:pt x="1155361" y="968221"/>
                  </a:lnTo>
                  <a:lnTo>
                    <a:pt x="1100900" y="977916"/>
                  </a:lnTo>
                  <a:lnTo>
                    <a:pt x="1044974" y="985585"/>
                  </a:lnTo>
                  <a:lnTo>
                    <a:pt x="987713" y="991155"/>
                  </a:lnTo>
                  <a:lnTo>
                    <a:pt x="929244" y="994551"/>
                  </a:lnTo>
                  <a:lnTo>
                    <a:pt x="869699" y="9956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773549" y="2703874"/>
              <a:ext cx="1739900" cy="996315"/>
            </a:xfrm>
            <a:custGeom>
              <a:avLst/>
              <a:gdLst/>
              <a:ahLst/>
              <a:cxnLst/>
              <a:rect l="l" t="t" r="r" b="b"/>
              <a:pathLst>
                <a:path w="1739900" h="996314">
                  <a:moveTo>
                    <a:pt x="0" y="497849"/>
                  </a:moveTo>
                  <a:lnTo>
                    <a:pt x="2006" y="463764"/>
                  </a:lnTo>
                  <a:lnTo>
                    <a:pt x="7939" y="430294"/>
                  </a:lnTo>
                  <a:lnTo>
                    <a:pt x="31066" y="365501"/>
                  </a:lnTo>
                  <a:lnTo>
                    <a:pt x="68345" y="304064"/>
                  </a:lnTo>
                  <a:lnTo>
                    <a:pt x="118739" y="246575"/>
                  </a:lnTo>
                  <a:lnTo>
                    <a:pt x="148531" y="219497"/>
                  </a:lnTo>
                  <a:lnTo>
                    <a:pt x="181212" y="193628"/>
                  </a:lnTo>
                  <a:lnTo>
                    <a:pt x="216655" y="169043"/>
                  </a:lnTo>
                  <a:lnTo>
                    <a:pt x="254729" y="145816"/>
                  </a:lnTo>
                  <a:lnTo>
                    <a:pt x="295304" y="124022"/>
                  </a:lnTo>
                  <a:lnTo>
                    <a:pt x="338252" y="103733"/>
                  </a:lnTo>
                  <a:lnTo>
                    <a:pt x="383442" y="85024"/>
                  </a:lnTo>
                  <a:lnTo>
                    <a:pt x="430745" y="67971"/>
                  </a:lnTo>
                  <a:lnTo>
                    <a:pt x="480032" y="52645"/>
                  </a:lnTo>
                  <a:lnTo>
                    <a:pt x="531173" y="39123"/>
                  </a:lnTo>
                  <a:lnTo>
                    <a:pt x="584038" y="27478"/>
                  </a:lnTo>
                  <a:lnTo>
                    <a:pt x="638499" y="17783"/>
                  </a:lnTo>
                  <a:lnTo>
                    <a:pt x="694425" y="10114"/>
                  </a:lnTo>
                  <a:lnTo>
                    <a:pt x="751686" y="4544"/>
                  </a:lnTo>
                  <a:lnTo>
                    <a:pt x="810155" y="1148"/>
                  </a:lnTo>
                  <a:lnTo>
                    <a:pt x="869699" y="0"/>
                  </a:lnTo>
                  <a:lnTo>
                    <a:pt x="929244" y="1148"/>
                  </a:lnTo>
                  <a:lnTo>
                    <a:pt x="987713" y="4544"/>
                  </a:lnTo>
                  <a:lnTo>
                    <a:pt x="1044974" y="10114"/>
                  </a:lnTo>
                  <a:lnTo>
                    <a:pt x="1100900" y="17783"/>
                  </a:lnTo>
                  <a:lnTo>
                    <a:pt x="1155361" y="27478"/>
                  </a:lnTo>
                  <a:lnTo>
                    <a:pt x="1208226" y="39123"/>
                  </a:lnTo>
                  <a:lnTo>
                    <a:pt x="1259367" y="52645"/>
                  </a:lnTo>
                  <a:lnTo>
                    <a:pt x="1308654" y="67971"/>
                  </a:lnTo>
                  <a:lnTo>
                    <a:pt x="1355957" y="85024"/>
                  </a:lnTo>
                  <a:lnTo>
                    <a:pt x="1401147" y="103733"/>
                  </a:lnTo>
                  <a:lnTo>
                    <a:pt x="1444095" y="124022"/>
                  </a:lnTo>
                  <a:lnTo>
                    <a:pt x="1484670" y="145816"/>
                  </a:lnTo>
                  <a:lnTo>
                    <a:pt x="1522744" y="169043"/>
                  </a:lnTo>
                  <a:lnTo>
                    <a:pt x="1558187" y="193628"/>
                  </a:lnTo>
                  <a:lnTo>
                    <a:pt x="1590868" y="219497"/>
                  </a:lnTo>
                  <a:lnTo>
                    <a:pt x="1620660" y="246575"/>
                  </a:lnTo>
                  <a:lnTo>
                    <a:pt x="1647432" y="274789"/>
                  </a:lnTo>
                  <a:lnTo>
                    <a:pt x="1691398" y="334326"/>
                  </a:lnTo>
                  <a:lnTo>
                    <a:pt x="1721730" y="397515"/>
                  </a:lnTo>
                  <a:lnTo>
                    <a:pt x="1737393" y="463764"/>
                  </a:lnTo>
                  <a:lnTo>
                    <a:pt x="1739399" y="497849"/>
                  </a:lnTo>
                  <a:lnTo>
                    <a:pt x="1731460" y="565405"/>
                  </a:lnTo>
                  <a:lnTo>
                    <a:pt x="1708333" y="630198"/>
                  </a:lnTo>
                  <a:lnTo>
                    <a:pt x="1671054" y="691635"/>
                  </a:lnTo>
                  <a:lnTo>
                    <a:pt x="1620660" y="749124"/>
                  </a:lnTo>
                  <a:lnTo>
                    <a:pt x="1590868" y="776202"/>
                  </a:lnTo>
                  <a:lnTo>
                    <a:pt x="1558187" y="802071"/>
                  </a:lnTo>
                  <a:lnTo>
                    <a:pt x="1522744" y="826656"/>
                  </a:lnTo>
                  <a:lnTo>
                    <a:pt x="1484670" y="849883"/>
                  </a:lnTo>
                  <a:lnTo>
                    <a:pt x="1444095" y="871678"/>
                  </a:lnTo>
                  <a:lnTo>
                    <a:pt x="1401147" y="891966"/>
                  </a:lnTo>
                  <a:lnTo>
                    <a:pt x="1355957" y="910675"/>
                  </a:lnTo>
                  <a:lnTo>
                    <a:pt x="1308654" y="927728"/>
                  </a:lnTo>
                  <a:lnTo>
                    <a:pt x="1259367" y="943054"/>
                  </a:lnTo>
                  <a:lnTo>
                    <a:pt x="1208226" y="956576"/>
                  </a:lnTo>
                  <a:lnTo>
                    <a:pt x="1155361" y="968221"/>
                  </a:lnTo>
                  <a:lnTo>
                    <a:pt x="1100900" y="977916"/>
                  </a:lnTo>
                  <a:lnTo>
                    <a:pt x="1044974" y="985585"/>
                  </a:lnTo>
                  <a:lnTo>
                    <a:pt x="987713" y="991155"/>
                  </a:lnTo>
                  <a:lnTo>
                    <a:pt x="929244" y="994551"/>
                  </a:lnTo>
                  <a:lnTo>
                    <a:pt x="869699" y="995699"/>
                  </a:lnTo>
                  <a:lnTo>
                    <a:pt x="810155" y="994551"/>
                  </a:lnTo>
                  <a:lnTo>
                    <a:pt x="751686" y="991155"/>
                  </a:lnTo>
                  <a:lnTo>
                    <a:pt x="694425" y="985585"/>
                  </a:lnTo>
                  <a:lnTo>
                    <a:pt x="638499" y="977916"/>
                  </a:lnTo>
                  <a:lnTo>
                    <a:pt x="584038" y="968221"/>
                  </a:lnTo>
                  <a:lnTo>
                    <a:pt x="531173" y="956576"/>
                  </a:lnTo>
                  <a:lnTo>
                    <a:pt x="480032" y="943054"/>
                  </a:lnTo>
                  <a:lnTo>
                    <a:pt x="430745" y="927728"/>
                  </a:lnTo>
                  <a:lnTo>
                    <a:pt x="383442" y="910675"/>
                  </a:lnTo>
                  <a:lnTo>
                    <a:pt x="338252" y="891966"/>
                  </a:lnTo>
                  <a:lnTo>
                    <a:pt x="295304" y="871678"/>
                  </a:lnTo>
                  <a:lnTo>
                    <a:pt x="254729" y="849883"/>
                  </a:lnTo>
                  <a:lnTo>
                    <a:pt x="216655" y="826656"/>
                  </a:lnTo>
                  <a:lnTo>
                    <a:pt x="181212" y="802071"/>
                  </a:lnTo>
                  <a:lnTo>
                    <a:pt x="148531" y="776202"/>
                  </a:lnTo>
                  <a:lnTo>
                    <a:pt x="118739" y="749124"/>
                  </a:lnTo>
                  <a:lnTo>
                    <a:pt x="91967" y="720910"/>
                  </a:lnTo>
                  <a:lnTo>
                    <a:pt x="48001" y="661373"/>
                  </a:lnTo>
                  <a:lnTo>
                    <a:pt x="17669" y="598184"/>
                  </a:lnTo>
                  <a:lnTo>
                    <a:pt x="2006" y="531935"/>
                  </a:lnTo>
                  <a:lnTo>
                    <a:pt x="0" y="49784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18271" y="2774463"/>
            <a:ext cx="1250315" cy="657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30810" marR="123189" indent="34544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Arial"/>
                <a:cs typeface="Arial"/>
              </a:rPr>
              <a:t>Our  </a:t>
            </a:r>
            <a:r>
              <a:rPr sz="1400" spc="-8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wo-Sample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00"/>
              </a:lnSpc>
            </a:pPr>
            <a:r>
              <a:rPr sz="1400" spc="-5" dirty="0">
                <a:latin typeface="Arial"/>
                <a:cs typeface="Arial"/>
              </a:rPr>
              <a:t>Numerical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Data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605287" y="949874"/>
            <a:ext cx="334645" cy="3925570"/>
            <a:chOff x="4605287" y="949874"/>
            <a:chExt cx="334645" cy="3925570"/>
          </a:xfrm>
        </p:grpSpPr>
        <p:sp>
          <p:nvSpPr>
            <p:cNvPr id="20" name="object 20"/>
            <p:cNvSpPr/>
            <p:nvPr/>
          </p:nvSpPr>
          <p:spPr>
            <a:xfrm>
              <a:off x="4605287" y="3127358"/>
              <a:ext cx="334213" cy="12294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775900" y="949874"/>
              <a:ext cx="0" cy="3925570"/>
            </a:xfrm>
            <a:custGeom>
              <a:avLst/>
              <a:gdLst/>
              <a:ahLst/>
              <a:cxnLst/>
              <a:rect l="l" t="t" r="r" b="b"/>
              <a:pathLst>
                <a:path h="3925570">
                  <a:moveTo>
                    <a:pt x="0" y="0"/>
                  </a:moveTo>
                  <a:lnTo>
                    <a:pt x="0" y="3925499"/>
                  </a:lnTo>
                </a:path>
              </a:pathLst>
            </a:custGeom>
            <a:ln w="9524">
              <a:solidFill>
                <a:srgbClr val="3368FC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5068837" y="2699112"/>
            <a:ext cx="1749425" cy="1005840"/>
            <a:chOff x="5068837" y="2699112"/>
            <a:chExt cx="1749425" cy="1005840"/>
          </a:xfrm>
        </p:grpSpPr>
        <p:sp>
          <p:nvSpPr>
            <p:cNvPr id="23" name="object 23"/>
            <p:cNvSpPr/>
            <p:nvPr/>
          </p:nvSpPr>
          <p:spPr>
            <a:xfrm>
              <a:off x="5073599" y="2703875"/>
              <a:ext cx="1739900" cy="996315"/>
            </a:xfrm>
            <a:custGeom>
              <a:avLst/>
              <a:gdLst/>
              <a:ahLst/>
              <a:cxnLst/>
              <a:rect l="l" t="t" r="r" b="b"/>
              <a:pathLst>
                <a:path w="1739900" h="996314">
                  <a:moveTo>
                    <a:pt x="869699" y="995699"/>
                  </a:moveTo>
                  <a:lnTo>
                    <a:pt x="810154" y="994551"/>
                  </a:lnTo>
                  <a:lnTo>
                    <a:pt x="751686" y="991155"/>
                  </a:lnTo>
                  <a:lnTo>
                    <a:pt x="694425" y="985585"/>
                  </a:lnTo>
                  <a:lnTo>
                    <a:pt x="638499" y="977916"/>
                  </a:lnTo>
                  <a:lnTo>
                    <a:pt x="584038" y="968221"/>
                  </a:lnTo>
                  <a:lnTo>
                    <a:pt x="531173" y="956576"/>
                  </a:lnTo>
                  <a:lnTo>
                    <a:pt x="480032" y="943054"/>
                  </a:lnTo>
                  <a:lnTo>
                    <a:pt x="430745" y="927728"/>
                  </a:lnTo>
                  <a:lnTo>
                    <a:pt x="383442" y="910675"/>
                  </a:lnTo>
                  <a:lnTo>
                    <a:pt x="338252" y="891966"/>
                  </a:lnTo>
                  <a:lnTo>
                    <a:pt x="295304" y="871678"/>
                  </a:lnTo>
                  <a:lnTo>
                    <a:pt x="254729" y="849883"/>
                  </a:lnTo>
                  <a:lnTo>
                    <a:pt x="216655" y="826656"/>
                  </a:lnTo>
                  <a:lnTo>
                    <a:pt x="181212" y="802071"/>
                  </a:lnTo>
                  <a:lnTo>
                    <a:pt x="148531" y="776202"/>
                  </a:lnTo>
                  <a:lnTo>
                    <a:pt x="118739" y="749124"/>
                  </a:lnTo>
                  <a:lnTo>
                    <a:pt x="91967" y="720910"/>
                  </a:lnTo>
                  <a:lnTo>
                    <a:pt x="48001" y="661373"/>
                  </a:lnTo>
                  <a:lnTo>
                    <a:pt x="17669" y="598184"/>
                  </a:lnTo>
                  <a:lnTo>
                    <a:pt x="2006" y="531935"/>
                  </a:lnTo>
                  <a:lnTo>
                    <a:pt x="0" y="497849"/>
                  </a:lnTo>
                  <a:lnTo>
                    <a:pt x="2006" y="463764"/>
                  </a:lnTo>
                  <a:lnTo>
                    <a:pt x="17669" y="397515"/>
                  </a:lnTo>
                  <a:lnTo>
                    <a:pt x="48001" y="334326"/>
                  </a:lnTo>
                  <a:lnTo>
                    <a:pt x="91967" y="274789"/>
                  </a:lnTo>
                  <a:lnTo>
                    <a:pt x="118739" y="246575"/>
                  </a:lnTo>
                  <a:lnTo>
                    <a:pt x="148531" y="219497"/>
                  </a:lnTo>
                  <a:lnTo>
                    <a:pt x="181212" y="193628"/>
                  </a:lnTo>
                  <a:lnTo>
                    <a:pt x="216655" y="169043"/>
                  </a:lnTo>
                  <a:lnTo>
                    <a:pt x="254729" y="145816"/>
                  </a:lnTo>
                  <a:lnTo>
                    <a:pt x="295304" y="124022"/>
                  </a:lnTo>
                  <a:lnTo>
                    <a:pt x="338252" y="103733"/>
                  </a:lnTo>
                  <a:lnTo>
                    <a:pt x="383442" y="85024"/>
                  </a:lnTo>
                  <a:lnTo>
                    <a:pt x="430745" y="67971"/>
                  </a:lnTo>
                  <a:lnTo>
                    <a:pt x="480032" y="52645"/>
                  </a:lnTo>
                  <a:lnTo>
                    <a:pt x="531173" y="39123"/>
                  </a:lnTo>
                  <a:lnTo>
                    <a:pt x="584038" y="27478"/>
                  </a:lnTo>
                  <a:lnTo>
                    <a:pt x="638499" y="17783"/>
                  </a:lnTo>
                  <a:lnTo>
                    <a:pt x="694425" y="10114"/>
                  </a:lnTo>
                  <a:lnTo>
                    <a:pt x="751686" y="4544"/>
                  </a:lnTo>
                  <a:lnTo>
                    <a:pt x="810154" y="1148"/>
                  </a:lnTo>
                  <a:lnTo>
                    <a:pt x="869699" y="0"/>
                  </a:lnTo>
                  <a:lnTo>
                    <a:pt x="929244" y="1148"/>
                  </a:lnTo>
                  <a:lnTo>
                    <a:pt x="987713" y="4544"/>
                  </a:lnTo>
                  <a:lnTo>
                    <a:pt x="1044974" y="10114"/>
                  </a:lnTo>
                  <a:lnTo>
                    <a:pt x="1100900" y="17783"/>
                  </a:lnTo>
                  <a:lnTo>
                    <a:pt x="1155361" y="27478"/>
                  </a:lnTo>
                  <a:lnTo>
                    <a:pt x="1208226" y="39123"/>
                  </a:lnTo>
                  <a:lnTo>
                    <a:pt x="1259367" y="52645"/>
                  </a:lnTo>
                  <a:lnTo>
                    <a:pt x="1308654" y="67971"/>
                  </a:lnTo>
                  <a:lnTo>
                    <a:pt x="1355957" y="85024"/>
                  </a:lnTo>
                  <a:lnTo>
                    <a:pt x="1401147" y="103733"/>
                  </a:lnTo>
                  <a:lnTo>
                    <a:pt x="1444095" y="124022"/>
                  </a:lnTo>
                  <a:lnTo>
                    <a:pt x="1484670" y="145816"/>
                  </a:lnTo>
                  <a:lnTo>
                    <a:pt x="1522744" y="169043"/>
                  </a:lnTo>
                  <a:lnTo>
                    <a:pt x="1558187" y="193628"/>
                  </a:lnTo>
                  <a:lnTo>
                    <a:pt x="1590868" y="219497"/>
                  </a:lnTo>
                  <a:lnTo>
                    <a:pt x="1620660" y="246575"/>
                  </a:lnTo>
                  <a:lnTo>
                    <a:pt x="1647432" y="274789"/>
                  </a:lnTo>
                  <a:lnTo>
                    <a:pt x="1691398" y="334326"/>
                  </a:lnTo>
                  <a:lnTo>
                    <a:pt x="1721730" y="397515"/>
                  </a:lnTo>
                  <a:lnTo>
                    <a:pt x="1737393" y="463764"/>
                  </a:lnTo>
                  <a:lnTo>
                    <a:pt x="1739399" y="497849"/>
                  </a:lnTo>
                  <a:lnTo>
                    <a:pt x="1737393" y="531935"/>
                  </a:lnTo>
                  <a:lnTo>
                    <a:pt x="1721730" y="598184"/>
                  </a:lnTo>
                  <a:lnTo>
                    <a:pt x="1691398" y="661373"/>
                  </a:lnTo>
                  <a:lnTo>
                    <a:pt x="1647432" y="720910"/>
                  </a:lnTo>
                  <a:lnTo>
                    <a:pt x="1620660" y="749124"/>
                  </a:lnTo>
                  <a:lnTo>
                    <a:pt x="1590868" y="776202"/>
                  </a:lnTo>
                  <a:lnTo>
                    <a:pt x="1558187" y="802071"/>
                  </a:lnTo>
                  <a:lnTo>
                    <a:pt x="1522744" y="826656"/>
                  </a:lnTo>
                  <a:lnTo>
                    <a:pt x="1484670" y="849883"/>
                  </a:lnTo>
                  <a:lnTo>
                    <a:pt x="1444095" y="871678"/>
                  </a:lnTo>
                  <a:lnTo>
                    <a:pt x="1401147" y="891966"/>
                  </a:lnTo>
                  <a:lnTo>
                    <a:pt x="1355957" y="910675"/>
                  </a:lnTo>
                  <a:lnTo>
                    <a:pt x="1308654" y="927728"/>
                  </a:lnTo>
                  <a:lnTo>
                    <a:pt x="1259367" y="943054"/>
                  </a:lnTo>
                  <a:lnTo>
                    <a:pt x="1208226" y="956576"/>
                  </a:lnTo>
                  <a:lnTo>
                    <a:pt x="1155361" y="968221"/>
                  </a:lnTo>
                  <a:lnTo>
                    <a:pt x="1100900" y="977916"/>
                  </a:lnTo>
                  <a:lnTo>
                    <a:pt x="1044974" y="985585"/>
                  </a:lnTo>
                  <a:lnTo>
                    <a:pt x="987713" y="991155"/>
                  </a:lnTo>
                  <a:lnTo>
                    <a:pt x="929244" y="994551"/>
                  </a:lnTo>
                  <a:lnTo>
                    <a:pt x="869699" y="9956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073600" y="2703875"/>
              <a:ext cx="1739900" cy="996315"/>
            </a:xfrm>
            <a:custGeom>
              <a:avLst/>
              <a:gdLst/>
              <a:ahLst/>
              <a:cxnLst/>
              <a:rect l="l" t="t" r="r" b="b"/>
              <a:pathLst>
                <a:path w="1739900" h="996314">
                  <a:moveTo>
                    <a:pt x="0" y="497849"/>
                  </a:moveTo>
                  <a:lnTo>
                    <a:pt x="2006" y="463764"/>
                  </a:lnTo>
                  <a:lnTo>
                    <a:pt x="7939" y="430294"/>
                  </a:lnTo>
                  <a:lnTo>
                    <a:pt x="31066" y="365501"/>
                  </a:lnTo>
                  <a:lnTo>
                    <a:pt x="68345" y="304064"/>
                  </a:lnTo>
                  <a:lnTo>
                    <a:pt x="118739" y="246575"/>
                  </a:lnTo>
                  <a:lnTo>
                    <a:pt x="148531" y="219497"/>
                  </a:lnTo>
                  <a:lnTo>
                    <a:pt x="181212" y="193628"/>
                  </a:lnTo>
                  <a:lnTo>
                    <a:pt x="216655" y="169043"/>
                  </a:lnTo>
                  <a:lnTo>
                    <a:pt x="254729" y="145816"/>
                  </a:lnTo>
                  <a:lnTo>
                    <a:pt x="295304" y="124022"/>
                  </a:lnTo>
                  <a:lnTo>
                    <a:pt x="338252" y="103733"/>
                  </a:lnTo>
                  <a:lnTo>
                    <a:pt x="383442" y="85024"/>
                  </a:lnTo>
                  <a:lnTo>
                    <a:pt x="430745" y="67971"/>
                  </a:lnTo>
                  <a:lnTo>
                    <a:pt x="480032" y="52645"/>
                  </a:lnTo>
                  <a:lnTo>
                    <a:pt x="531173" y="39123"/>
                  </a:lnTo>
                  <a:lnTo>
                    <a:pt x="584038" y="27478"/>
                  </a:lnTo>
                  <a:lnTo>
                    <a:pt x="638499" y="17783"/>
                  </a:lnTo>
                  <a:lnTo>
                    <a:pt x="694425" y="10114"/>
                  </a:lnTo>
                  <a:lnTo>
                    <a:pt x="751686" y="4544"/>
                  </a:lnTo>
                  <a:lnTo>
                    <a:pt x="810155" y="1148"/>
                  </a:lnTo>
                  <a:lnTo>
                    <a:pt x="869699" y="0"/>
                  </a:lnTo>
                  <a:lnTo>
                    <a:pt x="929244" y="1148"/>
                  </a:lnTo>
                  <a:lnTo>
                    <a:pt x="987713" y="4544"/>
                  </a:lnTo>
                  <a:lnTo>
                    <a:pt x="1044974" y="10114"/>
                  </a:lnTo>
                  <a:lnTo>
                    <a:pt x="1100900" y="17783"/>
                  </a:lnTo>
                  <a:lnTo>
                    <a:pt x="1155361" y="27478"/>
                  </a:lnTo>
                  <a:lnTo>
                    <a:pt x="1208226" y="39123"/>
                  </a:lnTo>
                  <a:lnTo>
                    <a:pt x="1259367" y="52645"/>
                  </a:lnTo>
                  <a:lnTo>
                    <a:pt x="1308654" y="67971"/>
                  </a:lnTo>
                  <a:lnTo>
                    <a:pt x="1355957" y="85024"/>
                  </a:lnTo>
                  <a:lnTo>
                    <a:pt x="1401147" y="103733"/>
                  </a:lnTo>
                  <a:lnTo>
                    <a:pt x="1444095" y="124022"/>
                  </a:lnTo>
                  <a:lnTo>
                    <a:pt x="1484670" y="145816"/>
                  </a:lnTo>
                  <a:lnTo>
                    <a:pt x="1522744" y="169043"/>
                  </a:lnTo>
                  <a:lnTo>
                    <a:pt x="1558187" y="193628"/>
                  </a:lnTo>
                  <a:lnTo>
                    <a:pt x="1590868" y="219497"/>
                  </a:lnTo>
                  <a:lnTo>
                    <a:pt x="1620660" y="246575"/>
                  </a:lnTo>
                  <a:lnTo>
                    <a:pt x="1647432" y="274789"/>
                  </a:lnTo>
                  <a:lnTo>
                    <a:pt x="1691398" y="334326"/>
                  </a:lnTo>
                  <a:lnTo>
                    <a:pt x="1721730" y="397515"/>
                  </a:lnTo>
                  <a:lnTo>
                    <a:pt x="1737393" y="463764"/>
                  </a:lnTo>
                  <a:lnTo>
                    <a:pt x="1739399" y="497849"/>
                  </a:lnTo>
                  <a:lnTo>
                    <a:pt x="1731460" y="565405"/>
                  </a:lnTo>
                  <a:lnTo>
                    <a:pt x="1708333" y="630198"/>
                  </a:lnTo>
                  <a:lnTo>
                    <a:pt x="1671054" y="691635"/>
                  </a:lnTo>
                  <a:lnTo>
                    <a:pt x="1620660" y="749124"/>
                  </a:lnTo>
                  <a:lnTo>
                    <a:pt x="1590868" y="776202"/>
                  </a:lnTo>
                  <a:lnTo>
                    <a:pt x="1558187" y="802071"/>
                  </a:lnTo>
                  <a:lnTo>
                    <a:pt x="1522744" y="826656"/>
                  </a:lnTo>
                  <a:lnTo>
                    <a:pt x="1484670" y="849883"/>
                  </a:lnTo>
                  <a:lnTo>
                    <a:pt x="1444095" y="871678"/>
                  </a:lnTo>
                  <a:lnTo>
                    <a:pt x="1401147" y="891966"/>
                  </a:lnTo>
                  <a:lnTo>
                    <a:pt x="1355957" y="910675"/>
                  </a:lnTo>
                  <a:lnTo>
                    <a:pt x="1308654" y="927728"/>
                  </a:lnTo>
                  <a:lnTo>
                    <a:pt x="1259367" y="943054"/>
                  </a:lnTo>
                  <a:lnTo>
                    <a:pt x="1208226" y="956576"/>
                  </a:lnTo>
                  <a:lnTo>
                    <a:pt x="1155361" y="968221"/>
                  </a:lnTo>
                  <a:lnTo>
                    <a:pt x="1100900" y="977916"/>
                  </a:lnTo>
                  <a:lnTo>
                    <a:pt x="1044974" y="985585"/>
                  </a:lnTo>
                  <a:lnTo>
                    <a:pt x="987713" y="991155"/>
                  </a:lnTo>
                  <a:lnTo>
                    <a:pt x="929244" y="994551"/>
                  </a:lnTo>
                  <a:lnTo>
                    <a:pt x="869699" y="995699"/>
                  </a:lnTo>
                  <a:lnTo>
                    <a:pt x="810155" y="994551"/>
                  </a:lnTo>
                  <a:lnTo>
                    <a:pt x="751686" y="991155"/>
                  </a:lnTo>
                  <a:lnTo>
                    <a:pt x="694425" y="985585"/>
                  </a:lnTo>
                  <a:lnTo>
                    <a:pt x="638499" y="977916"/>
                  </a:lnTo>
                  <a:lnTo>
                    <a:pt x="584038" y="968221"/>
                  </a:lnTo>
                  <a:lnTo>
                    <a:pt x="531173" y="956576"/>
                  </a:lnTo>
                  <a:lnTo>
                    <a:pt x="480032" y="943054"/>
                  </a:lnTo>
                  <a:lnTo>
                    <a:pt x="430745" y="927728"/>
                  </a:lnTo>
                  <a:lnTo>
                    <a:pt x="383442" y="910675"/>
                  </a:lnTo>
                  <a:lnTo>
                    <a:pt x="338252" y="891966"/>
                  </a:lnTo>
                  <a:lnTo>
                    <a:pt x="295304" y="871678"/>
                  </a:lnTo>
                  <a:lnTo>
                    <a:pt x="254729" y="849883"/>
                  </a:lnTo>
                  <a:lnTo>
                    <a:pt x="216655" y="826656"/>
                  </a:lnTo>
                  <a:lnTo>
                    <a:pt x="181212" y="802071"/>
                  </a:lnTo>
                  <a:lnTo>
                    <a:pt x="148531" y="776202"/>
                  </a:lnTo>
                  <a:lnTo>
                    <a:pt x="118739" y="749124"/>
                  </a:lnTo>
                  <a:lnTo>
                    <a:pt x="91967" y="720910"/>
                  </a:lnTo>
                  <a:lnTo>
                    <a:pt x="48001" y="661373"/>
                  </a:lnTo>
                  <a:lnTo>
                    <a:pt x="17669" y="598184"/>
                  </a:lnTo>
                  <a:lnTo>
                    <a:pt x="2006" y="531935"/>
                  </a:lnTo>
                  <a:lnTo>
                    <a:pt x="0" y="49784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369082" y="2871037"/>
            <a:ext cx="1147445" cy="657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065" marR="5080" algn="ctr">
              <a:lnSpc>
                <a:spcPts val="1650"/>
              </a:lnSpc>
              <a:spcBef>
                <a:spcPts val="180"/>
              </a:spcBef>
            </a:pPr>
            <a:r>
              <a:rPr sz="1400" spc="-10" dirty="0">
                <a:latin typeface="Arial"/>
                <a:cs typeface="Arial"/>
              </a:rPr>
              <a:t>Shuffle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Labels  to Simulate  from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Null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098037" y="3874275"/>
            <a:ext cx="1749425" cy="1005840"/>
            <a:chOff x="7098037" y="3874275"/>
            <a:chExt cx="1749425" cy="1005840"/>
          </a:xfrm>
        </p:grpSpPr>
        <p:sp>
          <p:nvSpPr>
            <p:cNvPr id="35" name="object 35"/>
            <p:cNvSpPr/>
            <p:nvPr/>
          </p:nvSpPr>
          <p:spPr>
            <a:xfrm>
              <a:off x="7102799" y="3879037"/>
              <a:ext cx="1739900" cy="996315"/>
            </a:xfrm>
            <a:custGeom>
              <a:avLst/>
              <a:gdLst/>
              <a:ahLst/>
              <a:cxnLst/>
              <a:rect l="l" t="t" r="r" b="b"/>
              <a:pathLst>
                <a:path w="1739900" h="996314">
                  <a:moveTo>
                    <a:pt x="869699" y="995699"/>
                  </a:moveTo>
                  <a:lnTo>
                    <a:pt x="810154" y="994551"/>
                  </a:lnTo>
                  <a:lnTo>
                    <a:pt x="751686" y="991155"/>
                  </a:lnTo>
                  <a:lnTo>
                    <a:pt x="694425" y="985585"/>
                  </a:lnTo>
                  <a:lnTo>
                    <a:pt x="638499" y="977916"/>
                  </a:lnTo>
                  <a:lnTo>
                    <a:pt x="584038" y="968221"/>
                  </a:lnTo>
                  <a:lnTo>
                    <a:pt x="531173" y="956576"/>
                  </a:lnTo>
                  <a:lnTo>
                    <a:pt x="480032" y="943054"/>
                  </a:lnTo>
                  <a:lnTo>
                    <a:pt x="430745" y="927728"/>
                  </a:lnTo>
                  <a:lnTo>
                    <a:pt x="383442" y="910675"/>
                  </a:lnTo>
                  <a:lnTo>
                    <a:pt x="338252" y="891966"/>
                  </a:lnTo>
                  <a:lnTo>
                    <a:pt x="295304" y="871678"/>
                  </a:lnTo>
                  <a:lnTo>
                    <a:pt x="254729" y="849883"/>
                  </a:lnTo>
                  <a:lnTo>
                    <a:pt x="216655" y="826656"/>
                  </a:lnTo>
                  <a:lnTo>
                    <a:pt x="181212" y="802071"/>
                  </a:lnTo>
                  <a:lnTo>
                    <a:pt x="148531" y="776202"/>
                  </a:lnTo>
                  <a:lnTo>
                    <a:pt x="118739" y="749124"/>
                  </a:lnTo>
                  <a:lnTo>
                    <a:pt x="91967" y="720910"/>
                  </a:lnTo>
                  <a:lnTo>
                    <a:pt x="48001" y="661373"/>
                  </a:lnTo>
                  <a:lnTo>
                    <a:pt x="17669" y="598184"/>
                  </a:lnTo>
                  <a:lnTo>
                    <a:pt x="2006" y="531935"/>
                  </a:lnTo>
                  <a:lnTo>
                    <a:pt x="0" y="497849"/>
                  </a:lnTo>
                  <a:lnTo>
                    <a:pt x="2006" y="463764"/>
                  </a:lnTo>
                  <a:lnTo>
                    <a:pt x="17669" y="397515"/>
                  </a:lnTo>
                  <a:lnTo>
                    <a:pt x="48001" y="334326"/>
                  </a:lnTo>
                  <a:lnTo>
                    <a:pt x="91967" y="274789"/>
                  </a:lnTo>
                  <a:lnTo>
                    <a:pt x="118739" y="246575"/>
                  </a:lnTo>
                  <a:lnTo>
                    <a:pt x="148531" y="219497"/>
                  </a:lnTo>
                  <a:lnTo>
                    <a:pt x="181212" y="193628"/>
                  </a:lnTo>
                  <a:lnTo>
                    <a:pt x="216655" y="169043"/>
                  </a:lnTo>
                  <a:lnTo>
                    <a:pt x="254729" y="145816"/>
                  </a:lnTo>
                  <a:lnTo>
                    <a:pt x="295304" y="124021"/>
                  </a:lnTo>
                  <a:lnTo>
                    <a:pt x="338252" y="103733"/>
                  </a:lnTo>
                  <a:lnTo>
                    <a:pt x="383442" y="85024"/>
                  </a:lnTo>
                  <a:lnTo>
                    <a:pt x="430745" y="67971"/>
                  </a:lnTo>
                  <a:lnTo>
                    <a:pt x="480032" y="52645"/>
                  </a:lnTo>
                  <a:lnTo>
                    <a:pt x="531173" y="39123"/>
                  </a:lnTo>
                  <a:lnTo>
                    <a:pt x="584038" y="27478"/>
                  </a:lnTo>
                  <a:lnTo>
                    <a:pt x="638499" y="17783"/>
                  </a:lnTo>
                  <a:lnTo>
                    <a:pt x="694425" y="10114"/>
                  </a:lnTo>
                  <a:lnTo>
                    <a:pt x="751686" y="4544"/>
                  </a:lnTo>
                  <a:lnTo>
                    <a:pt x="810154" y="1148"/>
                  </a:lnTo>
                  <a:lnTo>
                    <a:pt x="869699" y="0"/>
                  </a:lnTo>
                  <a:lnTo>
                    <a:pt x="929244" y="1148"/>
                  </a:lnTo>
                  <a:lnTo>
                    <a:pt x="987713" y="4544"/>
                  </a:lnTo>
                  <a:lnTo>
                    <a:pt x="1044974" y="10114"/>
                  </a:lnTo>
                  <a:lnTo>
                    <a:pt x="1100900" y="17783"/>
                  </a:lnTo>
                  <a:lnTo>
                    <a:pt x="1155361" y="27478"/>
                  </a:lnTo>
                  <a:lnTo>
                    <a:pt x="1208226" y="39123"/>
                  </a:lnTo>
                  <a:lnTo>
                    <a:pt x="1259367" y="52645"/>
                  </a:lnTo>
                  <a:lnTo>
                    <a:pt x="1308654" y="67971"/>
                  </a:lnTo>
                  <a:lnTo>
                    <a:pt x="1355957" y="85024"/>
                  </a:lnTo>
                  <a:lnTo>
                    <a:pt x="1401147" y="103733"/>
                  </a:lnTo>
                  <a:lnTo>
                    <a:pt x="1444095" y="124021"/>
                  </a:lnTo>
                  <a:lnTo>
                    <a:pt x="1484670" y="145816"/>
                  </a:lnTo>
                  <a:lnTo>
                    <a:pt x="1522744" y="169043"/>
                  </a:lnTo>
                  <a:lnTo>
                    <a:pt x="1558187" y="193628"/>
                  </a:lnTo>
                  <a:lnTo>
                    <a:pt x="1590868" y="219497"/>
                  </a:lnTo>
                  <a:lnTo>
                    <a:pt x="1620660" y="246575"/>
                  </a:lnTo>
                  <a:lnTo>
                    <a:pt x="1647432" y="274789"/>
                  </a:lnTo>
                  <a:lnTo>
                    <a:pt x="1691398" y="334326"/>
                  </a:lnTo>
                  <a:lnTo>
                    <a:pt x="1721730" y="397515"/>
                  </a:lnTo>
                  <a:lnTo>
                    <a:pt x="1737393" y="463764"/>
                  </a:lnTo>
                  <a:lnTo>
                    <a:pt x="1739399" y="497849"/>
                  </a:lnTo>
                  <a:lnTo>
                    <a:pt x="1737393" y="531935"/>
                  </a:lnTo>
                  <a:lnTo>
                    <a:pt x="1721730" y="598184"/>
                  </a:lnTo>
                  <a:lnTo>
                    <a:pt x="1691398" y="661373"/>
                  </a:lnTo>
                  <a:lnTo>
                    <a:pt x="1647432" y="720910"/>
                  </a:lnTo>
                  <a:lnTo>
                    <a:pt x="1620660" y="749124"/>
                  </a:lnTo>
                  <a:lnTo>
                    <a:pt x="1590868" y="776202"/>
                  </a:lnTo>
                  <a:lnTo>
                    <a:pt x="1558187" y="802071"/>
                  </a:lnTo>
                  <a:lnTo>
                    <a:pt x="1522744" y="826656"/>
                  </a:lnTo>
                  <a:lnTo>
                    <a:pt x="1484670" y="849883"/>
                  </a:lnTo>
                  <a:lnTo>
                    <a:pt x="1444095" y="871678"/>
                  </a:lnTo>
                  <a:lnTo>
                    <a:pt x="1401147" y="891966"/>
                  </a:lnTo>
                  <a:lnTo>
                    <a:pt x="1355957" y="910675"/>
                  </a:lnTo>
                  <a:lnTo>
                    <a:pt x="1308654" y="927728"/>
                  </a:lnTo>
                  <a:lnTo>
                    <a:pt x="1259367" y="943054"/>
                  </a:lnTo>
                  <a:lnTo>
                    <a:pt x="1208226" y="956576"/>
                  </a:lnTo>
                  <a:lnTo>
                    <a:pt x="1155361" y="968221"/>
                  </a:lnTo>
                  <a:lnTo>
                    <a:pt x="1100900" y="977916"/>
                  </a:lnTo>
                  <a:lnTo>
                    <a:pt x="1044974" y="985585"/>
                  </a:lnTo>
                  <a:lnTo>
                    <a:pt x="987713" y="991155"/>
                  </a:lnTo>
                  <a:lnTo>
                    <a:pt x="929244" y="994551"/>
                  </a:lnTo>
                  <a:lnTo>
                    <a:pt x="869699" y="995699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102799" y="3879037"/>
              <a:ext cx="1739900" cy="996315"/>
            </a:xfrm>
            <a:custGeom>
              <a:avLst/>
              <a:gdLst/>
              <a:ahLst/>
              <a:cxnLst/>
              <a:rect l="l" t="t" r="r" b="b"/>
              <a:pathLst>
                <a:path w="1739900" h="996314">
                  <a:moveTo>
                    <a:pt x="0" y="497849"/>
                  </a:moveTo>
                  <a:lnTo>
                    <a:pt x="2006" y="463764"/>
                  </a:lnTo>
                  <a:lnTo>
                    <a:pt x="7939" y="430294"/>
                  </a:lnTo>
                  <a:lnTo>
                    <a:pt x="31066" y="365501"/>
                  </a:lnTo>
                  <a:lnTo>
                    <a:pt x="68345" y="304064"/>
                  </a:lnTo>
                  <a:lnTo>
                    <a:pt x="118739" y="246575"/>
                  </a:lnTo>
                  <a:lnTo>
                    <a:pt x="148531" y="219497"/>
                  </a:lnTo>
                  <a:lnTo>
                    <a:pt x="181212" y="193628"/>
                  </a:lnTo>
                  <a:lnTo>
                    <a:pt x="216655" y="169043"/>
                  </a:lnTo>
                  <a:lnTo>
                    <a:pt x="254729" y="145816"/>
                  </a:lnTo>
                  <a:lnTo>
                    <a:pt x="295304" y="124021"/>
                  </a:lnTo>
                  <a:lnTo>
                    <a:pt x="338252" y="103733"/>
                  </a:lnTo>
                  <a:lnTo>
                    <a:pt x="383442" y="85024"/>
                  </a:lnTo>
                  <a:lnTo>
                    <a:pt x="430745" y="67971"/>
                  </a:lnTo>
                  <a:lnTo>
                    <a:pt x="480032" y="52645"/>
                  </a:lnTo>
                  <a:lnTo>
                    <a:pt x="531173" y="39123"/>
                  </a:lnTo>
                  <a:lnTo>
                    <a:pt x="584038" y="27478"/>
                  </a:lnTo>
                  <a:lnTo>
                    <a:pt x="638499" y="17783"/>
                  </a:lnTo>
                  <a:lnTo>
                    <a:pt x="694425" y="10114"/>
                  </a:lnTo>
                  <a:lnTo>
                    <a:pt x="751686" y="4544"/>
                  </a:lnTo>
                  <a:lnTo>
                    <a:pt x="810155" y="1148"/>
                  </a:lnTo>
                  <a:lnTo>
                    <a:pt x="869699" y="0"/>
                  </a:lnTo>
                  <a:lnTo>
                    <a:pt x="929244" y="1148"/>
                  </a:lnTo>
                  <a:lnTo>
                    <a:pt x="987713" y="4544"/>
                  </a:lnTo>
                  <a:lnTo>
                    <a:pt x="1044974" y="10114"/>
                  </a:lnTo>
                  <a:lnTo>
                    <a:pt x="1100900" y="17783"/>
                  </a:lnTo>
                  <a:lnTo>
                    <a:pt x="1155361" y="27478"/>
                  </a:lnTo>
                  <a:lnTo>
                    <a:pt x="1208226" y="39123"/>
                  </a:lnTo>
                  <a:lnTo>
                    <a:pt x="1259367" y="52645"/>
                  </a:lnTo>
                  <a:lnTo>
                    <a:pt x="1308654" y="67971"/>
                  </a:lnTo>
                  <a:lnTo>
                    <a:pt x="1355957" y="85024"/>
                  </a:lnTo>
                  <a:lnTo>
                    <a:pt x="1401147" y="103733"/>
                  </a:lnTo>
                  <a:lnTo>
                    <a:pt x="1444095" y="124021"/>
                  </a:lnTo>
                  <a:lnTo>
                    <a:pt x="1484670" y="145816"/>
                  </a:lnTo>
                  <a:lnTo>
                    <a:pt x="1522744" y="169043"/>
                  </a:lnTo>
                  <a:lnTo>
                    <a:pt x="1558187" y="193628"/>
                  </a:lnTo>
                  <a:lnTo>
                    <a:pt x="1590868" y="219497"/>
                  </a:lnTo>
                  <a:lnTo>
                    <a:pt x="1620660" y="246575"/>
                  </a:lnTo>
                  <a:lnTo>
                    <a:pt x="1647432" y="274789"/>
                  </a:lnTo>
                  <a:lnTo>
                    <a:pt x="1691398" y="334326"/>
                  </a:lnTo>
                  <a:lnTo>
                    <a:pt x="1721730" y="397515"/>
                  </a:lnTo>
                  <a:lnTo>
                    <a:pt x="1737393" y="463764"/>
                  </a:lnTo>
                  <a:lnTo>
                    <a:pt x="1739399" y="497849"/>
                  </a:lnTo>
                  <a:lnTo>
                    <a:pt x="1731460" y="565405"/>
                  </a:lnTo>
                  <a:lnTo>
                    <a:pt x="1708333" y="630198"/>
                  </a:lnTo>
                  <a:lnTo>
                    <a:pt x="1671054" y="691635"/>
                  </a:lnTo>
                  <a:lnTo>
                    <a:pt x="1620660" y="749124"/>
                  </a:lnTo>
                  <a:lnTo>
                    <a:pt x="1590868" y="776202"/>
                  </a:lnTo>
                  <a:lnTo>
                    <a:pt x="1558187" y="802071"/>
                  </a:lnTo>
                  <a:lnTo>
                    <a:pt x="1522744" y="826656"/>
                  </a:lnTo>
                  <a:lnTo>
                    <a:pt x="1484670" y="849883"/>
                  </a:lnTo>
                  <a:lnTo>
                    <a:pt x="1444095" y="871678"/>
                  </a:lnTo>
                  <a:lnTo>
                    <a:pt x="1401147" y="891966"/>
                  </a:lnTo>
                  <a:lnTo>
                    <a:pt x="1355957" y="910675"/>
                  </a:lnTo>
                  <a:lnTo>
                    <a:pt x="1308654" y="927728"/>
                  </a:lnTo>
                  <a:lnTo>
                    <a:pt x="1259367" y="943054"/>
                  </a:lnTo>
                  <a:lnTo>
                    <a:pt x="1208226" y="956576"/>
                  </a:lnTo>
                  <a:lnTo>
                    <a:pt x="1155361" y="968221"/>
                  </a:lnTo>
                  <a:lnTo>
                    <a:pt x="1100900" y="977916"/>
                  </a:lnTo>
                  <a:lnTo>
                    <a:pt x="1044974" y="985585"/>
                  </a:lnTo>
                  <a:lnTo>
                    <a:pt x="987713" y="991155"/>
                  </a:lnTo>
                  <a:lnTo>
                    <a:pt x="929244" y="994551"/>
                  </a:lnTo>
                  <a:lnTo>
                    <a:pt x="869699" y="995699"/>
                  </a:lnTo>
                  <a:lnTo>
                    <a:pt x="810155" y="994551"/>
                  </a:lnTo>
                  <a:lnTo>
                    <a:pt x="751686" y="991155"/>
                  </a:lnTo>
                  <a:lnTo>
                    <a:pt x="694425" y="985585"/>
                  </a:lnTo>
                  <a:lnTo>
                    <a:pt x="638499" y="977916"/>
                  </a:lnTo>
                  <a:lnTo>
                    <a:pt x="584038" y="968221"/>
                  </a:lnTo>
                  <a:lnTo>
                    <a:pt x="531173" y="956576"/>
                  </a:lnTo>
                  <a:lnTo>
                    <a:pt x="480032" y="943054"/>
                  </a:lnTo>
                  <a:lnTo>
                    <a:pt x="430745" y="927728"/>
                  </a:lnTo>
                  <a:lnTo>
                    <a:pt x="383442" y="910675"/>
                  </a:lnTo>
                  <a:lnTo>
                    <a:pt x="338252" y="891966"/>
                  </a:lnTo>
                  <a:lnTo>
                    <a:pt x="295304" y="871678"/>
                  </a:lnTo>
                  <a:lnTo>
                    <a:pt x="254729" y="849883"/>
                  </a:lnTo>
                  <a:lnTo>
                    <a:pt x="216655" y="826656"/>
                  </a:lnTo>
                  <a:lnTo>
                    <a:pt x="181212" y="802071"/>
                  </a:lnTo>
                  <a:lnTo>
                    <a:pt x="148531" y="776202"/>
                  </a:lnTo>
                  <a:lnTo>
                    <a:pt x="118739" y="749124"/>
                  </a:lnTo>
                  <a:lnTo>
                    <a:pt x="91967" y="720910"/>
                  </a:lnTo>
                  <a:lnTo>
                    <a:pt x="48001" y="661373"/>
                  </a:lnTo>
                  <a:lnTo>
                    <a:pt x="17669" y="598184"/>
                  </a:lnTo>
                  <a:lnTo>
                    <a:pt x="2006" y="531935"/>
                  </a:lnTo>
                  <a:lnTo>
                    <a:pt x="0" y="49784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7559713" y="4271683"/>
            <a:ext cx="8261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Causation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04250" y="935587"/>
            <a:ext cx="96266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276225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Arial"/>
                <a:cs typeface="Arial"/>
              </a:rPr>
              <a:t>Data  Generation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314497" y="935587"/>
            <a:ext cx="65722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35890" marR="5080" indent="-123825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Arial"/>
                <a:cs typeface="Arial"/>
              </a:rPr>
              <a:t>Sample  Data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117675" y="935587"/>
            <a:ext cx="1651635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7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Hypothesis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Testing</a:t>
            </a:r>
            <a:endParaRPr sz="1400">
              <a:latin typeface="Arial"/>
              <a:cs typeface="Arial"/>
            </a:endParaRPr>
          </a:p>
          <a:p>
            <a:pPr marL="163195" marR="155575" algn="ctr">
              <a:lnSpc>
                <a:spcPts val="1350"/>
              </a:lnSpc>
              <a:spcBef>
                <a:spcPts val="10"/>
              </a:spcBef>
            </a:pPr>
            <a:r>
              <a:rPr sz="1100" b="1" i="1" spc="-5" dirty="0">
                <a:latin typeface="Arial"/>
                <a:cs typeface="Arial"/>
              </a:rPr>
              <a:t>Difference of</a:t>
            </a:r>
            <a:r>
              <a:rPr sz="1100" b="1" i="1" spc="-80" dirty="0">
                <a:latin typeface="Arial"/>
                <a:cs typeface="Arial"/>
              </a:rPr>
              <a:t> </a:t>
            </a:r>
            <a:r>
              <a:rPr sz="1100" b="1" i="1" dirty="0">
                <a:latin typeface="Arial"/>
                <a:cs typeface="Arial"/>
              </a:rPr>
              <a:t>Means  </a:t>
            </a:r>
            <a:r>
              <a:rPr sz="1100" b="1" i="1" spc="-5" dirty="0">
                <a:latin typeface="Arial"/>
                <a:cs typeface="Arial"/>
              </a:rPr>
              <a:t>Permutation</a:t>
            </a:r>
            <a:r>
              <a:rPr sz="1100" b="1" i="1" spc="-35" dirty="0">
                <a:latin typeface="Arial"/>
                <a:cs typeface="Arial"/>
              </a:rPr>
              <a:t> </a:t>
            </a:r>
            <a:r>
              <a:rPr sz="1100" b="1" i="1" spc="-15" dirty="0">
                <a:latin typeface="Arial"/>
                <a:cs typeface="Arial"/>
              </a:rPr>
              <a:t>Test</a:t>
            </a:r>
            <a:endParaRPr sz="11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426655" y="986888"/>
            <a:ext cx="10922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Conclusions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988274" y="949874"/>
            <a:ext cx="0" cy="3925570"/>
          </a:xfrm>
          <a:custGeom>
            <a:avLst/>
            <a:gdLst/>
            <a:ahLst/>
            <a:cxnLst/>
            <a:rect l="l" t="t" r="r" b="b"/>
            <a:pathLst>
              <a:path h="3925570">
                <a:moveTo>
                  <a:pt x="0" y="0"/>
                </a:moveTo>
                <a:lnTo>
                  <a:pt x="0" y="3925499"/>
                </a:lnTo>
              </a:path>
            </a:pathLst>
          </a:custGeom>
          <a:ln w="9524">
            <a:solidFill>
              <a:srgbClr val="3368FC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C7CF40D-ACA5-49C4-9283-6F4BB736109C}"/>
              </a:ext>
            </a:extLst>
          </p:cNvPr>
          <p:cNvSpPr/>
          <p:nvPr/>
        </p:nvSpPr>
        <p:spPr>
          <a:xfrm>
            <a:off x="7102799" y="819150"/>
            <a:ext cx="1854416" cy="41238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366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6274" y="949874"/>
            <a:ext cx="1935800" cy="3925570"/>
            <a:chOff x="616274" y="949874"/>
            <a:chExt cx="1935800" cy="3925570"/>
          </a:xfrm>
        </p:grpSpPr>
        <p:sp>
          <p:nvSpPr>
            <p:cNvPr id="3" name="object 3"/>
            <p:cNvSpPr/>
            <p:nvPr/>
          </p:nvSpPr>
          <p:spPr>
            <a:xfrm>
              <a:off x="2552074" y="949874"/>
              <a:ext cx="0" cy="3925570"/>
            </a:xfrm>
            <a:custGeom>
              <a:avLst/>
              <a:gdLst/>
              <a:ahLst/>
              <a:cxnLst/>
              <a:rect l="l" t="t" r="r" b="b"/>
              <a:pathLst>
                <a:path h="3925570">
                  <a:moveTo>
                    <a:pt x="0" y="0"/>
                  </a:moveTo>
                  <a:lnTo>
                    <a:pt x="0" y="3925499"/>
                  </a:lnTo>
                </a:path>
              </a:pathLst>
            </a:custGeom>
            <a:ln w="9524">
              <a:solidFill>
                <a:srgbClr val="3368FC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6274" y="3787475"/>
              <a:ext cx="1739900" cy="996315"/>
            </a:xfrm>
            <a:custGeom>
              <a:avLst/>
              <a:gdLst/>
              <a:ahLst/>
              <a:cxnLst/>
              <a:rect l="l" t="t" r="r" b="b"/>
              <a:pathLst>
                <a:path w="1739900" h="996314">
                  <a:moveTo>
                    <a:pt x="869699" y="995699"/>
                  </a:moveTo>
                  <a:lnTo>
                    <a:pt x="810154" y="994551"/>
                  </a:lnTo>
                  <a:lnTo>
                    <a:pt x="751686" y="991155"/>
                  </a:lnTo>
                  <a:lnTo>
                    <a:pt x="694425" y="985585"/>
                  </a:lnTo>
                  <a:lnTo>
                    <a:pt x="638499" y="977916"/>
                  </a:lnTo>
                  <a:lnTo>
                    <a:pt x="584038" y="968221"/>
                  </a:lnTo>
                  <a:lnTo>
                    <a:pt x="531173" y="956576"/>
                  </a:lnTo>
                  <a:lnTo>
                    <a:pt x="480032" y="943054"/>
                  </a:lnTo>
                  <a:lnTo>
                    <a:pt x="430745" y="927728"/>
                  </a:lnTo>
                  <a:lnTo>
                    <a:pt x="383442" y="910675"/>
                  </a:lnTo>
                  <a:lnTo>
                    <a:pt x="338252" y="891966"/>
                  </a:lnTo>
                  <a:lnTo>
                    <a:pt x="295304" y="871678"/>
                  </a:lnTo>
                  <a:lnTo>
                    <a:pt x="254729" y="849883"/>
                  </a:lnTo>
                  <a:lnTo>
                    <a:pt x="216655" y="826656"/>
                  </a:lnTo>
                  <a:lnTo>
                    <a:pt x="181212" y="802071"/>
                  </a:lnTo>
                  <a:lnTo>
                    <a:pt x="148531" y="776202"/>
                  </a:lnTo>
                  <a:lnTo>
                    <a:pt x="118739" y="749124"/>
                  </a:lnTo>
                  <a:lnTo>
                    <a:pt x="91967" y="720910"/>
                  </a:lnTo>
                  <a:lnTo>
                    <a:pt x="48001" y="661373"/>
                  </a:lnTo>
                  <a:lnTo>
                    <a:pt x="17669" y="598184"/>
                  </a:lnTo>
                  <a:lnTo>
                    <a:pt x="2006" y="531935"/>
                  </a:lnTo>
                  <a:lnTo>
                    <a:pt x="0" y="497849"/>
                  </a:lnTo>
                  <a:lnTo>
                    <a:pt x="2006" y="463764"/>
                  </a:lnTo>
                  <a:lnTo>
                    <a:pt x="17669" y="397515"/>
                  </a:lnTo>
                  <a:lnTo>
                    <a:pt x="48001" y="334326"/>
                  </a:lnTo>
                  <a:lnTo>
                    <a:pt x="91967" y="274789"/>
                  </a:lnTo>
                  <a:lnTo>
                    <a:pt x="118739" y="246575"/>
                  </a:lnTo>
                  <a:lnTo>
                    <a:pt x="148531" y="219497"/>
                  </a:lnTo>
                  <a:lnTo>
                    <a:pt x="181212" y="193628"/>
                  </a:lnTo>
                  <a:lnTo>
                    <a:pt x="216655" y="169043"/>
                  </a:lnTo>
                  <a:lnTo>
                    <a:pt x="254729" y="145816"/>
                  </a:lnTo>
                  <a:lnTo>
                    <a:pt x="295304" y="124021"/>
                  </a:lnTo>
                  <a:lnTo>
                    <a:pt x="338252" y="103733"/>
                  </a:lnTo>
                  <a:lnTo>
                    <a:pt x="383442" y="85024"/>
                  </a:lnTo>
                  <a:lnTo>
                    <a:pt x="430745" y="67971"/>
                  </a:lnTo>
                  <a:lnTo>
                    <a:pt x="480032" y="52645"/>
                  </a:lnTo>
                  <a:lnTo>
                    <a:pt x="531173" y="39123"/>
                  </a:lnTo>
                  <a:lnTo>
                    <a:pt x="584038" y="27478"/>
                  </a:lnTo>
                  <a:lnTo>
                    <a:pt x="638499" y="17783"/>
                  </a:lnTo>
                  <a:lnTo>
                    <a:pt x="694425" y="10114"/>
                  </a:lnTo>
                  <a:lnTo>
                    <a:pt x="751686" y="4544"/>
                  </a:lnTo>
                  <a:lnTo>
                    <a:pt x="810154" y="1148"/>
                  </a:lnTo>
                  <a:lnTo>
                    <a:pt x="869699" y="0"/>
                  </a:lnTo>
                  <a:lnTo>
                    <a:pt x="929244" y="1148"/>
                  </a:lnTo>
                  <a:lnTo>
                    <a:pt x="987713" y="4544"/>
                  </a:lnTo>
                  <a:lnTo>
                    <a:pt x="1044974" y="10114"/>
                  </a:lnTo>
                  <a:lnTo>
                    <a:pt x="1100900" y="17783"/>
                  </a:lnTo>
                  <a:lnTo>
                    <a:pt x="1155361" y="27478"/>
                  </a:lnTo>
                  <a:lnTo>
                    <a:pt x="1208226" y="39123"/>
                  </a:lnTo>
                  <a:lnTo>
                    <a:pt x="1259367" y="52645"/>
                  </a:lnTo>
                  <a:lnTo>
                    <a:pt x="1308654" y="67971"/>
                  </a:lnTo>
                  <a:lnTo>
                    <a:pt x="1355957" y="85024"/>
                  </a:lnTo>
                  <a:lnTo>
                    <a:pt x="1401147" y="103733"/>
                  </a:lnTo>
                  <a:lnTo>
                    <a:pt x="1444095" y="124021"/>
                  </a:lnTo>
                  <a:lnTo>
                    <a:pt x="1484670" y="145816"/>
                  </a:lnTo>
                  <a:lnTo>
                    <a:pt x="1522744" y="169043"/>
                  </a:lnTo>
                  <a:lnTo>
                    <a:pt x="1558187" y="193628"/>
                  </a:lnTo>
                  <a:lnTo>
                    <a:pt x="1590868" y="219497"/>
                  </a:lnTo>
                  <a:lnTo>
                    <a:pt x="1620660" y="246575"/>
                  </a:lnTo>
                  <a:lnTo>
                    <a:pt x="1647432" y="274789"/>
                  </a:lnTo>
                  <a:lnTo>
                    <a:pt x="1691398" y="334326"/>
                  </a:lnTo>
                  <a:lnTo>
                    <a:pt x="1721730" y="397515"/>
                  </a:lnTo>
                  <a:lnTo>
                    <a:pt x="1737393" y="463764"/>
                  </a:lnTo>
                  <a:lnTo>
                    <a:pt x="1739399" y="497849"/>
                  </a:lnTo>
                  <a:lnTo>
                    <a:pt x="1737393" y="531935"/>
                  </a:lnTo>
                  <a:lnTo>
                    <a:pt x="1721730" y="598184"/>
                  </a:lnTo>
                  <a:lnTo>
                    <a:pt x="1691398" y="661373"/>
                  </a:lnTo>
                  <a:lnTo>
                    <a:pt x="1647432" y="720910"/>
                  </a:lnTo>
                  <a:lnTo>
                    <a:pt x="1620660" y="749124"/>
                  </a:lnTo>
                  <a:lnTo>
                    <a:pt x="1590868" y="776202"/>
                  </a:lnTo>
                  <a:lnTo>
                    <a:pt x="1558187" y="802071"/>
                  </a:lnTo>
                  <a:lnTo>
                    <a:pt x="1522744" y="826656"/>
                  </a:lnTo>
                  <a:lnTo>
                    <a:pt x="1484670" y="849883"/>
                  </a:lnTo>
                  <a:lnTo>
                    <a:pt x="1444095" y="871678"/>
                  </a:lnTo>
                  <a:lnTo>
                    <a:pt x="1401147" y="891966"/>
                  </a:lnTo>
                  <a:lnTo>
                    <a:pt x="1355957" y="910675"/>
                  </a:lnTo>
                  <a:lnTo>
                    <a:pt x="1308654" y="927728"/>
                  </a:lnTo>
                  <a:lnTo>
                    <a:pt x="1259367" y="943054"/>
                  </a:lnTo>
                  <a:lnTo>
                    <a:pt x="1208226" y="956576"/>
                  </a:lnTo>
                  <a:lnTo>
                    <a:pt x="1155361" y="968221"/>
                  </a:lnTo>
                  <a:lnTo>
                    <a:pt x="1100900" y="977916"/>
                  </a:lnTo>
                  <a:lnTo>
                    <a:pt x="1044974" y="985585"/>
                  </a:lnTo>
                  <a:lnTo>
                    <a:pt x="987713" y="991155"/>
                  </a:lnTo>
                  <a:lnTo>
                    <a:pt x="929244" y="994551"/>
                  </a:lnTo>
                  <a:lnTo>
                    <a:pt x="869699" y="995699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6274" y="3787475"/>
              <a:ext cx="1739900" cy="996315"/>
            </a:xfrm>
            <a:custGeom>
              <a:avLst/>
              <a:gdLst/>
              <a:ahLst/>
              <a:cxnLst/>
              <a:rect l="l" t="t" r="r" b="b"/>
              <a:pathLst>
                <a:path w="1739900" h="996314">
                  <a:moveTo>
                    <a:pt x="0" y="497849"/>
                  </a:moveTo>
                  <a:lnTo>
                    <a:pt x="2006" y="463764"/>
                  </a:lnTo>
                  <a:lnTo>
                    <a:pt x="7939" y="430294"/>
                  </a:lnTo>
                  <a:lnTo>
                    <a:pt x="31066" y="365501"/>
                  </a:lnTo>
                  <a:lnTo>
                    <a:pt x="68345" y="304064"/>
                  </a:lnTo>
                  <a:lnTo>
                    <a:pt x="118739" y="246575"/>
                  </a:lnTo>
                  <a:lnTo>
                    <a:pt x="148531" y="219497"/>
                  </a:lnTo>
                  <a:lnTo>
                    <a:pt x="181212" y="193628"/>
                  </a:lnTo>
                  <a:lnTo>
                    <a:pt x="216655" y="169043"/>
                  </a:lnTo>
                  <a:lnTo>
                    <a:pt x="254729" y="145816"/>
                  </a:lnTo>
                  <a:lnTo>
                    <a:pt x="295304" y="124021"/>
                  </a:lnTo>
                  <a:lnTo>
                    <a:pt x="338252" y="103733"/>
                  </a:lnTo>
                  <a:lnTo>
                    <a:pt x="383442" y="85024"/>
                  </a:lnTo>
                  <a:lnTo>
                    <a:pt x="430745" y="67971"/>
                  </a:lnTo>
                  <a:lnTo>
                    <a:pt x="480032" y="52645"/>
                  </a:lnTo>
                  <a:lnTo>
                    <a:pt x="531173" y="39123"/>
                  </a:lnTo>
                  <a:lnTo>
                    <a:pt x="584038" y="27478"/>
                  </a:lnTo>
                  <a:lnTo>
                    <a:pt x="638499" y="17783"/>
                  </a:lnTo>
                  <a:lnTo>
                    <a:pt x="694425" y="10114"/>
                  </a:lnTo>
                  <a:lnTo>
                    <a:pt x="751686" y="4544"/>
                  </a:lnTo>
                  <a:lnTo>
                    <a:pt x="810154" y="1148"/>
                  </a:lnTo>
                  <a:lnTo>
                    <a:pt x="869699" y="0"/>
                  </a:lnTo>
                  <a:lnTo>
                    <a:pt x="929244" y="1148"/>
                  </a:lnTo>
                  <a:lnTo>
                    <a:pt x="987713" y="4544"/>
                  </a:lnTo>
                  <a:lnTo>
                    <a:pt x="1044974" y="10114"/>
                  </a:lnTo>
                  <a:lnTo>
                    <a:pt x="1100900" y="17783"/>
                  </a:lnTo>
                  <a:lnTo>
                    <a:pt x="1155361" y="27478"/>
                  </a:lnTo>
                  <a:lnTo>
                    <a:pt x="1208226" y="39123"/>
                  </a:lnTo>
                  <a:lnTo>
                    <a:pt x="1259367" y="52645"/>
                  </a:lnTo>
                  <a:lnTo>
                    <a:pt x="1308654" y="67971"/>
                  </a:lnTo>
                  <a:lnTo>
                    <a:pt x="1355957" y="85024"/>
                  </a:lnTo>
                  <a:lnTo>
                    <a:pt x="1401147" y="103733"/>
                  </a:lnTo>
                  <a:lnTo>
                    <a:pt x="1444095" y="124021"/>
                  </a:lnTo>
                  <a:lnTo>
                    <a:pt x="1484670" y="145816"/>
                  </a:lnTo>
                  <a:lnTo>
                    <a:pt x="1522744" y="169043"/>
                  </a:lnTo>
                  <a:lnTo>
                    <a:pt x="1558187" y="193628"/>
                  </a:lnTo>
                  <a:lnTo>
                    <a:pt x="1590868" y="219497"/>
                  </a:lnTo>
                  <a:lnTo>
                    <a:pt x="1620660" y="246575"/>
                  </a:lnTo>
                  <a:lnTo>
                    <a:pt x="1647432" y="274789"/>
                  </a:lnTo>
                  <a:lnTo>
                    <a:pt x="1691398" y="334326"/>
                  </a:lnTo>
                  <a:lnTo>
                    <a:pt x="1721730" y="397515"/>
                  </a:lnTo>
                  <a:lnTo>
                    <a:pt x="1737393" y="463764"/>
                  </a:lnTo>
                  <a:lnTo>
                    <a:pt x="1739399" y="497849"/>
                  </a:lnTo>
                  <a:lnTo>
                    <a:pt x="1731460" y="565405"/>
                  </a:lnTo>
                  <a:lnTo>
                    <a:pt x="1708333" y="630198"/>
                  </a:lnTo>
                  <a:lnTo>
                    <a:pt x="1671054" y="691635"/>
                  </a:lnTo>
                  <a:lnTo>
                    <a:pt x="1620660" y="749124"/>
                  </a:lnTo>
                  <a:lnTo>
                    <a:pt x="1590868" y="776202"/>
                  </a:lnTo>
                  <a:lnTo>
                    <a:pt x="1558187" y="802071"/>
                  </a:lnTo>
                  <a:lnTo>
                    <a:pt x="1522744" y="826656"/>
                  </a:lnTo>
                  <a:lnTo>
                    <a:pt x="1484670" y="849883"/>
                  </a:lnTo>
                  <a:lnTo>
                    <a:pt x="1444095" y="871678"/>
                  </a:lnTo>
                  <a:lnTo>
                    <a:pt x="1401147" y="891966"/>
                  </a:lnTo>
                  <a:lnTo>
                    <a:pt x="1355957" y="910675"/>
                  </a:lnTo>
                  <a:lnTo>
                    <a:pt x="1308654" y="927728"/>
                  </a:lnTo>
                  <a:lnTo>
                    <a:pt x="1259367" y="943054"/>
                  </a:lnTo>
                  <a:lnTo>
                    <a:pt x="1208226" y="956576"/>
                  </a:lnTo>
                  <a:lnTo>
                    <a:pt x="1155361" y="968221"/>
                  </a:lnTo>
                  <a:lnTo>
                    <a:pt x="1100900" y="977916"/>
                  </a:lnTo>
                  <a:lnTo>
                    <a:pt x="1044974" y="985585"/>
                  </a:lnTo>
                  <a:lnTo>
                    <a:pt x="987713" y="991155"/>
                  </a:lnTo>
                  <a:lnTo>
                    <a:pt x="929244" y="994551"/>
                  </a:lnTo>
                  <a:lnTo>
                    <a:pt x="869699" y="995699"/>
                  </a:lnTo>
                  <a:lnTo>
                    <a:pt x="810154" y="994551"/>
                  </a:lnTo>
                  <a:lnTo>
                    <a:pt x="751686" y="991155"/>
                  </a:lnTo>
                  <a:lnTo>
                    <a:pt x="694425" y="985585"/>
                  </a:lnTo>
                  <a:lnTo>
                    <a:pt x="638499" y="977916"/>
                  </a:lnTo>
                  <a:lnTo>
                    <a:pt x="584038" y="968221"/>
                  </a:lnTo>
                  <a:lnTo>
                    <a:pt x="531173" y="956576"/>
                  </a:lnTo>
                  <a:lnTo>
                    <a:pt x="480032" y="943054"/>
                  </a:lnTo>
                  <a:lnTo>
                    <a:pt x="430745" y="927728"/>
                  </a:lnTo>
                  <a:lnTo>
                    <a:pt x="383442" y="910675"/>
                  </a:lnTo>
                  <a:lnTo>
                    <a:pt x="338252" y="891966"/>
                  </a:lnTo>
                  <a:lnTo>
                    <a:pt x="295304" y="871678"/>
                  </a:lnTo>
                  <a:lnTo>
                    <a:pt x="254729" y="849883"/>
                  </a:lnTo>
                  <a:lnTo>
                    <a:pt x="216655" y="826656"/>
                  </a:lnTo>
                  <a:lnTo>
                    <a:pt x="181212" y="802071"/>
                  </a:lnTo>
                  <a:lnTo>
                    <a:pt x="148531" y="776202"/>
                  </a:lnTo>
                  <a:lnTo>
                    <a:pt x="118739" y="749124"/>
                  </a:lnTo>
                  <a:lnTo>
                    <a:pt x="91967" y="720910"/>
                  </a:lnTo>
                  <a:lnTo>
                    <a:pt x="48001" y="661373"/>
                  </a:lnTo>
                  <a:lnTo>
                    <a:pt x="17669" y="598184"/>
                  </a:lnTo>
                  <a:lnTo>
                    <a:pt x="2006" y="531935"/>
                  </a:lnTo>
                  <a:lnTo>
                    <a:pt x="0" y="49784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420" y="200512"/>
            <a:ext cx="71380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Random Assignment </a:t>
            </a:r>
            <a:r>
              <a:rPr u="none" dirty="0"/>
              <a:t>&amp;</a:t>
            </a:r>
            <a:r>
              <a:rPr u="none" spc="-225" dirty="0"/>
              <a:t> </a:t>
            </a:r>
            <a:r>
              <a:rPr u="none" spc="-5" dirty="0"/>
              <a:t>Shuffling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74446" y="3933513"/>
            <a:ext cx="1023619" cy="657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Arial"/>
                <a:cs typeface="Arial"/>
              </a:rPr>
              <a:t>Randomized  Control  Experiment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201224" y="2703874"/>
            <a:ext cx="2312225" cy="1175184"/>
            <a:chOff x="2201224" y="2703874"/>
            <a:chExt cx="2312225" cy="1175184"/>
          </a:xfrm>
        </p:grpSpPr>
        <p:sp>
          <p:nvSpPr>
            <p:cNvPr id="12" name="object 12"/>
            <p:cNvSpPr/>
            <p:nvPr/>
          </p:nvSpPr>
          <p:spPr>
            <a:xfrm>
              <a:off x="2201224" y="3563463"/>
              <a:ext cx="464820" cy="315595"/>
            </a:xfrm>
            <a:custGeom>
              <a:avLst/>
              <a:gdLst/>
              <a:ahLst/>
              <a:cxnLst/>
              <a:rect l="l" t="t" r="r" b="b"/>
              <a:pathLst>
                <a:path w="464819" h="315595">
                  <a:moveTo>
                    <a:pt x="0" y="315585"/>
                  </a:moveTo>
                  <a:lnTo>
                    <a:pt x="464759" y="0"/>
                  </a:lnTo>
                </a:path>
              </a:pathLst>
            </a:custGeom>
            <a:ln w="2857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25182" y="3476329"/>
              <a:ext cx="162370" cy="14046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73549" y="2703874"/>
              <a:ext cx="1739900" cy="996315"/>
            </a:xfrm>
            <a:custGeom>
              <a:avLst/>
              <a:gdLst/>
              <a:ahLst/>
              <a:cxnLst/>
              <a:rect l="l" t="t" r="r" b="b"/>
              <a:pathLst>
                <a:path w="1739900" h="996314">
                  <a:moveTo>
                    <a:pt x="869699" y="995699"/>
                  </a:moveTo>
                  <a:lnTo>
                    <a:pt x="810154" y="994551"/>
                  </a:lnTo>
                  <a:lnTo>
                    <a:pt x="751686" y="991155"/>
                  </a:lnTo>
                  <a:lnTo>
                    <a:pt x="694425" y="985585"/>
                  </a:lnTo>
                  <a:lnTo>
                    <a:pt x="638499" y="977916"/>
                  </a:lnTo>
                  <a:lnTo>
                    <a:pt x="584038" y="968221"/>
                  </a:lnTo>
                  <a:lnTo>
                    <a:pt x="531173" y="956576"/>
                  </a:lnTo>
                  <a:lnTo>
                    <a:pt x="480032" y="943054"/>
                  </a:lnTo>
                  <a:lnTo>
                    <a:pt x="430745" y="927728"/>
                  </a:lnTo>
                  <a:lnTo>
                    <a:pt x="383442" y="910675"/>
                  </a:lnTo>
                  <a:lnTo>
                    <a:pt x="338252" y="891966"/>
                  </a:lnTo>
                  <a:lnTo>
                    <a:pt x="295304" y="871678"/>
                  </a:lnTo>
                  <a:lnTo>
                    <a:pt x="254729" y="849883"/>
                  </a:lnTo>
                  <a:lnTo>
                    <a:pt x="216655" y="826656"/>
                  </a:lnTo>
                  <a:lnTo>
                    <a:pt x="181212" y="802071"/>
                  </a:lnTo>
                  <a:lnTo>
                    <a:pt x="148531" y="776202"/>
                  </a:lnTo>
                  <a:lnTo>
                    <a:pt x="118739" y="749124"/>
                  </a:lnTo>
                  <a:lnTo>
                    <a:pt x="91967" y="720910"/>
                  </a:lnTo>
                  <a:lnTo>
                    <a:pt x="48001" y="661373"/>
                  </a:lnTo>
                  <a:lnTo>
                    <a:pt x="17669" y="598184"/>
                  </a:lnTo>
                  <a:lnTo>
                    <a:pt x="2006" y="531935"/>
                  </a:lnTo>
                  <a:lnTo>
                    <a:pt x="0" y="497849"/>
                  </a:lnTo>
                  <a:lnTo>
                    <a:pt x="2006" y="463764"/>
                  </a:lnTo>
                  <a:lnTo>
                    <a:pt x="17669" y="397515"/>
                  </a:lnTo>
                  <a:lnTo>
                    <a:pt x="48001" y="334326"/>
                  </a:lnTo>
                  <a:lnTo>
                    <a:pt x="91967" y="274789"/>
                  </a:lnTo>
                  <a:lnTo>
                    <a:pt x="118739" y="246575"/>
                  </a:lnTo>
                  <a:lnTo>
                    <a:pt x="148531" y="219497"/>
                  </a:lnTo>
                  <a:lnTo>
                    <a:pt x="181212" y="193628"/>
                  </a:lnTo>
                  <a:lnTo>
                    <a:pt x="216655" y="169043"/>
                  </a:lnTo>
                  <a:lnTo>
                    <a:pt x="254729" y="145816"/>
                  </a:lnTo>
                  <a:lnTo>
                    <a:pt x="295304" y="124022"/>
                  </a:lnTo>
                  <a:lnTo>
                    <a:pt x="338252" y="103733"/>
                  </a:lnTo>
                  <a:lnTo>
                    <a:pt x="383442" y="85024"/>
                  </a:lnTo>
                  <a:lnTo>
                    <a:pt x="430745" y="67971"/>
                  </a:lnTo>
                  <a:lnTo>
                    <a:pt x="480032" y="52645"/>
                  </a:lnTo>
                  <a:lnTo>
                    <a:pt x="531173" y="39123"/>
                  </a:lnTo>
                  <a:lnTo>
                    <a:pt x="584038" y="27478"/>
                  </a:lnTo>
                  <a:lnTo>
                    <a:pt x="638499" y="17783"/>
                  </a:lnTo>
                  <a:lnTo>
                    <a:pt x="694425" y="10114"/>
                  </a:lnTo>
                  <a:lnTo>
                    <a:pt x="751686" y="4544"/>
                  </a:lnTo>
                  <a:lnTo>
                    <a:pt x="810154" y="1148"/>
                  </a:lnTo>
                  <a:lnTo>
                    <a:pt x="869699" y="0"/>
                  </a:lnTo>
                  <a:lnTo>
                    <a:pt x="929244" y="1148"/>
                  </a:lnTo>
                  <a:lnTo>
                    <a:pt x="987713" y="4544"/>
                  </a:lnTo>
                  <a:lnTo>
                    <a:pt x="1044974" y="10114"/>
                  </a:lnTo>
                  <a:lnTo>
                    <a:pt x="1100900" y="17783"/>
                  </a:lnTo>
                  <a:lnTo>
                    <a:pt x="1155361" y="27478"/>
                  </a:lnTo>
                  <a:lnTo>
                    <a:pt x="1208226" y="39123"/>
                  </a:lnTo>
                  <a:lnTo>
                    <a:pt x="1259367" y="52645"/>
                  </a:lnTo>
                  <a:lnTo>
                    <a:pt x="1308654" y="67971"/>
                  </a:lnTo>
                  <a:lnTo>
                    <a:pt x="1355957" y="85024"/>
                  </a:lnTo>
                  <a:lnTo>
                    <a:pt x="1401147" y="103733"/>
                  </a:lnTo>
                  <a:lnTo>
                    <a:pt x="1444095" y="124022"/>
                  </a:lnTo>
                  <a:lnTo>
                    <a:pt x="1484670" y="145816"/>
                  </a:lnTo>
                  <a:lnTo>
                    <a:pt x="1522744" y="169043"/>
                  </a:lnTo>
                  <a:lnTo>
                    <a:pt x="1558187" y="193628"/>
                  </a:lnTo>
                  <a:lnTo>
                    <a:pt x="1590868" y="219497"/>
                  </a:lnTo>
                  <a:lnTo>
                    <a:pt x="1620660" y="246575"/>
                  </a:lnTo>
                  <a:lnTo>
                    <a:pt x="1647432" y="274789"/>
                  </a:lnTo>
                  <a:lnTo>
                    <a:pt x="1691398" y="334326"/>
                  </a:lnTo>
                  <a:lnTo>
                    <a:pt x="1721730" y="397515"/>
                  </a:lnTo>
                  <a:lnTo>
                    <a:pt x="1737393" y="463764"/>
                  </a:lnTo>
                  <a:lnTo>
                    <a:pt x="1739399" y="497849"/>
                  </a:lnTo>
                  <a:lnTo>
                    <a:pt x="1737393" y="531935"/>
                  </a:lnTo>
                  <a:lnTo>
                    <a:pt x="1721730" y="598184"/>
                  </a:lnTo>
                  <a:lnTo>
                    <a:pt x="1691398" y="661373"/>
                  </a:lnTo>
                  <a:lnTo>
                    <a:pt x="1647432" y="720910"/>
                  </a:lnTo>
                  <a:lnTo>
                    <a:pt x="1620660" y="749124"/>
                  </a:lnTo>
                  <a:lnTo>
                    <a:pt x="1590868" y="776202"/>
                  </a:lnTo>
                  <a:lnTo>
                    <a:pt x="1558187" y="802071"/>
                  </a:lnTo>
                  <a:lnTo>
                    <a:pt x="1522744" y="826656"/>
                  </a:lnTo>
                  <a:lnTo>
                    <a:pt x="1484670" y="849883"/>
                  </a:lnTo>
                  <a:lnTo>
                    <a:pt x="1444095" y="871678"/>
                  </a:lnTo>
                  <a:lnTo>
                    <a:pt x="1401147" y="891966"/>
                  </a:lnTo>
                  <a:lnTo>
                    <a:pt x="1355957" y="910675"/>
                  </a:lnTo>
                  <a:lnTo>
                    <a:pt x="1308654" y="927728"/>
                  </a:lnTo>
                  <a:lnTo>
                    <a:pt x="1259367" y="943054"/>
                  </a:lnTo>
                  <a:lnTo>
                    <a:pt x="1208226" y="956576"/>
                  </a:lnTo>
                  <a:lnTo>
                    <a:pt x="1155361" y="968221"/>
                  </a:lnTo>
                  <a:lnTo>
                    <a:pt x="1100900" y="977916"/>
                  </a:lnTo>
                  <a:lnTo>
                    <a:pt x="1044974" y="985585"/>
                  </a:lnTo>
                  <a:lnTo>
                    <a:pt x="987713" y="991155"/>
                  </a:lnTo>
                  <a:lnTo>
                    <a:pt x="929244" y="994551"/>
                  </a:lnTo>
                  <a:lnTo>
                    <a:pt x="869699" y="9956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773549" y="2703874"/>
              <a:ext cx="1739900" cy="996315"/>
            </a:xfrm>
            <a:custGeom>
              <a:avLst/>
              <a:gdLst/>
              <a:ahLst/>
              <a:cxnLst/>
              <a:rect l="l" t="t" r="r" b="b"/>
              <a:pathLst>
                <a:path w="1739900" h="996314">
                  <a:moveTo>
                    <a:pt x="0" y="497849"/>
                  </a:moveTo>
                  <a:lnTo>
                    <a:pt x="2006" y="463764"/>
                  </a:lnTo>
                  <a:lnTo>
                    <a:pt x="7939" y="430294"/>
                  </a:lnTo>
                  <a:lnTo>
                    <a:pt x="31066" y="365501"/>
                  </a:lnTo>
                  <a:lnTo>
                    <a:pt x="68345" y="304064"/>
                  </a:lnTo>
                  <a:lnTo>
                    <a:pt x="118739" y="246575"/>
                  </a:lnTo>
                  <a:lnTo>
                    <a:pt x="148531" y="219497"/>
                  </a:lnTo>
                  <a:lnTo>
                    <a:pt x="181212" y="193628"/>
                  </a:lnTo>
                  <a:lnTo>
                    <a:pt x="216655" y="169043"/>
                  </a:lnTo>
                  <a:lnTo>
                    <a:pt x="254729" y="145816"/>
                  </a:lnTo>
                  <a:lnTo>
                    <a:pt x="295304" y="124022"/>
                  </a:lnTo>
                  <a:lnTo>
                    <a:pt x="338252" y="103733"/>
                  </a:lnTo>
                  <a:lnTo>
                    <a:pt x="383442" y="85024"/>
                  </a:lnTo>
                  <a:lnTo>
                    <a:pt x="430745" y="67971"/>
                  </a:lnTo>
                  <a:lnTo>
                    <a:pt x="480032" y="52645"/>
                  </a:lnTo>
                  <a:lnTo>
                    <a:pt x="531173" y="39123"/>
                  </a:lnTo>
                  <a:lnTo>
                    <a:pt x="584038" y="27478"/>
                  </a:lnTo>
                  <a:lnTo>
                    <a:pt x="638499" y="17783"/>
                  </a:lnTo>
                  <a:lnTo>
                    <a:pt x="694425" y="10114"/>
                  </a:lnTo>
                  <a:lnTo>
                    <a:pt x="751686" y="4544"/>
                  </a:lnTo>
                  <a:lnTo>
                    <a:pt x="810155" y="1148"/>
                  </a:lnTo>
                  <a:lnTo>
                    <a:pt x="869699" y="0"/>
                  </a:lnTo>
                  <a:lnTo>
                    <a:pt x="929244" y="1148"/>
                  </a:lnTo>
                  <a:lnTo>
                    <a:pt x="987713" y="4544"/>
                  </a:lnTo>
                  <a:lnTo>
                    <a:pt x="1044974" y="10114"/>
                  </a:lnTo>
                  <a:lnTo>
                    <a:pt x="1100900" y="17783"/>
                  </a:lnTo>
                  <a:lnTo>
                    <a:pt x="1155361" y="27478"/>
                  </a:lnTo>
                  <a:lnTo>
                    <a:pt x="1208226" y="39123"/>
                  </a:lnTo>
                  <a:lnTo>
                    <a:pt x="1259367" y="52645"/>
                  </a:lnTo>
                  <a:lnTo>
                    <a:pt x="1308654" y="67971"/>
                  </a:lnTo>
                  <a:lnTo>
                    <a:pt x="1355957" y="85024"/>
                  </a:lnTo>
                  <a:lnTo>
                    <a:pt x="1401147" y="103733"/>
                  </a:lnTo>
                  <a:lnTo>
                    <a:pt x="1444095" y="124022"/>
                  </a:lnTo>
                  <a:lnTo>
                    <a:pt x="1484670" y="145816"/>
                  </a:lnTo>
                  <a:lnTo>
                    <a:pt x="1522744" y="169043"/>
                  </a:lnTo>
                  <a:lnTo>
                    <a:pt x="1558187" y="193628"/>
                  </a:lnTo>
                  <a:lnTo>
                    <a:pt x="1590868" y="219497"/>
                  </a:lnTo>
                  <a:lnTo>
                    <a:pt x="1620660" y="246575"/>
                  </a:lnTo>
                  <a:lnTo>
                    <a:pt x="1647432" y="274789"/>
                  </a:lnTo>
                  <a:lnTo>
                    <a:pt x="1691398" y="334326"/>
                  </a:lnTo>
                  <a:lnTo>
                    <a:pt x="1721730" y="397515"/>
                  </a:lnTo>
                  <a:lnTo>
                    <a:pt x="1737393" y="463764"/>
                  </a:lnTo>
                  <a:lnTo>
                    <a:pt x="1739399" y="497849"/>
                  </a:lnTo>
                  <a:lnTo>
                    <a:pt x="1731460" y="565405"/>
                  </a:lnTo>
                  <a:lnTo>
                    <a:pt x="1708333" y="630198"/>
                  </a:lnTo>
                  <a:lnTo>
                    <a:pt x="1671054" y="691635"/>
                  </a:lnTo>
                  <a:lnTo>
                    <a:pt x="1620660" y="749124"/>
                  </a:lnTo>
                  <a:lnTo>
                    <a:pt x="1590868" y="776202"/>
                  </a:lnTo>
                  <a:lnTo>
                    <a:pt x="1558187" y="802071"/>
                  </a:lnTo>
                  <a:lnTo>
                    <a:pt x="1522744" y="826656"/>
                  </a:lnTo>
                  <a:lnTo>
                    <a:pt x="1484670" y="849883"/>
                  </a:lnTo>
                  <a:lnTo>
                    <a:pt x="1444095" y="871678"/>
                  </a:lnTo>
                  <a:lnTo>
                    <a:pt x="1401147" y="891966"/>
                  </a:lnTo>
                  <a:lnTo>
                    <a:pt x="1355957" y="910675"/>
                  </a:lnTo>
                  <a:lnTo>
                    <a:pt x="1308654" y="927728"/>
                  </a:lnTo>
                  <a:lnTo>
                    <a:pt x="1259367" y="943054"/>
                  </a:lnTo>
                  <a:lnTo>
                    <a:pt x="1208226" y="956576"/>
                  </a:lnTo>
                  <a:lnTo>
                    <a:pt x="1155361" y="968221"/>
                  </a:lnTo>
                  <a:lnTo>
                    <a:pt x="1100900" y="977916"/>
                  </a:lnTo>
                  <a:lnTo>
                    <a:pt x="1044974" y="985585"/>
                  </a:lnTo>
                  <a:lnTo>
                    <a:pt x="987713" y="991155"/>
                  </a:lnTo>
                  <a:lnTo>
                    <a:pt x="929244" y="994551"/>
                  </a:lnTo>
                  <a:lnTo>
                    <a:pt x="869699" y="995699"/>
                  </a:lnTo>
                  <a:lnTo>
                    <a:pt x="810155" y="994551"/>
                  </a:lnTo>
                  <a:lnTo>
                    <a:pt x="751686" y="991155"/>
                  </a:lnTo>
                  <a:lnTo>
                    <a:pt x="694425" y="985585"/>
                  </a:lnTo>
                  <a:lnTo>
                    <a:pt x="638499" y="977916"/>
                  </a:lnTo>
                  <a:lnTo>
                    <a:pt x="584038" y="968221"/>
                  </a:lnTo>
                  <a:lnTo>
                    <a:pt x="531173" y="956576"/>
                  </a:lnTo>
                  <a:lnTo>
                    <a:pt x="480032" y="943054"/>
                  </a:lnTo>
                  <a:lnTo>
                    <a:pt x="430745" y="927728"/>
                  </a:lnTo>
                  <a:lnTo>
                    <a:pt x="383442" y="910675"/>
                  </a:lnTo>
                  <a:lnTo>
                    <a:pt x="338252" y="891966"/>
                  </a:lnTo>
                  <a:lnTo>
                    <a:pt x="295304" y="871678"/>
                  </a:lnTo>
                  <a:lnTo>
                    <a:pt x="254729" y="849883"/>
                  </a:lnTo>
                  <a:lnTo>
                    <a:pt x="216655" y="826656"/>
                  </a:lnTo>
                  <a:lnTo>
                    <a:pt x="181212" y="802071"/>
                  </a:lnTo>
                  <a:lnTo>
                    <a:pt x="148531" y="776202"/>
                  </a:lnTo>
                  <a:lnTo>
                    <a:pt x="118739" y="749124"/>
                  </a:lnTo>
                  <a:lnTo>
                    <a:pt x="91967" y="720910"/>
                  </a:lnTo>
                  <a:lnTo>
                    <a:pt x="48001" y="661373"/>
                  </a:lnTo>
                  <a:lnTo>
                    <a:pt x="17669" y="598184"/>
                  </a:lnTo>
                  <a:lnTo>
                    <a:pt x="2006" y="531935"/>
                  </a:lnTo>
                  <a:lnTo>
                    <a:pt x="0" y="49784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18271" y="2774463"/>
            <a:ext cx="1250315" cy="657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30810" marR="123189" indent="34544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Arial"/>
                <a:cs typeface="Arial"/>
              </a:rPr>
              <a:t>Our  </a:t>
            </a:r>
            <a:r>
              <a:rPr sz="1400" spc="-8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wo-Sample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00"/>
              </a:lnSpc>
            </a:pPr>
            <a:r>
              <a:rPr sz="1400" spc="-5" dirty="0">
                <a:latin typeface="Arial"/>
                <a:cs typeface="Arial"/>
              </a:rPr>
              <a:t>Numerical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Data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605287" y="949874"/>
            <a:ext cx="334645" cy="3925570"/>
            <a:chOff x="4605287" y="949874"/>
            <a:chExt cx="334645" cy="3925570"/>
          </a:xfrm>
        </p:grpSpPr>
        <p:sp>
          <p:nvSpPr>
            <p:cNvPr id="20" name="object 20"/>
            <p:cNvSpPr/>
            <p:nvPr/>
          </p:nvSpPr>
          <p:spPr>
            <a:xfrm>
              <a:off x="4605287" y="3127358"/>
              <a:ext cx="334213" cy="12294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775900" y="949874"/>
              <a:ext cx="0" cy="3925570"/>
            </a:xfrm>
            <a:custGeom>
              <a:avLst/>
              <a:gdLst/>
              <a:ahLst/>
              <a:cxnLst/>
              <a:rect l="l" t="t" r="r" b="b"/>
              <a:pathLst>
                <a:path h="3925570">
                  <a:moveTo>
                    <a:pt x="0" y="0"/>
                  </a:moveTo>
                  <a:lnTo>
                    <a:pt x="0" y="3925499"/>
                  </a:lnTo>
                </a:path>
              </a:pathLst>
            </a:custGeom>
            <a:ln w="9524">
              <a:solidFill>
                <a:srgbClr val="3368FC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5068837" y="2699112"/>
            <a:ext cx="1749425" cy="1005840"/>
            <a:chOff x="5068837" y="2699112"/>
            <a:chExt cx="1749425" cy="1005840"/>
          </a:xfrm>
        </p:grpSpPr>
        <p:sp>
          <p:nvSpPr>
            <p:cNvPr id="23" name="object 23"/>
            <p:cNvSpPr/>
            <p:nvPr/>
          </p:nvSpPr>
          <p:spPr>
            <a:xfrm>
              <a:off x="5073599" y="2703875"/>
              <a:ext cx="1739900" cy="996315"/>
            </a:xfrm>
            <a:custGeom>
              <a:avLst/>
              <a:gdLst/>
              <a:ahLst/>
              <a:cxnLst/>
              <a:rect l="l" t="t" r="r" b="b"/>
              <a:pathLst>
                <a:path w="1739900" h="996314">
                  <a:moveTo>
                    <a:pt x="869699" y="995699"/>
                  </a:moveTo>
                  <a:lnTo>
                    <a:pt x="810154" y="994551"/>
                  </a:lnTo>
                  <a:lnTo>
                    <a:pt x="751686" y="991155"/>
                  </a:lnTo>
                  <a:lnTo>
                    <a:pt x="694425" y="985585"/>
                  </a:lnTo>
                  <a:lnTo>
                    <a:pt x="638499" y="977916"/>
                  </a:lnTo>
                  <a:lnTo>
                    <a:pt x="584038" y="968221"/>
                  </a:lnTo>
                  <a:lnTo>
                    <a:pt x="531173" y="956576"/>
                  </a:lnTo>
                  <a:lnTo>
                    <a:pt x="480032" y="943054"/>
                  </a:lnTo>
                  <a:lnTo>
                    <a:pt x="430745" y="927728"/>
                  </a:lnTo>
                  <a:lnTo>
                    <a:pt x="383442" y="910675"/>
                  </a:lnTo>
                  <a:lnTo>
                    <a:pt x="338252" y="891966"/>
                  </a:lnTo>
                  <a:lnTo>
                    <a:pt x="295304" y="871678"/>
                  </a:lnTo>
                  <a:lnTo>
                    <a:pt x="254729" y="849883"/>
                  </a:lnTo>
                  <a:lnTo>
                    <a:pt x="216655" y="826656"/>
                  </a:lnTo>
                  <a:lnTo>
                    <a:pt x="181212" y="802071"/>
                  </a:lnTo>
                  <a:lnTo>
                    <a:pt x="148531" y="776202"/>
                  </a:lnTo>
                  <a:lnTo>
                    <a:pt x="118739" y="749124"/>
                  </a:lnTo>
                  <a:lnTo>
                    <a:pt x="91967" y="720910"/>
                  </a:lnTo>
                  <a:lnTo>
                    <a:pt x="48001" y="661373"/>
                  </a:lnTo>
                  <a:lnTo>
                    <a:pt x="17669" y="598184"/>
                  </a:lnTo>
                  <a:lnTo>
                    <a:pt x="2006" y="531935"/>
                  </a:lnTo>
                  <a:lnTo>
                    <a:pt x="0" y="497849"/>
                  </a:lnTo>
                  <a:lnTo>
                    <a:pt x="2006" y="463764"/>
                  </a:lnTo>
                  <a:lnTo>
                    <a:pt x="17669" y="397515"/>
                  </a:lnTo>
                  <a:lnTo>
                    <a:pt x="48001" y="334326"/>
                  </a:lnTo>
                  <a:lnTo>
                    <a:pt x="91967" y="274789"/>
                  </a:lnTo>
                  <a:lnTo>
                    <a:pt x="118739" y="246575"/>
                  </a:lnTo>
                  <a:lnTo>
                    <a:pt x="148531" y="219497"/>
                  </a:lnTo>
                  <a:lnTo>
                    <a:pt x="181212" y="193628"/>
                  </a:lnTo>
                  <a:lnTo>
                    <a:pt x="216655" y="169043"/>
                  </a:lnTo>
                  <a:lnTo>
                    <a:pt x="254729" y="145816"/>
                  </a:lnTo>
                  <a:lnTo>
                    <a:pt x="295304" y="124022"/>
                  </a:lnTo>
                  <a:lnTo>
                    <a:pt x="338252" y="103733"/>
                  </a:lnTo>
                  <a:lnTo>
                    <a:pt x="383442" y="85024"/>
                  </a:lnTo>
                  <a:lnTo>
                    <a:pt x="430745" y="67971"/>
                  </a:lnTo>
                  <a:lnTo>
                    <a:pt x="480032" y="52645"/>
                  </a:lnTo>
                  <a:lnTo>
                    <a:pt x="531173" y="39123"/>
                  </a:lnTo>
                  <a:lnTo>
                    <a:pt x="584038" y="27478"/>
                  </a:lnTo>
                  <a:lnTo>
                    <a:pt x="638499" y="17783"/>
                  </a:lnTo>
                  <a:lnTo>
                    <a:pt x="694425" y="10114"/>
                  </a:lnTo>
                  <a:lnTo>
                    <a:pt x="751686" y="4544"/>
                  </a:lnTo>
                  <a:lnTo>
                    <a:pt x="810154" y="1148"/>
                  </a:lnTo>
                  <a:lnTo>
                    <a:pt x="869699" y="0"/>
                  </a:lnTo>
                  <a:lnTo>
                    <a:pt x="929244" y="1148"/>
                  </a:lnTo>
                  <a:lnTo>
                    <a:pt x="987713" y="4544"/>
                  </a:lnTo>
                  <a:lnTo>
                    <a:pt x="1044974" y="10114"/>
                  </a:lnTo>
                  <a:lnTo>
                    <a:pt x="1100900" y="17783"/>
                  </a:lnTo>
                  <a:lnTo>
                    <a:pt x="1155361" y="27478"/>
                  </a:lnTo>
                  <a:lnTo>
                    <a:pt x="1208226" y="39123"/>
                  </a:lnTo>
                  <a:lnTo>
                    <a:pt x="1259367" y="52645"/>
                  </a:lnTo>
                  <a:lnTo>
                    <a:pt x="1308654" y="67971"/>
                  </a:lnTo>
                  <a:lnTo>
                    <a:pt x="1355957" y="85024"/>
                  </a:lnTo>
                  <a:lnTo>
                    <a:pt x="1401147" y="103733"/>
                  </a:lnTo>
                  <a:lnTo>
                    <a:pt x="1444095" y="124022"/>
                  </a:lnTo>
                  <a:lnTo>
                    <a:pt x="1484670" y="145816"/>
                  </a:lnTo>
                  <a:lnTo>
                    <a:pt x="1522744" y="169043"/>
                  </a:lnTo>
                  <a:lnTo>
                    <a:pt x="1558187" y="193628"/>
                  </a:lnTo>
                  <a:lnTo>
                    <a:pt x="1590868" y="219497"/>
                  </a:lnTo>
                  <a:lnTo>
                    <a:pt x="1620660" y="246575"/>
                  </a:lnTo>
                  <a:lnTo>
                    <a:pt x="1647432" y="274789"/>
                  </a:lnTo>
                  <a:lnTo>
                    <a:pt x="1691398" y="334326"/>
                  </a:lnTo>
                  <a:lnTo>
                    <a:pt x="1721730" y="397515"/>
                  </a:lnTo>
                  <a:lnTo>
                    <a:pt x="1737393" y="463764"/>
                  </a:lnTo>
                  <a:lnTo>
                    <a:pt x="1739399" y="497849"/>
                  </a:lnTo>
                  <a:lnTo>
                    <a:pt x="1737393" y="531935"/>
                  </a:lnTo>
                  <a:lnTo>
                    <a:pt x="1721730" y="598184"/>
                  </a:lnTo>
                  <a:lnTo>
                    <a:pt x="1691398" y="661373"/>
                  </a:lnTo>
                  <a:lnTo>
                    <a:pt x="1647432" y="720910"/>
                  </a:lnTo>
                  <a:lnTo>
                    <a:pt x="1620660" y="749124"/>
                  </a:lnTo>
                  <a:lnTo>
                    <a:pt x="1590868" y="776202"/>
                  </a:lnTo>
                  <a:lnTo>
                    <a:pt x="1558187" y="802071"/>
                  </a:lnTo>
                  <a:lnTo>
                    <a:pt x="1522744" y="826656"/>
                  </a:lnTo>
                  <a:lnTo>
                    <a:pt x="1484670" y="849883"/>
                  </a:lnTo>
                  <a:lnTo>
                    <a:pt x="1444095" y="871678"/>
                  </a:lnTo>
                  <a:lnTo>
                    <a:pt x="1401147" y="891966"/>
                  </a:lnTo>
                  <a:lnTo>
                    <a:pt x="1355957" y="910675"/>
                  </a:lnTo>
                  <a:lnTo>
                    <a:pt x="1308654" y="927728"/>
                  </a:lnTo>
                  <a:lnTo>
                    <a:pt x="1259367" y="943054"/>
                  </a:lnTo>
                  <a:lnTo>
                    <a:pt x="1208226" y="956576"/>
                  </a:lnTo>
                  <a:lnTo>
                    <a:pt x="1155361" y="968221"/>
                  </a:lnTo>
                  <a:lnTo>
                    <a:pt x="1100900" y="977916"/>
                  </a:lnTo>
                  <a:lnTo>
                    <a:pt x="1044974" y="985585"/>
                  </a:lnTo>
                  <a:lnTo>
                    <a:pt x="987713" y="991155"/>
                  </a:lnTo>
                  <a:lnTo>
                    <a:pt x="929244" y="994551"/>
                  </a:lnTo>
                  <a:lnTo>
                    <a:pt x="869699" y="9956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073600" y="2703875"/>
              <a:ext cx="1739900" cy="996315"/>
            </a:xfrm>
            <a:custGeom>
              <a:avLst/>
              <a:gdLst/>
              <a:ahLst/>
              <a:cxnLst/>
              <a:rect l="l" t="t" r="r" b="b"/>
              <a:pathLst>
                <a:path w="1739900" h="996314">
                  <a:moveTo>
                    <a:pt x="0" y="497849"/>
                  </a:moveTo>
                  <a:lnTo>
                    <a:pt x="2006" y="463764"/>
                  </a:lnTo>
                  <a:lnTo>
                    <a:pt x="7939" y="430294"/>
                  </a:lnTo>
                  <a:lnTo>
                    <a:pt x="31066" y="365501"/>
                  </a:lnTo>
                  <a:lnTo>
                    <a:pt x="68345" y="304064"/>
                  </a:lnTo>
                  <a:lnTo>
                    <a:pt x="118739" y="246575"/>
                  </a:lnTo>
                  <a:lnTo>
                    <a:pt x="148531" y="219497"/>
                  </a:lnTo>
                  <a:lnTo>
                    <a:pt x="181212" y="193628"/>
                  </a:lnTo>
                  <a:lnTo>
                    <a:pt x="216655" y="169043"/>
                  </a:lnTo>
                  <a:lnTo>
                    <a:pt x="254729" y="145816"/>
                  </a:lnTo>
                  <a:lnTo>
                    <a:pt x="295304" y="124022"/>
                  </a:lnTo>
                  <a:lnTo>
                    <a:pt x="338252" y="103733"/>
                  </a:lnTo>
                  <a:lnTo>
                    <a:pt x="383442" y="85024"/>
                  </a:lnTo>
                  <a:lnTo>
                    <a:pt x="430745" y="67971"/>
                  </a:lnTo>
                  <a:lnTo>
                    <a:pt x="480032" y="52645"/>
                  </a:lnTo>
                  <a:lnTo>
                    <a:pt x="531173" y="39123"/>
                  </a:lnTo>
                  <a:lnTo>
                    <a:pt x="584038" y="27478"/>
                  </a:lnTo>
                  <a:lnTo>
                    <a:pt x="638499" y="17783"/>
                  </a:lnTo>
                  <a:lnTo>
                    <a:pt x="694425" y="10114"/>
                  </a:lnTo>
                  <a:lnTo>
                    <a:pt x="751686" y="4544"/>
                  </a:lnTo>
                  <a:lnTo>
                    <a:pt x="810155" y="1148"/>
                  </a:lnTo>
                  <a:lnTo>
                    <a:pt x="869699" y="0"/>
                  </a:lnTo>
                  <a:lnTo>
                    <a:pt x="929244" y="1148"/>
                  </a:lnTo>
                  <a:lnTo>
                    <a:pt x="987713" y="4544"/>
                  </a:lnTo>
                  <a:lnTo>
                    <a:pt x="1044974" y="10114"/>
                  </a:lnTo>
                  <a:lnTo>
                    <a:pt x="1100900" y="17783"/>
                  </a:lnTo>
                  <a:lnTo>
                    <a:pt x="1155361" y="27478"/>
                  </a:lnTo>
                  <a:lnTo>
                    <a:pt x="1208226" y="39123"/>
                  </a:lnTo>
                  <a:lnTo>
                    <a:pt x="1259367" y="52645"/>
                  </a:lnTo>
                  <a:lnTo>
                    <a:pt x="1308654" y="67971"/>
                  </a:lnTo>
                  <a:lnTo>
                    <a:pt x="1355957" y="85024"/>
                  </a:lnTo>
                  <a:lnTo>
                    <a:pt x="1401147" y="103733"/>
                  </a:lnTo>
                  <a:lnTo>
                    <a:pt x="1444095" y="124022"/>
                  </a:lnTo>
                  <a:lnTo>
                    <a:pt x="1484670" y="145816"/>
                  </a:lnTo>
                  <a:lnTo>
                    <a:pt x="1522744" y="169043"/>
                  </a:lnTo>
                  <a:lnTo>
                    <a:pt x="1558187" y="193628"/>
                  </a:lnTo>
                  <a:lnTo>
                    <a:pt x="1590868" y="219497"/>
                  </a:lnTo>
                  <a:lnTo>
                    <a:pt x="1620660" y="246575"/>
                  </a:lnTo>
                  <a:lnTo>
                    <a:pt x="1647432" y="274789"/>
                  </a:lnTo>
                  <a:lnTo>
                    <a:pt x="1691398" y="334326"/>
                  </a:lnTo>
                  <a:lnTo>
                    <a:pt x="1721730" y="397515"/>
                  </a:lnTo>
                  <a:lnTo>
                    <a:pt x="1737393" y="463764"/>
                  </a:lnTo>
                  <a:lnTo>
                    <a:pt x="1739399" y="497849"/>
                  </a:lnTo>
                  <a:lnTo>
                    <a:pt x="1731460" y="565405"/>
                  </a:lnTo>
                  <a:lnTo>
                    <a:pt x="1708333" y="630198"/>
                  </a:lnTo>
                  <a:lnTo>
                    <a:pt x="1671054" y="691635"/>
                  </a:lnTo>
                  <a:lnTo>
                    <a:pt x="1620660" y="749124"/>
                  </a:lnTo>
                  <a:lnTo>
                    <a:pt x="1590868" y="776202"/>
                  </a:lnTo>
                  <a:lnTo>
                    <a:pt x="1558187" y="802071"/>
                  </a:lnTo>
                  <a:lnTo>
                    <a:pt x="1522744" y="826656"/>
                  </a:lnTo>
                  <a:lnTo>
                    <a:pt x="1484670" y="849883"/>
                  </a:lnTo>
                  <a:lnTo>
                    <a:pt x="1444095" y="871678"/>
                  </a:lnTo>
                  <a:lnTo>
                    <a:pt x="1401147" y="891966"/>
                  </a:lnTo>
                  <a:lnTo>
                    <a:pt x="1355957" y="910675"/>
                  </a:lnTo>
                  <a:lnTo>
                    <a:pt x="1308654" y="927728"/>
                  </a:lnTo>
                  <a:lnTo>
                    <a:pt x="1259367" y="943054"/>
                  </a:lnTo>
                  <a:lnTo>
                    <a:pt x="1208226" y="956576"/>
                  </a:lnTo>
                  <a:lnTo>
                    <a:pt x="1155361" y="968221"/>
                  </a:lnTo>
                  <a:lnTo>
                    <a:pt x="1100900" y="977916"/>
                  </a:lnTo>
                  <a:lnTo>
                    <a:pt x="1044974" y="985585"/>
                  </a:lnTo>
                  <a:lnTo>
                    <a:pt x="987713" y="991155"/>
                  </a:lnTo>
                  <a:lnTo>
                    <a:pt x="929244" y="994551"/>
                  </a:lnTo>
                  <a:lnTo>
                    <a:pt x="869699" y="995699"/>
                  </a:lnTo>
                  <a:lnTo>
                    <a:pt x="810155" y="994551"/>
                  </a:lnTo>
                  <a:lnTo>
                    <a:pt x="751686" y="991155"/>
                  </a:lnTo>
                  <a:lnTo>
                    <a:pt x="694425" y="985585"/>
                  </a:lnTo>
                  <a:lnTo>
                    <a:pt x="638499" y="977916"/>
                  </a:lnTo>
                  <a:lnTo>
                    <a:pt x="584038" y="968221"/>
                  </a:lnTo>
                  <a:lnTo>
                    <a:pt x="531173" y="956576"/>
                  </a:lnTo>
                  <a:lnTo>
                    <a:pt x="480032" y="943054"/>
                  </a:lnTo>
                  <a:lnTo>
                    <a:pt x="430745" y="927728"/>
                  </a:lnTo>
                  <a:lnTo>
                    <a:pt x="383442" y="910675"/>
                  </a:lnTo>
                  <a:lnTo>
                    <a:pt x="338252" y="891966"/>
                  </a:lnTo>
                  <a:lnTo>
                    <a:pt x="295304" y="871678"/>
                  </a:lnTo>
                  <a:lnTo>
                    <a:pt x="254729" y="849883"/>
                  </a:lnTo>
                  <a:lnTo>
                    <a:pt x="216655" y="826656"/>
                  </a:lnTo>
                  <a:lnTo>
                    <a:pt x="181212" y="802071"/>
                  </a:lnTo>
                  <a:lnTo>
                    <a:pt x="148531" y="776202"/>
                  </a:lnTo>
                  <a:lnTo>
                    <a:pt x="118739" y="749124"/>
                  </a:lnTo>
                  <a:lnTo>
                    <a:pt x="91967" y="720910"/>
                  </a:lnTo>
                  <a:lnTo>
                    <a:pt x="48001" y="661373"/>
                  </a:lnTo>
                  <a:lnTo>
                    <a:pt x="17669" y="598184"/>
                  </a:lnTo>
                  <a:lnTo>
                    <a:pt x="2006" y="531935"/>
                  </a:lnTo>
                  <a:lnTo>
                    <a:pt x="0" y="49784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369082" y="2871037"/>
            <a:ext cx="1147445" cy="657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065" marR="5080" algn="ctr">
              <a:lnSpc>
                <a:spcPts val="1650"/>
              </a:lnSpc>
              <a:spcBef>
                <a:spcPts val="180"/>
              </a:spcBef>
            </a:pPr>
            <a:r>
              <a:rPr sz="1400" spc="-10" dirty="0">
                <a:latin typeface="Arial"/>
                <a:cs typeface="Arial"/>
              </a:rPr>
              <a:t>Shuffle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Labels  to Simulate  from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Null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098037" y="3874275"/>
            <a:ext cx="1749425" cy="1005840"/>
            <a:chOff x="7098037" y="3874275"/>
            <a:chExt cx="1749425" cy="1005840"/>
          </a:xfrm>
        </p:grpSpPr>
        <p:sp>
          <p:nvSpPr>
            <p:cNvPr id="35" name="object 35"/>
            <p:cNvSpPr/>
            <p:nvPr/>
          </p:nvSpPr>
          <p:spPr>
            <a:xfrm>
              <a:off x="7102799" y="3879037"/>
              <a:ext cx="1739900" cy="996315"/>
            </a:xfrm>
            <a:custGeom>
              <a:avLst/>
              <a:gdLst/>
              <a:ahLst/>
              <a:cxnLst/>
              <a:rect l="l" t="t" r="r" b="b"/>
              <a:pathLst>
                <a:path w="1739900" h="996314">
                  <a:moveTo>
                    <a:pt x="869699" y="995699"/>
                  </a:moveTo>
                  <a:lnTo>
                    <a:pt x="810154" y="994551"/>
                  </a:lnTo>
                  <a:lnTo>
                    <a:pt x="751686" y="991155"/>
                  </a:lnTo>
                  <a:lnTo>
                    <a:pt x="694425" y="985585"/>
                  </a:lnTo>
                  <a:lnTo>
                    <a:pt x="638499" y="977916"/>
                  </a:lnTo>
                  <a:lnTo>
                    <a:pt x="584038" y="968221"/>
                  </a:lnTo>
                  <a:lnTo>
                    <a:pt x="531173" y="956576"/>
                  </a:lnTo>
                  <a:lnTo>
                    <a:pt x="480032" y="943054"/>
                  </a:lnTo>
                  <a:lnTo>
                    <a:pt x="430745" y="927728"/>
                  </a:lnTo>
                  <a:lnTo>
                    <a:pt x="383442" y="910675"/>
                  </a:lnTo>
                  <a:lnTo>
                    <a:pt x="338252" y="891966"/>
                  </a:lnTo>
                  <a:lnTo>
                    <a:pt x="295304" y="871678"/>
                  </a:lnTo>
                  <a:lnTo>
                    <a:pt x="254729" y="849883"/>
                  </a:lnTo>
                  <a:lnTo>
                    <a:pt x="216655" y="826656"/>
                  </a:lnTo>
                  <a:lnTo>
                    <a:pt x="181212" y="802071"/>
                  </a:lnTo>
                  <a:lnTo>
                    <a:pt x="148531" y="776202"/>
                  </a:lnTo>
                  <a:lnTo>
                    <a:pt x="118739" y="749124"/>
                  </a:lnTo>
                  <a:lnTo>
                    <a:pt x="91967" y="720910"/>
                  </a:lnTo>
                  <a:lnTo>
                    <a:pt x="48001" y="661373"/>
                  </a:lnTo>
                  <a:lnTo>
                    <a:pt x="17669" y="598184"/>
                  </a:lnTo>
                  <a:lnTo>
                    <a:pt x="2006" y="531935"/>
                  </a:lnTo>
                  <a:lnTo>
                    <a:pt x="0" y="497849"/>
                  </a:lnTo>
                  <a:lnTo>
                    <a:pt x="2006" y="463764"/>
                  </a:lnTo>
                  <a:lnTo>
                    <a:pt x="17669" y="397515"/>
                  </a:lnTo>
                  <a:lnTo>
                    <a:pt x="48001" y="334326"/>
                  </a:lnTo>
                  <a:lnTo>
                    <a:pt x="91967" y="274789"/>
                  </a:lnTo>
                  <a:lnTo>
                    <a:pt x="118739" y="246575"/>
                  </a:lnTo>
                  <a:lnTo>
                    <a:pt x="148531" y="219497"/>
                  </a:lnTo>
                  <a:lnTo>
                    <a:pt x="181212" y="193628"/>
                  </a:lnTo>
                  <a:lnTo>
                    <a:pt x="216655" y="169043"/>
                  </a:lnTo>
                  <a:lnTo>
                    <a:pt x="254729" y="145816"/>
                  </a:lnTo>
                  <a:lnTo>
                    <a:pt x="295304" y="124021"/>
                  </a:lnTo>
                  <a:lnTo>
                    <a:pt x="338252" y="103733"/>
                  </a:lnTo>
                  <a:lnTo>
                    <a:pt x="383442" y="85024"/>
                  </a:lnTo>
                  <a:lnTo>
                    <a:pt x="430745" y="67971"/>
                  </a:lnTo>
                  <a:lnTo>
                    <a:pt x="480032" y="52645"/>
                  </a:lnTo>
                  <a:lnTo>
                    <a:pt x="531173" y="39123"/>
                  </a:lnTo>
                  <a:lnTo>
                    <a:pt x="584038" y="27478"/>
                  </a:lnTo>
                  <a:lnTo>
                    <a:pt x="638499" y="17783"/>
                  </a:lnTo>
                  <a:lnTo>
                    <a:pt x="694425" y="10114"/>
                  </a:lnTo>
                  <a:lnTo>
                    <a:pt x="751686" y="4544"/>
                  </a:lnTo>
                  <a:lnTo>
                    <a:pt x="810154" y="1148"/>
                  </a:lnTo>
                  <a:lnTo>
                    <a:pt x="869699" y="0"/>
                  </a:lnTo>
                  <a:lnTo>
                    <a:pt x="929244" y="1148"/>
                  </a:lnTo>
                  <a:lnTo>
                    <a:pt x="987713" y="4544"/>
                  </a:lnTo>
                  <a:lnTo>
                    <a:pt x="1044974" y="10114"/>
                  </a:lnTo>
                  <a:lnTo>
                    <a:pt x="1100900" y="17783"/>
                  </a:lnTo>
                  <a:lnTo>
                    <a:pt x="1155361" y="27478"/>
                  </a:lnTo>
                  <a:lnTo>
                    <a:pt x="1208226" y="39123"/>
                  </a:lnTo>
                  <a:lnTo>
                    <a:pt x="1259367" y="52645"/>
                  </a:lnTo>
                  <a:lnTo>
                    <a:pt x="1308654" y="67971"/>
                  </a:lnTo>
                  <a:lnTo>
                    <a:pt x="1355957" y="85024"/>
                  </a:lnTo>
                  <a:lnTo>
                    <a:pt x="1401147" y="103733"/>
                  </a:lnTo>
                  <a:lnTo>
                    <a:pt x="1444095" y="124021"/>
                  </a:lnTo>
                  <a:lnTo>
                    <a:pt x="1484670" y="145816"/>
                  </a:lnTo>
                  <a:lnTo>
                    <a:pt x="1522744" y="169043"/>
                  </a:lnTo>
                  <a:lnTo>
                    <a:pt x="1558187" y="193628"/>
                  </a:lnTo>
                  <a:lnTo>
                    <a:pt x="1590868" y="219497"/>
                  </a:lnTo>
                  <a:lnTo>
                    <a:pt x="1620660" y="246575"/>
                  </a:lnTo>
                  <a:lnTo>
                    <a:pt x="1647432" y="274789"/>
                  </a:lnTo>
                  <a:lnTo>
                    <a:pt x="1691398" y="334326"/>
                  </a:lnTo>
                  <a:lnTo>
                    <a:pt x="1721730" y="397515"/>
                  </a:lnTo>
                  <a:lnTo>
                    <a:pt x="1737393" y="463764"/>
                  </a:lnTo>
                  <a:lnTo>
                    <a:pt x="1739399" y="497849"/>
                  </a:lnTo>
                  <a:lnTo>
                    <a:pt x="1737393" y="531935"/>
                  </a:lnTo>
                  <a:lnTo>
                    <a:pt x="1721730" y="598184"/>
                  </a:lnTo>
                  <a:lnTo>
                    <a:pt x="1691398" y="661373"/>
                  </a:lnTo>
                  <a:lnTo>
                    <a:pt x="1647432" y="720910"/>
                  </a:lnTo>
                  <a:lnTo>
                    <a:pt x="1620660" y="749124"/>
                  </a:lnTo>
                  <a:lnTo>
                    <a:pt x="1590868" y="776202"/>
                  </a:lnTo>
                  <a:lnTo>
                    <a:pt x="1558187" y="802071"/>
                  </a:lnTo>
                  <a:lnTo>
                    <a:pt x="1522744" y="826656"/>
                  </a:lnTo>
                  <a:lnTo>
                    <a:pt x="1484670" y="849883"/>
                  </a:lnTo>
                  <a:lnTo>
                    <a:pt x="1444095" y="871678"/>
                  </a:lnTo>
                  <a:lnTo>
                    <a:pt x="1401147" y="891966"/>
                  </a:lnTo>
                  <a:lnTo>
                    <a:pt x="1355957" y="910675"/>
                  </a:lnTo>
                  <a:lnTo>
                    <a:pt x="1308654" y="927728"/>
                  </a:lnTo>
                  <a:lnTo>
                    <a:pt x="1259367" y="943054"/>
                  </a:lnTo>
                  <a:lnTo>
                    <a:pt x="1208226" y="956576"/>
                  </a:lnTo>
                  <a:lnTo>
                    <a:pt x="1155361" y="968221"/>
                  </a:lnTo>
                  <a:lnTo>
                    <a:pt x="1100900" y="977916"/>
                  </a:lnTo>
                  <a:lnTo>
                    <a:pt x="1044974" y="985585"/>
                  </a:lnTo>
                  <a:lnTo>
                    <a:pt x="987713" y="991155"/>
                  </a:lnTo>
                  <a:lnTo>
                    <a:pt x="929244" y="994551"/>
                  </a:lnTo>
                  <a:lnTo>
                    <a:pt x="869699" y="995699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102799" y="3879037"/>
              <a:ext cx="1739900" cy="996315"/>
            </a:xfrm>
            <a:custGeom>
              <a:avLst/>
              <a:gdLst/>
              <a:ahLst/>
              <a:cxnLst/>
              <a:rect l="l" t="t" r="r" b="b"/>
              <a:pathLst>
                <a:path w="1739900" h="996314">
                  <a:moveTo>
                    <a:pt x="0" y="497849"/>
                  </a:moveTo>
                  <a:lnTo>
                    <a:pt x="2006" y="463764"/>
                  </a:lnTo>
                  <a:lnTo>
                    <a:pt x="7939" y="430294"/>
                  </a:lnTo>
                  <a:lnTo>
                    <a:pt x="31066" y="365501"/>
                  </a:lnTo>
                  <a:lnTo>
                    <a:pt x="68345" y="304064"/>
                  </a:lnTo>
                  <a:lnTo>
                    <a:pt x="118739" y="246575"/>
                  </a:lnTo>
                  <a:lnTo>
                    <a:pt x="148531" y="219497"/>
                  </a:lnTo>
                  <a:lnTo>
                    <a:pt x="181212" y="193628"/>
                  </a:lnTo>
                  <a:lnTo>
                    <a:pt x="216655" y="169043"/>
                  </a:lnTo>
                  <a:lnTo>
                    <a:pt x="254729" y="145816"/>
                  </a:lnTo>
                  <a:lnTo>
                    <a:pt x="295304" y="124021"/>
                  </a:lnTo>
                  <a:lnTo>
                    <a:pt x="338252" y="103733"/>
                  </a:lnTo>
                  <a:lnTo>
                    <a:pt x="383442" y="85024"/>
                  </a:lnTo>
                  <a:lnTo>
                    <a:pt x="430745" y="67971"/>
                  </a:lnTo>
                  <a:lnTo>
                    <a:pt x="480032" y="52645"/>
                  </a:lnTo>
                  <a:lnTo>
                    <a:pt x="531173" y="39123"/>
                  </a:lnTo>
                  <a:lnTo>
                    <a:pt x="584038" y="27478"/>
                  </a:lnTo>
                  <a:lnTo>
                    <a:pt x="638499" y="17783"/>
                  </a:lnTo>
                  <a:lnTo>
                    <a:pt x="694425" y="10114"/>
                  </a:lnTo>
                  <a:lnTo>
                    <a:pt x="751686" y="4544"/>
                  </a:lnTo>
                  <a:lnTo>
                    <a:pt x="810155" y="1148"/>
                  </a:lnTo>
                  <a:lnTo>
                    <a:pt x="869699" y="0"/>
                  </a:lnTo>
                  <a:lnTo>
                    <a:pt x="929244" y="1148"/>
                  </a:lnTo>
                  <a:lnTo>
                    <a:pt x="987713" y="4544"/>
                  </a:lnTo>
                  <a:lnTo>
                    <a:pt x="1044974" y="10114"/>
                  </a:lnTo>
                  <a:lnTo>
                    <a:pt x="1100900" y="17783"/>
                  </a:lnTo>
                  <a:lnTo>
                    <a:pt x="1155361" y="27478"/>
                  </a:lnTo>
                  <a:lnTo>
                    <a:pt x="1208226" y="39123"/>
                  </a:lnTo>
                  <a:lnTo>
                    <a:pt x="1259367" y="52645"/>
                  </a:lnTo>
                  <a:lnTo>
                    <a:pt x="1308654" y="67971"/>
                  </a:lnTo>
                  <a:lnTo>
                    <a:pt x="1355957" y="85024"/>
                  </a:lnTo>
                  <a:lnTo>
                    <a:pt x="1401147" y="103733"/>
                  </a:lnTo>
                  <a:lnTo>
                    <a:pt x="1444095" y="124021"/>
                  </a:lnTo>
                  <a:lnTo>
                    <a:pt x="1484670" y="145816"/>
                  </a:lnTo>
                  <a:lnTo>
                    <a:pt x="1522744" y="169043"/>
                  </a:lnTo>
                  <a:lnTo>
                    <a:pt x="1558187" y="193628"/>
                  </a:lnTo>
                  <a:lnTo>
                    <a:pt x="1590868" y="219497"/>
                  </a:lnTo>
                  <a:lnTo>
                    <a:pt x="1620660" y="246575"/>
                  </a:lnTo>
                  <a:lnTo>
                    <a:pt x="1647432" y="274789"/>
                  </a:lnTo>
                  <a:lnTo>
                    <a:pt x="1691398" y="334326"/>
                  </a:lnTo>
                  <a:lnTo>
                    <a:pt x="1721730" y="397515"/>
                  </a:lnTo>
                  <a:lnTo>
                    <a:pt x="1737393" y="463764"/>
                  </a:lnTo>
                  <a:lnTo>
                    <a:pt x="1739399" y="497849"/>
                  </a:lnTo>
                  <a:lnTo>
                    <a:pt x="1731460" y="565405"/>
                  </a:lnTo>
                  <a:lnTo>
                    <a:pt x="1708333" y="630198"/>
                  </a:lnTo>
                  <a:lnTo>
                    <a:pt x="1671054" y="691635"/>
                  </a:lnTo>
                  <a:lnTo>
                    <a:pt x="1620660" y="749124"/>
                  </a:lnTo>
                  <a:lnTo>
                    <a:pt x="1590868" y="776202"/>
                  </a:lnTo>
                  <a:lnTo>
                    <a:pt x="1558187" y="802071"/>
                  </a:lnTo>
                  <a:lnTo>
                    <a:pt x="1522744" y="826656"/>
                  </a:lnTo>
                  <a:lnTo>
                    <a:pt x="1484670" y="849883"/>
                  </a:lnTo>
                  <a:lnTo>
                    <a:pt x="1444095" y="871678"/>
                  </a:lnTo>
                  <a:lnTo>
                    <a:pt x="1401147" y="891966"/>
                  </a:lnTo>
                  <a:lnTo>
                    <a:pt x="1355957" y="910675"/>
                  </a:lnTo>
                  <a:lnTo>
                    <a:pt x="1308654" y="927728"/>
                  </a:lnTo>
                  <a:lnTo>
                    <a:pt x="1259367" y="943054"/>
                  </a:lnTo>
                  <a:lnTo>
                    <a:pt x="1208226" y="956576"/>
                  </a:lnTo>
                  <a:lnTo>
                    <a:pt x="1155361" y="968221"/>
                  </a:lnTo>
                  <a:lnTo>
                    <a:pt x="1100900" y="977916"/>
                  </a:lnTo>
                  <a:lnTo>
                    <a:pt x="1044974" y="985585"/>
                  </a:lnTo>
                  <a:lnTo>
                    <a:pt x="987713" y="991155"/>
                  </a:lnTo>
                  <a:lnTo>
                    <a:pt x="929244" y="994551"/>
                  </a:lnTo>
                  <a:lnTo>
                    <a:pt x="869699" y="995699"/>
                  </a:lnTo>
                  <a:lnTo>
                    <a:pt x="810155" y="994551"/>
                  </a:lnTo>
                  <a:lnTo>
                    <a:pt x="751686" y="991155"/>
                  </a:lnTo>
                  <a:lnTo>
                    <a:pt x="694425" y="985585"/>
                  </a:lnTo>
                  <a:lnTo>
                    <a:pt x="638499" y="977916"/>
                  </a:lnTo>
                  <a:lnTo>
                    <a:pt x="584038" y="968221"/>
                  </a:lnTo>
                  <a:lnTo>
                    <a:pt x="531173" y="956576"/>
                  </a:lnTo>
                  <a:lnTo>
                    <a:pt x="480032" y="943054"/>
                  </a:lnTo>
                  <a:lnTo>
                    <a:pt x="430745" y="927728"/>
                  </a:lnTo>
                  <a:lnTo>
                    <a:pt x="383442" y="910675"/>
                  </a:lnTo>
                  <a:lnTo>
                    <a:pt x="338252" y="891966"/>
                  </a:lnTo>
                  <a:lnTo>
                    <a:pt x="295304" y="871678"/>
                  </a:lnTo>
                  <a:lnTo>
                    <a:pt x="254729" y="849883"/>
                  </a:lnTo>
                  <a:lnTo>
                    <a:pt x="216655" y="826656"/>
                  </a:lnTo>
                  <a:lnTo>
                    <a:pt x="181212" y="802071"/>
                  </a:lnTo>
                  <a:lnTo>
                    <a:pt x="148531" y="776202"/>
                  </a:lnTo>
                  <a:lnTo>
                    <a:pt x="118739" y="749124"/>
                  </a:lnTo>
                  <a:lnTo>
                    <a:pt x="91967" y="720910"/>
                  </a:lnTo>
                  <a:lnTo>
                    <a:pt x="48001" y="661373"/>
                  </a:lnTo>
                  <a:lnTo>
                    <a:pt x="17669" y="598184"/>
                  </a:lnTo>
                  <a:lnTo>
                    <a:pt x="2006" y="531935"/>
                  </a:lnTo>
                  <a:lnTo>
                    <a:pt x="0" y="49784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7559713" y="4271683"/>
            <a:ext cx="8261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Causation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04250" y="935587"/>
            <a:ext cx="96266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276225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Arial"/>
                <a:cs typeface="Arial"/>
              </a:rPr>
              <a:t>Data  Generation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314497" y="935587"/>
            <a:ext cx="65722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35890" marR="5080" indent="-123825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Arial"/>
                <a:cs typeface="Arial"/>
              </a:rPr>
              <a:t>Sample  Data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117675" y="935587"/>
            <a:ext cx="1651635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7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Hypothesis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Testing</a:t>
            </a:r>
            <a:endParaRPr sz="1400">
              <a:latin typeface="Arial"/>
              <a:cs typeface="Arial"/>
            </a:endParaRPr>
          </a:p>
          <a:p>
            <a:pPr marL="163195" marR="155575" algn="ctr">
              <a:lnSpc>
                <a:spcPts val="1350"/>
              </a:lnSpc>
              <a:spcBef>
                <a:spcPts val="10"/>
              </a:spcBef>
            </a:pPr>
            <a:r>
              <a:rPr sz="1100" b="1" i="1" spc="-5" dirty="0">
                <a:latin typeface="Arial"/>
                <a:cs typeface="Arial"/>
              </a:rPr>
              <a:t>Difference of</a:t>
            </a:r>
            <a:r>
              <a:rPr sz="1100" b="1" i="1" spc="-80" dirty="0">
                <a:latin typeface="Arial"/>
                <a:cs typeface="Arial"/>
              </a:rPr>
              <a:t> </a:t>
            </a:r>
            <a:r>
              <a:rPr sz="1100" b="1" i="1" dirty="0">
                <a:latin typeface="Arial"/>
                <a:cs typeface="Arial"/>
              </a:rPr>
              <a:t>Means  </a:t>
            </a:r>
            <a:r>
              <a:rPr sz="1100" b="1" i="1" spc="-5" dirty="0">
                <a:latin typeface="Arial"/>
                <a:cs typeface="Arial"/>
              </a:rPr>
              <a:t>Permutation</a:t>
            </a:r>
            <a:r>
              <a:rPr sz="1100" b="1" i="1" spc="-35" dirty="0">
                <a:latin typeface="Arial"/>
                <a:cs typeface="Arial"/>
              </a:rPr>
              <a:t> </a:t>
            </a:r>
            <a:r>
              <a:rPr sz="1100" b="1" i="1" spc="-15" dirty="0">
                <a:latin typeface="Arial"/>
                <a:cs typeface="Arial"/>
              </a:rPr>
              <a:t>Test</a:t>
            </a:r>
            <a:endParaRPr sz="11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426655" y="986888"/>
            <a:ext cx="10922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Conclusions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988274" y="949874"/>
            <a:ext cx="0" cy="3925570"/>
          </a:xfrm>
          <a:custGeom>
            <a:avLst/>
            <a:gdLst/>
            <a:ahLst/>
            <a:cxnLst/>
            <a:rect l="l" t="t" r="r" b="b"/>
            <a:pathLst>
              <a:path h="3925570">
                <a:moveTo>
                  <a:pt x="0" y="0"/>
                </a:moveTo>
                <a:lnTo>
                  <a:pt x="0" y="3925499"/>
                </a:lnTo>
              </a:path>
            </a:pathLst>
          </a:custGeom>
          <a:ln w="9524">
            <a:solidFill>
              <a:srgbClr val="3368FC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9001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258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Definition of the</a:t>
            </a:r>
            <a:r>
              <a:rPr spc="-65" dirty="0"/>
              <a:t> </a:t>
            </a:r>
            <a:r>
              <a:rPr i="1" dirty="0">
                <a:latin typeface="Arial"/>
                <a:cs typeface="Arial"/>
              </a:rPr>
              <a:t>P</a:t>
            </a:r>
            <a:r>
              <a:rPr dirty="0"/>
              <a:t>-value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850" y="1070493"/>
            <a:ext cx="8333550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Assuming that the null hypothesis is correct: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p-value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the probability of obtaining (simulated) test statistics at least as extreme as the observed test statistic.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04150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7265" y="2240540"/>
            <a:ext cx="4359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An </a:t>
            </a:r>
            <a:r>
              <a:rPr u="none" spc="-10" dirty="0"/>
              <a:t>Error</a:t>
            </a:r>
            <a:r>
              <a:rPr u="none" spc="-95" dirty="0"/>
              <a:t> </a:t>
            </a:r>
            <a:r>
              <a:rPr u="none" spc="-5" dirty="0"/>
              <a:t>Probability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1098818"/>
            <a:ext cx="635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35" dirty="0">
                <a:solidFill>
                  <a:srgbClr val="CC4125"/>
                </a:solidFill>
                <a:latin typeface="Arial"/>
                <a:cs typeface="Arial"/>
              </a:rPr>
              <a:t>Y</a:t>
            </a:r>
            <a:r>
              <a:rPr sz="2400" b="1" spc="-5" dirty="0">
                <a:solidFill>
                  <a:srgbClr val="CC4125"/>
                </a:solidFill>
                <a:latin typeface="Arial"/>
                <a:cs typeface="Arial"/>
              </a:rPr>
              <a:t>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99457" y="2600233"/>
            <a:ext cx="711584" cy="6697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12457" y="2600233"/>
            <a:ext cx="711584" cy="6697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99457" y="3442233"/>
            <a:ext cx="711584" cy="6697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527972"/>
              </p:ext>
            </p:extLst>
          </p:nvPr>
        </p:nvGraphicFramePr>
        <p:xfrm>
          <a:off x="542312" y="1668356"/>
          <a:ext cx="7327900" cy="25259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19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300" b="1" spc="-5" dirty="0">
                          <a:latin typeface="Arial"/>
                          <a:cs typeface="Arial"/>
                        </a:rPr>
                        <a:t>Null is</a:t>
                      </a:r>
                      <a:r>
                        <a:rPr sz="23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b="1" dirty="0">
                          <a:latin typeface="Arial"/>
                          <a:cs typeface="Arial"/>
                        </a:rPr>
                        <a:t>true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0275" marR="283210" indent="-641350">
                        <a:lnSpc>
                          <a:spcPct val="100499"/>
                        </a:lnSpc>
                        <a:spcBef>
                          <a:spcPts val="420"/>
                        </a:spcBef>
                      </a:pPr>
                      <a:r>
                        <a:rPr sz="2300" b="1" spc="-5" dirty="0">
                          <a:latin typeface="Arial"/>
                          <a:cs typeface="Arial"/>
                        </a:rPr>
                        <a:t>Alternative</a:t>
                      </a:r>
                      <a:r>
                        <a:rPr sz="23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b="1" spc="-5" dirty="0">
                          <a:latin typeface="Arial"/>
                          <a:cs typeface="Arial"/>
                        </a:rPr>
                        <a:t>is  </a:t>
                      </a:r>
                      <a:r>
                        <a:rPr sz="2300" b="1" dirty="0">
                          <a:latin typeface="Arial"/>
                          <a:cs typeface="Arial"/>
                        </a:rPr>
                        <a:t>true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1999">
                <a:tc>
                  <a:txBody>
                    <a:bodyPr/>
                    <a:lstStyle/>
                    <a:p>
                      <a:pPr marL="85725" marR="353060">
                        <a:lnSpc>
                          <a:spcPct val="100499"/>
                        </a:lnSpc>
                        <a:spcBef>
                          <a:spcPts val="420"/>
                        </a:spcBef>
                      </a:pPr>
                      <a:r>
                        <a:rPr sz="2300" b="1" spc="-50" dirty="0"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Test </a:t>
                      </a:r>
                      <a:r>
                        <a:rPr sz="2300" b="1" dirty="0"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favors</a:t>
                      </a:r>
                      <a:r>
                        <a:rPr sz="2300" b="1" spc="-45" dirty="0"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 </a:t>
                      </a:r>
                      <a:r>
                        <a:rPr sz="2300" b="1" dirty="0"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the  </a:t>
                      </a:r>
                      <a:r>
                        <a:rPr sz="2300" b="1" spc="-5" dirty="0"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null</a:t>
                      </a:r>
                      <a:endParaRPr sz="2300" dirty="0">
                        <a:highlight>
                          <a:srgbClr val="FFFF00"/>
                        </a:highlight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2857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500" dirty="0">
                          <a:solidFill>
                            <a:srgbClr val="00FF00"/>
                          </a:solidFill>
                          <a:latin typeface="Segoe UI Emoji"/>
                          <a:cs typeface="Segoe UI Emoji"/>
                        </a:rPr>
                        <a:t>✅</a:t>
                      </a:r>
                      <a:endParaRPr sz="4500">
                        <a:latin typeface="Segoe UI Emoji"/>
                        <a:cs typeface="Segoe UI Emoji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9E9E9E"/>
                      </a:solidFill>
                      <a:prstDash val="solid"/>
                    </a:lnL>
                    <a:lnR w="2857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26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500" dirty="0">
                          <a:solidFill>
                            <a:srgbClr val="FF0000"/>
                          </a:solidFill>
                          <a:latin typeface="Segoe UI Emoji"/>
                          <a:cs typeface="Segoe UI Emoji"/>
                        </a:rPr>
                        <a:t>❌</a:t>
                      </a:r>
                      <a:endParaRPr sz="4500">
                        <a:latin typeface="Segoe UI Emoji"/>
                        <a:cs typeface="Segoe UI Emoji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9E9E9E"/>
                      </a:solidFill>
                      <a:prstDash val="solid"/>
                    </a:lnL>
                    <a:lnR w="2857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1999">
                <a:tc>
                  <a:txBody>
                    <a:bodyPr/>
                    <a:lstStyle/>
                    <a:p>
                      <a:pPr marL="85725" marR="353060">
                        <a:lnSpc>
                          <a:spcPct val="100499"/>
                        </a:lnSpc>
                        <a:spcBef>
                          <a:spcPts val="420"/>
                        </a:spcBef>
                      </a:pPr>
                      <a:r>
                        <a:rPr sz="2300" b="1" spc="-50" dirty="0">
                          <a:latin typeface="Arial"/>
                          <a:cs typeface="Arial"/>
                        </a:rPr>
                        <a:t>Test </a:t>
                      </a:r>
                      <a:r>
                        <a:rPr sz="2300" b="1" dirty="0">
                          <a:latin typeface="Arial"/>
                          <a:cs typeface="Arial"/>
                        </a:rPr>
                        <a:t>favors</a:t>
                      </a:r>
                      <a:r>
                        <a:rPr sz="23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b="1" dirty="0">
                          <a:latin typeface="Arial"/>
                          <a:cs typeface="Arial"/>
                        </a:rPr>
                        <a:t>the  </a:t>
                      </a:r>
                      <a:r>
                        <a:rPr sz="2300" b="1" spc="-5" dirty="0">
                          <a:latin typeface="Arial"/>
                          <a:cs typeface="Arial"/>
                        </a:rPr>
                        <a:t>alternative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2857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500" dirty="0">
                          <a:solidFill>
                            <a:srgbClr val="FF0000"/>
                          </a:solidFill>
                          <a:latin typeface="Segoe UI Emoji"/>
                          <a:cs typeface="Segoe UI Emoji"/>
                        </a:rPr>
                        <a:t>❌</a:t>
                      </a:r>
                      <a:endParaRPr sz="4500">
                        <a:latin typeface="Segoe UI Emoji"/>
                        <a:cs typeface="Segoe UI Emoji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9E9E9E"/>
                      </a:solidFill>
                      <a:prstDash val="solid"/>
                    </a:lnL>
                    <a:lnR w="2857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26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500" dirty="0">
                          <a:solidFill>
                            <a:srgbClr val="00FF00"/>
                          </a:solidFill>
                          <a:latin typeface="Segoe UI Emoji"/>
                          <a:cs typeface="Segoe UI Emoji"/>
                        </a:rPr>
                        <a:t>✅</a:t>
                      </a:r>
                      <a:endParaRPr sz="4500" dirty="0">
                        <a:latin typeface="Segoe UI Emoji"/>
                        <a:cs typeface="Segoe UI Emoji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9E9E9E"/>
                      </a:solidFill>
                      <a:prstDash val="solid"/>
                    </a:lnL>
                    <a:lnR w="2857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6312457" y="3442233"/>
            <a:ext cx="711584" cy="6697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68186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Can the Conclusion be</a:t>
            </a:r>
            <a:r>
              <a:rPr u="none" spc="-70" dirty="0"/>
              <a:t> </a:t>
            </a:r>
            <a:r>
              <a:rPr u="none" spc="-20" dirty="0"/>
              <a:t>Wrong?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72D7CC-F9A0-4181-AE8F-618575170C0E}"/>
              </a:ext>
            </a:extLst>
          </p:cNvPr>
          <p:cNvSpPr/>
          <p:nvPr/>
        </p:nvSpPr>
        <p:spPr>
          <a:xfrm>
            <a:off x="3279054" y="3442233"/>
            <a:ext cx="1750146" cy="6697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F2502D-A312-457C-AF5F-2D0CFFFF5C75}"/>
              </a:ext>
            </a:extLst>
          </p:cNvPr>
          <p:cNvSpPr/>
          <p:nvPr/>
        </p:nvSpPr>
        <p:spPr>
          <a:xfrm>
            <a:off x="5793176" y="3423945"/>
            <a:ext cx="1750146" cy="6842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CB6299-96EF-4C3B-AF49-D4FB7A2451A9}"/>
              </a:ext>
            </a:extLst>
          </p:cNvPr>
          <p:cNvSpPr/>
          <p:nvPr/>
        </p:nvSpPr>
        <p:spPr>
          <a:xfrm>
            <a:off x="3380176" y="2587298"/>
            <a:ext cx="1750146" cy="6697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652A6E-025B-4001-919F-4B508D7FDA2F}"/>
              </a:ext>
            </a:extLst>
          </p:cNvPr>
          <p:cNvSpPr/>
          <p:nvPr/>
        </p:nvSpPr>
        <p:spPr>
          <a:xfrm>
            <a:off x="5645086" y="2598310"/>
            <a:ext cx="1750146" cy="6697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1098818"/>
            <a:ext cx="635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35" dirty="0">
                <a:solidFill>
                  <a:srgbClr val="CC4125"/>
                </a:solidFill>
                <a:latin typeface="Arial"/>
                <a:cs typeface="Arial"/>
              </a:rPr>
              <a:t>Y</a:t>
            </a:r>
            <a:r>
              <a:rPr sz="2400" b="1" spc="-5" dirty="0">
                <a:solidFill>
                  <a:srgbClr val="CC4125"/>
                </a:solidFill>
                <a:latin typeface="Arial"/>
                <a:cs typeface="Arial"/>
              </a:rPr>
              <a:t>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99457" y="2600233"/>
            <a:ext cx="711584" cy="6697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12457" y="2600233"/>
            <a:ext cx="711584" cy="6697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99457" y="3442233"/>
            <a:ext cx="711584" cy="6697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472179"/>
              </p:ext>
            </p:extLst>
          </p:nvPr>
        </p:nvGraphicFramePr>
        <p:xfrm>
          <a:off x="542312" y="1668356"/>
          <a:ext cx="7327900" cy="25259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19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300" b="1" spc="-5" dirty="0">
                          <a:latin typeface="Arial"/>
                          <a:cs typeface="Arial"/>
                        </a:rPr>
                        <a:t>Null is</a:t>
                      </a:r>
                      <a:r>
                        <a:rPr sz="23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b="1" dirty="0">
                          <a:latin typeface="Arial"/>
                          <a:cs typeface="Arial"/>
                        </a:rPr>
                        <a:t>true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0275" marR="283210" indent="-641350">
                        <a:lnSpc>
                          <a:spcPct val="100499"/>
                        </a:lnSpc>
                        <a:spcBef>
                          <a:spcPts val="420"/>
                        </a:spcBef>
                      </a:pPr>
                      <a:r>
                        <a:rPr sz="2300" b="1" spc="-5" dirty="0">
                          <a:latin typeface="Arial"/>
                          <a:cs typeface="Arial"/>
                        </a:rPr>
                        <a:t>Alternative</a:t>
                      </a:r>
                      <a:r>
                        <a:rPr sz="23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b="1" spc="-5" dirty="0">
                          <a:latin typeface="Arial"/>
                          <a:cs typeface="Arial"/>
                        </a:rPr>
                        <a:t>is  </a:t>
                      </a:r>
                      <a:r>
                        <a:rPr sz="2300" b="1" dirty="0">
                          <a:latin typeface="Arial"/>
                          <a:cs typeface="Arial"/>
                        </a:rPr>
                        <a:t>true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1999">
                <a:tc>
                  <a:txBody>
                    <a:bodyPr/>
                    <a:lstStyle/>
                    <a:p>
                      <a:pPr marL="85725" marR="353060">
                        <a:lnSpc>
                          <a:spcPct val="100499"/>
                        </a:lnSpc>
                        <a:spcBef>
                          <a:spcPts val="420"/>
                        </a:spcBef>
                      </a:pPr>
                      <a:r>
                        <a:rPr sz="2300" b="1" spc="-50" dirty="0"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Test </a:t>
                      </a:r>
                      <a:r>
                        <a:rPr sz="2300" b="1" dirty="0"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favors</a:t>
                      </a:r>
                      <a:r>
                        <a:rPr sz="2300" b="1" spc="-45" dirty="0"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 </a:t>
                      </a:r>
                      <a:r>
                        <a:rPr sz="2300" b="1" dirty="0"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the  </a:t>
                      </a:r>
                      <a:r>
                        <a:rPr sz="2300" b="1" spc="-5" dirty="0"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null</a:t>
                      </a:r>
                      <a:endParaRPr sz="2300" dirty="0">
                        <a:highlight>
                          <a:srgbClr val="FFFF00"/>
                        </a:highlight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2857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500" dirty="0">
                          <a:solidFill>
                            <a:srgbClr val="00FF00"/>
                          </a:solidFill>
                          <a:latin typeface="Segoe UI Emoji"/>
                          <a:cs typeface="Segoe UI Emoji"/>
                        </a:rPr>
                        <a:t>✅</a:t>
                      </a:r>
                      <a:endParaRPr sz="4500">
                        <a:latin typeface="Segoe UI Emoji"/>
                        <a:cs typeface="Segoe UI Emoji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9E9E9E"/>
                      </a:solidFill>
                      <a:prstDash val="solid"/>
                    </a:lnL>
                    <a:lnR w="2857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26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500" dirty="0">
                          <a:solidFill>
                            <a:srgbClr val="FF0000"/>
                          </a:solidFill>
                          <a:latin typeface="Segoe UI Emoji"/>
                          <a:cs typeface="Segoe UI Emoji"/>
                        </a:rPr>
                        <a:t>❌</a:t>
                      </a:r>
                      <a:endParaRPr sz="4500">
                        <a:latin typeface="Segoe UI Emoji"/>
                        <a:cs typeface="Segoe UI Emoji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9E9E9E"/>
                      </a:solidFill>
                      <a:prstDash val="solid"/>
                    </a:lnL>
                    <a:lnR w="2857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1999">
                <a:tc>
                  <a:txBody>
                    <a:bodyPr/>
                    <a:lstStyle/>
                    <a:p>
                      <a:pPr marL="85725" marR="353060">
                        <a:lnSpc>
                          <a:spcPct val="100499"/>
                        </a:lnSpc>
                        <a:spcBef>
                          <a:spcPts val="420"/>
                        </a:spcBef>
                      </a:pPr>
                      <a:r>
                        <a:rPr sz="2300" b="1" spc="-50" dirty="0">
                          <a:latin typeface="Arial"/>
                          <a:cs typeface="Arial"/>
                        </a:rPr>
                        <a:t>Test </a:t>
                      </a:r>
                      <a:r>
                        <a:rPr sz="2300" b="1" dirty="0">
                          <a:latin typeface="Arial"/>
                          <a:cs typeface="Arial"/>
                        </a:rPr>
                        <a:t>favors</a:t>
                      </a:r>
                      <a:r>
                        <a:rPr sz="23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b="1" dirty="0">
                          <a:latin typeface="Arial"/>
                          <a:cs typeface="Arial"/>
                        </a:rPr>
                        <a:t>the  </a:t>
                      </a:r>
                      <a:r>
                        <a:rPr sz="2300" b="1" spc="-5" dirty="0">
                          <a:latin typeface="Arial"/>
                          <a:cs typeface="Arial"/>
                        </a:rPr>
                        <a:t>alternative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2857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500" dirty="0">
                          <a:solidFill>
                            <a:srgbClr val="FF0000"/>
                          </a:solidFill>
                          <a:latin typeface="Segoe UI Emoji"/>
                          <a:cs typeface="Segoe UI Emoji"/>
                        </a:rPr>
                        <a:t>❌</a:t>
                      </a:r>
                      <a:endParaRPr sz="4500">
                        <a:latin typeface="Segoe UI Emoji"/>
                        <a:cs typeface="Segoe UI Emoji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9E9E9E"/>
                      </a:solidFill>
                      <a:prstDash val="solid"/>
                    </a:lnL>
                    <a:lnR w="2857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26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500" dirty="0">
                          <a:solidFill>
                            <a:srgbClr val="00FF00"/>
                          </a:solidFill>
                          <a:latin typeface="Segoe UI Emoji"/>
                          <a:cs typeface="Segoe UI Emoji"/>
                        </a:rPr>
                        <a:t>✅</a:t>
                      </a:r>
                      <a:endParaRPr sz="4500" dirty="0">
                        <a:latin typeface="Segoe UI Emoji"/>
                        <a:cs typeface="Segoe UI Emoji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9E9E9E"/>
                      </a:solidFill>
                      <a:prstDash val="solid"/>
                    </a:lnL>
                    <a:lnR w="2857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6312457" y="3442233"/>
            <a:ext cx="711584" cy="6697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68186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Can the Conclusion be</a:t>
            </a:r>
            <a:r>
              <a:rPr u="none" spc="-70" dirty="0"/>
              <a:t> </a:t>
            </a:r>
            <a:r>
              <a:rPr u="none" spc="-20" dirty="0"/>
              <a:t>Wrong?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72D7CC-F9A0-4181-AE8F-618575170C0E}"/>
              </a:ext>
            </a:extLst>
          </p:cNvPr>
          <p:cNvSpPr/>
          <p:nvPr/>
        </p:nvSpPr>
        <p:spPr>
          <a:xfrm>
            <a:off x="3279054" y="3442233"/>
            <a:ext cx="1750146" cy="6697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F2502D-A312-457C-AF5F-2D0CFFFF5C75}"/>
              </a:ext>
            </a:extLst>
          </p:cNvPr>
          <p:cNvSpPr/>
          <p:nvPr/>
        </p:nvSpPr>
        <p:spPr>
          <a:xfrm>
            <a:off x="5793176" y="3423945"/>
            <a:ext cx="1750146" cy="6842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025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1098818"/>
            <a:ext cx="635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35" dirty="0">
                <a:solidFill>
                  <a:srgbClr val="CC4125"/>
                </a:solidFill>
                <a:latin typeface="Arial"/>
                <a:cs typeface="Arial"/>
              </a:rPr>
              <a:t>Y</a:t>
            </a:r>
            <a:r>
              <a:rPr sz="2400" b="1" spc="-5" dirty="0">
                <a:solidFill>
                  <a:srgbClr val="CC4125"/>
                </a:solidFill>
                <a:latin typeface="Arial"/>
                <a:cs typeface="Arial"/>
              </a:rPr>
              <a:t>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99457" y="2600233"/>
            <a:ext cx="711584" cy="6697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12457" y="2600233"/>
            <a:ext cx="711584" cy="6697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99457" y="3442233"/>
            <a:ext cx="711584" cy="6697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540846"/>
              </p:ext>
            </p:extLst>
          </p:nvPr>
        </p:nvGraphicFramePr>
        <p:xfrm>
          <a:off x="542312" y="1668356"/>
          <a:ext cx="7327900" cy="25259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19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300" b="1" spc="-5" dirty="0">
                          <a:latin typeface="Arial"/>
                          <a:cs typeface="Arial"/>
                        </a:rPr>
                        <a:t>Null is</a:t>
                      </a:r>
                      <a:r>
                        <a:rPr sz="23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b="1" dirty="0">
                          <a:latin typeface="Arial"/>
                          <a:cs typeface="Arial"/>
                        </a:rPr>
                        <a:t>true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0275" marR="283210" indent="-641350">
                        <a:lnSpc>
                          <a:spcPct val="100499"/>
                        </a:lnSpc>
                        <a:spcBef>
                          <a:spcPts val="420"/>
                        </a:spcBef>
                      </a:pPr>
                      <a:r>
                        <a:rPr sz="2300" b="1" spc="-5" dirty="0">
                          <a:latin typeface="Arial"/>
                          <a:cs typeface="Arial"/>
                        </a:rPr>
                        <a:t>Alternative</a:t>
                      </a:r>
                      <a:r>
                        <a:rPr sz="23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b="1" spc="-5" dirty="0">
                          <a:latin typeface="Arial"/>
                          <a:cs typeface="Arial"/>
                        </a:rPr>
                        <a:t>is  </a:t>
                      </a:r>
                      <a:r>
                        <a:rPr sz="2300" b="1" dirty="0">
                          <a:latin typeface="Arial"/>
                          <a:cs typeface="Arial"/>
                        </a:rPr>
                        <a:t>true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1999">
                <a:tc>
                  <a:txBody>
                    <a:bodyPr/>
                    <a:lstStyle/>
                    <a:p>
                      <a:pPr marL="85725" marR="353060">
                        <a:lnSpc>
                          <a:spcPct val="100499"/>
                        </a:lnSpc>
                        <a:spcBef>
                          <a:spcPts val="420"/>
                        </a:spcBef>
                      </a:pPr>
                      <a:r>
                        <a:rPr sz="2300" b="1" spc="-50" dirty="0">
                          <a:latin typeface="Arial"/>
                          <a:cs typeface="Arial"/>
                        </a:rPr>
                        <a:t>Test </a:t>
                      </a:r>
                      <a:r>
                        <a:rPr sz="2300" b="1" dirty="0">
                          <a:latin typeface="Arial"/>
                          <a:cs typeface="Arial"/>
                        </a:rPr>
                        <a:t>favors</a:t>
                      </a:r>
                      <a:r>
                        <a:rPr sz="23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b="1" dirty="0">
                          <a:latin typeface="Arial"/>
                          <a:cs typeface="Arial"/>
                        </a:rPr>
                        <a:t>the  </a:t>
                      </a:r>
                      <a:r>
                        <a:rPr sz="2300" b="1" spc="-5" dirty="0">
                          <a:latin typeface="Arial"/>
                          <a:cs typeface="Arial"/>
                        </a:rPr>
                        <a:t>null</a:t>
                      </a:r>
                      <a:endParaRPr sz="2300" dirty="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2857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500" dirty="0">
                          <a:solidFill>
                            <a:srgbClr val="00FF00"/>
                          </a:solidFill>
                          <a:latin typeface="Segoe UI Emoji"/>
                          <a:cs typeface="Segoe UI Emoji"/>
                        </a:rPr>
                        <a:t>✅</a:t>
                      </a:r>
                      <a:endParaRPr sz="4500">
                        <a:latin typeface="Segoe UI Emoji"/>
                        <a:cs typeface="Segoe UI Emoji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9E9E9E"/>
                      </a:solidFill>
                      <a:prstDash val="solid"/>
                    </a:lnL>
                    <a:lnR w="2857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26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500" dirty="0">
                          <a:solidFill>
                            <a:srgbClr val="FF0000"/>
                          </a:solidFill>
                          <a:latin typeface="Segoe UI Emoji"/>
                          <a:cs typeface="Segoe UI Emoji"/>
                        </a:rPr>
                        <a:t>❌</a:t>
                      </a:r>
                      <a:endParaRPr sz="4500">
                        <a:latin typeface="Segoe UI Emoji"/>
                        <a:cs typeface="Segoe UI Emoji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9E9E9E"/>
                      </a:solidFill>
                      <a:prstDash val="solid"/>
                    </a:lnL>
                    <a:lnR w="2857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1999">
                <a:tc>
                  <a:txBody>
                    <a:bodyPr/>
                    <a:lstStyle/>
                    <a:p>
                      <a:pPr marL="85725" marR="353060">
                        <a:lnSpc>
                          <a:spcPct val="100499"/>
                        </a:lnSpc>
                        <a:spcBef>
                          <a:spcPts val="420"/>
                        </a:spcBef>
                      </a:pPr>
                      <a:r>
                        <a:rPr sz="2300" b="1" spc="-50" dirty="0"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Test </a:t>
                      </a:r>
                      <a:r>
                        <a:rPr sz="2300" b="1" dirty="0"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favors</a:t>
                      </a:r>
                      <a:r>
                        <a:rPr sz="2300" b="1" spc="-45" dirty="0"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 </a:t>
                      </a:r>
                      <a:r>
                        <a:rPr sz="2300" b="1" dirty="0"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the  </a:t>
                      </a:r>
                      <a:r>
                        <a:rPr sz="2300" b="1" spc="-5" dirty="0"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alternative</a:t>
                      </a:r>
                      <a:endParaRPr sz="2300" dirty="0">
                        <a:highlight>
                          <a:srgbClr val="FFFF00"/>
                        </a:highlight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2857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500" dirty="0">
                          <a:solidFill>
                            <a:srgbClr val="FF0000"/>
                          </a:solidFill>
                          <a:latin typeface="Segoe UI Emoji"/>
                          <a:cs typeface="Segoe UI Emoji"/>
                        </a:rPr>
                        <a:t>❌</a:t>
                      </a:r>
                      <a:endParaRPr sz="4500">
                        <a:latin typeface="Segoe UI Emoji"/>
                        <a:cs typeface="Segoe UI Emoji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9E9E9E"/>
                      </a:solidFill>
                      <a:prstDash val="solid"/>
                    </a:lnL>
                    <a:lnR w="2857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26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500" dirty="0">
                          <a:solidFill>
                            <a:srgbClr val="00FF00"/>
                          </a:solidFill>
                          <a:latin typeface="Segoe UI Emoji"/>
                          <a:cs typeface="Segoe UI Emoji"/>
                        </a:rPr>
                        <a:t>✅</a:t>
                      </a:r>
                      <a:endParaRPr sz="4500" dirty="0">
                        <a:latin typeface="Segoe UI Emoji"/>
                        <a:cs typeface="Segoe UI Emoji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9E9E9E"/>
                      </a:solidFill>
                      <a:prstDash val="solid"/>
                    </a:lnL>
                    <a:lnR w="2857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6312457" y="3442233"/>
            <a:ext cx="711584" cy="6697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68186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Can the Conclusion be</a:t>
            </a:r>
            <a:r>
              <a:rPr u="none" spc="-70" dirty="0"/>
              <a:t> </a:t>
            </a:r>
            <a:r>
              <a:rPr u="none" spc="-20" dirty="0"/>
              <a:t>Wrong?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72D7CC-F9A0-4181-AE8F-618575170C0E}"/>
              </a:ext>
            </a:extLst>
          </p:cNvPr>
          <p:cNvSpPr/>
          <p:nvPr/>
        </p:nvSpPr>
        <p:spPr>
          <a:xfrm>
            <a:off x="3279054" y="3442233"/>
            <a:ext cx="1750146" cy="6697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F2502D-A312-457C-AF5F-2D0CFFFF5C75}"/>
              </a:ext>
            </a:extLst>
          </p:cNvPr>
          <p:cNvSpPr/>
          <p:nvPr/>
        </p:nvSpPr>
        <p:spPr>
          <a:xfrm>
            <a:off x="5793176" y="3423945"/>
            <a:ext cx="1750146" cy="6842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670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1098818"/>
            <a:ext cx="635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35" dirty="0">
                <a:solidFill>
                  <a:srgbClr val="CC4125"/>
                </a:solidFill>
                <a:latin typeface="Arial"/>
                <a:cs typeface="Arial"/>
              </a:rPr>
              <a:t>Y</a:t>
            </a:r>
            <a:r>
              <a:rPr sz="2400" b="1" spc="-5" dirty="0">
                <a:solidFill>
                  <a:srgbClr val="CC4125"/>
                </a:solidFill>
                <a:latin typeface="Arial"/>
                <a:cs typeface="Arial"/>
              </a:rPr>
              <a:t>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99457" y="2600233"/>
            <a:ext cx="711584" cy="6697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12457" y="2600233"/>
            <a:ext cx="711584" cy="6697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99457" y="3442233"/>
            <a:ext cx="711584" cy="6697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42312" y="1668356"/>
          <a:ext cx="7327900" cy="25259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19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300" b="1" spc="-5" dirty="0">
                          <a:latin typeface="Arial"/>
                          <a:cs typeface="Arial"/>
                        </a:rPr>
                        <a:t>Null is</a:t>
                      </a:r>
                      <a:r>
                        <a:rPr sz="23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b="1" dirty="0">
                          <a:latin typeface="Arial"/>
                          <a:cs typeface="Arial"/>
                        </a:rPr>
                        <a:t>true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0275" marR="283210" indent="-641350">
                        <a:lnSpc>
                          <a:spcPct val="100499"/>
                        </a:lnSpc>
                        <a:spcBef>
                          <a:spcPts val="420"/>
                        </a:spcBef>
                      </a:pPr>
                      <a:r>
                        <a:rPr sz="2300" b="1" spc="-5" dirty="0">
                          <a:latin typeface="Arial"/>
                          <a:cs typeface="Arial"/>
                        </a:rPr>
                        <a:t>Alternative</a:t>
                      </a:r>
                      <a:r>
                        <a:rPr sz="23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b="1" spc="-5" dirty="0">
                          <a:latin typeface="Arial"/>
                          <a:cs typeface="Arial"/>
                        </a:rPr>
                        <a:t>is  </a:t>
                      </a:r>
                      <a:r>
                        <a:rPr sz="2300" b="1" dirty="0">
                          <a:latin typeface="Arial"/>
                          <a:cs typeface="Arial"/>
                        </a:rPr>
                        <a:t>true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1999">
                <a:tc>
                  <a:txBody>
                    <a:bodyPr/>
                    <a:lstStyle/>
                    <a:p>
                      <a:pPr marL="85725" marR="353060">
                        <a:lnSpc>
                          <a:spcPct val="100499"/>
                        </a:lnSpc>
                        <a:spcBef>
                          <a:spcPts val="420"/>
                        </a:spcBef>
                      </a:pPr>
                      <a:r>
                        <a:rPr sz="2300" b="1" spc="-50" dirty="0">
                          <a:latin typeface="Arial"/>
                          <a:cs typeface="Arial"/>
                        </a:rPr>
                        <a:t>Test </a:t>
                      </a:r>
                      <a:r>
                        <a:rPr sz="2300" b="1" dirty="0">
                          <a:latin typeface="Arial"/>
                          <a:cs typeface="Arial"/>
                        </a:rPr>
                        <a:t>favors</a:t>
                      </a:r>
                      <a:r>
                        <a:rPr sz="23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b="1" dirty="0">
                          <a:latin typeface="Arial"/>
                          <a:cs typeface="Arial"/>
                        </a:rPr>
                        <a:t>the  </a:t>
                      </a:r>
                      <a:r>
                        <a:rPr sz="2300" b="1" spc="-5" dirty="0">
                          <a:latin typeface="Arial"/>
                          <a:cs typeface="Arial"/>
                        </a:rPr>
                        <a:t>null</a:t>
                      </a:r>
                      <a:endParaRPr sz="2300" dirty="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2857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500" dirty="0">
                          <a:solidFill>
                            <a:srgbClr val="00FF00"/>
                          </a:solidFill>
                          <a:latin typeface="Segoe UI Emoji"/>
                          <a:cs typeface="Segoe UI Emoji"/>
                        </a:rPr>
                        <a:t>✅</a:t>
                      </a:r>
                      <a:endParaRPr sz="4500">
                        <a:latin typeface="Segoe UI Emoji"/>
                        <a:cs typeface="Segoe UI Emoji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9E9E9E"/>
                      </a:solidFill>
                      <a:prstDash val="solid"/>
                    </a:lnL>
                    <a:lnR w="2857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26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500" dirty="0">
                          <a:solidFill>
                            <a:srgbClr val="FF0000"/>
                          </a:solidFill>
                          <a:latin typeface="Segoe UI Emoji"/>
                          <a:cs typeface="Segoe UI Emoji"/>
                        </a:rPr>
                        <a:t>❌</a:t>
                      </a:r>
                      <a:endParaRPr sz="4500">
                        <a:latin typeface="Segoe UI Emoji"/>
                        <a:cs typeface="Segoe UI Emoji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9E9E9E"/>
                      </a:solidFill>
                      <a:prstDash val="solid"/>
                    </a:lnL>
                    <a:lnR w="2857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1999">
                <a:tc>
                  <a:txBody>
                    <a:bodyPr/>
                    <a:lstStyle/>
                    <a:p>
                      <a:pPr marL="85725" marR="353060">
                        <a:lnSpc>
                          <a:spcPct val="100499"/>
                        </a:lnSpc>
                        <a:spcBef>
                          <a:spcPts val="420"/>
                        </a:spcBef>
                      </a:pPr>
                      <a:r>
                        <a:rPr sz="2300" b="1" spc="-50" dirty="0"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Test </a:t>
                      </a:r>
                      <a:r>
                        <a:rPr sz="2300" b="1" dirty="0"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favors</a:t>
                      </a:r>
                      <a:r>
                        <a:rPr sz="2300" b="1" spc="-45" dirty="0"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 </a:t>
                      </a:r>
                      <a:r>
                        <a:rPr sz="2300" b="1" dirty="0"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the  </a:t>
                      </a:r>
                      <a:r>
                        <a:rPr sz="2300" b="1" spc="-5" dirty="0"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alternative</a:t>
                      </a:r>
                      <a:endParaRPr sz="2300" dirty="0">
                        <a:highlight>
                          <a:srgbClr val="FFFF00"/>
                        </a:highlight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2857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500" dirty="0">
                          <a:solidFill>
                            <a:srgbClr val="FF0000"/>
                          </a:solidFill>
                          <a:latin typeface="Segoe UI Emoji"/>
                          <a:cs typeface="Segoe UI Emoji"/>
                        </a:rPr>
                        <a:t>❌</a:t>
                      </a:r>
                      <a:endParaRPr sz="4500" dirty="0">
                        <a:latin typeface="Segoe UI Emoji"/>
                        <a:cs typeface="Segoe UI Emoji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9E9E9E"/>
                      </a:solidFill>
                      <a:prstDash val="solid"/>
                    </a:lnL>
                    <a:lnR w="2857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26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500" dirty="0">
                          <a:solidFill>
                            <a:srgbClr val="00FF00"/>
                          </a:solidFill>
                          <a:latin typeface="Segoe UI Emoji"/>
                          <a:cs typeface="Segoe UI Emoji"/>
                        </a:rPr>
                        <a:t>✅</a:t>
                      </a:r>
                      <a:endParaRPr sz="4500" dirty="0">
                        <a:latin typeface="Segoe UI Emoji"/>
                        <a:cs typeface="Segoe UI Emoji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9E9E9E"/>
                      </a:solidFill>
                      <a:prstDash val="solid"/>
                    </a:lnL>
                    <a:lnR w="2857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6312457" y="3442233"/>
            <a:ext cx="711584" cy="6697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68186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Can the Conclusion be</a:t>
            </a:r>
            <a:r>
              <a:rPr u="none" spc="-70" dirty="0"/>
              <a:t> </a:t>
            </a:r>
            <a:r>
              <a:rPr u="none" spc="-20" dirty="0"/>
              <a:t>Wrong?</a:t>
            </a:r>
          </a:p>
        </p:txBody>
      </p:sp>
    </p:spTree>
    <p:extLst>
      <p:ext uri="{BB962C8B-B14F-4D97-AF65-F5344CB8AC3E}">
        <p14:creationId xmlns:p14="http://schemas.microsoft.com/office/powerpoint/2010/main" val="38005961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1098818"/>
            <a:ext cx="635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35" dirty="0">
                <a:solidFill>
                  <a:srgbClr val="CC4125"/>
                </a:solidFill>
                <a:latin typeface="Arial"/>
                <a:cs typeface="Arial"/>
              </a:rPr>
              <a:t>Y</a:t>
            </a:r>
            <a:r>
              <a:rPr sz="2400" b="1" spc="-5" dirty="0">
                <a:solidFill>
                  <a:srgbClr val="CC4125"/>
                </a:solidFill>
                <a:latin typeface="Arial"/>
                <a:cs typeface="Arial"/>
              </a:rPr>
              <a:t>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99457" y="2600233"/>
            <a:ext cx="711584" cy="6697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12457" y="2600233"/>
            <a:ext cx="711584" cy="6697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99457" y="3442233"/>
            <a:ext cx="711584" cy="6697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42312" y="1668356"/>
          <a:ext cx="7327900" cy="25259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19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300" b="1" spc="-5" dirty="0">
                          <a:latin typeface="Arial"/>
                          <a:cs typeface="Arial"/>
                        </a:rPr>
                        <a:t>Null is</a:t>
                      </a:r>
                      <a:r>
                        <a:rPr sz="23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b="1" dirty="0">
                          <a:latin typeface="Arial"/>
                          <a:cs typeface="Arial"/>
                        </a:rPr>
                        <a:t>true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0275" marR="283210" indent="-641350">
                        <a:lnSpc>
                          <a:spcPct val="100499"/>
                        </a:lnSpc>
                        <a:spcBef>
                          <a:spcPts val="420"/>
                        </a:spcBef>
                      </a:pPr>
                      <a:r>
                        <a:rPr sz="2300" b="1" spc="-5" dirty="0">
                          <a:latin typeface="Arial"/>
                          <a:cs typeface="Arial"/>
                        </a:rPr>
                        <a:t>Alternative</a:t>
                      </a:r>
                      <a:r>
                        <a:rPr sz="23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b="1" spc="-5" dirty="0">
                          <a:latin typeface="Arial"/>
                          <a:cs typeface="Arial"/>
                        </a:rPr>
                        <a:t>is  </a:t>
                      </a:r>
                      <a:r>
                        <a:rPr sz="2300" b="1" dirty="0">
                          <a:latin typeface="Arial"/>
                          <a:cs typeface="Arial"/>
                        </a:rPr>
                        <a:t>true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1999">
                <a:tc>
                  <a:txBody>
                    <a:bodyPr/>
                    <a:lstStyle/>
                    <a:p>
                      <a:pPr marL="85725" marR="353060">
                        <a:lnSpc>
                          <a:spcPct val="100499"/>
                        </a:lnSpc>
                        <a:spcBef>
                          <a:spcPts val="420"/>
                        </a:spcBef>
                      </a:pPr>
                      <a:r>
                        <a:rPr sz="2300" b="1" spc="-50" dirty="0">
                          <a:latin typeface="Arial"/>
                          <a:cs typeface="Arial"/>
                        </a:rPr>
                        <a:t>Test </a:t>
                      </a:r>
                      <a:r>
                        <a:rPr sz="2300" b="1" dirty="0">
                          <a:latin typeface="Arial"/>
                          <a:cs typeface="Arial"/>
                        </a:rPr>
                        <a:t>favors</a:t>
                      </a:r>
                      <a:r>
                        <a:rPr sz="23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b="1" dirty="0">
                          <a:latin typeface="Arial"/>
                          <a:cs typeface="Arial"/>
                        </a:rPr>
                        <a:t>the  </a:t>
                      </a:r>
                      <a:r>
                        <a:rPr sz="2300" b="1" spc="-5" dirty="0">
                          <a:latin typeface="Arial"/>
                          <a:cs typeface="Arial"/>
                        </a:rPr>
                        <a:t>null</a:t>
                      </a:r>
                      <a:endParaRPr sz="2300" dirty="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2857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500" dirty="0">
                          <a:solidFill>
                            <a:srgbClr val="00FF00"/>
                          </a:solidFill>
                          <a:latin typeface="Segoe UI Emoji"/>
                          <a:cs typeface="Segoe UI Emoji"/>
                        </a:rPr>
                        <a:t>✅</a:t>
                      </a:r>
                      <a:endParaRPr sz="4500">
                        <a:latin typeface="Segoe UI Emoji"/>
                        <a:cs typeface="Segoe UI Emoji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9E9E9E"/>
                      </a:solidFill>
                      <a:prstDash val="solid"/>
                    </a:lnL>
                    <a:lnR w="2857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26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500" dirty="0">
                          <a:solidFill>
                            <a:srgbClr val="FF0000"/>
                          </a:solidFill>
                          <a:latin typeface="Segoe UI Emoji"/>
                          <a:cs typeface="Segoe UI Emoji"/>
                        </a:rPr>
                        <a:t>❌</a:t>
                      </a:r>
                      <a:endParaRPr sz="4500">
                        <a:latin typeface="Segoe UI Emoji"/>
                        <a:cs typeface="Segoe UI Emoji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9E9E9E"/>
                      </a:solidFill>
                      <a:prstDash val="solid"/>
                    </a:lnL>
                    <a:lnR w="2857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1999">
                <a:tc>
                  <a:txBody>
                    <a:bodyPr/>
                    <a:lstStyle/>
                    <a:p>
                      <a:pPr marL="85725" marR="353060">
                        <a:lnSpc>
                          <a:spcPct val="100499"/>
                        </a:lnSpc>
                        <a:spcBef>
                          <a:spcPts val="420"/>
                        </a:spcBef>
                      </a:pPr>
                      <a:r>
                        <a:rPr sz="2300" b="1" spc="-50" dirty="0"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Test </a:t>
                      </a:r>
                      <a:r>
                        <a:rPr sz="2300" b="1" dirty="0"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favors</a:t>
                      </a:r>
                      <a:r>
                        <a:rPr sz="2300" b="1" spc="-45" dirty="0"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 </a:t>
                      </a:r>
                      <a:r>
                        <a:rPr sz="2300" b="1" dirty="0"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the  </a:t>
                      </a:r>
                      <a:r>
                        <a:rPr sz="2300" b="1" spc="-5" dirty="0"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alternative</a:t>
                      </a:r>
                      <a:endParaRPr sz="2300" dirty="0">
                        <a:highlight>
                          <a:srgbClr val="FFFF00"/>
                        </a:highlight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2857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500" dirty="0">
                          <a:solidFill>
                            <a:srgbClr val="FF0000"/>
                          </a:solidFill>
                          <a:latin typeface="Segoe UI Emoji"/>
                          <a:cs typeface="Segoe UI Emoji"/>
                        </a:rPr>
                        <a:t>❌</a:t>
                      </a:r>
                      <a:endParaRPr sz="4500" dirty="0">
                        <a:latin typeface="Segoe UI Emoji"/>
                        <a:cs typeface="Segoe UI Emoji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9E9E9E"/>
                      </a:solidFill>
                      <a:prstDash val="solid"/>
                    </a:lnL>
                    <a:lnR w="2857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26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500" dirty="0">
                          <a:solidFill>
                            <a:srgbClr val="00FF00"/>
                          </a:solidFill>
                          <a:latin typeface="Segoe UI Emoji"/>
                          <a:cs typeface="Segoe UI Emoji"/>
                        </a:rPr>
                        <a:t>✅</a:t>
                      </a:r>
                      <a:endParaRPr sz="4500" dirty="0">
                        <a:latin typeface="Segoe UI Emoji"/>
                        <a:cs typeface="Segoe UI Emoji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9E9E9E"/>
                      </a:solidFill>
                      <a:prstDash val="solid"/>
                    </a:lnL>
                    <a:lnR w="2857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6312457" y="3442233"/>
            <a:ext cx="711584" cy="6697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68186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Can the Conclusion be</a:t>
            </a:r>
            <a:r>
              <a:rPr u="none" spc="-70" dirty="0"/>
              <a:t> </a:t>
            </a:r>
            <a:r>
              <a:rPr u="none" spc="-20" dirty="0"/>
              <a:t>Wrong?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F62768-11EC-43F4-A235-6756D747D925}"/>
              </a:ext>
            </a:extLst>
          </p:cNvPr>
          <p:cNvSpPr/>
          <p:nvPr/>
        </p:nvSpPr>
        <p:spPr>
          <a:xfrm>
            <a:off x="3276600" y="3442233"/>
            <a:ext cx="1981200" cy="6697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934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359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An </a:t>
            </a:r>
            <a:r>
              <a:rPr u="none" spc="-10" dirty="0"/>
              <a:t>Error</a:t>
            </a:r>
            <a:r>
              <a:rPr u="none" spc="-95" dirty="0"/>
              <a:t> </a:t>
            </a:r>
            <a:r>
              <a:rPr u="none" spc="-5" dirty="0"/>
              <a:t>Probability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359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An </a:t>
            </a:r>
            <a:r>
              <a:rPr u="none" spc="-10" dirty="0"/>
              <a:t>Error</a:t>
            </a:r>
            <a:r>
              <a:rPr u="none" spc="-95" dirty="0"/>
              <a:t> </a:t>
            </a:r>
            <a:r>
              <a:rPr u="none" spc="-5" dirty="0"/>
              <a:t>Probability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41553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cutoff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for the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-value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an error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probability.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8857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359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An </a:t>
            </a:r>
            <a:r>
              <a:rPr u="none" spc="-10" dirty="0"/>
              <a:t>Error</a:t>
            </a:r>
            <a:r>
              <a:rPr u="none" spc="-95" dirty="0"/>
              <a:t> </a:t>
            </a:r>
            <a:r>
              <a:rPr u="none" spc="-5" dirty="0"/>
              <a:t>Probability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415530" cy="2701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cutoff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for the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-value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an error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probability.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192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If:</a:t>
            </a:r>
            <a:endParaRPr sz="2400">
              <a:latin typeface="Arial"/>
              <a:cs typeface="Arial"/>
            </a:endParaRPr>
          </a:p>
          <a:p>
            <a:pPr marL="882015" lvl="1" indent="-412750">
              <a:lnSpc>
                <a:spcPts val="2865"/>
              </a:lnSpc>
              <a:spcBef>
                <a:spcPts val="1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your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cutoff is</a:t>
            </a:r>
            <a:r>
              <a:rPr sz="24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5%</a:t>
            </a:r>
            <a:endParaRPr sz="2400">
              <a:latin typeface="Arial"/>
              <a:cs typeface="Arial"/>
            </a:endParaRPr>
          </a:p>
          <a:p>
            <a:pPr marL="882015" lvl="1" indent="-412750">
              <a:lnSpc>
                <a:spcPts val="2865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and the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null hypothesis happens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be</a:t>
            </a:r>
            <a:r>
              <a:rPr sz="2400" b="1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true</a:t>
            </a:r>
            <a:endParaRPr sz="2400">
              <a:latin typeface="Arial"/>
              <a:cs typeface="Arial"/>
            </a:endParaRPr>
          </a:p>
          <a:p>
            <a:pPr marL="424815" marR="5080" indent="-412750">
              <a:lnSpc>
                <a:spcPct val="100499"/>
              </a:lnSpc>
              <a:spcBef>
                <a:spcPts val="186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then there is about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5% chance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that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your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test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will  reject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null</a:t>
            </a:r>
            <a:r>
              <a:rPr sz="24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hypothesis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70073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4260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10" dirty="0"/>
              <a:t>P-value </a:t>
            </a:r>
            <a:r>
              <a:rPr u="none" spc="-5" dirty="0"/>
              <a:t>cutoff vs</a:t>
            </a:r>
            <a:r>
              <a:rPr u="none" spc="-90" dirty="0"/>
              <a:t> </a:t>
            </a:r>
            <a:r>
              <a:rPr u="none" spc="-5" dirty="0"/>
              <a:t>P-value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17142"/>
            <a:ext cx="7845425" cy="3654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P-value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cutoff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65"/>
              </a:lnSpc>
              <a:spcBef>
                <a:spcPts val="1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Does not depend on observed data or</a:t>
            </a:r>
            <a:r>
              <a:rPr sz="2400" spc="-4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simulation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Decide on it before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seeing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sz="2400" spc="-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results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Conventional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at 5% and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1%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Probability of hypothesis testing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making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</a:t>
            </a:r>
            <a:r>
              <a:rPr sz="2400" spc="-6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error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P-value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Depends on the observed data and</a:t>
            </a:r>
            <a:r>
              <a:rPr sz="2400" spc="-4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simulation</a:t>
            </a:r>
            <a:endParaRPr sz="2400" dirty="0">
              <a:latin typeface="Arial"/>
              <a:cs typeface="Arial"/>
            </a:endParaRPr>
          </a:p>
          <a:p>
            <a:pPr marL="882015" marR="5080" lvl="1" indent="-412750">
              <a:lnSpc>
                <a:spcPts val="2850"/>
              </a:lnSpc>
              <a:spcBef>
                <a:spcPts val="10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Probability under the null hypothesis that the test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statistic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the observed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or further towards</a:t>
            </a:r>
            <a:r>
              <a:rPr sz="2400" spc="-1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 alternative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258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Definition of the</a:t>
            </a:r>
            <a:r>
              <a:rPr spc="-65" dirty="0"/>
              <a:t> </a:t>
            </a:r>
            <a:r>
              <a:rPr i="1" dirty="0">
                <a:latin typeface="Arial"/>
                <a:cs typeface="Arial"/>
              </a:rPr>
              <a:t>P</a:t>
            </a:r>
            <a:r>
              <a:rPr dirty="0"/>
              <a:t>-value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850" y="1070493"/>
            <a:ext cx="8333550" cy="4067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Assuming that the null hypothesis is correct: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p-value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the probability of obtaining (simulated) test statistics at least as extreme as the observed test statistic.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927100" marR="0" lvl="0" indent="-412750" algn="l" defTabSz="914400" rtl="0" eaLnBrk="1" fontAlgn="auto" latinLnBrk="0" hangingPunct="1">
              <a:lnSpc>
                <a:spcPts val="2865"/>
              </a:lnSpc>
              <a:spcBef>
                <a:spcPts val="15"/>
              </a:spcBef>
              <a:spcAft>
                <a:spcPts val="0"/>
              </a:spcAft>
              <a:buClr>
                <a:srgbClr val="C4820D"/>
              </a:buClr>
              <a:buSzTx/>
              <a:buFontTx/>
              <a:buChar char="●"/>
              <a:tabLst>
                <a:tab pos="926465" algn="l"/>
                <a:tab pos="92710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smaller p-value means the evidence is in favor of the alternative hypothesis. </a:t>
            </a:r>
          </a:p>
          <a:p>
            <a:pPr marL="514350" marR="0" lvl="0" indent="0" algn="l" defTabSz="914400" rtl="0" eaLnBrk="1" fontAlgn="auto" latinLnBrk="0" hangingPunct="1">
              <a:lnSpc>
                <a:spcPts val="2865"/>
              </a:lnSpc>
              <a:spcBef>
                <a:spcPts val="15"/>
              </a:spcBef>
              <a:spcAft>
                <a:spcPts val="0"/>
              </a:spcAft>
              <a:buClr>
                <a:srgbClr val="C4820D"/>
              </a:buClr>
              <a:buSzTx/>
              <a:buFontTx/>
              <a:buNone/>
              <a:tabLst>
                <a:tab pos="926465" algn="l"/>
                <a:tab pos="927100" algn="l"/>
              </a:tabLst>
              <a:defRPr/>
            </a:pP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927100" marR="0" lvl="0" indent="-412750" algn="l" defTabSz="914400" rtl="0" eaLnBrk="1" fontAlgn="auto" latinLnBrk="0" hangingPunct="1">
              <a:lnSpc>
                <a:spcPts val="2865"/>
              </a:lnSpc>
              <a:spcBef>
                <a:spcPts val="0"/>
              </a:spcBef>
              <a:spcAft>
                <a:spcPts val="0"/>
              </a:spcAft>
              <a:buClr>
                <a:srgbClr val="C4820D"/>
              </a:buClr>
              <a:buSzTx/>
              <a:buFontTx/>
              <a:buChar char="●"/>
              <a:tabLst>
                <a:tab pos="926465" algn="l"/>
                <a:tab pos="927100" algn="l"/>
              </a:tabLst>
              <a:defRPr/>
            </a:pP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Compute : Occurrences more extreme than Observed </a:t>
            </a:r>
          </a:p>
          <a:p>
            <a:pPr marL="514350" marR="0" lvl="0" indent="0" algn="l" defTabSz="914400" rtl="0" eaLnBrk="1" fontAlgn="auto" latinLnBrk="0" hangingPunct="1">
              <a:lnSpc>
                <a:spcPts val="2865"/>
              </a:lnSpc>
              <a:spcBef>
                <a:spcPts val="0"/>
              </a:spcBef>
              <a:spcAft>
                <a:spcPts val="0"/>
              </a:spcAft>
              <a:buClr>
                <a:srgbClr val="C4820D"/>
              </a:buClr>
              <a:buSzTx/>
              <a:buFontTx/>
              <a:buNone/>
              <a:tabLst>
                <a:tab pos="926465" algn="l"/>
                <a:tab pos="927100" algn="l"/>
              </a:tabLst>
              <a:defRPr/>
            </a:pP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                     --------------------------------------------------------                                </a:t>
            </a:r>
          </a:p>
          <a:p>
            <a:pPr marL="514350" marR="0" lvl="0" indent="0" algn="l" defTabSz="914400" rtl="0" eaLnBrk="1" fontAlgn="auto" latinLnBrk="0" hangingPunct="1">
              <a:lnSpc>
                <a:spcPts val="2865"/>
              </a:lnSpc>
              <a:spcBef>
                <a:spcPts val="0"/>
              </a:spcBef>
              <a:spcAft>
                <a:spcPts val="0"/>
              </a:spcAft>
              <a:buClr>
                <a:srgbClr val="C4820D"/>
              </a:buClr>
              <a:buSzTx/>
              <a:buFontTx/>
              <a:buNone/>
              <a:tabLst>
                <a:tab pos="926465" algn="l"/>
                <a:tab pos="927100" algn="l"/>
              </a:tabLst>
              <a:defRPr/>
            </a:pP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                                  Total number of test statistics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3698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72999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Review: Comparing </a:t>
            </a:r>
            <a:r>
              <a:rPr u="none" spc="-95" dirty="0"/>
              <a:t>Two </a:t>
            </a:r>
            <a:r>
              <a:rPr u="none" spc="-5" dirty="0"/>
              <a:t>Samples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99375" y="4041807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2162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72999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Review: Comparing </a:t>
            </a:r>
            <a:r>
              <a:rPr u="none" spc="-95" dirty="0"/>
              <a:t>Two </a:t>
            </a:r>
            <a:r>
              <a:rPr u="none" spc="-5" dirty="0"/>
              <a:t>Samples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99375" y="4041807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724" y="1093342"/>
            <a:ext cx="7749540" cy="18596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Null:</a:t>
            </a:r>
            <a:endParaRPr sz="2400" dirty="0">
              <a:latin typeface="Arial"/>
              <a:cs typeface="Arial"/>
            </a:endParaRPr>
          </a:p>
          <a:p>
            <a:pPr marL="882015" marR="80010" lvl="1" indent="-412750">
              <a:lnSpc>
                <a:spcPts val="2850"/>
              </a:lnSpc>
              <a:spcBef>
                <a:spcPts val="13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 the population, the distributions of the birth  weights of the babies in the two groups are the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same. (They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are 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different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just due to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chance.)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1089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72999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Review: Comparing </a:t>
            </a:r>
            <a:r>
              <a:rPr u="none" spc="-95" dirty="0"/>
              <a:t>Two </a:t>
            </a:r>
            <a:r>
              <a:rPr u="none" spc="-5" dirty="0"/>
              <a:t>Samples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99375" y="4041807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724" y="1093342"/>
            <a:ext cx="7749540" cy="293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Null:</a:t>
            </a:r>
            <a:endParaRPr sz="2400">
              <a:latin typeface="Arial"/>
              <a:cs typeface="Arial"/>
            </a:endParaRPr>
          </a:p>
          <a:p>
            <a:pPr marL="882015" marR="80010" lvl="1" indent="-412750">
              <a:lnSpc>
                <a:spcPts val="2850"/>
              </a:lnSpc>
              <a:spcBef>
                <a:spcPts val="13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 the population, the distributions of the birth  weights of the babies in the two groups are the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same. (They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are 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different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just due to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chance.)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ts val="2745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Alternative:</a:t>
            </a:r>
            <a:endParaRPr sz="2400">
              <a:latin typeface="Arial"/>
              <a:cs typeface="Arial"/>
            </a:endParaRPr>
          </a:p>
          <a:p>
            <a:pPr marL="882015" marR="5080" lvl="1" indent="-412750">
              <a:lnSpc>
                <a:spcPts val="2850"/>
              </a:lnSpc>
              <a:spcBef>
                <a:spcPts val="10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 the population, the babies of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mothers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who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smoked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weigh less, on average, than the babies</a:t>
            </a:r>
            <a:r>
              <a:rPr sz="2400" spc="-8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4625" y="3994658"/>
            <a:ext cx="2378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sz="2400" spc="-9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non-smokers.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2878" y="2240540"/>
            <a:ext cx="2058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Causality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7765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Randomized Controlled</a:t>
            </a:r>
            <a:r>
              <a:rPr u="none" spc="-90" dirty="0"/>
              <a:t> </a:t>
            </a:r>
            <a:r>
              <a:rPr u="none" spc="-5" dirty="0"/>
              <a:t>Experiment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696200" cy="9592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lvl="1">
              <a:lnSpc>
                <a:spcPts val="2865"/>
              </a:lnSpc>
              <a:buClr>
                <a:srgbClr val="C4820D"/>
              </a:buClr>
              <a:tabLst>
                <a:tab pos="424815" algn="l"/>
                <a:tab pos="425450" algn="l"/>
              </a:tabLst>
            </a:pPr>
            <a:endParaRPr lang="en-US" sz="2400" dirty="0">
              <a:latin typeface="Arial"/>
              <a:cs typeface="Arial"/>
            </a:endParaRPr>
          </a:p>
          <a:p>
            <a:pPr marL="424815" marR="282575" indent="-412750">
              <a:lnSpc>
                <a:spcPct val="100499"/>
              </a:lnSpc>
              <a:spcBef>
                <a:spcPts val="163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99375" y="4041807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B7EA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1074</TotalTime>
  <Words>6012</Words>
  <Application>Microsoft Office PowerPoint</Application>
  <PresentationFormat>On-screen Show (16:9)</PresentationFormat>
  <Paragraphs>697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39</vt:i4>
      </vt:variant>
    </vt:vector>
  </HeadingPairs>
  <TitlesOfParts>
    <vt:vector size="50" baseType="lpstr">
      <vt:lpstr>Arial</vt:lpstr>
      <vt:lpstr>Calibri</vt:lpstr>
      <vt:lpstr>MathJax_Math</vt:lpstr>
      <vt:lpstr>Segoe UI Emoji</vt:lpstr>
      <vt:lpstr>Times New Roman</vt:lpstr>
      <vt:lpstr>Tw Cen MT</vt:lpstr>
      <vt:lpstr>Tw Cen MT Condensed</vt:lpstr>
      <vt:lpstr>Wingdings 3</vt:lpstr>
      <vt:lpstr>Office Theme</vt:lpstr>
      <vt:lpstr>Integral</vt:lpstr>
      <vt:lpstr>1_Office Theme</vt:lpstr>
      <vt:lpstr>Causality and Error Probability</vt:lpstr>
      <vt:lpstr>Definition of the P-value</vt:lpstr>
      <vt:lpstr>Definition of the P-value</vt:lpstr>
      <vt:lpstr>Definition of the P-value</vt:lpstr>
      <vt:lpstr>Review: Comparing Two Samples</vt:lpstr>
      <vt:lpstr>Review: Comparing Two Samples</vt:lpstr>
      <vt:lpstr>Review: Comparing Two Samples</vt:lpstr>
      <vt:lpstr>Causality</vt:lpstr>
      <vt:lpstr>Randomized Controlled Experiment</vt:lpstr>
      <vt:lpstr>Randomized Controlled Experiment</vt:lpstr>
      <vt:lpstr>Randomized Controlled Experiment</vt:lpstr>
      <vt:lpstr>Randomized Controlled Experiment</vt:lpstr>
      <vt:lpstr>Before the Randomization </vt:lpstr>
      <vt:lpstr>Before the Randomization </vt:lpstr>
      <vt:lpstr>Before the Randomization </vt:lpstr>
      <vt:lpstr>The Data</vt:lpstr>
      <vt:lpstr>The Data</vt:lpstr>
      <vt:lpstr>The Data</vt:lpstr>
      <vt:lpstr>The Hypotheses</vt:lpstr>
      <vt:lpstr>The Hypotheses</vt:lpstr>
      <vt:lpstr>The Hypotheses</vt:lpstr>
      <vt:lpstr>The Simulation</vt:lpstr>
      <vt:lpstr>The Simulation</vt:lpstr>
      <vt:lpstr>The Simulation</vt:lpstr>
      <vt:lpstr>Random Assignment &amp; Shuffling</vt:lpstr>
      <vt:lpstr>Random Assignment &amp; Shuffling</vt:lpstr>
      <vt:lpstr>Random Assignment &amp; Shuffling</vt:lpstr>
      <vt:lpstr>Random Assignment &amp; Shuffling</vt:lpstr>
      <vt:lpstr>Random Assignment &amp; Shuffling</vt:lpstr>
      <vt:lpstr>An Error Probability</vt:lpstr>
      <vt:lpstr>Can the Conclusion be Wrong?</vt:lpstr>
      <vt:lpstr>Can the Conclusion be Wrong?</vt:lpstr>
      <vt:lpstr>Can the Conclusion be Wrong?</vt:lpstr>
      <vt:lpstr>Can the Conclusion be Wrong?</vt:lpstr>
      <vt:lpstr>Can the Conclusion be Wrong?</vt:lpstr>
      <vt:lpstr>An Error Probability</vt:lpstr>
      <vt:lpstr>An Error Probability</vt:lpstr>
      <vt:lpstr>An Error Probability</vt:lpstr>
      <vt:lpstr>P-value cutoff vs P-value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Review: Comparing Two Samples</dc:title>
  <cp:lastModifiedBy>John Bergschneider</cp:lastModifiedBy>
  <cp:revision>32</cp:revision>
  <dcterms:created xsi:type="dcterms:W3CDTF">2021-01-18T16:25:31Z</dcterms:created>
  <dcterms:modified xsi:type="dcterms:W3CDTF">2021-03-24T20:00:21Z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