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8" r:id="rId2"/>
    <p:sldId id="266" r:id="rId3"/>
    <p:sldId id="273" r:id="rId4"/>
    <p:sldId id="272" r:id="rId5"/>
    <p:sldId id="271" r:id="rId6"/>
    <p:sldId id="270" r:id="rId7"/>
    <p:sldId id="269" r:id="rId8"/>
    <p:sldId id="268" r:id="rId9"/>
    <p:sldId id="267" r:id="rId10"/>
    <p:sldId id="260" r:id="rId11"/>
    <p:sldId id="277" r:id="rId12"/>
    <p:sldId id="278" r:id="rId13"/>
    <p:sldId id="276" r:id="rId14"/>
    <p:sldId id="261" r:id="rId15"/>
    <p:sldId id="281" r:id="rId16"/>
    <p:sldId id="280" r:id="rId17"/>
    <p:sldId id="279" r:id="rId18"/>
    <p:sldId id="263" r:id="rId19"/>
    <p:sldId id="284" r:id="rId20"/>
    <p:sldId id="283" r:id="rId21"/>
    <p:sldId id="282" r:id="rId22"/>
    <p:sldId id="274" r:id="rId23"/>
    <p:sldId id="275" r:id="rId24"/>
    <p:sldId id="287" r:id="rId25"/>
    <p:sldId id="286" r:id="rId26"/>
    <p:sldId id="285" r:id="rId27"/>
    <p:sldId id="264" r:id="rId28"/>
    <p:sldId id="289" r:id="rId29"/>
    <p:sldId id="288" r:id="rId30"/>
    <p:sldId id="265" r:id="rId3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902" autoAdjust="0"/>
  </p:normalViewPr>
  <p:slideViewPr>
    <p:cSldViewPr>
      <p:cViewPr varScale="1">
        <p:scale>
          <a:sx n="86" d="100"/>
          <a:sy n="86" d="100"/>
        </p:scale>
        <p:origin x="13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94B685F3-1EB8-4A70-8DA8-EEF458D9FF17}" type="datetimeFigureOut">
              <a:rPr lang="en-US" smtClean="0"/>
              <a:t>3/23/2021</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5715C595-6868-4B1B-A015-367E28984428}" type="slidenum">
              <a:rPr lang="en-US" smtClean="0"/>
              <a:t>‹#›</a:t>
            </a:fld>
            <a:endParaRPr lang="en-US"/>
          </a:p>
        </p:txBody>
      </p:sp>
    </p:spTree>
    <p:extLst>
      <p:ext uri="{BB962C8B-B14F-4D97-AF65-F5344CB8AC3E}">
        <p14:creationId xmlns:p14="http://schemas.microsoft.com/office/powerpoint/2010/main" val="14841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15C595-6868-4B1B-A015-367E28984428}" type="slidenum">
              <a:rPr lang="en-US" smtClean="0"/>
              <a:t>1</a:t>
            </a:fld>
            <a:endParaRPr lang="en-US"/>
          </a:p>
        </p:txBody>
      </p:sp>
    </p:spTree>
    <p:extLst>
      <p:ext uri="{BB962C8B-B14F-4D97-AF65-F5344CB8AC3E}">
        <p14:creationId xmlns:p14="http://schemas.microsoft.com/office/powerpoint/2010/main" val="1202643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So what\'s a p-value? </a:t>
            </a:r>
          </a:p>
          <a:p>
            <a:pPr marL="228600" indent="-228600">
              <a:buAutoNum type="arabicPeriod"/>
            </a:pPr>
            <a:r>
              <a:rPr lang="en-US" dirty="0"/>
              <a:t>A p-value is a way of summarizing how much the observed statistic is consistent with the null hypothesis. </a:t>
            </a:r>
          </a:p>
          <a:p>
            <a:pPr marL="228600" indent="-228600">
              <a:buAutoNum type="arabicPeriod"/>
            </a:pPr>
            <a:r>
              <a:rPr lang="en-US" dirty="0"/>
              <a:t> It\'s a number between zero and one where the smaller it is the more likely your alternative </a:t>
            </a:r>
            <a:r>
              <a:rPr lang="en-US" dirty="0" err="1"/>
              <a:t>hypthoesis</a:t>
            </a:r>
            <a:r>
              <a:rPr lang="en-US" dirty="0"/>
              <a:t> is true</a:t>
            </a:r>
          </a:p>
          <a:p>
            <a:pPr marL="0" indent="0">
              <a:buNone/>
            </a:pPr>
            <a:endParaRPr lang="en-US" dirty="0"/>
          </a:p>
          <a:p>
            <a:pPr marL="228600" indent="-228600">
              <a:buAutoNum type="arabicPeriod"/>
            </a:pPr>
            <a:r>
              <a:rPr lang="en-US" dirty="0"/>
              <a:t> So we have a formal definition which we\'ve shown you before. It\'s the probability that in that universe you would observe a test statistic that\'s equal to the observed value or even more extreme, even further in the direction of the alternative hypothesis. </a:t>
            </a:r>
          </a:p>
          <a:p>
            <a:pPr marL="228600" indent="-228600">
              <a:buAutoNum type="arabicPeriod"/>
            </a:pPr>
            <a:r>
              <a:rPr lang="en-US" dirty="0"/>
              <a:t>So what are we saying here? We\'re saying We\'re </a:t>
            </a:r>
            <a:r>
              <a:rPr lang="en-US" dirty="0" err="1"/>
              <a:t>gonna</a:t>
            </a:r>
            <a:r>
              <a:rPr lang="en-US" dirty="0"/>
              <a:t> make a decision between the null and the alternative. and a reasonable way to do that is to pick some kind of a threshold. And if the p-value is below that threshold, then we\'re </a:t>
            </a:r>
            <a:r>
              <a:rPr lang="en-US" dirty="0" err="1"/>
              <a:t>gonna</a:t>
            </a:r>
            <a:r>
              <a:rPr lang="en-US" dirty="0"/>
              <a:t> decide, I\'m going with the alternative. And if it\’s above that we\'re </a:t>
            </a:r>
            <a:r>
              <a:rPr lang="en-US" dirty="0" err="1"/>
              <a:t>gonna</a:t>
            </a:r>
            <a:r>
              <a:rPr lang="en-US" dirty="0"/>
              <a:t> decide I\'m going with the null. </a:t>
            </a:r>
          </a:p>
          <a:p>
            <a:pPr marL="228600" indent="-228600">
              <a:buAutoNum type="arabicPeriod"/>
            </a:pPr>
            <a:endParaRPr lang="en-US" dirty="0"/>
          </a:p>
          <a:p>
            <a:pPr marL="228600" indent="-228600">
              <a:buAutoNum type="arabicPeriod"/>
            </a:pPr>
            <a:r>
              <a:rPr lang="en-US" dirty="0"/>
              <a:t>So it\'s a way of quantifying how inconsistent the observed data is with the null. </a:t>
            </a:r>
          </a:p>
          <a:p>
            <a:pPr marL="228600" indent="-228600">
              <a:buAutoNum type="arabicPeriod"/>
            </a:pPr>
            <a:r>
              <a:rPr lang="en-US" dirty="0"/>
              <a:t>Again  the smaller the p-value is, the more evidence against the null hypothesis. </a:t>
            </a:r>
            <a:r>
              <a:rPr lang="en-US" dirty="0" err="1"/>
              <a:t>andto</a:t>
            </a:r>
            <a:r>
              <a:rPr lang="en-US" dirty="0"/>
              <a:t> make our final decision we\'re </a:t>
            </a:r>
            <a:r>
              <a:rPr lang="en-US" dirty="0" err="1"/>
              <a:t>gonna</a:t>
            </a:r>
            <a:r>
              <a:rPr lang="en-US" dirty="0"/>
              <a:t> have a cutoff. </a:t>
            </a:r>
          </a:p>
          <a:p>
            <a:pPr marL="228600" indent="-228600">
              <a:buAutoNum type="arabicPeriod"/>
            </a:pPr>
            <a:r>
              <a:rPr lang="en-US" dirty="0"/>
              <a:t> if the p-value is below , we might say I no longer believe in the null hypothesis. I\'m rejecting the null hypothesis. This is a statistically significant result. That is a completely arbitrary cutoff. It\'s a common convention.</a:t>
            </a:r>
          </a:p>
        </p:txBody>
      </p:sp>
      <p:sp>
        <p:nvSpPr>
          <p:cNvPr id="4" name="Slide Number Placeholder 3"/>
          <p:cNvSpPr>
            <a:spLocks noGrp="1"/>
          </p:cNvSpPr>
          <p:nvPr>
            <p:ph type="sldNum" sz="quarter" idx="5"/>
          </p:nvPr>
        </p:nvSpPr>
        <p:spPr/>
        <p:txBody>
          <a:bodyPr/>
          <a:lstStyle/>
          <a:p>
            <a:fld id="{5715C595-6868-4B1B-A015-367E28984428}" type="slidenum">
              <a:rPr lang="en-US" smtClean="0"/>
              <a:t>10</a:t>
            </a:fld>
            <a:endParaRPr lang="en-US"/>
          </a:p>
        </p:txBody>
      </p:sp>
    </p:spTree>
    <p:extLst>
      <p:ext uri="{BB962C8B-B14F-4D97-AF65-F5344CB8AC3E}">
        <p14:creationId xmlns:p14="http://schemas.microsoft.com/office/powerpoint/2010/main" val="652308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So what\'s a p-value? </a:t>
            </a:r>
          </a:p>
          <a:p>
            <a:pPr marL="228600" indent="-228600">
              <a:buAutoNum type="arabicPeriod"/>
            </a:pPr>
            <a:r>
              <a:rPr lang="en-US" dirty="0"/>
              <a:t>A p-value is a way of summarizing how much the observed statistic is consistent with the null hypothesis. </a:t>
            </a:r>
          </a:p>
          <a:p>
            <a:pPr marL="228600" indent="-228600">
              <a:buAutoNum type="arabicPeriod"/>
            </a:pPr>
            <a:r>
              <a:rPr lang="en-US" dirty="0"/>
              <a:t> It\'s a number between zero and one where the smaller it is the more likely your alternative </a:t>
            </a:r>
            <a:r>
              <a:rPr lang="en-US" dirty="0" err="1"/>
              <a:t>hypthoesis</a:t>
            </a:r>
            <a:r>
              <a:rPr lang="en-US" dirty="0"/>
              <a:t> is true</a:t>
            </a:r>
          </a:p>
          <a:p>
            <a:pPr marL="0" indent="0">
              <a:buNone/>
            </a:pPr>
            <a:endParaRPr lang="en-US" dirty="0"/>
          </a:p>
          <a:p>
            <a:pPr marL="228600" indent="-228600">
              <a:buAutoNum type="arabicPeriod"/>
            </a:pPr>
            <a:r>
              <a:rPr lang="en-US" dirty="0"/>
              <a:t> So we have a formal definition which we\'ve shown you before. It\'s the probability that in that universe you would observe a test statistic that\'s equal to the observed value or even more extreme, even further in the direction of the alternative hypothesis. </a:t>
            </a:r>
          </a:p>
          <a:p>
            <a:pPr marL="228600" indent="-228600">
              <a:buAutoNum type="arabicPeriod"/>
            </a:pPr>
            <a:r>
              <a:rPr lang="en-US" dirty="0"/>
              <a:t>So what are we saying here? We\'re saying We\'re </a:t>
            </a:r>
            <a:r>
              <a:rPr lang="en-US" dirty="0" err="1"/>
              <a:t>gonna</a:t>
            </a:r>
            <a:r>
              <a:rPr lang="en-US" dirty="0"/>
              <a:t> make a decision between the null and the alternative. and a reasonable way to do that is to pick some kind of a threshold. And if the p-value is below that threshold, then we\'re </a:t>
            </a:r>
            <a:r>
              <a:rPr lang="en-US" dirty="0" err="1"/>
              <a:t>gonna</a:t>
            </a:r>
            <a:r>
              <a:rPr lang="en-US" dirty="0"/>
              <a:t> decide, I\'m going with the alternative. And if it\’s above that we\'re </a:t>
            </a:r>
            <a:r>
              <a:rPr lang="en-US" dirty="0" err="1"/>
              <a:t>gonna</a:t>
            </a:r>
            <a:r>
              <a:rPr lang="en-US" dirty="0"/>
              <a:t> decide I\'m going with the null. </a:t>
            </a:r>
          </a:p>
          <a:p>
            <a:pPr marL="228600" indent="-228600">
              <a:buAutoNum type="arabicPeriod"/>
            </a:pPr>
            <a:endParaRPr lang="en-US" dirty="0"/>
          </a:p>
          <a:p>
            <a:pPr marL="228600" indent="-228600">
              <a:buAutoNum type="arabicPeriod"/>
            </a:pPr>
            <a:r>
              <a:rPr lang="en-US" dirty="0"/>
              <a:t>So it\'s a way of quantifying how inconsistent the observed data is with the null. </a:t>
            </a:r>
          </a:p>
          <a:p>
            <a:pPr marL="228600" indent="-228600">
              <a:buAutoNum type="arabicPeriod"/>
            </a:pPr>
            <a:r>
              <a:rPr lang="en-US" dirty="0"/>
              <a:t>Again  the smaller the p-value is, the more evidence against the null hypothesis. </a:t>
            </a:r>
            <a:r>
              <a:rPr lang="en-US" dirty="0" err="1"/>
              <a:t>andto</a:t>
            </a:r>
            <a:r>
              <a:rPr lang="en-US" dirty="0"/>
              <a:t> make our final decision we\'re </a:t>
            </a:r>
            <a:r>
              <a:rPr lang="en-US" dirty="0" err="1"/>
              <a:t>gonna</a:t>
            </a:r>
            <a:r>
              <a:rPr lang="en-US" dirty="0"/>
              <a:t> have a cutoff. </a:t>
            </a:r>
          </a:p>
          <a:p>
            <a:pPr marL="228600" indent="-228600">
              <a:buAutoNum type="arabicPeriod"/>
            </a:pPr>
            <a:r>
              <a:rPr lang="en-US" dirty="0"/>
              <a:t> if the p-value is below , we might say I no longer believe in the null hypothesis. I\'m rejecting the null hypothesis. This is a statistically significant result. That is a completely arbitrary cutoff. It\'s a common convention.</a:t>
            </a:r>
          </a:p>
        </p:txBody>
      </p:sp>
      <p:sp>
        <p:nvSpPr>
          <p:cNvPr id="4" name="Slide Number Placeholder 3"/>
          <p:cNvSpPr>
            <a:spLocks noGrp="1"/>
          </p:cNvSpPr>
          <p:nvPr>
            <p:ph type="sldNum" sz="quarter" idx="5"/>
          </p:nvPr>
        </p:nvSpPr>
        <p:spPr/>
        <p:txBody>
          <a:bodyPr/>
          <a:lstStyle/>
          <a:p>
            <a:fld id="{5715C595-6868-4B1B-A015-367E28984428}" type="slidenum">
              <a:rPr lang="en-US" smtClean="0"/>
              <a:t>11</a:t>
            </a:fld>
            <a:endParaRPr lang="en-US"/>
          </a:p>
        </p:txBody>
      </p:sp>
    </p:spTree>
    <p:extLst>
      <p:ext uri="{BB962C8B-B14F-4D97-AF65-F5344CB8AC3E}">
        <p14:creationId xmlns:p14="http://schemas.microsoft.com/office/powerpoint/2010/main" val="1612333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So what\'s a p-value? </a:t>
            </a:r>
          </a:p>
          <a:p>
            <a:pPr marL="228600" indent="-228600">
              <a:buAutoNum type="arabicPeriod"/>
            </a:pPr>
            <a:r>
              <a:rPr lang="en-US" dirty="0"/>
              <a:t>A p-value is a way of summarizing how much the observed statistic is consistent with the null hypothesis. </a:t>
            </a:r>
          </a:p>
          <a:p>
            <a:pPr marL="228600" indent="-228600">
              <a:buAutoNum type="arabicPeriod"/>
            </a:pPr>
            <a:r>
              <a:rPr lang="en-US" dirty="0"/>
              <a:t> It\'s a number between zero and one where the smaller it is the more likely your alternative </a:t>
            </a:r>
            <a:r>
              <a:rPr lang="en-US" dirty="0" err="1"/>
              <a:t>hypthoesis</a:t>
            </a:r>
            <a:r>
              <a:rPr lang="en-US" dirty="0"/>
              <a:t> is true</a:t>
            </a:r>
          </a:p>
          <a:p>
            <a:pPr marL="0" indent="0">
              <a:buNone/>
            </a:pPr>
            <a:endParaRPr lang="en-US" dirty="0"/>
          </a:p>
          <a:p>
            <a:pPr marL="228600" indent="-228600">
              <a:buAutoNum type="arabicPeriod"/>
            </a:pPr>
            <a:r>
              <a:rPr lang="en-US" dirty="0"/>
              <a:t> So we have a formal definition which we\'ve shown you before. It\'s the probability that in that universe you would observe a test statistic that\'s equal to the observed value or even more extreme, even further in the direction of the alternative hypothesis. </a:t>
            </a:r>
          </a:p>
          <a:p>
            <a:pPr marL="228600" indent="-228600">
              <a:buAutoNum type="arabicPeriod"/>
            </a:pPr>
            <a:r>
              <a:rPr lang="en-US" dirty="0"/>
              <a:t>So what are we saying here? We\'re saying We\'re </a:t>
            </a:r>
            <a:r>
              <a:rPr lang="en-US" dirty="0" err="1"/>
              <a:t>gonna</a:t>
            </a:r>
            <a:r>
              <a:rPr lang="en-US" dirty="0"/>
              <a:t> make a decision between the null and the alternative. and a reasonable way to do that is to pick some kind of a threshold. And if the p-value is below that threshold, then we\'re </a:t>
            </a:r>
            <a:r>
              <a:rPr lang="en-US" dirty="0" err="1"/>
              <a:t>gonna</a:t>
            </a:r>
            <a:r>
              <a:rPr lang="en-US" dirty="0"/>
              <a:t> decide, I\'m going with the alternative. And if it\’s above that we\'re </a:t>
            </a:r>
            <a:r>
              <a:rPr lang="en-US" dirty="0" err="1"/>
              <a:t>gonna</a:t>
            </a:r>
            <a:r>
              <a:rPr lang="en-US" dirty="0"/>
              <a:t> decide I\'m going with the null. </a:t>
            </a:r>
          </a:p>
          <a:p>
            <a:pPr marL="228600" indent="-228600">
              <a:buAutoNum type="arabicPeriod"/>
            </a:pPr>
            <a:endParaRPr lang="en-US" dirty="0"/>
          </a:p>
          <a:p>
            <a:pPr marL="228600" indent="-228600">
              <a:buAutoNum type="arabicPeriod"/>
            </a:pPr>
            <a:r>
              <a:rPr lang="en-US" dirty="0"/>
              <a:t>So it\'s a way of quantifying how inconsistent the observed data is with the null. </a:t>
            </a:r>
          </a:p>
          <a:p>
            <a:pPr marL="228600" indent="-228600">
              <a:buAutoNum type="arabicPeriod"/>
            </a:pPr>
            <a:r>
              <a:rPr lang="en-US" dirty="0"/>
              <a:t>Again  the smaller the p-value is, the more evidence against the null hypothesis. </a:t>
            </a:r>
            <a:r>
              <a:rPr lang="en-US" dirty="0" err="1"/>
              <a:t>andto</a:t>
            </a:r>
            <a:r>
              <a:rPr lang="en-US" dirty="0"/>
              <a:t> make our final decision we\'re </a:t>
            </a:r>
            <a:r>
              <a:rPr lang="en-US" dirty="0" err="1"/>
              <a:t>gonna</a:t>
            </a:r>
            <a:r>
              <a:rPr lang="en-US" dirty="0"/>
              <a:t> have a cutoff. </a:t>
            </a:r>
          </a:p>
          <a:p>
            <a:pPr marL="228600" indent="-228600">
              <a:buAutoNum type="arabicPeriod"/>
            </a:pPr>
            <a:r>
              <a:rPr lang="en-US" dirty="0"/>
              <a:t> if the p-value is below , we might say I no longer believe in the null hypothesis. I\'m rejecting the null hypothesis. This is a statistically significant result. That is a completely arbitrary cutoff. It\'s a common convention.</a:t>
            </a:r>
          </a:p>
        </p:txBody>
      </p:sp>
      <p:sp>
        <p:nvSpPr>
          <p:cNvPr id="4" name="Slide Number Placeholder 3"/>
          <p:cNvSpPr>
            <a:spLocks noGrp="1"/>
          </p:cNvSpPr>
          <p:nvPr>
            <p:ph type="sldNum" sz="quarter" idx="5"/>
          </p:nvPr>
        </p:nvSpPr>
        <p:spPr/>
        <p:txBody>
          <a:bodyPr/>
          <a:lstStyle/>
          <a:p>
            <a:fld id="{5715C595-6868-4B1B-A015-367E28984428}" type="slidenum">
              <a:rPr lang="en-US" smtClean="0"/>
              <a:t>12</a:t>
            </a:fld>
            <a:endParaRPr lang="en-US"/>
          </a:p>
        </p:txBody>
      </p:sp>
    </p:spTree>
    <p:extLst>
      <p:ext uri="{BB962C8B-B14F-4D97-AF65-F5344CB8AC3E}">
        <p14:creationId xmlns:p14="http://schemas.microsoft.com/office/powerpoint/2010/main" val="3866676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So what\'s a p-value? </a:t>
            </a:r>
          </a:p>
          <a:p>
            <a:pPr marL="228600" indent="-228600">
              <a:buAutoNum type="arabicPeriod"/>
            </a:pPr>
            <a:r>
              <a:rPr lang="en-US" dirty="0"/>
              <a:t>A p-value is a way of summarizing how much the observed statistic is consistent with the null hypothesis. </a:t>
            </a:r>
          </a:p>
          <a:p>
            <a:pPr marL="228600" indent="-228600">
              <a:buAutoNum type="arabicPeriod"/>
            </a:pPr>
            <a:r>
              <a:rPr lang="en-US" dirty="0"/>
              <a:t> It\'s a number between zero and one where the smaller it is the more likely your alternative </a:t>
            </a:r>
            <a:r>
              <a:rPr lang="en-US" dirty="0" err="1"/>
              <a:t>hypthoesis</a:t>
            </a:r>
            <a:r>
              <a:rPr lang="en-US" dirty="0"/>
              <a:t> is true</a:t>
            </a:r>
          </a:p>
          <a:p>
            <a:pPr marL="0" indent="0">
              <a:buNone/>
            </a:pPr>
            <a:endParaRPr lang="en-US" dirty="0"/>
          </a:p>
          <a:p>
            <a:pPr marL="228600" indent="-228600">
              <a:buAutoNum type="arabicPeriod"/>
            </a:pPr>
            <a:r>
              <a:rPr lang="en-US" dirty="0"/>
              <a:t> So we have a formal definition which we\'ve shown you before. It\'s the probability that in that universe you would observe a test statistic that\'s equal to the observed value or even more extreme, even further in the direction of the alternative hypothesis. </a:t>
            </a:r>
          </a:p>
          <a:p>
            <a:pPr marL="228600" indent="-228600">
              <a:buAutoNum type="arabicPeriod"/>
            </a:pPr>
            <a:r>
              <a:rPr lang="en-US" dirty="0"/>
              <a:t>So what are we saying here? We\'re saying We\'re </a:t>
            </a:r>
            <a:r>
              <a:rPr lang="en-US" dirty="0" err="1"/>
              <a:t>gonna</a:t>
            </a:r>
            <a:r>
              <a:rPr lang="en-US" dirty="0"/>
              <a:t> make a decision between the null and the alternative. and a reasonable way to do that is to pick some kind of a threshold. And if the p-value is below that threshold, then we\'re </a:t>
            </a:r>
            <a:r>
              <a:rPr lang="en-US" dirty="0" err="1"/>
              <a:t>gonna</a:t>
            </a:r>
            <a:r>
              <a:rPr lang="en-US" dirty="0"/>
              <a:t> decide, I\'m going with the alternative. And if it\’s above that we\'re </a:t>
            </a:r>
            <a:r>
              <a:rPr lang="en-US" dirty="0" err="1"/>
              <a:t>gonna</a:t>
            </a:r>
            <a:r>
              <a:rPr lang="en-US" dirty="0"/>
              <a:t> decide I\'m going with the null. </a:t>
            </a:r>
          </a:p>
          <a:p>
            <a:pPr marL="228600" indent="-228600">
              <a:buAutoNum type="arabicPeriod"/>
            </a:pPr>
            <a:endParaRPr lang="en-US" dirty="0"/>
          </a:p>
          <a:p>
            <a:pPr marL="228600" indent="-228600">
              <a:buAutoNum type="arabicPeriod"/>
            </a:pPr>
            <a:r>
              <a:rPr lang="en-US" dirty="0"/>
              <a:t>So it\'s a way of quantifying how inconsistent the observed data is with the null. </a:t>
            </a:r>
          </a:p>
          <a:p>
            <a:pPr marL="228600" indent="-228600">
              <a:buAutoNum type="arabicPeriod"/>
            </a:pPr>
            <a:r>
              <a:rPr lang="en-US" dirty="0"/>
              <a:t>Again  the smaller the p-value is, the more evidence against the null hypothesis. </a:t>
            </a:r>
            <a:r>
              <a:rPr lang="en-US" dirty="0" err="1"/>
              <a:t>andto</a:t>
            </a:r>
            <a:r>
              <a:rPr lang="en-US" dirty="0"/>
              <a:t> make our final decision we\'re </a:t>
            </a:r>
            <a:r>
              <a:rPr lang="en-US" dirty="0" err="1"/>
              <a:t>gonna</a:t>
            </a:r>
            <a:r>
              <a:rPr lang="en-US" dirty="0"/>
              <a:t> have a cutoff. </a:t>
            </a:r>
          </a:p>
          <a:p>
            <a:pPr marL="228600" indent="-228600">
              <a:buAutoNum type="arabicPeriod"/>
            </a:pPr>
            <a:r>
              <a:rPr lang="en-US" dirty="0"/>
              <a:t> if the p-value is below , we might say I no longer believe in the null hypothesis. I\'m rejecting the null hypothesis. This is a statistically significant result. That is a completely arbitrary cutoff. It\'s a common convention.</a:t>
            </a:r>
          </a:p>
        </p:txBody>
      </p:sp>
      <p:sp>
        <p:nvSpPr>
          <p:cNvPr id="4" name="Slide Number Placeholder 3"/>
          <p:cNvSpPr>
            <a:spLocks noGrp="1"/>
          </p:cNvSpPr>
          <p:nvPr>
            <p:ph type="sldNum" sz="quarter" idx="5"/>
          </p:nvPr>
        </p:nvSpPr>
        <p:spPr/>
        <p:txBody>
          <a:bodyPr/>
          <a:lstStyle/>
          <a:p>
            <a:fld id="{5715C595-6868-4B1B-A015-367E28984428}" type="slidenum">
              <a:rPr lang="en-US" smtClean="0"/>
              <a:t>13</a:t>
            </a:fld>
            <a:endParaRPr lang="en-US"/>
          </a:p>
        </p:txBody>
      </p:sp>
    </p:spTree>
    <p:extLst>
      <p:ext uri="{BB962C8B-B14F-4D97-AF65-F5344CB8AC3E}">
        <p14:creationId xmlns:p14="http://schemas.microsoft.com/office/powerpoint/2010/main" val="2926386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So here's one of the things you need to get comfortable with hypothesis testing. </a:t>
            </a:r>
          </a:p>
          <a:p>
            <a:r>
              <a:rPr lang="en-US" dirty="0"/>
              <a:t>2. With Hypothesis testing, we've got some data, and we're trying to make a decision.</a:t>
            </a:r>
          </a:p>
          <a:p>
            <a:r>
              <a:rPr lang="en-US" dirty="0"/>
              <a:t>3. Do I go with a view of the world that says the null hypothesis is true or do I go with an alternative hypothesis?</a:t>
            </a:r>
          </a:p>
          <a:p>
            <a:r>
              <a:rPr lang="en-US" dirty="0"/>
              <a:t>4. The thing you </a:t>
            </a:r>
            <a:r>
              <a:rPr lang="en-US" dirty="0" err="1"/>
              <a:t>gotta</a:t>
            </a:r>
            <a:r>
              <a:rPr lang="en-US" dirty="0"/>
              <a:t> get comfortable with is you can be wrong. You're never </a:t>
            </a:r>
            <a:r>
              <a:rPr lang="en-US" dirty="0" err="1"/>
              <a:t>gonna</a:t>
            </a:r>
            <a:r>
              <a:rPr lang="en-US" dirty="0"/>
              <a:t> know whether your decision was right.</a:t>
            </a:r>
          </a:p>
          <a:p>
            <a:endParaRPr lang="en-US" dirty="0"/>
          </a:p>
          <a:p>
            <a:r>
              <a:rPr lang="en-US" dirty="0"/>
              <a:t>5. So we're making the best decision we can with the information available but we still might be wrong. So for instance, let's say the null hypothesis is true. </a:t>
            </a:r>
          </a:p>
          <a:p>
            <a:endParaRPr lang="en-US" dirty="0"/>
          </a:p>
          <a:p>
            <a:endParaRPr lang="en-US" dirty="0"/>
          </a:p>
          <a:p>
            <a:r>
              <a:rPr lang="en-US" dirty="0"/>
              <a:t>6. We're hoping that if you run a hypothesis test, then you'll end up with a result that doesn't reject the null hypothesis. And so that's good, you made the right decision. </a:t>
            </a:r>
          </a:p>
          <a:p>
            <a:r>
              <a:rPr lang="en-US" dirty="0"/>
              <a:t>7.But it's possible, it could happen by chance that you get a random sample of data that's just unusual. </a:t>
            </a:r>
          </a:p>
          <a:p>
            <a:r>
              <a:rPr lang="en-US" dirty="0"/>
              <a:t>8.And when you compute the test statistic, you end up with something that's below the p-value cutoff and you decide I'm rejecting the null hypothesis, this favors the alternative. That could happen. </a:t>
            </a:r>
          </a:p>
          <a:p>
            <a:r>
              <a:rPr lang="en-US" dirty="0"/>
              <a:t>9. And if it happens, you've made a wrong decision because actually the null was true but you decided to reject the null. </a:t>
            </a:r>
          </a:p>
          <a:p>
            <a:r>
              <a:rPr lang="en-US" dirty="0"/>
              <a:t>10 This can happen in real life. And the other way around can happen too. It could be that the alternative is true but we fail to reject the null hypothesis. </a:t>
            </a:r>
          </a:p>
          <a:p>
            <a:r>
              <a:rPr lang="en-US" dirty="0"/>
              <a:t>We think that the null hypothesis still could be true. Both of these happen in real life. </a:t>
            </a:r>
          </a:p>
          <a:p>
            <a:r>
              <a:rPr lang="en-US" dirty="0"/>
              <a:t>11.You have medical trials that detect what looks like a useful correlation. It looks like this drug is useful but then you do more trials and you later discover no, it actually wasn't. We happened to get a random sample that was unusual. So there's always the chance of error here.</a:t>
            </a:r>
          </a:p>
        </p:txBody>
      </p:sp>
      <p:sp>
        <p:nvSpPr>
          <p:cNvPr id="4" name="Slide Number Placeholder 3"/>
          <p:cNvSpPr>
            <a:spLocks noGrp="1"/>
          </p:cNvSpPr>
          <p:nvPr>
            <p:ph type="sldNum" sz="quarter" idx="5"/>
          </p:nvPr>
        </p:nvSpPr>
        <p:spPr/>
        <p:txBody>
          <a:bodyPr/>
          <a:lstStyle/>
          <a:p>
            <a:fld id="{5715C595-6868-4B1B-A015-367E28984428}" type="slidenum">
              <a:rPr lang="en-US" smtClean="0"/>
              <a:t>15</a:t>
            </a:fld>
            <a:endParaRPr lang="en-US"/>
          </a:p>
        </p:txBody>
      </p:sp>
    </p:spTree>
    <p:extLst>
      <p:ext uri="{BB962C8B-B14F-4D97-AF65-F5344CB8AC3E}">
        <p14:creationId xmlns:p14="http://schemas.microsoft.com/office/powerpoint/2010/main" val="1213800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So here's one of the things you need to get comfortable with hypothesis testing. </a:t>
            </a:r>
          </a:p>
          <a:p>
            <a:r>
              <a:rPr lang="en-US" dirty="0"/>
              <a:t>2. With Hypothesis testing, we've got some data, and we're trying to make a decision.</a:t>
            </a:r>
          </a:p>
          <a:p>
            <a:r>
              <a:rPr lang="en-US" dirty="0"/>
              <a:t>3. Do I go with a view of the world that says the null hypothesis is true or do I go with an alternative hypothesis?</a:t>
            </a:r>
          </a:p>
          <a:p>
            <a:r>
              <a:rPr lang="en-US" dirty="0"/>
              <a:t>4. The thing you </a:t>
            </a:r>
            <a:r>
              <a:rPr lang="en-US" dirty="0" err="1"/>
              <a:t>gotta</a:t>
            </a:r>
            <a:r>
              <a:rPr lang="en-US" dirty="0"/>
              <a:t> get comfortable with is you can be wrong. You're never </a:t>
            </a:r>
            <a:r>
              <a:rPr lang="en-US" dirty="0" err="1"/>
              <a:t>gonna</a:t>
            </a:r>
            <a:r>
              <a:rPr lang="en-US" dirty="0"/>
              <a:t> know whether your decision was right.</a:t>
            </a:r>
          </a:p>
          <a:p>
            <a:endParaRPr lang="en-US" dirty="0"/>
          </a:p>
          <a:p>
            <a:r>
              <a:rPr lang="en-US" dirty="0"/>
              <a:t>5. So we're making the best decision we can with the information available but we still might be wrong. So for instance, let's say the null hypothesis is true. </a:t>
            </a:r>
          </a:p>
          <a:p>
            <a:endParaRPr lang="en-US" dirty="0"/>
          </a:p>
          <a:p>
            <a:endParaRPr lang="en-US" dirty="0"/>
          </a:p>
          <a:p>
            <a:r>
              <a:rPr lang="en-US" dirty="0"/>
              <a:t>6. We're hoping that if you run a hypothesis test, then you'll end up with a result that doesn't reject the null hypothesis. And so that's good, you made the right decision. </a:t>
            </a:r>
          </a:p>
          <a:p>
            <a:r>
              <a:rPr lang="en-US" dirty="0"/>
              <a:t>7.But it's possible, it could happen by chance that you get a random sample of data that's just unusual. </a:t>
            </a:r>
          </a:p>
          <a:p>
            <a:r>
              <a:rPr lang="en-US" dirty="0"/>
              <a:t>8.And when you compute the test statistic, you end up with something that's below the p-value cutoff and you decide I'm rejecting the null hypothesis, this favors the alternative. That could happen. </a:t>
            </a:r>
          </a:p>
          <a:p>
            <a:r>
              <a:rPr lang="en-US" dirty="0"/>
              <a:t>9. And if it happens, you've made a wrong decision because actually the null was true but you decided to reject the null. </a:t>
            </a:r>
          </a:p>
          <a:p>
            <a:r>
              <a:rPr lang="en-US" dirty="0"/>
              <a:t>10 This can happen in real life. And the other way around can happen too. It could be that the alternative is true but we fail to reject the null hypothesis. </a:t>
            </a:r>
          </a:p>
          <a:p>
            <a:r>
              <a:rPr lang="en-US" dirty="0"/>
              <a:t>We think that the null hypothesis still could be true. Both of these happen in real life. </a:t>
            </a:r>
          </a:p>
          <a:p>
            <a:r>
              <a:rPr lang="en-US" dirty="0"/>
              <a:t>11.You have medical trials that detect what looks like a useful correlation. It looks like this drug is useful but then you do more trials and you later discover no, it actually wasn't. We happened to get a random sample that was unusual. So there's always the chance of error here.</a:t>
            </a:r>
          </a:p>
        </p:txBody>
      </p:sp>
      <p:sp>
        <p:nvSpPr>
          <p:cNvPr id="4" name="Slide Number Placeholder 3"/>
          <p:cNvSpPr>
            <a:spLocks noGrp="1"/>
          </p:cNvSpPr>
          <p:nvPr>
            <p:ph type="sldNum" sz="quarter" idx="5"/>
          </p:nvPr>
        </p:nvSpPr>
        <p:spPr/>
        <p:txBody>
          <a:bodyPr/>
          <a:lstStyle/>
          <a:p>
            <a:fld id="{5715C595-6868-4B1B-A015-367E28984428}" type="slidenum">
              <a:rPr lang="en-US" smtClean="0"/>
              <a:t>16</a:t>
            </a:fld>
            <a:endParaRPr lang="en-US"/>
          </a:p>
        </p:txBody>
      </p:sp>
    </p:spTree>
    <p:extLst>
      <p:ext uri="{BB962C8B-B14F-4D97-AF65-F5344CB8AC3E}">
        <p14:creationId xmlns:p14="http://schemas.microsoft.com/office/powerpoint/2010/main" val="2651824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So here's one of the things you need to get comfortable with hypothesis testing. </a:t>
            </a:r>
          </a:p>
          <a:p>
            <a:r>
              <a:rPr lang="en-US" dirty="0"/>
              <a:t>2. With Hypothesis testing, we've got some data, and we're trying to make a decision.</a:t>
            </a:r>
          </a:p>
          <a:p>
            <a:r>
              <a:rPr lang="en-US" dirty="0"/>
              <a:t>3. Do I go with a view of the world that says the null hypothesis is true or do I go with an alternative hypothesis?</a:t>
            </a:r>
          </a:p>
          <a:p>
            <a:r>
              <a:rPr lang="en-US" dirty="0"/>
              <a:t>4. The thing you </a:t>
            </a:r>
            <a:r>
              <a:rPr lang="en-US" dirty="0" err="1"/>
              <a:t>gotta</a:t>
            </a:r>
            <a:r>
              <a:rPr lang="en-US" dirty="0"/>
              <a:t> get comfortable with is you can be wrong. You're never </a:t>
            </a:r>
            <a:r>
              <a:rPr lang="en-US" dirty="0" err="1"/>
              <a:t>gonna</a:t>
            </a:r>
            <a:r>
              <a:rPr lang="en-US" dirty="0"/>
              <a:t> know whether your decision was right.</a:t>
            </a:r>
          </a:p>
          <a:p>
            <a:endParaRPr lang="en-US" dirty="0"/>
          </a:p>
          <a:p>
            <a:r>
              <a:rPr lang="en-US" dirty="0"/>
              <a:t>5. So we're making the best decision we can with the information available but we still might be wrong. So for instance, let's say the null hypothesis is true. </a:t>
            </a:r>
          </a:p>
          <a:p>
            <a:endParaRPr lang="en-US" dirty="0"/>
          </a:p>
          <a:p>
            <a:endParaRPr lang="en-US" dirty="0"/>
          </a:p>
          <a:p>
            <a:r>
              <a:rPr lang="en-US" dirty="0"/>
              <a:t>6. We're hoping that if you run a hypothesis test, then you'll end up with a result that doesn't reject the null hypothesis. And so that's good, you made the right decision. </a:t>
            </a:r>
          </a:p>
          <a:p>
            <a:r>
              <a:rPr lang="en-US" dirty="0"/>
              <a:t>7.But it's possible, it could happen by chance that you get a random sample of data that's just unusual. </a:t>
            </a:r>
          </a:p>
          <a:p>
            <a:r>
              <a:rPr lang="en-US" dirty="0"/>
              <a:t>8.And when you compute the test statistic, you end up with something that's below the p-value cutoff and you decide I'm rejecting the null hypothesis, this favors the alternative. That could happen. </a:t>
            </a:r>
          </a:p>
          <a:p>
            <a:r>
              <a:rPr lang="en-US" dirty="0"/>
              <a:t>9. And if it happens, you've made a wrong decision because actually the null was true but you decided to reject the null. </a:t>
            </a:r>
          </a:p>
          <a:p>
            <a:endParaRPr lang="en-US" dirty="0"/>
          </a:p>
          <a:p>
            <a:r>
              <a:rPr lang="en-US" dirty="0"/>
              <a:t>10 This can happen in real life. And the other way around can happen too. It could be that the alternative is true but we fail to reject the null hypothesis. </a:t>
            </a:r>
          </a:p>
          <a:p>
            <a:r>
              <a:rPr lang="en-US" dirty="0"/>
              <a:t>We think that the null hypothesis still could be true. Both of these happen in real life. </a:t>
            </a:r>
          </a:p>
          <a:p>
            <a:r>
              <a:rPr lang="en-US" dirty="0"/>
              <a:t>11.You have medical trials that detect what looks like a useful correlation. It looks like this drug is useful but then you do more trials and you later discover no, it actually wasn't. We happened to get a random sample that was unusual. So there's always the chance of error here.</a:t>
            </a:r>
          </a:p>
        </p:txBody>
      </p:sp>
      <p:sp>
        <p:nvSpPr>
          <p:cNvPr id="4" name="Slide Number Placeholder 3"/>
          <p:cNvSpPr>
            <a:spLocks noGrp="1"/>
          </p:cNvSpPr>
          <p:nvPr>
            <p:ph type="sldNum" sz="quarter" idx="5"/>
          </p:nvPr>
        </p:nvSpPr>
        <p:spPr/>
        <p:txBody>
          <a:bodyPr/>
          <a:lstStyle/>
          <a:p>
            <a:fld id="{5715C595-6868-4B1B-A015-367E28984428}" type="slidenum">
              <a:rPr lang="en-US" smtClean="0"/>
              <a:t>17</a:t>
            </a:fld>
            <a:endParaRPr lang="en-US"/>
          </a:p>
        </p:txBody>
      </p:sp>
    </p:spTree>
    <p:extLst>
      <p:ext uri="{BB962C8B-B14F-4D97-AF65-F5344CB8AC3E}">
        <p14:creationId xmlns:p14="http://schemas.microsoft.com/office/powerpoint/2010/main" val="650425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So let's try to quantify the chance of error. And I want to have you think through this. I'm </a:t>
            </a:r>
            <a:r>
              <a:rPr lang="en-US" dirty="0" err="1"/>
              <a:t>gonna</a:t>
            </a:r>
            <a:r>
              <a:rPr lang="en-US" dirty="0"/>
              <a:t> have you take a first stab at this. </a:t>
            </a:r>
          </a:p>
          <a:p>
            <a:pPr marL="228600" indent="-228600">
              <a:buAutoNum type="arabicPeriod"/>
            </a:pPr>
            <a:r>
              <a:rPr lang="en-US" dirty="0"/>
              <a:t>So there's about of you 20 in class . A little less than that.</a:t>
            </a:r>
          </a:p>
          <a:p>
            <a:pPr marL="0" indent="0">
              <a:buNone/>
            </a:pPr>
            <a:r>
              <a:rPr lang="en-US" dirty="0"/>
              <a:t> </a:t>
            </a:r>
          </a:p>
          <a:p>
            <a:pPr marL="228600" indent="-228600">
              <a:buAutoNum type="arabicPeriod"/>
            </a:pPr>
            <a:r>
              <a:rPr lang="en-US" dirty="0"/>
              <a:t>And let's say each one of you gets assigned a homework assignment. Man, this would be cruel. Your next homework assignment is you have to toss a coin 2000 times. Oh, man. But then you have to count the number of heads.</a:t>
            </a:r>
          </a:p>
          <a:p>
            <a:pPr marL="228600" indent="-228600">
              <a:buAutoNum type="arabicPeriod"/>
            </a:pPr>
            <a:r>
              <a:rPr lang="en-US" dirty="0"/>
              <a:t> You compute the absolute value of the difference between the number of heads and 1000 . You use that as your test statistic. </a:t>
            </a:r>
          </a:p>
          <a:p>
            <a:pPr marL="228600" indent="-228600">
              <a:buAutoNum type="arabicPeriod"/>
            </a:pPr>
            <a:r>
              <a:rPr lang="en-US" dirty="0"/>
              <a:t>You use a hypothesis test to test the null hypothesis that the coin is fair against the alternative that the coin is not. </a:t>
            </a:r>
          </a:p>
          <a:p>
            <a:pPr marL="228600" indent="-228600">
              <a:buAutoNum type="arabicPeriod"/>
            </a:pPr>
            <a:r>
              <a:rPr lang="en-US" dirty="0"/>
              <a:t>You compute the p-value. You use the %5 cutoff.</a:t>
            </a:r>
          </a:p>
          <a:p>
            <a:pPr marL="228600" indent="-228600">
              <a:buAutoNum type="arabicPeriod"/>
            </a:pPr>
            <a:r>
              <a:rPr lang="en-US" dirty="0"/>
              <a:t> If your p-value is below then you reject the null hypothesis. And suppose that all of you are using coins that actually are fair.</a:t>
            </a:r>
          </a:p>
          <a:p>
            <a:pPr marL="0" indent="0">
              <a:buNone/>
            </a:pPr>
            <a:endParaRPr lang="en-US" dirty="0"/>
          </a:p>
          <a:p>
            <a:pPr marL="228600" indent="-228600">
              <a:buAutoNum type="arabicPeriod"/>
            </a:pPr>
            <a:r>
              <a:rPr lang="en-US" dirty="0"/>
              <a:t> So now my question to you is how many of you, about how many of you are </a:t>
            </a:r>
            <a:r>
              <a:rPr lang="en-US" dirty="0" err="1"/>
              <a:t>gonna</a:t>
            </a:r>
            <a:r>
              <a:rPr lang="en-US" dirty="0"/>
              <a:t> wrongly conclude that your coin was unfair? </a:t>
            </a:r>
          </a:p>
          <a:p>
            <a:pPr marL="228600" indent="-228600">
              <a:buAutoNum type="arabicPeriod"/>
            </a:pPr>
            <a:r>
              <a:rPr lang="en-US" dirty="0"/>
              <a:t>How many of you are </a:t>
            </a:r>
            <a:r>
              <a:rPr lang="en-US" dirty="0" err="1"/>
              <a:t>gonna</a:t>
            </a:r>
            <a:r>
              <a:rPr lang="en-US" dirty="0"/>
              <a:t> wrongly reject the null? </a:t>
            </a:r>
          </a:p>
          <a:p>
            <a:pPr marL="228600" indent="-228600">
              <a:buAutoNum type="arabicPeriod"/>
            </a:pPr>
            <a:r>
              <a:rPr lang="en-US" dirty="0"/>
              <a:t> Yeah, so what's going on? Why 1? Well, let's look at what distribution of the values </a:t>
            </a:r>
          </a:p>
        </p:txBody>
      </p:sp>
      <p:sp>
        <p:nvSpPr>
          <p:cNvPr id="4" name="Slide Number Placeholder 3"/>
          <p:cNvSpPr>
            <a:spLocks noGrp="1"/>
          </p:cNvSpPr>
          <p:nvPr>
            <p:ph type="sldNum" sz="quarter" idx="5"/>
          </p:nvPr>
        </p:nvSpPr>
        <p:spPr/>
        <p:txBody>
          <a:bodyPr/>
          <a:lstStyle/>
          <a:p>
            <a:fld id="{5715C595-6868-4B1B-A015-367E28984428}" type="slidenum">
              <a:rPr lang="en-US" smtClean="0"/>
              <a:t>18</a:t>
            </a:fld>
            <a:endParaRPr lang="en-US"/>
          </a:p>
        </p:txBody>
      </p:sp>
    </p:spTree>
    <p:extLst>
      <p:ext uri="{BB962C8B-B14F-4D97-AF65-F5344CB8AC3E}">
        <p14:creationId xmlns:p14="http://schemas.microsoft.com/office/powerpoint/2010/main" val="2560065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So let's try to quantify the chance of error. And I want to have you think through this. I'm </a:t>
            </a:r>
            <a:r>
              <a:rPr lang="en-US" dirty="0" err="1"/>
              <a:t>gonna</a:t>
            </a:r>
            <a:r>
              <a:rPr lang="en-US" dirty="0"/>
              <a:t> have you take a first stab at this. </a:t>
            </a:r>
          </a:p>
          <a:p>
            <a:pPr marL="228600" indent="-228600">
              <a:buAutoNum type="arabicPeriod"/>
            </a:pPr>
            <a:r>
              <a:rPr lang="en-US" dirty="0"/>
              <a:t>So there's about of you 20 in class . A little less than that.</a:t>
            </a:r>
          </a:p>
          <a:p>
            <a:pPr marL="0" indent="0">
              <a:buNone/>
            </a:pPr>
            <a:r>
              <a:rPr lang="en-US" dirty="0"/>
              <a:t> </a:t>
            </a:r>
          </a:p>
          <a:p>
            <a:pPr marL="228600" indent="-228600">
              <a:buAutoNum type="arabicPeriod"/>
            </a:pPr>
            <a:r>
              <a:rPr lang="en-US" dirty="0"/>
              <a:t>And let's say each one of you gets assigned a homework assignment. Man, this would be cruel. Your next homework assignment is you have to toss a coin 2000 times. Oh, man. But then you have to count the number of heads.</a:t>
            </a:r>
          </a:p>
          <a:p>
            <a:pPr marL="228600" indent="-228600">
              <a:buAutoNum type="arabicPeriod"/>
            </a:pPr>
            <a:r>
              <a:rPr lang="en-US" dirty="0"/>
              <a:t> You compute the absolute value of the difference between the number of heads and 1000 . You use that as your test statistic. </a:t>
            </a:r>
          </a:p>
          <a:p>
            <a:pPr marL="228600" indent="-228600">
              <a:buAutoNum type="arabicPeriod"/>
            </a:pPr>
            <a:r>
              <a:rPr lang="en-US" dirty="0"/>
              <a:t>You use a hypothesis test to test the null hypothesis that the coin is fair against the alternative that the coin is not. </a:t>
            </a:r>
          </a:p>
          <a:p>
            <a:pPr marL="228600" indent="-228600">
              <a:buAutoNum type="arabicPeriod"/>
            </a:pPr>
            <a:r>
              <a:rPr lang="en-US" dirty="0"/>
              <a:t>You compute the p-value. You use the %5 cutoff.</a:t>
            </a:r>
          </a:p>
          <a:p>
            <a:pPr marL="228600" indent="-228600">
              <a:buAutoNum type="arabicPeriod"/>
            </a:pPr>
            <a:r>
              <a:rPr lang="en-US" dirty="0"/>
              <a:t> If your p-value is below then you reject the null hypothesis. And suppose that all of you are using coins that actually are fair.</a:t>
            </a:r>
          </a:p>
          <a:p>
            <a:pPr marL="0" indent="0">
              <a:buNone/>
            </a:pPr>
            <a:endParaRPr lang="en-US" dirty="0"/>
          </a:p>
          <a:p>
            <a:pPr marL="228600" indent="-228600">
              <a:buAutoNum type="arabicPeriod"/>
            </a:pPr>
            <a:r>
              <a:rPr lang="en-US" dirty="0"/>
              <a:t> So now my question to you is how many of you, about how many of you are </a:t>
            </a:r>
            <a:r>
              <a:rPr lang="en-US" dirty="0" err="1"/>
              <a:t>gonna</a:t>
            </a:r>
            <a:r>
              <a:rPr lang="en-US" dirty="0"/>
              <a:t> wrongly conclude that your coin was unfair? </a:t>
            </a:r>
          </a:p>
          <a:p>
            <a:pPr marL="228600" indent="-228600">
              <a:buAutoNum type="arabicPeriod"/>
            </a:pPr>
            <a:r>
              <a:rPr lang="en-US" dirty="0"/>
              <a:t>How many of you are </a:t>
            </a:r>
            <a:r>
              <a:rPr lang="en-US" dirty="0" err="1"/>
              <a:t>gonna</a:t>
            </a:r>
            <a:r>
              <a:rPr lang="en-US" dirty="0"/>
              <a:t> wrongly reject the null? </a:t>
            </a:r>
          </a:p>
          <a:p>
            <a:pPr marL="228600" indent="-228600">
              <a:buAutoNum type="arabicPeriod"/>
            </a:pPr>
            <a:r>
              <a:rPr lang="en-US" dirty="0"/>
              <a:t> Yeah, so what's going on? Why 1? Well, let's look at what distribution of the values </a:t>
            </a:r>
          </a:p>
        </p:txBody>
      </p:sp>
      <p:sp>
        <p:nvSpPr>
          <p:cNvPr id="4" name="Slide Number Placeholder 3"/>
          <p:cNvSpPr>
            <a:spLocks noGrp="1"/>
          </p:cNvSpPr>
          <p:nvPr>
            <p:ph type="sldNum" sz="quarter" idx="5"/>
          </p:nvPr>
        </p:nvSpPr>
        <p:spPr/>
        <p:txBody>
          <a:bodyPr/>
          <a:lstStyle/>
          <a:p>
            <a:fld id="{5715C595-6868-4B1B-A015-367E28984428}" type="slidenum">
              <a:rPr lang="en-US" smtClean="0"/>
              <a:t>19</a:t>
            </a:fld>
            <a:endParaRPr lang="en-US"/>
          </a:p>
        </p:txBody>
      </p:sp>
    </p:spTree>
    <p:extLst>
      <p:ext uri="{BB962C8B-B14F-4D97-AF65-F5344CB8AC3E}">
        <p14:creationId xmlns:p14="http://schemas.microsoft.com/office/powerpoint/2010/main" val="3506040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So let's try to quantify the chance of error. And I want to have you think through this. I'm </a:t>
            </a:r>
            <a:r>
              <a:rPr lang="en-US" dirty="0" err="1"/>
              <a:t>gonna</a:t>
            </a:r>
            <a:r>
              <a:rPr lang="en-US" dirty="0"/>
              <a:t> have you take a first stab at this. </a:t>
            </a:r>
          </a:p>
          <a:p>
            <a:pPr marL="228600" indent="-228600">
              <a:buAutoNum type="arabicPeriod"/>
            </a:pPr>
            <a:r>
              <a:rPr lang="en-US" dirty="0"/>
              <a:t>So there's about of you 20 in class . A little less than that.</a:t>
            </a:r>
          </a:p>
          <a:p>
            <a:pPr marL="0" indent="0">
              <a:buNone/>
            </a:pPr>
            <a:r>
              <a:rPr lang="en-US" dirty="0"/>
              <a:t> </a:t>
            </a:r>
          </a:p>
          <a:p>
            <a:pPr marL="228600" indent="-228600">
              <a:buAutoNum type="arabicPeriod"/>
            </a:pPr>
            <a:r>
              <a:rPr lang="en-US" dirty="0"/>
              <a:t>And let's say each one of you gets assigned a homework assignment. Man, this would be cruel. Your next homework assignment is you have to toss a coin 2000 times. Oh, man. But then you have to count the number of heads.</a:t>
            </a:r>
          </a:p>
          <a:p>
            <a:pPr marL="228600" indent="-228600">
              <a:buAutoNum type="arabicPeriod"/>
            </a:pPr>
            <a:r>
              <a:rPr lang="en-US" dirty="0"/>
              <a:t> You compute the absolute value of the difference between the number of heads and 1000 . You use that as your test statistic. </a:t>
            </a:r>
          </a:p>
          <a:p>
            <a:pPr marL="228600" indent="-228600">
              <a:buAutoNum type="arabicPeriod"/>
            </a:pPr>
            <a:r>
              <a:rPr lang="en-US" dirty="0"/>
              <a:t>You use a hypothesis test to test the null hypothesis that the coin is fair against the alternative that the coin is not. </a:t>
            </a:r>
          </a:p>
          <a:p>
            <a:pPr marL="228600" indent="-228600">
              <a:buAutoNum type="arabicPeriod"/>
            </a:pPr>
            <a:r>
              <a:rPr lang="en-US" dirty="0"/>
              <a:t>You compute the p-value. You use the %5 cutoff.</a:t>
            </a:r>
          </a:p>
          <a:p>
            <a:pPr marL="228600" indent="-228600">
              <a:buAutoNum type="arabicPeriod"/>
            </a:pPr>
            <a:r>
              <a:rPr lang="en-US" dirty="0"/>
              <a:t> If your p-value is below then you reject the null hypothesis. And suppose that all of you are using coins that actually are fair.</a:t>
            </a:r>
          </a:p>
          <a:p>
            <a:pPr marL="0" indent="0">
              <a:buNone/>
            </a:pPr>
            <a:endParaRPr lang="en-US" dirty="0"/>
          </a:p>
          <a:p>
            <a:pPr marL="228600" indent="-228600">
              <a:buAutoNum type="arabicPeriod"/>
            </a:pPr>
            <a:r>
              <a:rPr lang="en-US" dirty="0"/>
              <a:t> So now my question to you is how many of you, about how many of you are </a:t>
            </a:r>
            <a:r>
              <a:rPr lang="en-US" dirty="0" err="1"/>
              <a:t>gonna</a:t>
            </a:r>
            <a:r>
              <a:rPr lang="en-US" dirty="0"/>
              <a:t> wrongly conclude that your coin was unfair? </a:t>
            </a:r>
          </a:p>
          <a:p>
            <a:pPr marL="228600" indent="-228600">
              <a:buAutoNum type="arabicPeriod"/>
            </a:pPr>
            <a:r>
              <a:rPr lang="en-US" dirty="0"/>
              <a:t>How many of you are </a:t>
            </a:r>
            <a:r>
              <a:rPr lang="en-US" dirty="0" err="1"/>
              <a:t>gonna</a:t>
            </a:r>
            <a:r>
              <a:rPr lang="en-US" dirty="0"/>
              <a:t> wrongly reject the null? </a:t>
            </a:r>
          </a:p>
          <a:p>
            <a:pPr marL="228600" indent="-228600">
              <a:buAutoNum type="arabicPeriod"/>
            </a:pPr>
            <a:r>
              <a:rPr lang="en-US" dirty="0"/>
              <a:t> Yeah, so what's going on? Why 1? Well, let's look at what distribution of the values </a:t>
            </a:r>
          </a:p>
        </p:txBody>
      </p:sp>
      <p:sp>
        <p:nvSpPr>
          <p:cNvPr id="4" name="Slide Number Placeholder 3"/>
          <p:cNvSpPr>
            <a:spLocks noGrp="1"/>
          </p:cNvSpPr>
          <p:nvPr>
            <p:ph type="sldNum" sz="quarter" idx="5"/>
          </p:nvPr>
        </p:nvSpPr>
        <p:spPr/>
        <p:txBody>
          <a:bodyPr/>
          <a:lstStyle/>
          <a:p>
            <a:fld id="{5715C595-6868-4B1B-A015-367E28984428}" type="slidenum">
              <a:rPr lang="en-US" smtClean="0"/>
              <a:t>20</a:t>
            </a:fld>
            <a:endParaRPr lang="en-US"/>
          </a:p>
        </p:txBody>
      </p:sp>
    </p:spTree>
    <p:extLst>
      <p:ext uri="{BB962C8B-B14F-4D97-AF65-F5344CB8AC3E}">
        <p14:creationId xmlns:p14="http://schemas.microsoft.com/office/powerpoint/2010/main" val="322485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first step in any hypothesis test is to figure out what you </a:t>
            </a:r>
            <a:r>
              <a:rPr lang="en-US" dirty="0" err="1"/>
              <a:t>wanna</a:t>
            </a:r>
            <a:r>
              <a:rPr lang="en-US" dirty="0"/>
              <a:t> test. to do we must write down a null hypothesis and an alternative hypothesis</a:t>
            </a:r>
          </a:p>
          <a:p>
            <a:endParaRPr lang="en-US" dirty="0"/>
          </a:p>
          <a:p>
            <a:pPr marL="228600" indent="-228600">
              <a:buAutoNum type="arabicPeriod" startAt="3"/>
            </a:pPr>
            <a:r>
              <a:rPr lang="en-US" dirty="0"/>
              <a:t>the null hypothesis is usually the view of the world that's boring, that says there's nothing happening but just chance.  It's just the results of randomness. </a:t>
            </a:r>
          </a:p>
          <a:p>
            <a:pPr marL="228600" indent="-228600">
              <a:buAutoNum type="arabicPeriod" startAt="3"/>
            </a:pPr>
            <a:r>
              <a:rPr lang="en-US" dirty="0"/>
              <a:t>So if you're unclear which is the null, you can look at these two hypotheses and figure out which one am I able to simulate. And that's the one that has to be your null hypothesis. </a:t>
            </a:r>
          </a:p>
          <a:p>
            <a:pPr marL="228600" indent="-228600">
              <a:buAutoNum type="arabicPeriod" startAt="3"/>
            </a:pPr>
            <a:endParaRPr lang="en-US" dirty="0"/>
          </a:p>
          <a:p>
            <a:pPr marL="0" indent="0">
              <a:buNone/>
            </a:pPr>
            <a:endParaRPr lang="en-US" dirty="0"/>
          </a:p>
          <a:p>
            <a:r>
              <a:rPr lang="en-US" dirty="0"/>
              <a:t>2. Typically the alternative hypothesis is the view of the world that we're hoping might be true.  As it looks like there might be a trend in the data or because you </a:t>
            </a:r>
            <a:r>
              <a:rPr lang="en-US" dirty="0" err="1"/>
              <a:t>wanna</a:t>
            </a:r>
            <a:r>
              <a:rPr lang="en-US" dirty="0"/>
              <a:t> test a particular theory.</a:t>
            </a:r>
          </a:p>
          <a:p>
            <a:pPr marL="0" indent="0">
              <a:buNone/>
            </a:pPr>
            <a:endParaRPr lang="en-US" dirty="0"/>
          </a:p>
          <a:p>
            <a:pPr marL="228600" indent="-228600">
              <a:buAutoNum type="arabicPeriod" startAt="3"/>
            </a:pPr>
            <a:r>
              <a:rPr lang="en-US" dirty="0"/>
              <a:t> Then next thing you </a:t>
            </a:r>
            <a:r>
              <a:rPr lang="en-US" dirty="0" err="1"/>
              <a:t>wanna</a:t>
            </a:r>
            <a:r>
              <a:rPr lang="en-US" dirty="0"/>
              <a:t> do is choose a test statistic. And the test statistic is designed to help you select between the null and the alternative. You're </a:t>
            </a:r>
            <a:r>
              <a:rPr lang="en-US" dirty="0" err="1"/>
              <a:t>gonna</a:t>
            </a:r>
            <a:r>
              <a:rPr lang="en-US" dirty="0"/>
              <a:t> gather a bunch of data and you need a single number. We want a single number to help us choose between those two. </a:t>
            </a:r>
          </a:p>
          <a:p>
            <a:pPr marL="228600" indent="-228600">
              <a:buAutoNum type="arabicPeriod" startAt="3"/>
            </a:pPr>
            <a:r>
              <a:rPr lang="en-US" dirty="0"/>
              <a:t>So the test statistic is something that given a whole bunch of data summarizes it in a single number.</a:t>
            </a:r>
          </a:p>
          <a:p>
            <a:pPr marL="228600" indent="-228600">
              <a:buAutoNum type="arabicPeriod" startAt="3"/>
            </a:pPr>
            <a:r>
              <a:rPr lang="en-US" dirty="0"/>
              <a:t>And for a test statistic to be good, we'd like it to be that larger values of the test statistic are evidence for the alternative and smaller values are evidence for the null. And the larger the value, the stronger, the more you're inclined to think the alternative is true. And the smaller, the more you're inclined to think the null is true.</a:t>
            </a:r>
          </a:p>
          <a:p>
            <a:pPr marL="228600" indent="-228600">
              <a:buAutoNum type="arabicPeriod" startAt="3"/>
            </a:pPr>
            <a:r>
              <a:rPr lang="en-US" dirty="0"/>
              <a:t>Or it could be the other way around. That would also be okay. But the important thing is that you need to be able to say one direction favors the null and one direction favors the alternative</a:t>
            </a:r>
          </a:p>
          <a:p>
            <a:pPr marL="228600" indent="-228600">
              <a:buAutoNum type="arabicPeriod" startAt="3"/>
            </a:pPr>
            <a:r>
              <a:rPr lang="en-US" dirty="0"/>
              <a:t>How do you choose a test statistic? </a:t>
            </a:r>
          </a:p>
          <a:p>
            <a:pPr marL="228600" indent="-228600">
              <a:buAutoNum type="arabicPeriod" startAt="3"/>
            </a:pPr>
            <a:r>
              <a:rPr lang="en-US" dirty="0"/>
              <a:t>There are a couple of common themes. There's no hard and fast rules.</a:t>
            </a:r>
          </a:p>
          <a:p>
            <a:pPr marL="228600" indent="-228600">
              <a:buAutoNum type="arabicPeriod" startAt="3"/>
            </a:pPr>
            <a:r>
              <a:rPr lang="en-US" dirty="0"/>
              <a:t> If you were comparing two categorical distributions, the total variation distances often useful. If you're comparing two numerical distributions, often the difference of means is useful. If there's a single quantity you care about, then you might look at something like the average. For instance how long did people live after getting the treatment?</a:t>
            </a:r>
            <a:br>
              <a:rPr lang="en-US" dirty="0"/>
            </a:br>
            <a:endParaRPr lang="en-US" dirty="0"/>
          </a:p>
          <a:p>
            <a:pPr marL="228600" indent="-228600">
              <a:buAutoNum type="arabicPeriod" startAt="3"/>
            </a:pPr>
            <a:r>
              <a:rPr lang="en-US" dirty="0"/>
              <a:t>Next step is you compute the value of the test statistic in your observed data. You take the data that was observed from the real world and you can summarize that with a test statistic. And then you make a prediction about what kinds of outcomes you would be likely to get if the null hypothesis were true.</a:t>
            </a:r>
          </a:p>
          <a:p>
            <a:pPr marL="0" indent="0">
              <a:buNone/>
            </a:pPr>
            <a:endParaRPr lang="en-US" dirty="0"/>
          </a:p>
          <a:p>
            <a:pPr marL="228600" indent="-228600">
              <a:buAutoNum type="arabicPeriod" startAt="3"/>
            </a:pPr>
            <a:r>
              <a:rPr lang="en-US" dirty="0"/>
              <a:t>So you imagine a hypothetical universe where the null hypothesis is true and then you run simulations to generate a whole bunch of simulated outcomes that could have happened in that other universe. </a:t>
            </a:r>
          </a:p>
          <a:p>
            <a:pPr marL="0" indent="0">
              <a:buNone/>
            </a:pPr>
            <a:endParaRPr lang="en-US" dirty="0"/>
          </a:p>
          <a:p>
            <a:pPr marL="228600" indent="-228600">
              <a:buAutoNum type="arabicPeriod" startAt="3"/>
            </a:pPr>
            <a:r>
              <a:rPr lang="en-US" dirty="0"/>
              <a:t>And for each data set you collect in each simulated universe you summarize it with a statistic. You gather a bunch of those and you plot them on a histogram and you check whether the observed value appears to be consistent. That it could have come from that distribution plausibly without requiring too much, too great a coincidence to believe in that. Often we quantify this by computing a p-value and comparing the p-value to some cutoff, to some threshold.</a:t>
            </a:r>
          </a:p>
          <a:p>
            <a:endParaRPr lang="en-US" dirty="0"/>
          </a:p>
          <a:p>
            <a:endParaRPr lang="en-US" dirty="0"/>
          </a:p>
        </p:txBody>
      </p:sp>
      <p:sp>
        <p:nvSpPr>
          <p:cNvPr id="4" name="Slide Number Placeholder 3"/>
          <p:cNvSpPr>
            <a:spLocks noGrp="1"/>
          </p:cNvSpPr>
          <p:nvPr>
            <p:ph type="sldNum" sz="quarter" idx="5"/>
          </p:nvPr>
        </p:nvSpPr>
        <p:spPr/>
        <p:txBody>
          <a:bodyPr/>
          <a:lstStyle/>
          <a:p>
            <a:fld id="{5715C595-6868-4B1B-A015-367E28984428}" type="slidenum">
              <a:rPr lang="en-US" smtClean="0"/>
              <a:t>2</a:t>
            </a:fld>
            <a:endParaRPr lang="en-US"/>
          </a:p>
        </p:txBody>
      </p:sp>
    </p:spTree>
    <p:extLst>
      <p:ext uri="{BB962C8B-B14F-4D97-AF65-F5344CB8AC3E}">
        <p14:creationId xmlns:p14="http://schemas.microsoft.com/office/powerpoint/2010/main" val="2944878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So let's try to quantify the chance of error. And I want to have you think through this. I'm </a:t>
            </a:r>
            <a:r>
              <a:rPr lang="en-US" dirty="0" err="1"/>
              <a:t>gonna</a:t>
            </a:r>
            <a:r>
              <a:rPr lang="en-US" dirty="0"/>
              <a:t> have you take a first stab at this. </a:t>
            </a:r>
          </a:p>
          <a:p>
            <a:pPr marL="228600" indent="-228600">
              <a:buAutoNum type="arabicPeriod"/>
            </a:pPr>
            <a:r>
              <a:rPr lang="en-US" dirty="0"/>
              <a:t>So there's about of you 20 in class . A little less than that.</a:t>
            </a:r>
          </a:p>
          <a:p>
            <a:pPr marL="0" indent="0">
              <a:buNone/>
            </a:pPr>
            <a:r>
              <a:rPr lang="en-US" dirty="0"/>
              <a:t> </a:t>
            </a:r>
          </a:p>
          <a:p>
            <a:pPr marL="228600" indent="-228600">
              <a:buAutoNum type="arabicPeriod"/>
            </a:pPr>
            <a:r>
              <a:rPr lang="en-US" dirty="0"/>
              <a:t>And let's say each one of you gets assigned a homework assignment. Man, this would be cruel. Your next homework assignment is you have to toss a coin 2000 times. Oh, man. But then you have to count the number of heads.</a:t>
            </a:r>
          </a:p>
          <a:p>
            <a:pPr marL="228600" indent="-228600">
              <a:buAutoNum type="arabicPeriod"/>
            </a:pPr>
            <a:r>
              <a:rPr lang="en-US" dirty="0"/>
              <a:t> You compute the absolute value of the difference between the number of heads and 1000 . You use that as your test statistic. </a:t>
            </a:r>
          </a:p>
          <a:p>
            <a:pPr marL="228600" indent="-228600">
              <a:buAutoNum type="arabicPeriod"/>
            </a:pPr>
            <a:r>
              <a:rPr lang="en-US" dirty="0"/>
              <a:t>You use a hypothesis test to test the null hypothesis that the coin is fair against the alternative that the coin is not. </a:t>
            </a:r>
          </a:p>
          <a:p>
            <a:pPr marL="228600" indent="-228600">
              <a:buAutoNum type="arabicPeriod"/>
            </a:pPr>
            <a:r>
              <a:rPr lang="en-US" dirty="0"/>
              <a:t>You compute the p-value. You use the %5 cutoff.</a:t>
            </a:r>
          </a:p>
          <a:p>
            <a:pPr marL="228600" indent="-228600">
              <a:buAutoNum type="arabicPeriod"/>
            </a:pPr>
            <a:r>
              <a:rPr lang="en-US" dirty="0"/>
              <a:t> If your p-value is below then you reject the null hypothesis. And suppose that all of you are using coins that actually are fair.</a:t>
            </a:r>
          </a:p>
          <a:p>
            <a:pPr marL="0" indent="0">
              <a:buNone/>
            </a:pPr>
            <a:endParaRPr lang="en-US" dirty="0"/>
          </a:p>
          <a:p>
            <a:pPr marL="228600" indent="-228600">
              <a:buAutoNum type="arabicPeriod"/>
            </a:pPr>
            <a:r>
              <a:rPr lang="en-US" dirty="0"/>
              <a:t> So now my question to you is how many of you, about how many of you are </a:t>
            </a:r>
            <a:r>
              <a:rPr lang="en-US" dirty="0" err="1"/>
              <a:t>gonna</a:t>
            </a:r>
            <a:r>
              <a:rPr lang="en-US" dirty="0"/>
              <a:t> wrongly conclude that your coin was unfair? </a:t>
            </a:r>
          </a:p>
          <a:p>
            <a:pPr marL="228600" indent="-228600">
              <a:buAutoNum type="arabicPeriod"/>
            </a:pPr>
            <a:r>
              <a:rPr lang="en-US" dirty="0"/>
              <a:t>How many of you are </a:t>
            </a:r>
            <a:r>
              <a:rPr lang="en-US" dirty="0" err="1"/>
              <a:t>gonna</a:t>
            </a:r>
            <a:r>
              <a:rPr lang="en-US" dirty="0"/>
              <a:t> wrongly reject the null? </a:t>
            </a:r>
          </a:p>
          <a:p>
            <a:pPr marL="228600" indent="-228600">
              <a:buAutoNum type="arabicPeriod"/>
            </a:pPr>
            <a:r>
              <a:rPr lang="en-US" dirty="0"/>
              <a:t> Yeah, so what's going on? Why 1? Well, let's look at what distribution of the values </a:t>
            </a:r>
          </a:p>
        </p:txBody>
      </p:sp>
      <p:sp>
        <p:nvSpPr>
          <p:cNvPr id="4" name="Slide Number Placeholder 3"/>
          <p:cNvSpPr>
            <a:spLocks noGrp="1"/>
          </p:cNvSpPr>
          <p:nvPr>
            <p:ph type="sldNum" sz="quarter" idx="5"/>
          </p:nvPr>
        </p:nvSpPr>
        <p:spPr/>
        <p:txBody>
          <a:bodyPr/>
          <a:lstStyle/>
          <a:p>
            <a:fld id="{5715C595-6868-4B1B-A015-367E28984428}" type="slidenum">
              <a:rPr lang="en-US" smtClean="0"/>
              <a:t>21</a:t>
            </a:fld>
            <a:endParaRPr lang="en-US"/>
          </a:p>
        </p:txBody>
      </p:sp>
    </p:spTree>
    <p:extLst>
      <p:ext uri="{BB962C8B-B14F-4D97-AF65-F5344CB8AC3E}">
        <p14:creationId xmlns:p14="http://schemas.microsoft.com/office/powerpoint/2010/main" val="1701603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Well, let's look at what distribution of the values of this test statistic you get. </a:t>
            </a:r>
          </a:p>
          <a:p>
            <a:pPr marL="228600" indent="-228600">
              <a:buAutoNum type="arabicPeriod"/>
            </a:pPr>
            <a:r>
              <a:rPr lang="en-US" dirty="0"/>
              <a:t>If the coin is fair, it'll look something like this. </a:t>
            </a:r>
          </a:p>
          <a:p>
            <a:pPr marL="0" indent="0">
              <a:buNone/>
            </a:pPr>
            <a:endParaRPr lang="en-US" dirty="0"/>
          </a:p>
          <a:p>
            <a:pPr marL="228600" indent="-228600">
              <a:buAutoNum type="arabicPeriod"/>
            </a:pPr>
            <a:r>
              <a:rPr lang="en-US" dirty="0"/>
              <a:t> And you're </a:t>
            </a:r>
            <a:r>
              <a:rPr lang="en-US" dirty="0" err="1"/>
              <a:t>gonna</a:t>
            </a:r>
            <a:r>
              <a:rPr lang="en-US" dirty="0"/>
              <a:t> choose a cutoff that says if the p-value is less than 5% , then reject the null. But where does that correspond to in this graph? </a:t>
            </a:r>
          </a:p>
          <a:p>
            <a:pPr marL="228600" indent="-228600">
              <a:buAutoNum type="arabicPeriod"/>
            </a:pPr>
            <a:r>
              <a:rPr lang="en-US" dirty="0"/>
              <a:t>It corresponds to the red line where the area to the right of that </a:t>
            </a:r>
          </a:p>
          <a:p>
            <a:pPr marL="228600" indent="-228600">
              <a:buAutoNum type="arabicPeriod"/>
            </a:pPr>
            <a:r>
              <a:rPr lang="en-US" dirty="0"/>
              <a:t>So if you have an observed outcome that's to the right of the red line, then you'll compute a p-value that's less than %5  . </a:t>
            </a:r>
          </a:p>
          <a:p>
            <a:pPr marL="0" indent="0">
              <a:buNone/>
            </a:pPr>
            <a:endParaRPr lang="en-US" dirty="0"/>
          </a:p>
          <a:p>
            <a:pPr marL="228600" indent="-228600">
              <a:buAutoNum type="arabicPeriod"/>
            </a:pPr>
            <a:r>
              <a:rPr lang="en-US" dirty="0"/>
              <a:t>And if you have an outcome that's to the left of the red line, then you'll have a p-value that's bigger than %5 . </a:t>
            </a:r>
          </a:p>
          <a:p>
            <a:pPr marL="228600" indent="-228600">
              <a:buAutoNum type="arabicPeriod"/>
            </a:pPr>
            <a:r>
              <a:rPr lang="en-US" dirty="0"/>
              <a:t>So if you get an outcome that's larger than the red thing, you reject the null. And that happens %5 of the time. </a:t>
            </a:r>
          </a:p>
          <a:p>
            <a:pPr marL="228600" indent="-228600">
              <a:buAutoNum type="arabicPeriod"/>
            </a:pPr>
            <a:r>
              <a:rPr lang="en-US" dirty="0"/>
              <a:t>That was just how we defined p-value and cutoff</a:t>
            </a:r>
          </a:p>
          <a:p>
            <a:pPr marL="228600" indent="-228600">
              <a:buAutoNum type="arabicPeriod"/>
            </a:pPr>
            <a:r>
              <a:rPr lang="en-US" dirty="0"/>
              <a:t>How often are you going to wrongly reject the null if you use a % cutoff? 5% of the time. </a:t>
            </a:r>
          </a:p>
          <a:p>
            <a:pPr marL="228600" indent="-228600">
              <a:buAutoNum type="arabicPeriod"/>
            </a:pPr>
            <a:r>
              <a:rPr lang="en-US" dirty="0"/>
              <a:t>So what the takeaway from this is that this cutoff, </a:t>
            </a:r>
          </a:p>
        </p:txBody>
      </p:sp>
      <p:sp>
        <p:nvSpPr>
          <p:cNvPr id="4" name="Slide Number Placeholder 3"/>
          <p:cNvSpPr>
            <a:spLocks noGrp="1"/>
          </p:cNvSpPr>
          <p:nvPr>
            <p:ph type="sldNum" sz="quarter" idx="5"/>
          </p:nvPr>
        </p:nvSpPr>
        <p:spPr/>
        <p:txBody>
          <a:bodyPr/>
          <a:lstStyle/>
          <a:p>
            <a:fld id="{5715C595-6868-4B1B-A015-367E28984428}" type="slidenum">
              <a:rPr lang="en-US" smtClean="0"/>
              <a:t>22</a:t>
            </a:fld>
            <a:endParaRPr lang="en-US"/>
          </a:p>
        </p:txBody>
      </p:sp>
    </p:spTree>
    <p:extLst>
      <p:ext uri="{BB962C8B-B14F-4D97-AF65-F5344CB8AC3E}">
        <p14:creationId xmlns:p14="http://schemas.microsoft.com/office/powerpoint/2010/main" val="3999520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So what the takeaway from this %5 cutoff for the p-value,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it's an error probability. It's the probability you make a particular kind of error.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If your cutoff is 5% and your null hypothesis happens to be true, then it's the probability that you falsely reject the null hypothesis.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So choosing the cutoff is a way of choosing the chances of making a particular kind of mistake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Suppose your coin is actually biased. The true probability of heads is %100. It's got heads on both sides. Then I think I'm very likely to catch that with a hypothesis test as long as you have a reasonable sample size.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On the other hand, if the alternative was true, your coin is not fair and the actual heads probably of your coin was .50001 instead of .5 , you would need to flip that coin a ridiculously large number of times before I would have any chance of detecting that.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So the other kind of error that the alternative is true and I don't reject the null is not so easy to control. It's more complicated. It's not set by just the cutoff point</a:t>
            </a:r>
          </a:p>
          <a:p>
            <a:endParaRPr lang="en-US" dirty="0"/>
          </a:p>
        </p:txBody>
      </p:sp>
      <p:sp>
        <p:nvSpPr>
          <p:cNvPr id="4" name="Slide Number Placeholder 3"/>
          <p:cNvSpPr>
            <a:spLocks noGrp="1"/>
          </p:cNvSpPr>
          <p:nvPr>
            <p:ph type="sldNum" sz="quarter" idx="5"/>
          </p:nvPr>
        </p:nvSpPr>
        <p:spPr/>
        <p:txBody>
          <a:bodyPr/>
          <a:lstStyle/>
          <a:p>
            <a:fld id="{5715C595-6868-4B1B-A015-367E28984428}" type="slidenum">
              <a:rPr lang="en-US" smtClean="0"/>
              <a:t>23</a:t>
            </a:fld>
            <a:endParaRPr lang="en-US"/>
          </a:p>
        </p:txBody>
      </p:sp>
    </p:spTree>
    <p:extLst>
      <p:ext uri="{BB962C8B-B14F-4D97-AF65-F5344CB8AC3E}">
        <p14:creationId xmlns:p14="http://schemas.microsoft.com/office/powerpoint/2010/main" val="445705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So what the takeaway from this %5 cutoff for the p-value,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it's an error probability. It's the probability you make a particular kind of error.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If your cutoff is 5% and your null hypothesis happens to be true, then it's the probability that you falsely reject the null hypothesis.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So choosing the cutoff is a way of choosing the chances of making a particular kind of mistake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Suppose your coin is actually biased. The true probability of heads is %100. It's got heads on both sides. Then I think I'm very likely to catch that with a hypothesis test as long as you have a reasonable sample size.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On the other hand, if the alternative was true, your coin is not fair and the actual heads probably of your coin was .50001 instead of .5 , you would need to flip that coin a ridiculously large number of times before I would have any chance of detecting that.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So the other kind of error that the alternative is true and I don't reject the null is not so easy to control. It's more complicated. It's not set by just the cutoff point</a:t>
            </a:r>
          </a:p>
          <a:p>
            <a:endParaRPr lang="en-US" dirty="0"/>
          </a:p>
        </p:txBody>
      </p:sp>
      <p:sp>
        <p:nvSpPr>
          <p:cNvPr id="4" name="Slide Number Placeholder 3"/>
          <p:cNvSpPr>
            <a:spLocks noGrp="1"/>
          </p:cNvSpPr>
          <p:nvPr>
            <p:ph type="sldNum" sz="quarter" idx="5"/>
          </p:nvPr>
        </p:nvSpPr>
        <p:spPr/>
        <p:txBody>
          <a:bodyPr/>
          <a:lstStyle/>
          <a:p>
            <a:fld id="{5715C595-6868-4B1B-A015-367E28984428}" type="slidenum">
              <a:rPr lang="en-US" smtClean="0"/>
              <a:t>24</a:t>
            </a:fld>
            <a:endParaRPr lang="en-US"/>
          </a:p>
        </p:txBody>
      </p:sp>
    </p:spTree>
    <p:extLst>
      <p:ext uri="{BB962C8B-B14F-4D97-AF65-F5344CB8AC3E}">
        <p14:creationId xmlns:p14="http://schemas.microsoft.com/office/powerpoint/2010/main" val="2323307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So what the takeaway from this %5 cutoff for the p-value,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it's an error probability. It's the probability you make a particular kind of error.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If your cutoff is 5% and your null hypothesis happens to be true, then it's the probability that you falsely reject the null hypothesis.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So choosing the cutoff is a way of choosing the chances of making a particular kind of mistake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Suppose your coin is actually biased. The true probability of heads is %100. It's got heads on both sides. Then I think I'm very likely to catch that with a hypothesis test as long as you have a reasonable sample size.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On the other hand, if the alternative was true, your coin is not fair and the actual heads probably of your coin was .50001 instead of .5 , you would need to flip that coin a ridiculously large number of times before I would have any chance of detecting that.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So the other kind of error that the alternative is true and I don't reject the null is not so easy to control. It's more complicated. It's not set by just the cutoff point</a:t>
            </a:r>
          </a:p>
          <a:p>
            <a:endParaRPr lang="en-US" dirty="0"/>
          </a:p>
        </p:txBody>
      </p:sp>
      <p:sp>
        <p:nvSpPr>
          <p:cNvPr id="4" name="Slide Number Placeholder 3"/>
          <p:cNvSpPr>
            <a:spLocks noGrp="1"/>
          </p:cNvSpPr>
          <p:nvPr>
            <p:ph type="sldNum" sz="quarter" idx="5"/>
          </p:nvPr>
        </p:nvSpPr>
        <p:spPr/>
        <p:txBody>
          <a:bodyPr/>
          <a:lstStyle/>
          <a:p>
            <a:fld id="{5715C595-6868-4B1B-A015-367E28984428}" type="slidenum">
              <a:rPr lang="en-US" smtClean="0"/>
              <a:t>25</a:t>
            </a:fld>
            <a:endParaRPr lang="en-US"/>
          </a:p>
        </p:txBody>
      </p:sp>
    </p:spTree>
    <p:extLst>
      <p:ext uri="{BB962C8B-B14F-4D97-AF65-F5344CB8AC3E}">
        <p14:creationId xmlns:p14="http://schemas.microsoft.com/office/powerpoint/2010/main" val="21769544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So what the takeaway from this %5 cutoff for the p-value,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it's an error probability. It's the probability you make a particular kind of error.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If your cutoff is 5% and your null hypothesis happens to be true, then it's the probability that you falsely reject the null hypothesis.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So choosing the cutoff is a way of choosing the chances of making a particular kind of mistake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Suppose your coin is actually biased. The true probability of heads is %100. It's got heads on both sides. Then I think I'm very likely to catch that with a hypothesis test as long as you have a reasonable sample size.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On the other hand, if the alternative was true, your coin is not fair and the actual heads probably of your coin was .50001 instead of .5 , you would need to flip that coin a ridiculously large number of times before I would have any chance of detecting that.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So the other kind of error that the alternative is true and I don't reject the null is not so easy to control. It's more complicated. It's not set by just the cutoff point</a:t>
            </a:r>
          </a:p>
          <a:p>
            <a:endParaRPr lang="en-US" dirty="0"/>
          </a:p>
        </p:txBody>
      </p:sp>
      <p:sp>
        <p:nvSpPr>
          <p:cNvPr id="4" name="Slide Number Placeholder 3"/>
          <p:cNvSpPr>
            <a:spLocks noGrp="1"/>
          </p:cNvSpPr>
          <p:nvPr>
            <p:ph type="sldNum" sz="quarter" idx="5"/>
          </p:nvPr>
        </p:nvSpPr>
        <p:spPr/>
        <p:txBody>
          <a:bodyPr/>
          <a:lstStyle/>
          <a:p>
            <a:fld id="{5715C595-6868-4B1B-A015-367E28984428}" type="slidenum">
              <a:rPr lang="en-US" smtClean="0"/>
              <a:t>26</a:t>
            </a:fld>
            <a:endParaRPr lang="en-US"/>
          </a:p>
        </p:txBody>
      </p:sp>
    </p:spTree>
    <p:extLst>
      <p:ext uri="{BB962C8B-B14F-4D97-AF65-F5344CB8AC3E}">
        <p14:creationId xmlns:p14="http://schemas.microsoft.com/office/powerpoint/2010/main" val="3318493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000000"/>
                </a:solidFill>
                <a:effectLst/>
                <a:latin typeface="Roboto"/>
              </a:rPr>
            </a:br>
            <a:r>
              <a:rPr lang="en-US" b="0" i="0" dirty="0">
                <a:solidFill>
                  <a:srgbClr val="000000"/>
                </a:solidFill>
                <a:effectLst/>
                <a:latin typeface="Roboto"/>
              </a:rPr>
              <a:t>1.So the cutoff is something that doesn't depend on the observed data.</a:t>
            </a:r>
          </a:p>
          <a:p>
            <a:pPr algn="l"/>
            <a:r>
              <a:rPr lang="en-US" b="0" i="0" dirty="0">
                <a:solidFill>
                  <a:srgbClr val="000000"/>
                </a:solidFill>
                <a:effectLst/>
                <a:latin typeface="Roboto"/>
              </a:rPr>
              <a:t>2. We decide on it before we look at the results.</a:t>
            </a:r>
          </a:p>
          <a:p>
            <a:pPr algn="l"/>
            <a:r>
              <a:rPr lang="en-US" b="0" i="0" dirty="0">
                <a:effectLst/>
                <a:latin typeface="Roboto"/>
              </a:rPr>
              <a:t>3.t's a way of controlling the chances </a:t>
            </a:r>
            <a:r>
              <a:rPr lang="en-US" b="0" i="0" dirty="0">
                <a:solidFill>
                  <a:srgbClr val="000000"/>
                </a:solidFill>
                <a:effectLst/>
                <a:latin typeface="Roboto"/>
              </a:rPr>
              <a:t>that we make a particular kind of error.</a:t>
            </a:r>
          </a:p>
          <a:p>
            <a:pPr algn="l"/>
            <a:endParaRPr lang="en-US" b="0" i="0" dirty="0">
              <a:solidFill>
                <a:srgbClr val="000000"/>
              </a:solidFill>
              <a:effectLst/>
              <a:latin typeface="Roboto"/>
            </a:endParaRPr>
          </a:p>
          <a:p>
            <a:pPr algn="l"/>
            <a:r>
              <a:rPr lang="en-US" b="0" i="0" dirty="0">
                <a:solidFill>
                  <a:srgbClr val="000000"/>
                </a:solidFill>
                <a:effectLst/>
                <a:latin typeface="Roboto"/>
              </a:rPr>
              <a:t>4.The p-value depends on the observed data.</a:t>
            </a:r>
          </a:p>
          <a:p>
            <a:pPr algn="l"/>
            <a:r>
              <a:rPr lang="en-US" b="0" i="0" dirty="0">
                <a:solidFill>
                  <a:srgbClr val="000000"/>
                </a:solidFill>
                <a:effectLst/>
                <a:latin typeface="Roboto"/>
              </a:rPr>
              <a:t>5.It's a way of summarizing how consistent or inconsistent the observed data is with the null hypothesis.</a:t>
            </a:r>
          </a:p>
          <a:p>
            <a:endParaRPr lang="en-US" dirty="0"/>
          </a:p>
        </p:txBody>
      </p:sp>
      <p:sp>
        <p:nvSpPr>
          <p:cNvPr id="4" name="Slide Number Placeholder 3"/>
          <p:cNvSpPr>
            <a:spLocks noGrp="1"/>
          </p:cNvSpPr>
          <p:nvPr>
            <p:ph type="sldNum" sz="quarter" idx="5"/>
          </p:nvPr>
        </p:nvSpPr>
        <p:spPr/>
        <p:txBody>
          <a:bodyPr/>
          <a:lstStyle/>
          <a:p>
            <a:fld id="{DE7C8B46-A838-420A-ABD9-55B1E8C20538}" type="slidenum">
              <a:rPr lang="en-US" smtClean="0"/>
              <a:t>27</a:t>
            </a:fld>
            <a:endParaRPr lang="en-US"/>
          </a:p>
        </p:txBody>
      </p:sp>
    </p:spTree>
    <p:extLst>
      <p:ext uri="{BB962C8B-B14F-4D97-AF65-F5344CB8AC3E}">
        <p14:creationId xmlns:p14="http://schemas.microsoft.com/office/powerpoint/2010/main" val="926218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000000"/>
                </a:solidFill>
                <a:effectLst/>
                <a:latin typeface="Roboto"/>
              </a:rPr>
            </a:br>
            <a:r>
              <a:rPr lang="en-US" b="0" i="0" dirty="0">
                <a:solidFill>
                  <a:srgbClr val="000000"/>
                </a:solidFill>
                <a:effectLst/>
                <a:latin typeface="Roboto"/>
              </a:rPr>
              <a:t>1.So the cutoff is something that doesn't depend on the observed data.</a:t>
            </a:r>
          </a:p>
          <a:p>
            <a:pPr algn="l"/>
            <a:r>
              <a:rPr lang="en-US" b="0" i="0" dirty="0">
                <a:solidFill>
                  <a:srgbClr val="000000"/>
                </a:solidFill>
                <a:effectLst/>
                <a:latin typeface="Roboto"/>
              </a:rPr>
              <a:t>2. We decide on it before we look at the results.</a:t>
            </a:r>
          </a:p>
          <a:p>
            <a:pPr algn="l"/>
            <a:r>
              <a:rPr lang="en-US" b="0" i="0" dirty="0">
                <a:effectLst/>
                <a:latin typeface="Roboto"/>
              </a:rPr>
              <a:t>3.t's a way of controlling the chances </a:t>
            </a:r>
            <a:r>
              <a:rPr lang="en-US" b="0" i="0" dirty="0">
                <a:solidFill>
                  <a:srgbClr val="000000"/>
                </a:solidFill>
                <a:effectLst/>
                <a:latin typeface="Roboto"/>
              </a:rPr>
              <a:t>that we make a particular kind of error.</a:t>
            </a:r>
          </a:p>
          <a:p>
            <a:pPr algn="l"/>
            <a:endParaRPr lang="en-US" b="0" i="0" dirty="0">
              <a:solidFill>
                <a:srgbClr val="000000"/>
              </a:solidFill>
              <a:effectLst/>
              <a:latin typeface="Roboto"/>
            </a:endParaRPr>
          </a:p>
          <a:p>
            <a:pPr algn="l"/>
            <a:r>
              <a:rPr lang="en-US" b="0" i="0" dirty="0">
                <a:solidFill>
                  <a:srgbClr val="000000"/>
                </a:solidFill>
                <a:effectLst/>
                <a:latin typeface="Roboto"/>
              </a:rPr>
              <a:t>4.The p-value depends on the observed data.</a:t>
            </a:r>
          </a:p>
          <a:p>
            <a:pPr algn="l"/>
            <a:r>
              <a:rPr lang="en-US" b="0" i="0" dirty="0">
                <a:solidFill>
                  <a:srgbClr val="000000"/>
                </a:solidFill>
                <a:effectLst/>
                <a:latin typeface="Roboto"/>
              </a:rPr>
              <a:t>5.It's a way of summarizing how consistent or inconsistent the observed data is with the null hypothesis.</a:t>
            </a:r>
          </a:p>
          <a:p>
            <a:endParaRPr lang="en-US" dirty="0"/>
          </a:p>
        </p:txBody>
      </p:sp>
      <p:sp>
        <p:nvSpPr>
          <p:cNvPr id="4" name="Slide Number Placeholder 3"/>
          <p:cNvSpPr>
            <a:spLocks noGrp="1"/>
          </p:cNvSpPr>
          <p:nvPr>
            <p:ph type="sldNum" sz="quarter" idx="5"/>
          </p:nvPr>
        </p:nvSpPr>
        <p:spPr/>
        <p:txBody>
          <a:bodyPr/>
          <a:lstStyle/>
          <a:p>
            <a:fld id="{DE7C8B46-A838-420A-ABD9-55B1E8C20538}" type="slidenum">
              <a:rPr lang="en-US" smtClean="0"/>
              <a:t>28</a:t>
            </a:fld>
            <a:endParaRPr lang="en-US"/>
          </a:p>
        </p:txBody>
      </p:sp>
    </p:spTree>
    <p:extLst>
      <p:ext uri="{BB962C8B-B14F-4D97-AF65-F5344CB8AC3E}">
        <p14:creationId xmlns:p14="http://schemas.microsoft.com/office/powerpoint/2010/main" val="1151011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000000"/>
                </a:solidFill>
                <a:effectLst/>
                <a:latin typeface="Roboto"/>
              </a:rPr>
            </a:br>
            <a:r>
              <a:rPr lang="en-US" b="0" i="0" dirty="0">
                <a:solidFill>
                  <a:srgbClr val="000000"/>
                </a:solidFill>
                <a:effectLst/>
                <a:latin typeface="Roboto"/>
              </a:rPr>
              <a:t>1.So the cutoff is something that doesn't depend on the observed data.</a:t>
            </a:r>
          </a:p>
          <a:p>
            <a:pPr algn="l"/>
            <a:r>
              <a:rPr lang="en-US" b="0" i="0" dirty="0">
                <a:solidFill>
                  <a:srgbClr val="000000"/>
                </a:solidFill>
                <a:effectLst/>
                <a:latin typeface="Roboto"/>
              </a:rPr>
              <a:t>2. We decide on it before we look at the results.</a:t>
            </a:r>
          </a:p>
          <a:p>
            <a:pPr algn="l"/>
            <a:r>
              <a:rPr lang="en-US" b="0" i="0" dirty="0">
                <a:effectLst/>
                <a:latin typeface="Roboto"/>
              </a:rPr>
              <a:t>3.t's a way of controlling the chances </a:t>
            </a:r>
            <a:r>
              <a:rPr lang="en-US" b="0" i="0" dirty="0">
                <a:solidFill>
                  <a:srgbClr val="000000"/>
                </a:solidFill>
                <a:effectLst/>
                <a:latin typeface="Roboto"/>
              </a:rPr>
              <a:t>that we make a particular kind of error.</a:t>
            </a:r>
          </a:p>
          <a:p>
            <a:pPr algn="l"/>
            <a:endParaRPr lang="en-US" b="0" i="0" dirty="0">
              <a:solidFill>
                <a:srgbClr val="000000"/>
              </a:solidFill>
              <a:effectLst/>
              <a:latin typeface="Roboto"/>
            </a:endParaRPr>
          </a:p>
          <a:p>
            <a:pPr algn="l"/>
            <a:r>
              <a:rPr lang="en-US" b="0" i="0" dirty="0">
                <a:solidFill>
                  <a:srgbClr val="000000"/>
                </a:solidFill>
                <a:effectLst/>
                <a:latin typeface="Roboto"/>
              </a:rPr>
              <a:t>4.The p-value depends on the observed data.</a:t>
            </a:r>
          </a:p>
          <a:p>
            <a:pPr algn="l"/>
            <a:r>
              <a:rPr lang="en-US" b="0" i="0" dirty="0">
                <a:solidFill>
                  <a:srgbClr val="000000"/>
                </a:solidFill>
                <a:effectLst/>
                <a:latin typeface="Roboto"/>
              </a:rPr>
              <a:t>5.It's a way of summarizing how consistent or inconsistent the observed data is with the null hypothesis.</a:t>
            </a:r>
          </a:p>
          <a:p>
            <a:endParaRPr lang="en-US" dirty="0"/>
          </a:p>
        </p:txBody>
      </p:sp>
      <p:sp>
        <p:nvSpPr>
          <p:cNvPr id="4" name="Slide Number Placeholder 3"/>
          <p:cNvSpPr>
            <a:spLocks noGrp="1"/>
          </p:cNvSpPr>
          <p:nvPr>
            <p:ph type="sldNum" sz="quarter" idx="5"/>
          </p:nvPr>
        </p:nvSpPr>
        <p:spPr/>
        <p:txBody>
          <a:bodyPr/>
          <a:lstStyle/>
          <a:p>
            <a:fld id="{DE7C8B46-A838-420A-ABD9-55B1E8C20538}" type="slidenum">
              <a:rPr lang="en-US" smtClean="0"/>
              <a:t>29</a:t>
            </a:fld>
            <a:endParaRPr lang="en-US"/>
          </a:p>
        </p:txBody>
      </p:sp>
    </p:spTree>
    <p:extLst>
      <p:ext uri="{BB962C8B-B14F-4D97-AF65-F5344CB8AC3E}">
        <p14:creationId xmlns:p14="http://schemas.microsoft.com/office/powerpoint/2010/main" val="500702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15C595-6868-4B1B-A015-367E28984428}" type="slidenum">
              <a:rPr lang="en-US" smtClean="0"/>
              <a:t>30</a:t>
            </a:fld>
            <a:endParaRPr lang="en-US"/>
          </a:p>
        </p:txBody>
      </p:sp>
    </p:spTree>
    <p:extLst>
      <p:ext uri="{BB962C8B-B14F-4D97-AF65-F5344CB8AC3E}">
        <p14:creationId xmlns:p14="http://schemas.microsoft.com/office/powerpoint/2010/main" val="266149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first step in any hypothesis test is to figure out what you </a:t>
            </a:r>
            <a:r>
              <a:rPr lang="en-US" dirty="0" err="1"/>
              <a:t>wanna</a:t>
            </a:r>
            <a:r>
              <a:rPr lang="en-US" dirty="0"/>
              <a:t> test. to do we must write down a null hypothesis and an alternative hypothesis</a:t>
            </a:r>
          </a:p>
          <a:p>
            <a:endParaRPr lang="en-US" dirty="0"/>
          </a:p>
          <a:p>
            <a:pPr marL="228600" indent="-228600">
              <a:buAutoNum type="arabicPeriod" startAt="3"/>
            </a:pPr>
            <a:r>
              <a:rPr lang="en-US" dirty="0"/>
              <a:t>the null hypothesis is usually the view of the world that's boring, that says there's nothing happening but just chance.  It's just the results of randomness. </a:t>
            </a:r>
          </a:p>
          <a:p>
            <a:pPr marL="228600" indent="-228600">
              <a:buAutoNum type="arabicPeriod" startAt="3"/>
            </a:pPr>
            <a:r>
              <a:rPr lang="en-US" dirty="0"/>
              <a:t>So if you're unclear which is the null, you can look at these two hypotheses and figure out which one am I able to simulate. And that's the one that has to be your null hypothesis. </a:t>
            </a:r>
          </a:p>
          <a:p>
            <a:pPr marL="228600" indent="-228600">
              <a:buAutoNum type="arabicPeriod" startAt="3"/>
            </a:pPr>
            <a:endParaRPr lang="en-US" dirty="0"/>
          </a:p>
          <a:p>
            <a:pPr marL="0" indent="0">
              <a:buNone/>
            </a:pPr>
            <a:endParaRPr lang="en-US" dirty="0"/>
          </a:p>
          <a:p>
            <a:r>
              <a:rPr lang="en-US" dirty="0"/>
              <a:t>2. Typically the alternative hypothesis is the view of the world that we're hoping might be true.  As it looks like there might be a trend in the data or because you </a:t>
            </a:r>
            <a:r>
              <a:rPr lang="en-US" dirty="0" err="1"/>
              <a:t>wanna</a:t>
            </a:r>
            <a:r>
              <a:rPr lang="en-US" dirty="0"/>
              <a:t> test a particular theory.</a:t>
            </a:r>
          </a:p>
          <a:p>
            <a:pPr marL="0" indent="0">
              <a:buNone/>
            </a:pPr>
            <a:endParaRPr lang="en-US" dirty="0"/>
          </a:p>
          <a:p>
            <a:pPr marL="228600" indent="-228600">
              <a:buAutoNum type="arabicPeriod" startAt="3"/>
            </a:pPr>
            <a:r>
              <a:rPr lang="en-US" dirty="0"/>
              <a:t> Then next thing you </a:t>
            </a:r>
            <a:r>
              <a:rPr lang="en-US" dirty="0" err="1"/>
              <a:t>wanna</a:t>
            </a:r>
            <a:r>
              <a:rPr lang="en-US" dirty="0"/>
              <a:t> do is choose a test statistic. And the test statistic is designed to help you select between the null and the alternative. You're </a:t>
            </a:r>
            <a:r>
              <a:rPr lang="en-US" dirty="0" err="1"/>
              <a:t>gonna</a:t>
            </a:r>
            <a:r>
              <a:rPr lang="en-US" dirty="0"/>
              <a:t> gather a bunch of data and you need a single number. We want a single number to help us choose between those two. </a:t>
            </a:r>
          </a:p>
          <a:p>
            <a:pPr marL="228600" indent="-228600">
              <a:buAutoNum type="arabicPeriod" startAt="3"/>
            </a:pPr>
            <a:r>
              <a:rPr lang="en-US" dirty="0"/>
              <a:t>So the test statistic is something that given a whole bunch of data summarizes it in a single number.</a:t>
            </a:r>
          </a:p>
          <a:p>
            <a:pPr marL="228600" indent="-228600">
              <a:buAutoNum type="arabicPeriod" startAt="3"/>
            </a:pPr>
            <a:r>
              <a:rPr lang="en-US" dirty="0"/>
              <a:t>And for a test statistic to be good, we'd like it to be that larger values of the test statistic are evidence for the alternative and smaller values are evidence for the null. And the larger the value, the stronger, the more you're inclined to think the alternative is true. And the smaller, the more you're inclined to think the null is true.</a:t>
            </a:r>
          </a:p>
          <a:p>
            <a:pPr marL="228600" indent="-228600">
              <a:buAutoNum type="arabicPeriod" startAt="3"/>
            </a:pPr>
            <a:r>
              <a:rPr lang="en-US" dirty="0"/>
              <a:t>Or it could be the other way around. That would also be okay. But the important thing is that you need to be able to say one direction favors the null and one direction favors the alternative</a:t>
            </a:r>
          </a:p>
          <a:p>
            <a:pPr marL="228600" indent="-228600">
              <a:buAutoNum type="arabicPeriod" startAt="3"/>
            </a:pPr>
            <a:r>
              <a:rPr lang="en-US" dirty="0"/>
              <a:t>How do you choose a test statistic? </a:t>
            </a:r>
          </a:p>
          <a:p>
            <a:pPr marL="228600" indent="-228600">
              <a:buAutoNum type="arabicPeriod" startAt="3"/>
            </a:pPr>
            <a:r>
              <a:rPr lang="en-US" dirty="0"/>
              <a:t>There are a couple of common themes. There's no hard and fast rules.</a:t>
            </a:r>
          </a:p>
          <a:p>
            <a:pPr marL="228600" indent="-228600">
              <a:buAutoNum type="arabicPeriod" startAt="3"/>
            </a:pPr>
            <a:r>
              <a:rPr lang="en-US" dirty="0"/>
              <a:t> If you were comparing two categorical distributions, the total variation distances often useful. If you're comparing two numerical distributions, often the difference of means is useful. If there's a single quantity you care about, then you might look at something like the average. For instance how long did people live after getting the treatment?</a:t>
            </a:r>
            <a:br>
              <a:rPr lang="en-US" dirty="0"/>
            </a:br>
            <a:endParaRPr lang="en-US" dirty="0"/>
          </a:p>
          <a:p>
            <a:pPr marL="228600" indent="-228600">
              <a:buAutoNum type="arabicPeriod" startAt="3"/>
            </a:pPr>
            <a:r>
              <a:rPr lang="en-US" dirty="0"/>
              <a:t>Next step is you compute the value of the test statistic in your observed data. You take the data that was observed from the real world and you can summarize that with a test statistic. And then you make a prediction about what kinds of outcomes you would be likely to get if the null hypothesis were true.</a:t>
            </a:r>
          </a:p>
          <a:p>
            <a:pPr marL="0" indent="0">
              <a:buNone/>
            </a:pPr>
            <a:endParaRPr lang="en-US" dirty="0"/>
          </a:p>
          <a:p>
            <a:pPr marL="228600" indent="-228600">
              <a:buAutoNum type="arabicPeriod" startAt="3"/>
            </a:pPr>
            <a:r>
              <a:rPr lang="en-US" dirty="0"/>
              <a:t>So you imagine a hypothetical universe where the null hypothesis is true and then you run simulations to generate a whole bunch of simulated outcomes that could have happened in that other universe. </a:t>
            </a:r>
          </a:p>
          <a:p>
            <a:pPr marL="0" indent="0">
              <a:buNone/>
            </a:pPr>
            <a:endParaRPr lang="en-US" dirty="0"/>
          </a:p>
          <a:p>
            <a:pPr marL="228600" indent="-228600">
              <a:buAutoNum type="arabicPeriod" startAt="3"/>
            </a:pPr>
            <a:r>
              <a:rPr lang="en-US" dirty="0"/>
              <a:t>And for each data set you collect in each simulated universe you summarize it with a statistic. You gather a bunch of those and you plot them on a histogram and you check whether the observed value appears to be consistent. That it could have come from that distribution plausibly without requiring too much, too great a coincidence to believe in that. Often we quantify this by computing a p-value and comparing the p-value to some cutoff, to some threshold.</a:t>
            </a:r>
          </a:p>
          <a:p>
            <a:endParaRPr lang="en-US" dirty="0"/>
          </a:p>
          <a:p>
            <a:endParaRPr lang="en-US" dirty="0"/>
          </a:p>
        </p:txBody>
      </p:sp>
      <p:sp>
        <p:nvSpPr>
          <p:cNvPr id="4" name="Slide Number Placeholder 3"/>
          <p:cNvSpPr>
            <a:spLocks noGrp="1"/>
          </p:cNvSpPr>
          <p:nvPr>
            <p:ph type="sldNum" sz="quarter" idx="5"/>
          </p:nvPr>
        </p:nvSpPr>
        <p:spPr/>
        <p:txBody>
          <a:bodyPr/>
          <a:lstStyle/>
          <a:p>
            <a:fld id="{5715C595-6868-4B1B-A015-367E28984428}" type="slidenum">
              <a:rPr lang="en-US" smtClean="0"/>
              <a:t>3</a:t>
            </a:fld>
            <a:endParaRPr lang="en-US"/>
          </a:p>
        </p:txBody>
      </p:sp>
    </p:spTree>
    <p:extLst>
      <p:ext uri="{BB962C8B-B14F-4D97-AF65-F5344CB8AC3E}">
        <p14:creationId xmlns:p14="http://schemas.microsoft.com/office/powerpoint/2010/main" val="1985311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first step in any hypothesis test is to figure out what you </a:t>
            </a:r>
            <a:r>
              <a:rPr lang="en-US" dirty="0" err="1"/>
              <a:t>wanna</a:t>
            </a:r>
            <a:r>
              <a:rPr lang="en-US" dirty="0"/>
              <a:t> test. to do we must write down a null hypothesis and an alternative hypothesis</a:t>
            </a:r>
          </a:p>
          <a:p>
            <a:endParaRPr lang="en-US" dirty="0"/>
          </a:p>
          <a:p>
            <a:pPr marL="228600" indent="-228600">
              <a:buAutoNum type="arabicPeriod" startAt="3"/>
            </a:pPr>
            <a:r>
              <a:rPr lang="en-US" dirty="0"/>
              <a:t>the null hypothesis is usually the view of the world that's boring, that says there's nothing happening but just chance.  It's just the results of randomness. </a:t>
            </a:r>
          </a:p>
          <a:p>
            <a:pPr marL="228600" indent="-228600">
              <a:buAutoNum type="arabicPeriod" startAt="3"/>
            </a:pPr>
            <a:r>
              <a:rPr lang="en-US" dirty="0"/>
              <a:t>So if you're unclear which is the null, you can look at these two hypotheses and figure out which one am I able to simulate. And that's the one that has to be your null hypothesis. </a:t>
            </a:r>
          </a:p>
          <a:p>
            <a:pPr marL="228600" indent="-228600">
              <a:buAutoNum type="arabicPeriod" startAt="3"/>
            </a:pPr>
            <a:endParaRPr lang="en-US" dirty="0"/>
          </a:p>
          <a:p>
            <a:pPr marL="0" indent="0">
              <a:buNone/>
            </a:pPr>
            <a:endParaRPr lang="en-US" dirty="0"/>
          </a:p>
          <a:p>
            <a:r>
              <a:rPr lang="en-US" dirty="0"/>
              <a:t>2. Typically the alternative hypothesis is the view of the world that we're hoping might be true.  As it looks like there might be a trend in the data or because you </a:t>
            </a:r>
            <a:r>
              <a:rPr lang="en-US" dirty="0" err="1"/>
              <a:t>wanna</a:t>
            </a:r>
            <a:r>
              <a:rPr lang="en-US" dirty="0"/>
              <a:t> test a particular theory.</a:t>
            </a:r>
          </a:p>
          <a:p>
            <a:pPr marL="0" indent="0">
              <a:buNone/>
            </a:pPr>
            <a:endParaRPr lang="en-US" dirty="0"/>
          </a:p>
          <a:p>
            <a:pPr marL="0" indent="0">
              <a:buNone/>
            </a:pPr>
            <a:endParaRPr lang="en-US" dirty="0"/>
          </a:p>
          <a:p>
            <a:pPr marL="228600" indent="-228600">
              <a:buAutoNum type="arabicPeriod" startAt="3"/>
            </a:pPr>
            <a:r>
              <a:rPr lang="en-US" dirty="0"/>
              <a:t> Then next thing you </a:t>
            </a:r>
            <a:r>
              <a:rPr lang="en-US" dirty="0" err="1"/>
              <a:t>wanna</a:t>
            </a:r>
            <a:r>
              <a:rPr lang="en-US" dirty="0"/>
              <a:t> do is choose a test statistic. And the test statistic is designed to help you select between the null and the alternative. You're </a:t>
            </a:r>
            <a:r>
              <a:rPr lang="en-US" dirty="0" err="1"/>
              <a:t>gonna</a:t>
            </a:r>
            <a:r>
              <a:rPr lang="en-US" dirty="0"/>
              <a:t> gather a bunch of data and you need a single number. We want a single number to help us choose between those two. </a:t>
            </a:r>
          </a:p>
          <a:p>
            <a:pPr marL="228600" indent="-228600">
              <a:buAutoNum type="arabicPeriod" startAt="3"/>
            </a:pPr>
            <a:r>
              <a:rPr lang="en-US" dirty="0"/>
              <a:t>So the test statistic is something that given a whole bunch of data summarizes it in a single number.</a:t>
            </a:r>
          </a:p>
          <a:p>
            <a:pPr marL="228600" indent="-228600">
              <a:buAutoNum type="arabicPeriod" startAt="3"/>
            </a:pPr>
            <a:r>
              <a:rPr lang="en-US" dirty="0"/>
              <a:t>And for a test statistic to be good, we'd like it to be that larger values of the test statistic are evidence for the alternative and smaller values are evidence for the null. And the larger the value, the stronger, the more you're inclined to think the alternative is true. And the smaller, the more you're inclined to think the null is true.</a:t>
            </a:r>
          </a:p>
          <a:p>
            <a:pPr marL="228600" indent="-228600">
              <a:buAutoNum type="arabicPeriod" startAt="3"/>
            </a:pPr>
            <a:r>
              <a:rPr lang="en-US" dirty="0"/>
              <a:t>Or it could be the other way around. That would also be okay. But the important thing is that you need to be able to say one direction favors the null and one direction favors the alternative</a:t>
            </a:r>
          </a:p>
          <a:p>
            <a:pPr marL="228600" indent="-228600">
              <a:buAutoNum type="arabicPeriod" startAt="3"/>
            </a:pPr>
            <a:r>
              <a:rPr lang="en-US" dirty="0"/>
              <a:t>How do you choose a test statistic? </a:t>
            </a:r>
          </a:p>
          <a:p>
            <a:pPr marL="228600" indent="-228600">
              <a:buAutoNum type="arabicPeriod" startAt="3"/>
            </a:pPr>
            <a:r>
              <a:rPr lang="en-US" dirty="0"/>
              <a:t>There are a couple of common themes. There's no hard and fast rules.</a:t>
            </a:r>
          </a:p>
          <a:p>
            <a:pPr marL="228600" indent="-228600">
              <a:buAutoNum type="arabicPeriod" startAt="3"/>
            </a:pPr>
            <a:r>
              <a:rPr lang="en-US" dirty="0"/>
              <a:t> If you were comparing two categorical distributions, the total variation distances often useful. If you're comparing two numerical distributions, often the difference of means is useful. If there's a single quantity you care about, then you might look at something like the average. For instance how long did people live after getting the treatment?</a:t>
            </a:r>
            <a:br>
              <a:rPr lang="en-US" dirty="0"/>
            </a:br>
            <a:endParaRPr lang="en-US" dirty="0"/>
          </a:p>
          <a:p>
            <a:pPr marL="228600" indent="-228600">
              <a:buAutoNum type="arabicPeriod" startAt="3"/>
            </a:pPr>
            <a:r>
              <a:rPr lang="en-US" dirty="0"/>
              <a:t>Next step is you compute the value of the test statistic in your observed data. You take the data that was observed from the real world and you can summarize that with a test statistic. And then you make a prediction about what kinds of outcomes you would be likely to get if the null hypothesis were true.</a:t>
            </a:r>
          </a:p>
          <a:p>
            <a:pPr marL="0" indent="0">
              <a:buNone/>
            </a:pPr>
            <a:endParaRPr lang="en-US" dirty="0"/>
          </a:p>
          <a:p>
            <a:pPr marL="228600" indent="-228600">
              <a:buAutoNum type="arabicPeriod" startAt="3"/>
            </a:pPr>
            <a:r>
              <a:rPr lang="en-US" dirty="0"/>
              <a:t>So you imagine a hypothetical universe where the null hypothesis is true and then you run simulations to generate a whole bunch of simulated outcomes that could have happened in that other universe. </a:t>
            </a:r>
          </a:p>
          <a:p>
            <a:pPr marL="0" indent="0">
              <a:buNone/>
            </a:pPr>
            <a:endParaRPr lang="en-US" dirty="0"/>
          </a:p>
          <a:p>
            <a:pPr marL="228600" indent="-228600">
              <a:buAutoNum type="arabicPeriod" startAt="3"/>
            </a:pPr>
            <a:r>
              <a:rPr lang="en-US" dirty="0"/>
              <a:t>And for each data set you collect in each simulated universe you summarize it with a statistic. You gather a bunch of those and you plot them on a histogram and you check whether the observed value appears to be consistent. That it could have come from that distribution plausibly without requiring too much, too great a coincidence to believe in that. Often we quantify this by computing a p-value and comparing the p-value to some cutoff, to some threshold.</a:t>
            </a:r>
          </a:p>
          <a:p>
            <a:endParaRPr lang="en-US" dirty="0"/>
          </a:p>
          <a:p>
            <a:endParaRPr lang="en-US" dirty="0"/>
          </a:p>
        </p:txBody>
      </p:sp>
      <p:sp>
        <p:nvSpPr>
          <p:cNvPr id="4" name="Slide Number Placeholder 3"/>
          <p:cNvSpPr>
            <a:spLocks noGrp="1"/>
          </p:cNvSpPr>
          <p:nvPr>
            <p:ph type="sldNum" sz="quarter" idx="5"/>
          </p:nvPr>
        </p:nvSpPr>
        <p:spPr/>
        <p:txBody>
          <a:bodyPr/>
          <a:lstStyle/>
          <a:p>
            <a:fld id="{5715C595-6868-4B1B-A015-367E28984428}" type="slidenum">
              <a:rPr lang="en-US" smtClean="0"/>
              <a:t>4</a:t>
            </a:fld>
            <a:endParaRPr lang="en-US"/>
          </a:p>
        </p:txBody>
      </p:sp>
    </p:spTree>
    <p:extLst>
      <p:ext uri="{BB962C8B-B14F-4D97-AF65-F5344CB8AC3E}">
        <p14:creationId xmlns:p14="http://schemas.microsoft.com/office/powerpoint/2010/main" val="3281718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first step in any hypothesis test is to figure out what you </a:t>
            </a:r>
            <a:r>
              <a:rPr lang="en-US" dirty="0" err="1"/>
              <a:t>wanna</a:t>
            </a:r>
            <a:r>
              <a:rPr lang="en-US" dirty="0"/>
              <a:t> test. to do we must write down a null hypothesis and an alternative hypothesis</a:t>
            </a:r>
          </a:p>
          <a:p>
            <a:endParaRPr lang="en-US" dirty="0"/>
          </a:p>
          <a:p>
            <a:pPr marL="228600" indent="-228600">
              <a:buAutoNum type="arabicPeriod" startAt="3"/>
            </a:pPr>
            <a:r>
              <a:rPr lang="en-US" dirty="0"/>
              <a:t>the null hypothesis is usually the view of the world that's boring, that says there's nothing happening but just chance.  It's just the results of randomness. </a:t>
            </a:r>
          </a:p>
          <a:p>
            <a:pPr marL="228600" indent="-228600">
              <a:buAutoNum type="arabicPeriod" startAt="3"/>
            </a:pPr>
            <a:r>
              <a:rPr lang="en-US" dirty="0"/>
              <a:t>So if you're unclear which is the null, you can look at these two hypotheses and figure out which one am I able to simulate. And that's the one that has to be your null hypothesis. </a:t>
            </a:r>
          </a:p>
          <a:p>
            <a:pPr marL="228600" indent="-228600">
              <a:buAutoNum type="arabicPeriod" startAt="3"/>
            </a:pPr>
            <a:endParaRPr lang="en-US" dirty="0"/>
          </a:p>
          <a:p>
            <a:pPr marL="0" indent="0">
              <a:buNone/>
            </a:pPr>
            <a:endParaRPr lang="en-US" dirty="0"/>
          </a:p>
          <a:p>
            <a:r>
              <a:rPr lang="en-US" dirty="0"/>
              <a:t>2. Typically the alternative hypothesis is the view of the world that we're hoping might be true.  As it looks like there might be a trend in the data or because you </a:t>
            </a:r>
            <a:r>
              <a:rPr lang="en-US" dirty="0" err="1"/>
              <a:t>wanna</a:t>
            </a:r>
            <a:r>
              <a:rPr lang="en-US" dirty="0"/>
              <a:t> test a particular theory.</a:t>
            </a:r>
          </a:p>
          <a:p>
            <a:pPr marL="0" indent="0">
              <a:buNone/>
            </a:pPr>
            <a:endParaRPr lang="en-US" dirty="0"/>
          </a:p>
          <a:p>
            <a:pPr marL="228600" indent="-228600">
              <a:buAutoNum type="arabicPeriod" startAt="3"/>
            </a:pPr>
            <a:r>
              <a:rPr lang="en-US" dirty="0"/>
              <a:t> Then next thing you </a:t>
            </a:r>
            <a:r>
              <a:rPr lang="en-US" dirty="0" err="1"/>
              <a:t>wanna</a:t>
            </a:r>
            <a:r>
              <a:rPr lang="en-US" dirty="0"/>
              <a:t> do is choose a test statistic. And the test statistic is designed to help you select between the null and the alternative. You're </a:t>
            </a:r>
            <a:r>
              <a:rPr lang="en-US" dirty="0" err="1"/>
              <a:t>gonna</a:t>
            </a:r>
            <a:r>
              <a:rPr lang="en-US" dirty="0"/>
              <a:t> gather a bunch of data and you need a single number. We want a single number to help us choose between those two. </a:t>
            </a:r>
          </a:p>
          <a:p>
            <a:pPr marL="228600" indent="-228600">
              <a:buAutoNum type="arabicPeriod" startAt="3"/>
            </a:pPr>
            <a:r>
              <a:rPr lang="en-US" dirty="0"/>
              <a:t>So the test statistic is something that given a whole bunch of data summarizes it in a single number.</a:t>
            </a:r>
          </a:p>
          <a:p>
            <a:pPr marL="228600" indent="-228600">
              <a:buAutoNum type="arabicPeriod" startAt="3"/>
            </a:pPr>
            <a:r>
              <a:rPr lang="en-US" dirty="0"/>
              <a:t>And for a test statistic to be good, we'd like it to be that larger values of the test statistic are evidence for the alternative and smaller values are evidence for the null. And the larger the value, the stronger, the more you're inclined to think the alternative is true. And the smaller, the more you're inclined to think the null is true.</a:t>
            </a:r>
          </a:p>
          <a:p>
            <a:pPr marL="228600" indent="-228600">
              <a:buAutoNum type="arabicPeriod" startAt="3"/>
            </a:pPr>
            <a:r>
              <a:rPr lang="en-US" dirty="0"/>
              <a:t>Or it could be the other way around. That would also be okay. But the important thing is that you need to be able to say one direction favors the null and one direction favors the alternative</a:t>
            </a:r>
          </a:p>
          <a:p>
            <a:pPr marL="228600" indent="-228600">
              <a:buAutoNum type="arabicPeriod" startAt="3"/>
            </a:pPr>
            <a:r>
              <a:rPr lang="en-US" dirty="0"/>
              <a:t>How do you choose a test statistic? </a:t>
            </a:r>
          </a:p>
          <a:p>
            <a:pPr marL="228600" indent="-228600">
              <a:buAutoNum type="arabicPeriod" startAt="3"/>
            </a:pPr>
            <a:r>
              <a:rPr lang="en-US" dirty="0"/>
              <a:t>There are a couple of common themes. There's no hard and fast rules.</a:t>
            </a:r>
          </a:p>
          <a:p>
            <a:pPr marL="228600" indent="-228600">
              <a:buAutoNum type="arabicPeriod" startAt="3"/>
            </a:pPr>
            <a:r>
              <a:rPr lang="en-US" dirty="0"/>
              <a:t> If you were comparing two categorical distributions, the total variation distances often useful. If you're comparing two numerical distributions, often the difference of means is useful. If there's a single quantity you care about, then you might look at something like the average. For instance how long did people live after getting the treatment?</a:t>
            </a:r>
            <a:br>
              <a:rPr lang="en-US" dirty="0"/>
            </a:br>
            <a:endParaRPr lang="en-US" dirty="0"/>
          </a:p>
          <a:p>
            <a:pPr marL="228600" indent="-228600">
              <a:buAutoNum type="arabicPeriod" startAt="3"/>
            </a:pPr>
            <a:r>
              <a:rPr lang="en-US" dirty="0"/>
              <a:t>Next step is you compute the value of the test statistic in your observed data. You take the data that was observed from the real world and you can summarize that with a test statistic. And then you make a prediction about what kinds of outcomes you would be likely to get if the null hypothesis were true.</a:t>
            </a:r>
          </a:p>
          <a:p>
            <a:pPr marL="0" indent="0">
              <a:buNone/>
            </a:pPr>
            <a:endParaRPr lang="en-US" dirty="0"/>
          </a:p>
          <a:p>
            <a:pPr marL="228600" indent="-228600">
              <a:buAutoNum type="arabicPeriod" startAt="3"/>
            </a:pPr>
            <a:r>
              <a:rPr lang="en-US" dirty="0"/>
              <a:t>So you imagine a hypothetical universe where the null hypothesis is true and then you run simulations to generate a whole bunch of simulated outcomes that could have happened in that other universe. </a:t>
            </a:r>
          </a:p>
          <a:p>
            <a:pPr marL="0" indent="0">
              <a:buNone/>
            </a:pPr>
            <a:endParaRPr lang="en-US" dirty="0"/>
          </a:p>
          <a:p>
            <a:pPr marL="228600" indent="-228600">
              <a:buAutoNum type="arabicPeriod" startAt="3"/>
            </a:pPr>
            <a:r>
              <a:rPr lang="en-US" dirty="0"/>
              <a:t>And for each data set you collect in each simulated universe you summarize it with a statistic. You gather a bunch of those and you plot them on a histogram and you check whether the observed value appears to be consistent. That it could have come from that distribution plausibly without requiring too much, too great a coincidence to believe in that. Often we quantify this by computing a p-value and comparing the p-value to some cutoff, to some threshold.</a:t>
            </a:r>
          </a:p>
          <a:p>
            <a:endParaRPr lang="en-US" dirty="0"/>
          </a:p>
          <a:p>
            <a:endParaRPr lang="en-US" dirty="0"/>
          </a:p>
        </p:txBody>
      </p:sp>
      <p:sp>
        <p:nvSpPr>
          <p:cNvPr id="4" name="Slide Number Placeholder 3"/>
          <p:cNvSpPr>
            <a:spLocks noGrp="1"/>
          </p:cNvSpPr>
          <p:nvPr>
            <p:ph type="sldNum" sz="quarter" idx="5"/>
          </p:nvPr>
        </p:nvSpPr>
        <p:spPr/>
        <p:txBody>
          <a:bodyPr/>
          <a:lstStyle/>
          <a:p>
            <a:fld id="{5715C595-6868-4B1B-A015-367E28984428}" type="slidenum">
              <a:rPr lang="en-US" smtClean="0"/>
              <a:t>5</a:t>
            </a:fld>
            <a:endParaRPr lang="en-US"/>
          </a:p>
        </p:txBody>
      </p:sp>
    </p:spTree>
    <p:extLst>
      <p:ext uri="{BB962C8B-B14F-4D97-AF65-F5344CB8AC3E}">
        <p14:creationId xmlns:p14="http://schemas.microsoft.com/office/powerpoint/2010/main" val="843160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first step in any hypothesis test is to figure out what you </a:t>
            </a:r>
            <a:r>
              <a:rPr lang="en-US" dirty="0" err="1"/>
              <a:t>wanna</a:t>
            </a:r>
            <a:r>
              <a:rPr lang="en-US" dirty="0"/>
              <a:t> test. to do we must write down a null hypothesis and an alternative hypothesis</a:t>
            </a:r>
          </a:p>
          <a:p>
            <a:pPr marL="228600" indent="-228600">
              <a:buAutoNum type="arabicPeriod"/>
            </a:pPr>
            <a:endParaRPr lang="en-US" dirty="0"/>
          </a:p>
          <a:p>
            <a:pPr marL="0" indent="0">
              <a:buNone/>
            </a:pPr>
            <a:endParaRPr lang="en-US" dirty="0"/>
          </a:p>
          <a:p>
            <a:r>
              <a:rPr lang="en-US" dirty="0"/>
              <a:t>2. Typically the alternative hypothesis is the view of the world that we're hoping might be true.  As it looks like there might be a trend in the data or because you </a:t>
            </a:r>
            <a:r>
              <a:rPr lang="en-US" dirty="0" err="1"/>
              <a:t>wanna</a:t>
            </a:r>
            <a:r>
              <a:rPr lang="en-US" dirty="0"/>
              <a:t> test a particular theory.</a:t>
            </a:r>
          </a:p>
          <a:p>
            <a:endParaRPr lang="en-US" dirty="0"/>
          </a:p>
          <a:p>
            <a:pPr marL="228600" indent="-228600">
              <a:buAutoNum type="arabicPeriod" startAt="3"/>
            </a:pPr>
            <a:r>
              <a:rPr lang="en-US" dirty="0"/>
              <a:t>the null hypothesis is usually the view of the world that's boring, that says there's nothing happening but just chance.  It's just the results of randomness. </a:t>
            </a:r>
          </a:p>
          <a:p>
            <a:pPr marL="228600" indent="-228600">
              <a:buAutoNum type="arabicPeriod" startAt="3"/>
            </a:pPr>
            <a:r>
              <a:rPr lang="en-US" dirty="0"/>
              <a:t>So if you're unclear which is the null, you can look at these two hypotheses and figure out which one am I able to simulate. And that's the one that has to be your null hypothesis. </a:t>
            </a:r>
          </a:p>
          <a:p>
            <a:pPr marL="0" indent="0">
              <a:buNone/>
            </a:pPr>
            <a:endParaRPr lang="en-US" dirty="0"/>
          </a:p>
          <a:p>
            <a:pPr marL="228600" indent="-228600">
              <a:buAutoNum type="arabicPeriod" startAt="3"/>
            </a:pPr>
            <a:r>
              <a:rPr lang="en-US" dirty="0"/>
              <a:t> Then next thing you </a:t>
            </a:r>
            <a:r>
              <a:rPr lang="en-US" dirty="0" err="1"/>
              <a:t>wanna</a:t>
            </a:r>
            <a:r>
              <a:rPr lang="en-US" dirty="0"/>
              <a:t> do is choose a test statistic. And the test statistic is designed to help you select between the null and the alternative. You're </a:t>
            </a:r>
            <a:r>
              <a:rPr lang="en-US" dirty="0" err="1"/>
              <a:t>gonna</a:t>
            </a:r>
            <a:r>
              <a:rPr lang="en-US" dirty="0"/>
              <a:t> gather a bunch of data and you need a single number. We want a single number to help us choose between those two. </a:t>
            </a:r>
          </a:p>
          <a:p>
            <a:pPr marL="228600" indent="-228600">
              <a:buAutoNum type="arabicPeriod" startAt="3"/>
            </a:pPr>
            <a:r>
              <a:rPr lang="en-US" dirty="0"/>
              <a:t>So the test statistic is something that given a whole bunch of data summarizes it in a single number.</a:t>
            </a:r>
          </a:p>
          <a:p>
            <a:pPr marL="228600" indent="-228600">
              <a:buAutoNum type="arabicPeriod" startAt="3"/>
            </a:pPr>
            <a:r>
              <a:rPr lang="en-US" dirty="0"/>
              <a:t>And for a test statistic to be good, we'd like it to be that larger values of the test statistic are evidence for the alternative and smaller values are evidence for the null. And the larger the value, the stronger, the more you're inclined to think the alternative is true. And the smaller, the more you're inclined to think the null is true.</a:t>
            </a:r>
          </a:p>
          <a:p>
            <a:pPr marL="228600" indent="-228600">
              <a:buAutoNum type="arabicPeriod" startAt="3"/>
            </a:pPr>
            <a:r>
              <a:rPr lang="en-US" dirty="0"/>
              <a:t>Or it could be the other way around. That would also be okay. But the important thing is that you need to be able to say one direction favors the null and one direction favors the alternative</a:t>
            </a:r>
          </a:p>
          <a:p>
            <a:pPr marL="228600" indent="-228600">
              <a:buAutoNum type="arabicPeriod" startAt="3"/>
            </a:pPr>
            <a:r>
              <a:rPr lang="en-US" dirty="0"/>
              <a:t>How do you choose a test statistic? </a:t>
            </a:r>
          </a:p>
          <a:p>
            <a:pPr marL="228600" indent="-228600">
              <a:buAutoNum type="arabicPeriod" startAt="3"/>
            </a:pPr>
            <a:r>
              <a:rPr lang="en-US" dirty="0"/>
              <a:t>There are a couple of common themes. There's no hard and fast rules.</a:t>
            </a:r>
          </a:p>
          <a:p>
            <a:pPr marL="228600" indent="-228600">
              <a:buAutoNum type="arabicPeriod" startAt="3"/>
            </a:pPr>
            <a:r>
              <a:rPr lang="en-US" dirty="0"/>
              <a:t> If you were comparing two categorical distributions, the total variation distances often useful. If you're comparing two numerical distributions, often the difference of means is useful. If there's a single quantity you care about, then you might look at something like the average. </a:t>
            </a:r>
            <a:br>
              <a:rPr lang="en-US" dirty="0"/>
            </a:br>
            <a:endParaRPr lang="en-US" dirty="0"/>
          </a:p>
          <a:p>
            <a:pPr marL="228600" indent="-228600">
              <a:buAutoNum type="arabicPeriod" startAt="3"/>
            </a:pPr>
            <a:r>
              <a:rPr lang="en-US" dirty="0"/>
              <a:t>Next step is you compute the value of the test statistic in your observed data. You take the data that was observed from the real world and you can summarize that with a test statistic. And then you make a prediction about what kinds of outcomes you would be likely to get if the null hypothesis were true.</a:t>
            </a:r>
          </a:p>
          <a:p>
            <a:pPr marL="0" indent="0">
              <a:buNone/>
            </a:pPr>
            <a:endParaRPr lang="en-US" dirty="0"/>
          </a:p>
          <a:p>
            <a:pPr marL="228600" indent="-228600">
              <a:buAutoNum type="arabicPeriod" startAt="3"/>
            </a:pPr>
            <a:r>
              <a:rPr lang="en-US" dirty="0"/>
              <a:t>So you imagine a hypothetical universe where the null hypothesis is true and then you run simulations to generate a whole bunch of simulated outcomes that could have happened in that other universe. </a:t>
            </a:r>
          </a:p>
          <a:p>
            <a:pPr marL="0" indent="0">
              <a:buNone/>
            </a:pPr>
            <a:endParaRPr lang="en-US" dirty="0"/>
          </a:p>
          <a:p>
            <a:pPr marL="228600" indent="-228600">
              <a:buAutoNum type="arabicPeriod" startAt="3"/>
            </a:pPr>
            <a:r>
              <a:rPr lang="en-US" dirty="0"/>
              <a:t>And for each data set you collect in each simulated universe you summarize it with a statistic. You gather a bunch of those and you plot them on a histogram and you check whether the observed value appears to be consistent. That it could have come from that distribution plausibly without requiring too much, too great a coincidence to believe in that. Often we quantify this by computing a p-value and comparing the p-value to some cutoff, to some threshold.</a:t>
            </a:r>
          </a:p>
          <a:p>
            <a:endParaRPr lang="en-US" dirty="0"/>
          </a:p>
          <a:p>
            <a:endParaRPr lang="en-US" dirty="0"/>
          </a:p>
        </p:txBody>
      </p:sp>
      <p:sp>
        <p:nvSpPr>
          <p:cNvPr id="4" name="Slide Number Placeholder 3"/>
          <p:cNvSpPr>
            <a:spLocks noGrp="1"/>
          </p:cNvSpPr>
          <p:nvPr>
            <p:ph type="sldNum" sz="quarter" idx="5"/>
          </p:nvPr>
        </p:nvSpPr>
        <p:spPr/>
        <p:txBody>
          <a:bodyPr/>
          <a:lstStyle/>
          <a:p>
            <a:fld id="{5715C595-6868-4B1B-A015-367E28984428}" type="slidenum">
              <a:rPr lang="en-US" smtClean="0"/>
              <a:t>6</a:t>
            </a:fld>
            <a:endParaRPr lang="en-US"/>
          </a:p>
        </p:txBody>
      </p:sp>
    </p:spTree>
    <p:extLst>
      <p:ext uri="{BB962C8B-B14F-4D97-AF65-F5344CB8AC3E}">
        <p14:creationId xmlns:p14="http://schemas.microsoft.com/office/powerpoint/2010/main" val="2742637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first step in any hypothesis test is to figure out what you </a:t>
            </a:r>
            <a:r>
              <a:rPr lang="en-US" dirty="0" err="1"/>
              <a:t>wanna</a:t>
            </a:r>
            <a:r>
              <a:rPr lang="en-US" dirty="0"/>
              <a:t> test. to do we must write down a null hypothesis and an alternative hypothesis</a:t>
            </a:r>
          </a:p>
          <a:p>
            <a:pPr marL="228600" indent="-228600">
              <a:buAutoNum type="arabicPeriod"/>
            </a:pPr>
            <a:endParaRPr lang="en-US" dirty="0"/>
          </a:p>
          <a:p>
            <a:pPr marL="0" indent="0">
              <a:buNone/>
            </a:pPr>
            <a:endParaRPr lang="en-US" dirty="0"/>
          </a:p>
          <a:p>
            <a:r>
              <a:rPr lang="en-US" dirty="0"/>
              <a:t>2. Typically the alternative hypothesis is the view of the world that we're hoping might be true.  As it looks like there might be a trend in the data or because you </a:t>
            </a:r>
            <a:r>
              <a:rPr lang="en-US" dirty="0" err="1"/>
              <a:t>wanna</a:t>
            </a:r>
            <a:r>
              <a:rPr lang="en-US" dirty="0"/>
              <a:t> test a particular theory.</a:t>
            </a:r>
          </a:p>
          <a:p>
            <a:endParaRPr lang="en-US" dirty="0"/>
          </a:p>
          <a:p>
            <a:pPr marL="228600" indent="-228600">
              <a:buAutoNum type="arabicPeriod" startAt="3"/>
            </a:pPr>
            <a:r>
              <a:rPr lang="en-US" dirty="0"/>
              <a:t>the null hypothesis is usually the view of the world that's boring, that says there's nothing happening but just chance.  It's just the results of randomness. </a:t>
            </a:r>
          </a:p>
          <a:p>
            <a:pPr marL="228600" indent="-228600">
              <a:buAutoNum type="arabicPeriod" startAt="3"/>
            </a:pPr>
            <a:r>
              <a:rPr lang="en-US" dirty="0"/>
              <a:t>So if you're unclear which is the null, you can look at these two hypotheses and figure out which one am I able to simulate. And that's the one that has to be your null hypothesis. </a:t>
            </a:r>
          </a:p>
          <a:p>
            <a:pPr marL="0" indent="0">
              <a:buNone/>
            </a:pPr>
            <a:endParaRPr lang="en-US" dirty="0"/>
          </a:p>
          <a:p>
            <a:pPr marL="228600" indent="-228600">
              <a:buAutoNum type="arabicPeriod" startAt="3"/>
            </a:pPr>
            <a:r>
              <a:rPr lang="en-US" dirty="0"/>
              <a:t> Then next thing you </a:t>
            </a:r>
            <a:r>
              <a:rPr lang="en-US" dirty="0" err="1"/>
              <a:t>wanna</a:t>
            </a:r>
            <a:r>
              <a:rPr lang="en-US" dirty="0"/>
              <a:t> do is choose a test statistic. And the test statistic is designed to help you select between the null and the alternative. You're </a:t>
            </a:r>
            <a:r>
              <a:rPr lang="en-US" dirty="0" err="1"/>
              <a:t>gonna</a:t>
            </a:r>
            <a:r>
              <a:rPr lang="en-US" dirty="0"/>
              <a:t> gather a bunch of data and you need a single number. We want a single number to help us choose between those two. </a:t>
            </a:r>
          </a:p>
          <a:p>
            <a:pPr marL="228600" indent="-228600">
              <a:buAutoNum type="arabicPeriod" startAt="3"/>
            </a:pPr>
            <a:r>
              <a:rPr lang="en-US" dirty="0"/>
              <a:t>So the test statistic is something that given a whole bunch of data summarizes it in a single number.</a:t>
            </a:r>
          </a:p>
          <a:p>
            <a:pPr marL="228600" indent="-228600">
              <a:buAutoNum type="arabicPeriod" startAt="3"/>
            </a:pPr>
            <a:r>
              <a:rPr lang="en-US" dirty="0"/>
              <a:t>And for a test statistic to be good, we'd like it to be that larger values of the test statistic are evidence for the alternative and smaller values are evidence for the null. And the larger the value, the stronger, the more you're inclined to think the alternative is true. And the smaller, the more you're inclined to think the null is true.</a:t>
            </a:r>
          </a:p>
          <a:p>
            <a:pPr marL="228600" indent="-228600">
              <a:buAutoNum type="arabicPeriod" startAt="3"/>
            </a:pPr>
            <a:r>
              <a:rPr lang="en-US" dirty="0"/>
              <a:t>Or it could be the other way around. That would also be okay. But the important thing is that you need to be able to say one direction favors the null and one direction favors the alternative</a:t>
            </a:r>
          </a:p>
          <a:p>
            <a:pPr marL="228600" indent="-228600">
              <a:buAutoNum type="arabicPeriod" startAt="3"/>
            </a:pPr>
            <a:r>
              <a:rPr lang="en-US" dirty="0"/>
              <a:t>How do you choose a test statistic? </a:t>
            </a:r>
          </a:p>
          <a:p>
            <a:pPr marL="228600" indent="-228600">
              <a:buAutoNum type="arabicPeriod" startAt="3"/>
            </a:pPr>
            <a:r>
              <a:rPr lang="en-US" dirty="0"/>
              <a:t>There are a couple of common themes. There's no hard and fast rules.</a:t>
            </a:r>
          </a:p>
          <a:p>
            <a:pPr marL="228600" indent="-228600">
              <a:buAutoNum type="arabicPeriod" startAt="3"/>
            </a:pPr>
            <a:r>
              <a:rPr lang="en-US" dirty="0"/>
              <a:t> If you were comparing two categorical distributions, the total variation distances often useful. If you're comparing two numerical distributions, often the difference of means is useful. If there's a single quantity you care about, then you might look at something like the average. For instance how long did people live after getting the treatment?</a:t>
            </a:r>
            <a:br>
              <a:rPr lang="en-US" dirty="0"/>
            </a:br>
            <a:endParaRPr lang="en-US" dirty="0"/>
          </a:p>
          <a:p>
            <a:pPr marL="228600" indent="-228600">
              <a:buAutoNum type="arabicPeriod" startAt="3"/>
            </a:pPr>
            <a:r>
              <a:rPr lang="en-US" dirty="0"/>
              <a:t>Next step is you compute the value of the test statistic in your observed data. You take the data that was observed from the real world and you can summarize that with a test statistic. And then you make a prediction about what kinds of outcomes you would be likely to get if the null hypothesis were true.</a:t>
            </a:r>
          </a:p>
          <a:p>
            <a:pPr marL="0" indent="0">
              <a:buNone/>
            </a:pPr>
            <a:endParaRPr lang="en-US" dirty="0"/>
          </a:p>
          <a:p>
            <a:pPr marL="228600" indent="-228600">
              <a:buAutoNum type="arabicPeriod" startAt="3"/>
            </a:pPr>
            <a:r>
              <a:rPr lang="en-US" dirty="0"/>
              <a:t>So you imagine a hypothetical universe where the null hypothesis is true and then you run simulations to generate a whole bunch of simulated outcomes that could have happened in that other universe. </a:t>
            </a:r>
          </a:p>
          <a:p>
            <a:pPr marL="0" indent="0">
              <a:buNone/>
            </a:pPr>
            <a:endParaRPr lang="en-US" dirty="0"/>
          </a:p>
          <a:p>
            <a:pPr marL="228600" indent="-228600">
              <a:buAutoNum type="arabicPeriod" startAt="3"/>
            </a:pPr>
            <a:r>
              <a:rPr lang="en-US" dirty="0"/>
              <a:t>And for each data set you collect in each simulated universe you summarize it with a statistic. You gather a bunch of those and you plot them on a histogram and you check whether the observed value appears to be consistent. That it could have come from that distribution plausibly without requiring too much, too great a coincidence to believe in that. Often we quantify this by computing a p-value and comparing the p-value to some cutoff, to some threshold.</a:t>
            </a:r>
          </a:p>
          <a:p>
            <a:endParaRPr lang="en-US" dirty="0"/>
          </a:p>
        </p:txBody>
      </p:sp>
      <p:sp>
        <p:nvSpPr>
          <p:cNvPr id="4" name="Slide Number Placeholder 3"/>
          <p:cNvSpPr>
            <a:spLocks noGrp="1"/>
          </p:cNvSpPr>
          <p:nvPr>
            <p:ph type="sldNum" sz="quarter" idx="5"/>
          </p:nvPr>
        </p:nvSpPr>
        <p:spPr/>
        <p:txBody>
          <a:bodyPr/>
          <a:lstStyle/>
          <a:p>
            <a:fld id="{5715C595-6868-4B1B-A015-367E28984428}" type="slidenum">
              <a:rPr lang="en-US" smtClean="0"/>
              <a:t>7</a:t>
            </a:fld>
            <a:endParaRPr lang="en-US"/>
          </a:p>
        </p:txBody>
      </p:sp>
    </p:spTree>
    <p:extLst>
      <p:ext uri="{BB962C8B-B14F-4D97-AF65-F5344CB8AC3E}">
        <p14:creationId xmlns:p14="http://schemas.microsoft.com/office/powerpoint/2010/main" val="2421553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first step in any hypothesis test is to figure out what you </a:t>
            </a:r>
            <a:r>
              <a:rPr lang="en-US" dirty="0" err="1"/>
              <a:t>wanna</a:t>
            </a:r>
            <a:r>
              <a:rPr lang="en-US" dirty="0"/>
              <a:t> test. to do we must write down a null hypothesis and an alternative hypothesis</a:t>
            </a:r>
          </a:p>
          <a:p>
            <a:pPr marL="228600" indent="-228600">
              <a:buAutoNum type="arabicPeriod"/>
            </a:pPr>
            <a:endParaRPr lang="en-US" dirty="0"/>
          </a:p>
          <a:p>
            <a:pPr marL="0" indent="0">
              <a:buNone/>
            </a:pPr>
            <a:endParaRPr lang="en-US" dirty="0"/>
          </a:p>
          <a:p>
            <a:r>
              <a:rPr lang="en-US" dirty="0"/>
              <a:t>2. Typically the alternative hypothesis is the view of the world that we're hoping might be true.  As it looks like there might be a trend in the data or because you </a:t>
            </a:r>
            <a:r>
              <a:rPr lang="en-US" dirty="0" err="1"/>
              <a:t>wanna</a:t>
            </a:r>
            <a:r>
              <a:rPr lang="en-US" dirty="0"/>
              <a:t> test a particular theory.</a:t>
            </a:r>
          </a:p>
          <a:p>
            <a:endParaRPr lang="en-US" dirty="0"/>
          </a:p>
          <a:p>
            <a:pPr marL="228600" indent="-228600">
              <a:buAutoNum type="arabicPeriod" startAt="3"/>
            </a:pPr>
            <a:r>
              <a:rPr lang="en-US" dirty="0"/>
              <a:t>the null hypothesis is usually the view of the world that's boring, that says there's nothing happening but just chance.  It's just the results of randomness. </a:t>
            </a:r>
          </a:p>
          <a:p>
            <a:pPr marL="228600" indent="-228600">
              <a:buAutoNum type="arabicPeriod" startAt="3"/>
            </a:pPr>
            <a:r>
              <a:rPr lang="en-US" dirty="0"/>
              <a:t>So if you're unclear which is the null, you can look at these two hypotheses and figure out which one am I able to simulate. And that's the one that has to be your null hypothesis. </a:t>
            </a:r>
          </a:p>
          <a:p>
            <a:pPr marL="0" indent="0">
              <a:buNone/>
            </a:pPr>
            <a:endParaRPr lang="en-US" dirty="0"/>
          </a:p>
          <a:p>
            <a:pPr marL="228600" indent="-228600">
              <a:buAutoNum type="arabicPeriod" startAt="3"/>
            </a:pPr>
            <a:r>
              <a:rPr lang="en-US" dirty="0"/>
              <a:t> Then next thing you </a:t>
            </a:r>
            <a:r>
              <a:rPr lang="en-US" dirty="0" err="1"/>
              <a:t>wanna</a:t>
            </a:r>
            <a:r>
              <a:rPr lang="en-US" dirty="0"/>
              <a:t> do is choose a test statistic. And the test statistic is designed to help you select between the null and the alternative. You're </a:t>
            </a:r>
            <a:r>
              <a:rPr lang="en-US" dirty="0" err="1"/>
              <a:t>gonna</a:t>
            </a:r>
            <a:r>
              <a:rPr lang="en-US" dirty="0"/>
              <a:t> gather a bunch of data and you need a single number. We want a single number to help us choose between those two. </a:t>
            </a:r>
          </a:p>
          <a:p>
            <a:pPr marL="228600" indent="-228600">
              <a:buAutoNum type="arabicPeriod" startAt="3"/>
            </a:pPr>
            <a:r>
              <a:rPr lang="en-US" dirty="0"/>
              <a:t>So the test statistic is something that given a whole bunch of data summarizes it in a single number.</a:t>
            </a:r>
          </a:p>
          <a:p>
            <a:pPr marL="228600" indent="-228600">
              <a:buAutoNum type="arabicPeriod" startAt="3"/>
            </a:pPr>
            <a:r>
              <a:rPr lang="en-US" dirty="0"/>
              <a:t>And for a test statistic to be good, we'd like it to be that larger values of the test statistic are evidence for the alternative and smaller values are evidence for the null. And the larger the value, the stronger, the more you're inclined to think the alternative is true. And the smaller, the more you're inclined to think the null is true.</a:t>
            </a:r>
          </a:p>
          <a:p>
            <a:pPr marL="228600" indent="-228600">
              <a:buAutoNum type="arabicPeriod" startAt="3"/>
            </a:pPr>
            <a:r>
              <a:rPr lang="en-US" dirty="0"/>
              <a:t>Or it could be the other way around. That would also be okay. But the important thing is that you need to be able to say one direction favors the null and one direction favors the alternative</a:t>
            </a:r>
          </a:p>
          <a:p>
            <a:pPr marL="228600" indent="-228600">
              <a:buAutoNum type="arabicPeriod" startAt="3"/>
            </a:pPr>
            <a:r>
              <a:rPr lang="en-US" dirty="0"/>
              <a:t>How do you choose a test statistic? </a:t>
            </a:r>
          </a:p>
          <a:p>
            <a:pPr marL="228600" indent="-228600">
              <a:buAutoNum type="arabicPeriod" startAt="3"/>
            </a:pPr>
            <a:r>
              <a:rPr lang="en-US" dirty="0"/>
              <a:t>There are a couple of common themes. There's no hard and fast rules.</a:t>
            </a:r>
          </a:p>
          <a:p>
            <a:pPr marL="228600" indent="-228600">
              <a:buAutoNum type="arabicPeriod" startAt="3"/>
            </a:pPr>
            <a:r>
              <a:rPr lang="en-US" dirty="0"/>
              <a:t> If you were comparing two categorical distributions, the total variation distances often useful. If you're comparing two numerical distributions, often the difference of means is useful. If there's a single quantity you care about, then you might look at something like the average. For instance how long did people live after getting the treatment?</a:t>
            </a:r>
            <a:br>
              <a:rPr lang="en-US" dirty="0"/>
            </a:br>
            <a:endParaRPr lang="en-US" dirty="0"/>
          </a:p>
          <a:p>
            <a:pPr marL="228600" indent="-228600">
              <a:buAutoNum type="arabicPeriod" startAt="3"/>
            </a:pPr>
            <a:r>
              <a:rPr lang="en-US" dirty="0"/>
              <a:t>Next step is you compute the value of the test statistic in your observed data. You take the data that was observed from the real world and you can summarize that with a test statistic. And then you make a prediction about what kinds of outcomes you would be likely to get if the null hypothesis were true.</a:t>
            </a:r>
          </a:p>
          <a:p>
            <a:pPr marL="0" indent="0">
              <a:buNone/>
            </a:pPr>
            <a:endParaRPr lang="en-US" dirty="0"/>
          </a:p>
          <a:p>
            <a:pPr marL="228600" indent="-228600">
              <a:buAutoNum type="arabicPeriod" startAt="3"/>
            </a:pPr>
            <a:r>
              <a:rPr lang="en-US" dirty="0"/>
              <a:t>then supposing the null hypothesis is true and  you run simulations to generate a whole bunch of simulated outcomes </a:t>
            </a:r>
          </a:p>
          <a:p>
            <a:pPr marL="0" indent="0">
              <a:buNone/>
            </a:pPr>
            <a:endParaRPr lang="en-US" dirty="0"/>
          </a:p>
          <a:p>
            <a:pPr marL="228600" indent="-228600">
              <a:buAutoNum type="arabicPeriod" startAt="3"/>
            </a:pPr>
            <a:r>
              <a:rPr lang="en-US" dirty="0"/>
              <a:t>And for each data set you collect in each simulated universe you summarize it with a statistic. You gather a bunch of those and you plot them on a histogram and you check whether the observed value appears to be consistent. That it could have come from that distribution plausibly without requiring too much, too great a coincidence to believe in that. Often we quantify this by computing a p-value and comparing the p-value to some cutoff, to some threshold.</a:t>
            </a:r>
          </a:p>
          <a:p>
            <a:endParaRPr lang="en-US" dirty="0"/>
          </a:p>
          <a:p>
            <a:endParaRPr lang="en-US" dirty="0"/>
          </a:p>
        </p:txBody>
      </p:sp>
      <p:sp>
        <p:nvSpPr>
          <p:cNvPr id="4" name="Slide Number Placeholder 3"/>
          <p:cNvSpPr>
            <a:spLocks noGrp="1"/>
          </p:cNvSpPr>
          <p:nvPr>
            <p:ph type="sldNum" sz="quarter" idx="5"/>
          </p:nvPr>
        </p:nvSpPr>
        <p:spPr/>
        <p:txBody>
          <a:bodyPr/>
          <a:lstStyle/>
          <a:p>
            <a:fld id="{5715C595-6868-4B1B-A015-367E28984428}" type="slidenum">
              <a:rPr lang="en-US" smtClean="0"/>
              <a:t>8</a:t>
            </a:fld>
            <a:endParaRPr lang="en-US"/>
          </a:p>
        </p:txBody>
      </p:sp>
    </p:spTree>
    <p:extLst>
      <p:ext uri="{BB962C8B-B14F-4D97-AF65-F5344CB8AC3E}">
        <p14:creationId xmlns:p14="http://schemas.microsoft.com/office/powerpoint/2010/main" val="3193776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first step in any hypothesis test is to figure out what you </a:t>
            </a:r>
            <a:r>
              <a:rPr lang="en-US" dirty="0" err="1"/>
              <a:t>wanna</a:t>
            </a:r>
            <a:r>
              <a:rPr lang="en-US" dirty="0"/>
              <a:t> test. to do we must write down a null hypothesis and an alternative hypothesis</a:t>
            </a:r>
          </a:p>
          <a:p>
            <a:pPr marL="228600" indent="-228600">
              <a:buAutoNum type="arabicPeriod"/>
            </a:pPr>
            <a:endParaRPr lang="en-US" dirty="0"/>
          </a:p>
          <a:p>
            <a:pPr marL="0" indent="0">
              <a:buNone/>
            </a:pPr>
            <a:endParaRPr lang="en-US" dirty="0"/>
          </a:p>
          <a:p>
            <a:r>
              <a:rPr lang="en-US" dirty="0"/>
              <a:t>2. Typically the alternative hypothesis is the view of the world that we're hoping might be true.  As it looks like there might be a trend in the data or because you </a:t>
            </a:r>
            <a:r>
              <a:rPr lang="en-US" dirty="0" err="1"/>
              <a:t>wanna</a:t>
            </a:r>
            <a:r>
              <a:rPr lang="en-US" dirty="0"/>
              <a:t> test a particular theory.</a:t>
            </a:r>
          </a:p>
          <a:p>
            <a:endParaRPr lang="en-US" dirty="0"/>
          </a:p>
          <a:p>
            <a:pPr marL="228600" indent="-228600">
              <a:buAutoNum type="arabicPeriod" startAt="3"/>
            </a:pPr>
            <a:r>
              <a:rPr lang="en-US" dirty="0"/>
              <a:t>the null hypothesis is usually the view of the world that's boring, that says there's nothing happening but just chance.  It's just the results of randomness. </a:t>
            </a:r>
          </a:p>
          <a:p>
            <a:pPr marL="228600" indent="-228600">
              <a:buAutoNum type="arabicPeriod" startAt="3"/>
            </a:pPr>
            <a:r>
              <a:rPr lang="en-US" dirty="0"/>
              <a:t>So if you're unclear which is the null, you can look at these two hypotheses and figure out which one am I able to simulate. And that's the one that has to be your null hypothesis. </a:t>
            </a:r>
          </a:p>
          <a:p>
            <a:pPr marL="0" indent="0">
              <a:buNone/>
            </a:pPr>
            <a:endParaRPr lang="en-US" dirty="0"/>
          </a:p>
          <a:p>
            <a:pPr marL="228600" indent="-228600">
              <a:buAutoNum type="arabicPeriod" startAt="3"/>
            </a:pPr>
            <a:r>
              <a:rPr lang="en-US" dirty="0"/>
              <a:t> Then next thing you </a:t>
            </a:r>
            <a:r>
              <a:rPr lang="en-US" dirty="0" err="1"/>
              <a:t>wanna</a:t>
            </a:r>
            <a:r>
              <a:rPr lang="en-US" dirty="0"/>
              <a:t> do is choose a test statistic. And the test statistic is designed to help you select between the null and the alternative. You're </a:t>
            </a:r>
            <a:r>
              <a:rPr lang="en-US" dirty="0" err="1"/>
              <a:t>gonna</a:t>
            </a:r>
            <a:r>
              <a:rPr lang="en-US" dirty="0"/>
              <a:t> gather a bunch of data and you need a single number. We want a single number to help us choose between those two. </a:t>
            </a:r>
          </a:p>
          <a:p>
            <a:pPr marL="228600" indent="-228600">
              <a:buAutoNum type="arabicPeriod" startAt="3"/>
            </a:pPr>
            <a:r>
              <a:rPr lang="en-US" dirty="0"/>
              <a:t>So the test statistic is something that given a whole bunch of data summarizes it in a single number.</a:t>
            </a:r>
          </a:p>
          <a:p>
            <a:pPr marL="228600" indent="-228600">
              <a:buAutoNum type="arabicPeriod" startAt="3"/>
            </a:pPr>
            <a:r>
              <a:rPr lang="en-US" dirty="0"/>
              <a:t>And for a test statistic to be good, we'd like it to be that larger values of the test statistic are evidence for the alternative and smaller values are evidence for the null. And the larger the value, the stronger, the more you're inclined to think the alternative is true. And the smaller, the more you're inclined to think the null is true.</a:t>
            </a:r>
          </a:p>
          <a:p>
            <a:pPr marL="228600" indent="-228600">
              <a:buAutoNum type="arabicPeriod" startAt="3"/>
            </a:pPr>
            <a:r>
              <a:rPr lang="en-US" dirty="0"/>
              <a:t>Or it could be the other way around. That would also be okay. But the important thing is that you need to be able to say one direction favors the null and one direction favors the alternative</a:t>
            </a:r>
          </a:p>
          <a:p>
            <a:pPr marL="228600" indent="-228600">
              <a:buAutoNum type="arabicPeriod" startAt="3"/>
            </a:pPr>
            <a:r>
              <a:rPr lang="en-US" dirty="0"/>
              <a:t>How do you choose a test statistic? </a:t>
            </a:r>
          </a:p>
          <a:p>
            <a:pPr marL="228600" indent="-228600">
              <a:buAutoNum type="arabicPeriod" startAt="3"/>
            </a:pPr>
            <a:r>
              <a:rPr lang="en-US" dirty="0"/>
              <a:t>There are a couple of common themes. There's no hard and fast rules.</a:t>
            </a:r>
          </a:p>
          <a:p>
            <a:pPr marL="228600" indent="-228600">
              <a:buAutoNum type="arabicPeriod" startAt="3"/>
            </a:pPr>
            <a:r>
              <a:rPr lang="en-US" dirty="0"/>
              <a:t> If you were comparing two categorical distributions, the total variation distances often useful. If you're comparing two numerical distributions, often the difference of means is useful. If there's a single quantity you care about, then you might look at something like the average. For instance how long did people live after getting the treatment?</a:t>
            </a:r>
            <a:br>
              <a:rPr lang="en-US" dirty="0"/>
            </a:br>
            <a:endParaRPr lang="en-US" dirty="0"/>
          </a:p>
          <a:p>
            <a:pPr marL="228600" indent="-228600">
              <a:buAutoNum type="arabicPeriod" startAt="3"/>
            </a:pPr>
            <a:r>
              <a:rPr lang="en-US" dirty="0"/>
              <a:t>Next step is you compute the value of the test statistic in your observed data. You take the data that was observed from the real world and you can summarize that with a test statistic. And then you make a prediction about what kinds of outcomes you would be likely to get if the null hypothesis were true.</a:t>
            </a:r>
          </a:p>
          <a:p>
            <a:pPr marL="0" indent="0">
              <a:buNone/>
            </a:pPr>
            <a:endParaRPr lang="en-US" dirty="0"/>
          </a:p>
          <a:p>
            <a:pPr marL="228600" indent="-228600">
              <a:buAutoNum type="arabicPeriod" startAt="3"/>
            </a:pPr>
            <a:r>
              <a:rPr lang="en-US" dirty="0"/>
              <a:t>So you imagine a hypothetical universe where the null hypothesis is true and then you run simulations to generate a whole bunch of simulated outcomes that could have happened in that other universe. </a:t>
            </a:r>
          </a:p>
          <a:p>
            <a:pPr marL="0" indent="0">
              <a:buNone/>
            </a:pPr>
            <a:endParaRPr lang="en-US" dirty="0"/>
          </a:p>
          <a:p>
            <a:pPr marL="228600" indent="-228600">
              <a:buAutoNum type="arabicPeriod" startAt="3"/>
            </a:pPr>
            <a:r>
              <a:rPr lang="en-US" dirty="0"/>
              <a:t>And for each data set you collect in each simulation you summarize it with a statistic. You gather a bunch of those and you plot them on a histogram and you check whether the observed value appears to be consistent. That it could have come from that distribution plausibly without requiring too much, too great a coincidence to believe in that. Often we quantify this by computing a p-value and comparing the p-value to some cutoff, to some threshold.</a:t>
            </a:r>
          </a:p>
          <a:p>
            <a:endParaRPr lang="en-US" dirty="0"/>
          </a:p>
          <a:p>
            <a:endParaRPr lang="en-US" dirty="0"/>
          </a:p>
        </p:txBody>
      </p:sp>
      <p:sp>
        <p:nvSpPr>
          <p:cNvPr id="4" name="Slide Number Placeholder 3"/>
          <p:cNvSpPr>
            <a:spLocks noGrp="1"/>
          </p:cNvSpPr>
          <p:nvPr>
            <p:ph type="sldNum" sz="quarter" idx="5"/>
          </p:nvPr>
        </p:nvSpPr>
        <p:spPr/>
        <p:txBody>
          <a:bodyPr/>
          <a:lstStyle/>
          <a:p>
            <a:fld id="{5715C595-6868-4B1B-A015-367E28984428}" type="slidenum">
              <a:rPr lang="en-US" smtClean="0"/>
              <a:t>9</a:t>
            </a:fld>
            <a:endParaRPr lang="en-US"/>
          </a:p>
        </p:txBody>
      </p:sp>
    </p:spTree>
    <p:extLst>
      <p:ext uri="{BB962C8B-B14F-4D97-AF65-F5344CB8AC3E}">
        <p14:creationId xmlns:p14="http://schemas.microsoft.com/office/powerpoint/2010/main" val="2888284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30225" y="212715"/>
            <a:ext cx="8083550"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3B7EA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940417" y="2536424"/>
            <a:ext cx="5594350" cy="635"/>
          </a:xfrm>
          <a:custGeom>
            <a:avLst/>
            <a:gdLst/>
            <a:ahLst/>
            <a:cxnLst/>
            <a:rect l="l" t="t" r="r" b="b"/>
            <a:pathLst>
              <a:path w="5594350" h="635">
                <a:moveTo>
                  <a:pt x="0" y="299"/>
                </a:moveTo>
                <a:lnTo>
                  <a:pt x="5594100" y="0"/>
                </a:lnTo>
              </a:path>
            </a:pathLst>
          </a:custGeom>
          <a:ln w="9524">
            <a:solidFill>
              <a:srgbClr val="CCCCCC"/>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rgbClr val="3B7EA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3B7EA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3/23/2021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3/23/2021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17" name="bg object 17"/>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2" name="Holder 2"/>
          <p:cNvSpPr>
            <a:spLocks noGrp="1"/>
          </p:cNvSpPr>
          <p:nvPr>
            <p:ph type="title"/>
          </p:nvPr>
        </p:nvSpPr>
        <p:spPr>
          <a:xfrm>
            <a:off x="530225" y="212715"/>
            <a:ext cx="8083550" cy="574040"/>
          </a:xfrm>
          <a:prstGeom prst="rect">
            <a:avLst/>
          </a:prstGeom>
        </p:spPr>
        <p:txBody>
          <a:bodyPr wrap="square" lIns="0" tIns="0" rIns="0" bIns="0">
            <a:spAutoFit/>
          </a:bodyPr>
          <a:lstStyle>
            <a:lvl1pPr>
              <a:defRPr sz="3600" b="1" i="0">
                <a:solidFill>
                  <a:srgbClr val="3B7EA1"/>
                </a:solidFill>
                <a:latin typeface="Arial"/>
                <a:cs typeface="Arial"/>
              </a:defRPr>
            </a:lvl1pPr>
          </a:lstStyle>
          <a:p>
            <a:endParaRPr/>
          </a:p>
        </p:txBody>
      </p:sp>
      <p:sp>
        <p:nvSpPr>
          <p:cNvPr id="3" name="Holder 3"/>
          <p:cNvSpPr>
            <a:spLocks noGrp="1"/>
          </p:cNvSpPr>
          <p:nvPr>
            <p:ph type="body" idx="1"/>
          </p:nvPr>
        </p:nvSpPr>
        <p:spPr>
          <a:xfrm>
            <a:off x="542312" y="1668356"/>
            <a:ext cx="7361555" cy="25450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3/23/2021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4119" y="2240540"/>
            <a:ext cx="4333875" cy="574040"/>
          </a:xfrm>
          <a:prstGeom prst="rect">
            <a:avLst/>
          </a:prstGeom>
        </p:spPr>
        <p:txBody>
          <a:bodyPr vert="horz" wrap="square" lIns="0" tIns="12700" rIns="0" bIns="0" rtlCol="0">
            <a:spAutoFit/>
          </a:bodyPr>
          <a:lstStyle/>
          <a:p>
            <a:pPr marL="12700">
              <a:lnSpc>
                <a:spcPct val="100000"/>
              </a:lnSpc>
              <a:spcBef>
                <a:spcPts val="100"/>
              </a:spcBef>
            </a:pPr>
            <a:r>
              <a:rPr spc="-45" dirty="0"/>
              <a:t>Testing</a:t>
            </a:r>
            <a:r>
              <a:rPr spc="-75" dirty="0"/>
              <a:t> </a:t>
            </a:r>
            <a:r>
              <a:rPr spc="-5" dirty="0"/>
              <a:t>Hypotheses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5258435" cy="574040"/>
          </a:xfrm>
          <a:prstGeom prst="rect">
            <a:avLst/>
          </a:prstGeom>
        </p:spPr>
        <p:txBody>
          <a:bodyPr vert="horz" wrap="square" lIns="0" tIns="12700" rIns="0" bIns="0" rtlCol="0">
            <a:spAutoFit/>
          </a:bodyPr>
          <a:lstStyle/>
          <a:p>
            <a:pPr marL="12700">
              <a:lnSpc>
                <a:spcPct val="100000"/>
              </a:lnSpc>
              <a:spcBef>
                <a:spcPts val="100"/>
              </a:spcBef>
            </a:pPr>
            <a:r>
              <a:rPr spc="-5" dirty="0"/>
              <a:t>Definition of the</a:t>
            </a:r>
            <a:r>
              <a:rPr spc="-65" dirty="0"/>
              <a:t> </a:t>
            </a:r>
            <a:r>
              <a:rPr i="1" dirty="0">
                <a:latin typeface="Arial"/>
                <a:cs typeface="Arial"/>
              </a:rPr>
              <a:t>P</a:t>
            </a:r>
            <a:r>
              <a:rPr dirty="0"/>
              <a:t>-value</a:t>
            </a:r>
          </a:p>
        </p:txBody>
      </p:sp>
      <p:sp>
        <p:nvSpPr>
          <p:cNvPr id="3" name="object 3"/>
          <p:cNvSpPr txBox="1"/>
          <p:nvPr/>
        </p:nvSpPr>
        <p:spPr>
          <a:xfrm>
            <a:off x="581850" y="1007628"/>
            <a:ext cx="7706995" cy="1974214"/>
          </a:xfrm>
          <a:prstGeom prst="rect">
            <a:avLst/>
          </a:prstGeom>
        </p:spPr>
        <p:txBody>
          <a:bodyPr vert="horz" wrap="square" lIns="0" tIns="75565" rIns="0" bIns="0" rtlCol="0">
            <a:spAutoFit/>
          </a:bodyPr>
          <a:lstStyle/>
          <a:p>
            <a:pPr marL="12700">
              <a:lnSpc>
                <a:spcPct val="100000"/>
              </a:lnSpc>
              <a:spcBef>
                <a:spcPts val="595"/>
              </a:spcBef>
            </a:pPr>
            <a:r>
              <a:rPr sz="2400" spc="-5" dirty="0">
                <a:latin typeface="Arial"/>
                <a:cs typeface="Arial"/>
              </a:rPr>
              <a:t>The </a:t>
            </a:r>
            <a:r>
              <a:rPr sz="2400" i="1" dirty="0">
                <a:latin typeface="Arial"/>
                <a:cs typeface="Arial"/>
              </a:rPr>
              <a:t>P</a:t>
            </a:r>
            <a:r>
              <a:rPr sz="2400" dirty="0">
                <a:latin typeface="Arial"/>
                <a:cs typeface="Arial"/>
              </a:rPr>
              <a:t>-value </a:t>
            </a:r>
            <a:r>
              <a:rPr sz="2400" spc="-5" dirty="0">
                <a:latin typeface="Arial"/>
                <a:cs typeface="Arial"/>
              </a:rPr>
              <a:t>is the</a:t>
            </a:r>
            <a:r>
              <a:rPr sz="2400" spc="-15" dirty="0">
                <a:latin typeface="Arial"/>
                <a:cs typeface="Arial"/>
              </a:rPr>
              <a:t> </a:t>
            </a:r>
            <a:r>
              <a:rPr sz="2400" dirty="0">
                <a:latin typeface="Arial"/>
                <a:cs typeface="Arial"/>
              </a:rPr>
              <a:t>chance,</a:t>
            </a:r>
            <a:endParaRPr sz="2400">
              <a:latin typeface="Arial"/>
              <a:cs typeface="Arial"/>
            </a:endParaRPr>
          </a:p>
          <a:p>
            <a:pPr marL="927100" indent="-412750">
              <a:lnSpc>
                <a:spcPct val="100000"/>
              </a:lnSpc>
              <a:spcBef>
                <a:spcPts val="495"/>
              </a:spcBef>
              <a:buClr>
                <a:srgbClr val="C4820D"/>
              </a:buClr>
              <a:buChar char="●"/>
              <a:tabLst>
                <a:tab pos="926465" algn="l"/>
                <a:tab pos="927100" algn="l"/>
              </a:tabLst>
            </a:pPr>
            <a:r>
              <a:rPr sz="2400" spc="-5" dirty="0">
                <a:latin typeface="Arial"/>
                <a:cs typeface="Arial"/>
              </a:rPr>
              <a:t>if the null hypothesis is</a:t>
            </a:r>
            <a:r>
              <a:rPr sz="2400" spc="-20" dirty="0">
                <a:latin typeface="Arial"/>
                <a:cs typeface="Arial"/>
              </a:rPr>
              <a:t> </a:t>
            </a:r>
            <a:r>
              <a:rPr sz="2400" spc="-5" dirty="0">
                <a:latin typeface="Arial"/>
                <a:cs typeface="Arial"/>
              </a:rPr>
              <a:t>true,</a:t>
            </a:r>
            <a:endParaRPr sz="2400">
              <a:latin typeface="Arial"/>
              <a:cs typeface="Arial"/>
            </a:endParaRPr>
          </a:p>
          <a:p>
            <a:pPr marL="927100" indent="-412750">
              <a:lnSpc>
                <a:spcPts val="2865"/>
              </a:lnSpc>
              <a:spcBef>
                <a:spcPts val="15"/>
              </a:spcBef>
              <a:buClr>
                <a:srgbClr val="C4820D"/>
              </a:buClr>
              <a:buChar char="●"/>
              <a:tabLst>
                <a:tab pos="926465" algn="l"/>
                <a:tab pos="927100" algn="l"/>
              </a:tabLst>
            </a:pPr>
            <a:r>
              <a:rPr sz="2400" spc="-5" dirty="0">
                <a:latin typeface="Arial"/>
                <a:cs typeface="Arial"/>
              </a:rPr>
              <a:t>that the test</a:t>
            </a:r>
            <a:r>
              <a:rPr sz="2400" spc="-25" dirty="0">
                <a:latin typeface="Arial"/>
                <a:cs typeface="Arial"/>
              </a:rPr>
              <a:t> </a:t>
            </a:r>
            <a:r>
              <a:rPr sz="2400" dirty="0">
                <a:latin typeface="Arial"/>
                <a:cs typeface="Arial"/>
              </a:rPr>
              <a:t>statistic</a:t>
            </a:r>
            <a:endParaRPr sz="2400">
              <a:latin typeface="Arial"/>
              <a:cs typeface="Arial"/>
            </a:endParaRPr>
          </a:p>
          <a:p>
            <a:pPr marL="927100" indent="-412750">
              <a:lnSpc>
                <a:spcPts val="2850"/>
              </a:lnSpc>
              <a:buClr>
                <a:srgbClr val="C4820D"/>
              </a:buClr>
              <a:buChar char="●"/>
              <a:tabLst>
                <a:tab pos="926465" algn="l"/>
                <a:tab pos="927100" algn="l"/>
              </a:tabLst>
            </a:pPr>
            <a:r>
              <a:rPr sz="2400" spc="-5" dirty="0">
                <a:latin typeface="Arial"/>
                <a:cs typeface="Arial"/>
              </a:rPr>
              <a:t>is equal to the </a:t>
            </a:r>
            <a:r>
              <a:rPr sz="2400" dirty="0">
                <a:latin typeface="Arial"/>
                <a:cs typeface="Arial"/>
              </a:rPr>
              <a:t>value </a:t>
            </a:r>
            <a:r>
              <a:rPr sz="2400" spc="-5" dirty="0">
                <a:latin typeface="Arial"/>
                <a:cs typeface="Arial"/>
              </a:rPr>
              <a:t>that was observed in the</a:t>
            </a:r>
            <a:r>
              <a:rPr sz="2400" spc="-85" dirty="0">
                <a:latin typeface="Arial"/>
                <a:cs typeface="Arial"/>
              </a:rPr>
              <a:t> </a:t>
            </a:r>
            <a:r>
              <a:rPr sz="2400" spc="-5" dirty="0">
                <a:latin typeface="Arial"/>
                <a:cs typeface="Arial"/>
              </a:rPr>
              <a:t>data</a:t>
            </a:r>
            <a:endParaRPr sz="2400">
              <a:latin typeface="Arial"/>
              <a:cs typeface="Arial"/>
            </a:endParaRPr>
          </a:p>
          <a:p>
            <a:pPr marL="927100" indent="-412750">
              <a:lnSpc>
                <a:spcPts val="2865"/>
              </a:lnSpc>
              <a:buClr>
                <a:srgbClr val="C4820D"/>
              </a:buClr>
              <a:buChar char="●"/>
              <a:tabLst>
                <a:tab pos="926465" algn="l"/>
                <a:tab pos="927100" algn="l"/>
              </a:tabLst>
            </a:pPr>
            <a:r>
              <a:rPr sz="2400" spc="-5" dirty="0">
                <a:latin typeface="Arial"/>
                <a:cs typeface="Arial"/>
              </a:rPr>
              <a:t>or is even further in the direction of the</a:t>
            </a:r>
            <a:r>
              <a:rPr sz="2400" spc="-75" dirty="0">
                <a:latin typeface="Arial"/>
                <a:cs typeface="Arial"/>
              </a:rPr>
              <a:t> </a:t>
            </a:r>
            <a:r>
              <a:rPr sz="2400" spc="-5" dirty="0">
                <a:latin typeface="Arial"/>
                <a:cs typeface="Arial"/>
              </a:rPr>
              <a:t>alternative.</a:t>
            </a:r>
            <a:endParaRPr sz="2400">
              <a:latin typeface="Arial"/>
              <a:cs typeface="Arial"/>
            </a:endParaRPr>
          </a:p>
        </p:txBody>
      </p:sp>
      <p:sp>
        <p:nvSpPr>
          <p:cNvPr id="4" name="object 4"/>
          <p:cNvSpPr txBox="1"/>
          <p:nvPr/>
        </p:nvSpPr>
        <p:spPr>
          <a:xfrm>
            <a:off x="4344043" y="4323083"/>
            <a:ext cx="104203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7EA1"/>
                </a:solidFill>
                <a:latin typeface="Arial"/>
                <a:cs typeface="Arial"/>
              </a:rPr>
              <a:t>(Demo)</a:t>
            </a:r>
            <a:endParaRPr sz="24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5258435" cy="574040"/>
          </a:xfrm>
          <a:prstGeom prst="rect">
            <a:avLst/>
          </a:prstGeom>
        </p:spPr>
        <p:txBody>
          <a:bodyPr vert="horz" wrap="square" lIns="0" tIns="12700" rIns="0" bIns="0" rtlCol="0">
            <a:spAutoFit/>
          </a:bodyPr>
          <a:lstStyle/>
          <a:p>
            <a:pPr marL="12700">
              <a:lnSpc>
                <a:spcPct val="100000"/>
              </a:lnSpc>
              <a:spcBef>
                <a:spcPts val="100"/>
              </a:spcBef>
            </a:pPr>
            <a:r>
              <a:rPr spc="-5" dirty="0"/>
              <a:t>Definition of the</a:t>
            </a:r>
            <a:r>
              <a:rPr spc="-65" dirty="0"/>
              <a:t> </a:t>
            </a:r>
            <a:r>
              <a:rPr i="1" dirty="0">
                <a:latin typeface="Arial"/>
                <a:cs typeface="Arial"/>
              </a:rPr>
              <a:t>P</a:t>
            </a:r>
            <a:r>
              <a:rPr dirty="0"/>
              <a:t>-value</a:t>
            </a:r>
          </a:p>
        </p:txBody>
      </p:sp>
      <p:sp>
        <p:nvSpPr>
          <p:cNvPr id="3" name="object 3"/>
          <p:cNvSpPr txBox="1"/>
          <p:nvPr/>
        </p:nvSpPr>
        <p:spPr>
          <a:xfrm>
            <a:off x="581850" y="1007628"/>
            <a:ext cx="7706995" cy="445635"/>
          </a:xfrm>
          <a:prstGeom prst="rect">
            <a:avLst/>
          </a:prstGeom>
        </p:spPr>
        <p:txBody>
          <a:bodyPr vert="horz" wrap="square" lIns="0" tIns="75565" rIns="0" bIns="0" rtlCol="0">
            <a:spAutoFit/>
          </a:bodyPr>
          <a:lstStyle/>
          <a:p>
            <a:pPr marL="514350">
              <a:lnSpc>
                <a:spcPct val="100000"/>
              </a:lnSpc>
              <a:spcBef>
                <a:spcPts val="495"/>
              </a:spcBef>
              <a:buClr>
                <a:srgbClr val="C4820D"/>
              </a:buClr>
              <a:tabLst>
                <a:tab pos="926465" algn="l"/>
                <a:tab pos="927100" algn="l"/>
              </a:tabLst>
            </a:pPr>
            <a:r>
              <a:rPr sz="2400" spc="-5" dirty="0">
                <a:latin typeface="Arial"/>
                <a:cs typeface="Arial"/>
              </a:rPr>
              <a:t>.</a:t>
            </a:r>
            <a:endParaRPr sz="2400" dirty="0">
              <a:latin typeface="Arial"/>
              <a:cs typeface="Arial"/>
            </a:endParaRPr>
          </a:p>
        </p:txBody>
      </p:sp>
    </p:spTree>
    <p:extLst>
      <p:ext uri="{BB962C8B-B14F-4D97-AF65-F5344CB8AC3E}">
        <p14:creationId xmlns:p14="http://schemas.microsoft.com/office/powerpoint/2010/main" val="3000713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5258435" cy="574040"/>
          </a:xfrm>
          <a:prstGeom prst="rect">
            <a:avLst/>
          </a:prstGeom>
        </p:spPr>
        <p:txBody>
          <a:bodyPr vert="horz" wrap="square" lIns="0" tIns="12700" rIns="0" bIns="0" rtlCol="0">
            <a:spAutoFit/>
          </a:bodyPr>
          <a:lstStyle/>
          <a:p>
            <a:pPr marL="12700">
              <a:lnSpc>
                <a:spcPct val="100000"/>
              </a:lnSpc>
              <a:spcBef>
                <a:spcPts val="100"/>
              </a:spcBef>
            </a:pPr>
            <a:r>
              <a:rPr spc="-5" dirty="0"/>
              <a:t>Definition of the</a:t>
            </a:r>
            <a:r>
              <a:rPr spc="-65" dirty="0"/>
              <a:t> </a:t>
            </a:r>
            <a:r>
              <a:rPr i="1" dirty="0">
                <a:latin typeface="Arial"/>
                <a:cs typeface="Arial"/>
              </a:rPr>
              <a:t>P</a:t>
            </a:r>
            <a:r>
              <a:rPr dirty="0"/>
              <a:t>-value</a:t>
            </a:r>
          </a:p>
        </p:txBody>
      </p:sp>
      <p:sp>
        <p:nvSpPr>
          <p:cNvPr id="3" name="object 3"/>
          <p:cNvSpPr txBox="1"/>
          <p:nvPr/>
        </p:nvSpPr>
        <p:spPr>
          <a:xfrm>
            <a:off x="581850" y="1007628"/>
            <a:ext cx="7706995" cy="879087"/>
          </a:xfrm>
          <a:prstGeom prst="rect">
            <a:avLst/>
          </a:prstGeom>
        </p:spPr>
        <p:txBody>
          <a:bodyPr vert="horz" wrap="square" lIns="0" tIns="75565" rIns="0" bIns="0" rtlCol="0">
            <a:spAutoFit/>
          </a:bodyPr>
          <a:lstStyle/>
          <a:p>
            <a:pPr marL="12700">
              <a:lnSpc>
                <a:spcPct val="100000"/>
              </a:lnSpc>
              <a:spcBef>
                <a:spcPts val="595"/>
              </a:spcBef>
            </a:pPr>
            <a:r>
              <a:rPr sz="2400" spc="-5" dirty="0">
                <a:latin typeface="Arial"/>
                <a:cs typeface="Arial"/>
              </a:rPr>
              <a:t>The </a:t>
            </a:r>
            <a:r>
              <a:rPr sz="2400" i="1" dirty="0">
                <a:latin typeface="Arial"/>
                <a:cs typeface="Arial"/>
              </a:rPr>
              <a:t>P</a:t>
            </a:r>
            <a:r>
              <a:rPr sz="2400" dirty="0">
                <a:latin typeface="Arial"/>
                <a:cs typeface="Arial"/>
              </a:rPr>
              <a:t>-value </a:t>
            </a:r>
            <a:r>
              <a:rPr sz="2400" spc="-5" dirty="0">
                <a:latin typeface="Arial"/>
                <a:cs typeface="Arial"/>
              </a:rPr>
              <a:t>is the</a:t>
            </a:r>
            <a:r>
              <a:rPr sz="2400" spc="-15" dirty="0">
                <a:latin typeface="Arial"/>
                <a:cs typeface="Arial"/>
              </a:rPr>
              <a:t> </a:t>
            </a:r>
            <a:r>
              <a:rPr sz="2400" dirty="0">
                <a:latin typeface="Arial"/>
                <a:cs typeface="Arial"/>
              </a:rPr>
              <a:t>chance,</a:t>
            </a:r>
          </a:p>
          <a:p>
            <a:pPr marL="514350">
              <a:lnSpc>
                <a:spcPct val="100000"/>
              </a:lnSpc>
              <a:spcBef>
                <a:spcPts val="495"/>
              </a:spcBef>
              <a:buClr>
                <a:srgbClr val="C4820D"/>
              </a:buClr>
              <a:tabLst>
                <a:tab pos="926465" algn="l"/>
                <a:tab pos="927100" algn="l"/>
              </a:tabLst>
            </a:pPr>
            <a:r>
              <a:rPr sz="2400" spc="-5" dirty="0">
                <a:latin typeface="Arial"/>
                <a:cs typeface="Arial"/>
              </a:rPr>
              <a:t>.</a:t>
            </a:r>
            <a:endParaRPr sz="2400" dirty="0">
              <a:latin typeface="Arial"/>
              <a:cs typeface="Arial"/>
            </a:endParaRPr>
          </a:p>
        </p:txBody>
      </p:sp>
    </p:spTree>
    <p:extLst>
      <p:ext uri="{BB962C8B-B14F-4D97-AF65-F5344CB8AC3E}">
        <p14:creationId xmlns:p14="http://schemas.microsoft.com/office/powerpoint/2010/main" val="367574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5258435" cy="574040"/>
          </a:xfrm>
          <a:prstGeom prst="rect">
            <a:avLst/>
          </a:prstGeom>
        </p:spPr>
        <p:txBody>
          <a:bodyPr vert="horz" wrap="square" lIns="0" tIns="12700" rIns="0" bIns="0" rtlCol="0">
            <a:spAutoFit/>
          </a:bodyPr>
          <a:lstStyle/>
          <a:p>
            <a:pPr marL="12700">
              <a:lnSpc>
                <a:spcPct val="100000"/>
              </a:lnSpc>
              <a:spcBef>
                <a:spcPts val="100"/>
              </a:spcBef>
            </a:pPr>
            <a:r>
              <a:rPr spc="-5" dirty="0"/>
              <a:t>Definition of the</a:t>
            </a:r>
            <a:r>
              <a:rPr spc="-65" dirty="0"/>
              <a:t> </a:t>
            </a:r>
            <a:r>
              <a:rPr i="1" dirty="0">
                <a:latin typeface="Arial"/>
                <a:cs typeface="Arial"/>
              </a:rPr>
              <a:t>P</a:t>
            </a:r>
            <a:r>
              <a:rPr dirty="0"/>
              <a:t>-value</a:t>
            </a:r>
          </a:p>
        </p:txBody>
      </p:sp>
      <p:sp>
        <p:nvSpPr>
          <p:cNvPr id="3" name="object 3"/>
          <p:cNvSpPr txBox="1"/>
          <p:nvPr/>
        </p:nvSpPr>
        <p:spPr>
          <a:xfrm>
            <a:off x="581850" y="1007628"/>
            <a:ext cx="7706995" cy="1974214"/>
          </a:xfrm>
          <a:prstGeom prst="rect">
            <a:avLst/>
          </a:prstGeom>
        </p:spPr>
        <p:txBody>
          <a:bodyPr vert="horz" wrap="square" lIns="0" tIns="75565" rIns="0" bIns="0" rtlCol="0">
            <a:spAutoFit/>
          </a:bodyPr>
          <a:lstStyle/>
          <a:p>
            <a:pPr marL="12700">
              <a:lnSpc>
                <a:spcPct val="100000"/>
              </a:lnSpc>
              <a:spcBef>
                <a:spcPts val="595"/>
              </a:spcBef>
            </a:pPr>
            <a:r>
              <a:rPr sz="2400" spc="-5" dirty="0">
                <a:latin typeface="Arial"/>
                <a:cs typeface="Arial"/>
              </a:rPr>
              <a:t>The </a:t>
            </a:r>
            <a:r>
              <a:rPr sz="2400" i="1" dirty="0">
                <a:latin typeface="Arial"/>
                <a:cs typeface="Arial"/>
              </a:rPr>
              <a:t>P</a:t>
            </a:r>
            <a:r>
              <a:rPr sz="2400" dirty="0">
                <a:latin typeface="Arial"/>
                <a:cs typeface="Arial"/>
              </a:rPr>
              <a:t>-value </a:t>
            </a:r>
            <a:r>
              <a:rPr sz="2400" spc="-5" dirty="0">
                <a:latin typeface="Arial"/>
                <a:cs typeface="Arial"/>
              </a:rPr>
              <a:t>is the</a:t>
            </a:r>
            <a:r>
              <a:rPr sz="2400" spc="-15" dirty="0">
                <a:latin typeface="Arial"/>
                <a:cs typeface="Arial"/>
              </a:rPr>
              <a:t> </a:t>
            </a:r>
            <a:r>
              <a:rPr sz="2400" dirty="0">
                <a:latin typeface="Arial"/>
                <a:cs typeface="Arial"/>
              </a:rPr>
              <a:t>chance,</a:t>
            </a:r>
            <a:endParaRPr sz="2400">
              <a:latin typeface="Arial"/>
              <a:cs typeface="Arial"/>
            </a:endParaRPr>
          </a:p>
          <a:p>
            <a:pPr marL="927100" indent="-412750">
              <a:lnSpc>
                <a:spcPct val="100000"/>
              </a:lnSpc>
              <a:spcBef>
                <a:spcPts val="495"/>
              </a:spcBef>
              <a:buClr>
                <a:srgbClr val="C4820D"/>
              </a:buClr>
              <a:buChar char="●"/>
              <a:tabLst>
                <a:tab pos="926465" algn="l"/>
                <a:tab pos="927100" algn="l"/>
              </a:tabLst>
            </a:pPr>
            <a:r>
              <a:rPr sz="2400" spc="-5" dirty="0">
                <a:latin typeface="Arial"/>
                <a:cs typeface="Arial"/>
              </a:rPr>
              <a:t>if the null hypothesis is</a:t>
            </a:r>
            <a:r>
              <a:rPr sz="2400" spc="-20" dirty="0">
                <a:latin typeface="Arial"/>
                <a:cs typeface="Arial"/>
              </a:rPr>
              <a:t> </a:t>
            </a:r>
            <a:r>
              <a:rPr sz="2400" spc="-5" dirty="0">
                <a:latin typeface="Arial"/>
                <a:cs typeface="Arial"/>
              </a:rPr>
              <a:t>true,</a:t>
            </a:r>
            <a:endParaRPr sz="2400">
              <a:latin typeface="Arial"/>
              <a:cs typeface="Arial"/>
            </a:endParaRPr>
          </a:p>
          <a:p>
            <a:pPr marL="927100" indent="-412750">
              <a:lnSpc>
                <a:spcPts val="2865"/>
              </a:lnSpc>
              <a:spcBef>
                <a:spcPts val="15"/>
              </a:spcBef>
              <a:buClr>
                <a:srgbClr val="C4820D"/>
              </a:buClr>
              <a:buChar char="●"/>
              <a:tabLst>
                <a:tab pos="926465" algn="l"/>
                <a:tab pos="927100" algn="l"/>
              </a:tabLst>
            </a:pPr>
            <a:r>
              <a:rPr sz="2400" spc="-5" dirty="0">
                <a:latin typeface="Arial"/>
                <a:cs typeface="Arial"/>
              </a:rPr>
              <a:t>that the test</a:t>
            </a:r>
            <a:r>
              <a:rPr sz="2400" spc="-25" dirty="0">
                <a:latin typeface="Arial"/>
                <a:cs typeface="Arial"/>
              </a:rPr>
              <a:t> </a:t>
            </a:r>
            <a:r>
              <a:rPr sz="2400" dirty="0">
                <a:latin typeface="Arial"/>
                <a:cs typeface="Arial"/>
              </a:rPr>
              <a:t>statistic</a:t>
            </a:r>
            <a:endParaRPr sz="2400">
              <a:latin typeface="Arial"/>
              <a:cs typeface="Arial"/>
            </a:endParaRPr>
          </a:p>
          <a:p>
            <a:pPr marL="927100" indent="-412750">
              <a:lnSpc>
                <a:spcPts val="2850"/>
              </a:lnSpc>
              <a:buClr>
                <a:srgbClr val="C4820D"/>
              </a:buClr>
              <a:buChar char="●"/>
              <a:tabLst>
                <a:tab pos="926465" algn="l"/>
                <a:tab pos="927100" algn="l"/>
              </a:tabLst>
            </a:pPr>
            <a:r>
              <a:rPr sz="2400" spc="-5" dirty="0">
                <a:latin typeface="Arial"/>
                <a:cs typeface="Arial"/>
              </a:rPr>
              <a:t>is equal to the </a:t>
            </a:r>
            <a:r>
              <a:rPr sz="2400" dirty="0">
                <a:latin typeface="Arial"/>
                <a:cs typeface="Arial"/>
              </a:rPr>
              <a:t>value </a:t>
            </a:r>
            <a:r>
              <a:rPr sz="2400" spc="-5" dirty="0">
                <a:latin typeface="Arial"/>
                <a:cs typeface="Arial"/>
              </a:rPr>
              <a:t>that was observed in the</a:t>
            </a:r>
            <a:r>
              <a:rPr sz="2400" spc="-85" dirty="0">
                <a:latin typeface="Arial"/>
                <a:cs typeface="Arial"/>
              </a:rPr>
              <a:t> </a:t>
            </a:r>
            <a:r>
              <a:rPr sz="2400" spc="-5" dirty="0">
                <a:latin typeface="Arial"/>
                <a:cs typeface="Arial"/>
              </a:rPr>
              <a:t>data</a:t>
            </a:r>
            <a:endParaRPr sz="2400">
              <a:latin typeface="Arial"/>
              <a:cs typeface="Arial"/>
            </a:endParaRPr>
          </a:p>
          <a:p>
            <a:pPr marL="927100" indent="-412750">
              <a:lnSpc>
                <a:spcPts val="2865"/>
              </a:lnSpc>
              <a:buClr>
                <a:srgbClr val="C4820D"/>
              </a:buClr>
              <a:buChar char="●"/>
              <a:tabLst>
                <a:tab pos="926465" algn="l"/>
                <a:tab pos="927100" algn="l"/>
              </a:tabLst>
            </a:pPr>
            <a:r>
              <a:rPr sz="2400" spc="-5" dirty="0">
                <a:latin typeface="Arial"/>
                <a:cs typeface="Arial"/>
              </a:rPr>
              <a:t>or is even further in the direction of the</a:t>
            </a:r>
            <a:r>
              <a:rPr sz="2400" spc="-75" dirty="0">
                <a:latin typeface="Arial"/>
                <a:cs typeface="Arial"/>
              </a:rPr>
              <a:t> </a:t>
            </a:r>
            <a:r>
              <a:rPr sz="2400" spc="-5" dirty="0">
                <a:latin typeface="Arial"/>
                <a:cs typeface="Arial"/>
              </a:rPr>
              <a:t>alternative.</a:t>
            </a:r>
            <a:endParaRPr sz="2400">
              <a:latin typeface="Arial"/>
              <a:cs typeface="Arial"/>
            </a:endParaRPr>
          </a:p>
        </p:txBody>
      </p:sp>
    </p:spTree>
    <p:extLst>
      <p:ext uri="{BB962C8B-B14F-4D97-AF65-F5344CB8AC3E}">
        <p14:creationId xmlns:p14="http://schemas.microsoft.com/office/powerpoint/2010/main" val="868597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8396" y="2240537"/>
            <a:ext cx="6973570" cy="574040"/>
          </a:xfrm>
          <a:prstGeom prst="rect">
            <a:avLst/>
          </a:prstGeom>
        </p:spPr>
        <p:txBody>
          <a:bodyPr vert="horz" wrap="square" lIns="0" tIns="12700" rIns="0" bIns="0" rtlCol="0">
            <a:spAutoFit/>
          </a:bodyPr>
          <a:lstStyle/>
          <a:p>
            <a:pPr marL="12700">
              <a:lnSpc>
                <a:spcPct val="100000"/>
              </a:lnSpc>
              <a:spcBef>
                <a:spcPts val="100"/>
              </a:spcBef>
            </a:pPr>
            <a:r>
              <a:rPr spc="-30" dirty="0"/>
              <a:t>P-Values </a:t>
            </a:r>
            <a:r>
              <a:rPr spc="-5" dirty="0"/>
              <a:t>and </a:t>
            </a:r>
            <a:r>
              <a:rPr spc="-10" dirty="0"/>
              <a:t>Error</a:t>
            </a:r>
            <a:r>
              <a:rPr spc="-70" dirty="0"/>
              <a:t> </a:t>
            </a:r>
            <a:r>
              <a:rPr spc="-5" dirty="0"/>
              <a:t>Probabilities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899457" y="2600233"/>
            <a:ext cx="711584" cy="66972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312457" y="2600233"/>
            <a:ext cx="711584" cy="66972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3899457" y="3442233"/>
            <a:ext cx="711584" cy="669726"/>
          </a:xfrm>
          <a:prstGeom prst="rect">
            <a:avLst/>
          </a:prstGeom>
          <a:blipFill>
            <a:blip r:embed="rId4" cstate="print"/>
            <a:stretch>
              <a:fillRect/>
            </a:stretch>
          </a:blipFill>
        </p:spPr>
        <p:txBody>
          <a:bodyPr wrap="square" lIns="0" tIns="0" rIns="0" bIns="0" rtlCol="0"/>
          <a:lstStyle/>
          <a:p>
            <a:endParaRPr/>
          </a:p>
        </p:txBody>
      </p:sp>
      <p:graphicFrame>
        <p:nvGraphicFramePr>
          <p:cNvPr id="6" name="object 6"/>
          <p:cNvGraphicFramePr>
            <a:graphicFrameLocks noGrp="1"/>
          </p:cNvGraphicFramePr>
          <p:nvPr/>
        </p:nvGraphicFramePr>
        <p:xfrm>
          <a:off x="542312" y="1668356"/>
          <a:ext cx="7327900" cy="2525997"/>
        </p:xfrm>
        <a:graphic>
          <a:graphicData uri="http://schemas.openxmlformats.org/drawingml/2006/table">
            <a:tbl>
              <a:tblPr firstRow="1" bandRow="1">
                <a:tableStyleId>{2D5ABB26-0587-4C30-8999-92F81FD0307C}</a:tableStyleId>
              </a:tblPr>
              <a:tblGrid>
                <a:gridCol w="25019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841999">
                <a:tc>
                  <a:txBody>
                    <a:bodyPr/>
                    <a:lstStyle/>
                    <a:p>
                      <a:pPr>
                        <a:lnSpc>
                          <a:spcPct val="100000"/>
                        </a:lnSpc>
                      </a:pPr>
                      <a:endParaRPr sz="27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430"/>
                        </a:spcBef>
                      </a:pPr>
                      <a:r>
                        <a:rPr sz="2300" b="1" spc="-5" dirty="0">
                          <a:latin typeface="Arial"/>
                          <a:cs typeface="Arial"/>
                        </a:rPr>
                        <a:t>Null is</a:t>
                      </a:r>
                      <a:r>
                        <a:rPr sz="2300" b="1" spc="-35" dirty="0">
                          <a:latin typeface="Arial"/>
                          <a:cs typeface="Arial"/>
                        </a:rPr>
                        <a:t> </a:t>
                      </a:r>
                      <a:r>
                        <a:rPr sz="2300" b="1" dirty="0">
                          <a:latin typeface="Arial"/>
                          <a:cs typeface="Arial"/>
                        </a:rPr>
                        <a:t>true</a:t>
                      </a:r>
                      <a:endParaRPr sz="2300">
                        <a:latin typeface="Arial"/>
                        <a:cs typeface="Arial"/>
                      </a:endParaRPr>
                    </a:p>
                  </a:txBody>
                  <a:tcPr marL="0" marR="0" marT="54610" marB="0">
                    <a:lnL w="9525">
                      <a:solidFill>
                        <a:srgbClr val="9E9E9E"/>
                      </a:solidFill>
                      <a:prstDash val="solid"/>
                    </a:lnL>
                    <a:lnR w="9525">
                      <a:solidFill>
                        <a:srgbClr val="9E9E9E"/>
                      </a:solidFill>
                      <a:prstDash val="solid"/>
                    </a:lnR>
                    <a:lnT w="9525">
                      <a:solidFill>
                        <a:srgbClr val="9E9E9E"/>
                      </a:solidFill>
                      <a:prstDash val="solid"/>
                    </a:lnT>
                    <a:lnB w="28575">
                      <a:solidFill>
                        <a:srgbClr val="9E9E9E"/>
                      </a:solidFill>
                      <a:prstDash val="solid"/>
                    </a:lnB>
                  </a:tcPr>
                </a:tc>
                <a:tc>
                  <a:txBody>
                    <a:bodyPr/>
                    <a:lstStyle/>
                    <a:p>
                      <a:pPr marL="930275" marR="283210" indent="-641350">
                        <a:lnSpc>
                          <a:spcPct val="100499"/>
                        </a:lnSpc>
                        <a:spcBef>
                          <a:spcPts val="420"/>
                        </a:spcBef>
                      </a:pPr>
                      <a:r>
                        <a:rPr sz="2300" b="1" spc="-5" dirty="0">
                          <a:latin typeface="Arial"/>
                          <a:cs typeface="Arial"/>
                        </a:rPr>
                        <a:t>Alternative</a:t>
                      </a:r>
                      <a:r>
                        <a:rPr sz="2300" b="1" spc="-95" dirty="0">
                          <a:latin typeface="Arial"/>
                          <a:cs typeface="Arial"/>
                        </a:rPr>
                        <a:t> </a:t>
                      </a:r>
                      <a:r>
                        <a:rPr sz="2300" b="1" spc="-5" dirty="0">
                          <a:latin typeface="Arial"/>
                          <a:cs typeface="Arial"/>
                        </a:rPr>
                        <a:t>is  </a:t>
                      </a:r>
                      <a:r>
                        <a:rPr sz="2300" b="1" dirty="0">
                          <a:latin typeface="Arial"/>
                          <a:cs typeface="Arial"/>
                        </a:rPr>
                        <a:t>true</a:t>
                      </a:r>
                      <a:endParaRPr sz="2300">
                        <a:latin typeface="Arial"/>
                        <a:cs typeface="Arial"/>
                      </a:endParaRPr>
                    </a:p>
                  </a:txBody>
                  <a:tcPr marL="0" marR="0" marT="53340" marB="0">
                    <a:lnL w="9525">
                      <a:solidFill>
                        <a:srgbClr val="9E9E9E"/>
                      </a:solidFill>
                      <a:prstDash val="solid"/>
                    </a:lnL>
                    <a:lnR w="9525">
                      <a:solidFill>
                        <a:srgbClr val="9E9E9E"/>
                      </a:solidFill>
                      <a:prstDash val="solid"/>
                    </a:lnR>
                    <a:lnT w="9525">
                      <a:solidFill>
                        <a:srgbClr val="9E9E9E"/>
                      </a:solidFill>
                      <a:prstDash val="solid"/>
                    </a:lnT>
                    <a:lnB w="28575">
                      <a:solidFill>
                        <a:srgbClr val="9E9E9E"/>
                      </a:solidFill>
                      <a:prstDash val="solid"/>
                    </a:lnB>
                  </a:tcPr>
                </a:tc>
                <a:extLst>
                  <a:ext uri="{0D108BD9-81ED-4DB2-BD59-A6C34878D82A}">
                    <a16:rowId xmlns:a16="http://schemas.microsoft.com/office/drawing/2014/main" val="10000"/>
                  </a:ext>
                </a:extLst>
              </a:tr>
              <a:tr h="841999">
                <a:tc>
                  <a:txBody>
                    <a:bodyPr/>
                    <a:lstStyle/>
                    <a:p>
                      <a:pPr marL="85725" marR="353060">
                        <a:lnSpc>
                          <a:spcPct val="100499"/>
                        </a:lnSpc>
                        <a:spcBef>
                          <a:spcPts val="420"/>
                        </a:spcBef>
                      </a:pPr>
                      <a:r>
                        <a:rPr sz="2300" b="1" spc="-50" dirty="0">
                          <a:latin typeface="Arial"/>
                          <a:cs typeface="Arial"/>
                        </a:rPr>
                        <a:t>Test </a:t>
                      </a:r>
                      <a:r>
                        <a:rPr sz="2300" b="1" dirty="0">
                          <a:latin typeface="Arial"/>
                          <a:cs typeface="Arial"/>
                        </a:rPr>
                        <a:t>favors</a:t>
                      </a:r>
                      <a:r>
                        <a:rPr sz="2300" b="1" spc="-45" dirty="0">
                          <a:latin typeface="Arial"/>
                          <a:cs typeface="Arial"/>
                        </a:rPr>
                        <a:t> </a:t>
                      </a:r>
                      <a:r>
                        <a:rPr sz="2300" b="1" dirty="0">
                          <a:latin typeface="Arial"/>
                          <a:cs typeface="Arial"/>
                        </a:rPr>
                        <a:t>the  </a:t>
                      </a:r>
                      <a:r>
                        <a:rPr sz="2300" b="1" spc="-5" dirty="0">
                          <a:latin typeface="Arial"/>
                          <a:cs typeface="Arial"/>
                        </a:rPr>
                        <a:t>null</a:t>
                      </a:r>
                      <a:endParaRPr sz="2300">
                        <a:latin typeface="Arial"/>
                        <a:cs typeface="Arial"/>
                      </a:endParaRPr>
                    </a:p>
                  </a:txBody>
                  <a:tcPr marL="0" marR="0" marT="53340" marB="0">
                    <a:lnL w="9525">
                      <a:solidFill>
                        <a:srgbClr val="9E9E9E"/>
                      </a:solidFill>
                      <a:prstDash val="solid"/>
                    </a:lnL>
                    <a:lnR w="2857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345"/>
                        </a:spcBef>
                      </a:pPr>
                      <a:r>
                        <a:rPr sz="4500" dirty="0">
                          <a:solidFill>
                            <a:srgbClr val="00FF00"/>
                          </a:solidFill>
                          <a:latin typeface="Segoe UI Emoji"/>
                          <a:cs typeface="Segoe UI Emoji"/>
                        </a:rPr>
                        <a:t>✅</a:t>
                      </a:r>
                      <a:endParaRPr sz="4500">
                        <a:latin typeface="Segoe UI Emoji"/>
                        <a:cs typeface="Segoe UI Emoji"/>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tc>
                  <a:txBody>
                    <a:bodyPr/>
                    <a:lstStyle/>
                    <a:p>
                      <a:pPr marL="850265">
                        <a:lnSpc>
                          <a:spcPct val="100000"/>
                        </a:lnSpc>
                        <a:spcBef>
                          <a:spcPts val="345"/>
                        </a:spcBef>
                      </a:pPr>
                      <a:r>
                        <a:rPr sz="4500" dirty="0">
                          <a:solidFill>
                            <a:srgbClr val="FF0000"/>
                          </a:solidFill>
                          <a:latin typeface="Segoe UI Emoji"/>
                          <a:cs typeface="Segoe UI Emoji"/>
                        </a:rPr>
                        <a:t>❌</a:t>
                      </a:r>
                      <a:endParaRPr sz="4500">
                        <a:latin typeface="Segoe UI Emoji"/>
                        <a:cs typeface="Segoe UI Emoji"/>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extLst>
                  <a:ext uri="{0D108BD9-81ED-4DB2-BD59-A6C34878D82A}">
                    <a16:rowId xmlns:a16="http://schemas.microsoft.com/office/drawing/2014/main" val="10001"/>
                  </a:ext>
                </a:extLst>
              </a:tr>
              <a:tr h="841999">
                <a:tc>
                  <a:txBody>
                    <a:bodyPr/>
                    <a:lstStyle/>
                    <a:p>
                      <a:pPr marL="85725" marR="353060">
                        <a:lnSpc>
                          <a:spcPct val="100499"/>
                        </a:lnSpc>
                        <a:spcBef>
                          <a:spcPts val="420"/>
                        </a:spcBef>
                      </a:pPr>
                      <a:r>
                        <a:rPr sz="2300" b="1" spc="-50" dirty="0">
                          <a:latin typeface="Arial"/>
                          <a:cs typeface="Arial"/>
                        </a:rPr>
                        <a:t>Test </a:t>
                      </a:r>
                      <a:r>
                        <a:rPr sz="2300" b="1" dirty="0">
                          <a:latin typeface="Arial"/>
                          <a:cs typeface="Arial"/>
                        </a:rPr>
                        <a:t>favors</a:t>
                      </a:r>
                      <a:r>
                        <a:rPr sz="2300" b="1" spc="-45" dirty="0">
                          <a:latin typeface="Arial"/>
                          <a:cs typeface="Arial"/>
                        </a:rPr>
                        <a:t> </a:t>
                      </a:r>
                      <a:r>
                        <a:rPr sz="2300" b="1" dirty="0">
                          <a:latin typeface="Arial"/>
                          <a:cs typeface="Arial"/>
                        </a:rPr>
                        <a:t>the  </a:t>
                      </a:r>
                      <a:r>
                        <a:rPr sz="2300" b="1" spc="-5" dirty="0">
                          <a:latin typeface="Arial"/>
                          <a:cs typeface="Arial"/>
                        </a:rPr>
                        <a:t>alternative</a:t>
                      </a:r>
                      <a:endParaRPr sz="2300">
                        <a:latin typeface="Arial"/>
                        <a:cs typeface="Arial"/>
                      </a:endParaRPr>
                    </a:p>
                  </a:txBody>
                  <a:tcPr marL="0" marR="0" marT="53340" marB="0">
                    <a:lnL w="9525">
                      <a:solidFill>
                        <a:srgbClr val="9E9E9E"/>
                      </a:solidFill>
                      <a:prstDash val="solid"/>
                    </a:lnL>
                    <a:lnR w="2857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345"/>
                        </a:spcBef>
                      </a:pPr>
                      <a:r>
                        <a:rPr sz="4500" dirty="0">
                          <a:solidFill>
                            <a:srgbClr val="FF0000"/>
                          </a:solidFill>
                          <a:latin typeface="Segoe UI Emoji"/>
                          <a:cs typeface="Segoe UI Emoji"/>
                        </a:rPr>
                        <a:t>❌</a:t>
                      </a:r>
                      <a:endParaRPr sz="4500">
                        <a:latin typeface="Segoe UI Emoji"/>
                        <a:cs typeface="Segoe UI Emoji"/>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tc>
                  <a:txBody>
                    <a:bodyPr/>
                    <a:lstStyle/>
                    <a:p>
                      <a:pPr marL="850265">
                        <a:lnSpc>
                          <a:spcPct val="100000"/>
                        </a:lnSpc>
                        <a:spcBef>
                          <a:spcPts val="345"/>
                        </a:spcBef>
                      </a:pPr>
                      <a:r>
                        <a:rPr sz="4500" dirty="0">
                          <a:solidFill>
                            <a:srgbClr val="00FF00"/>
                          </a:solidFill>
                          <a:latin typeface="Segoe UI Emoji"/>
                          <a:cs typeface="Segoe UI Emoji"/>
                        </a:rPr>
                        <a:t>✅</a:t>
                      </a:r>
                      <a:endParaRPr sz="4500">
                        <a:latin typeface="Segoe UI Emoji"/>
                        <a:cs typeface="Segoe UI Emoji"/>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extLst>
                  <a:ext uri="{0D108BD9-81ED-4DB2-BD59-A6C34878D82A}">
                    <a16:rowId xmlns:a16="http://schemas.microsoft.com/office/drawing/2014/main" val="10002"/>
                  </a:ext>
                </a:extLst>
              </a:tr>
            </a:tbl>
          </a:graphicData>
        </a:graphic>
      </p:graphicFrame>
      <p:sp>
        <p:nvSpPr>
          <p:cNvPr id="7" name="object 7"/>
          <p:cNvSpPr/>
          <p:nvPr/>
        </p:nvSpPr>
        <p:spPr>
          <a:xfrm>
            <a:off x="6312457" y="3442233"/>
            <a:ext cx="711584" cy="669726"/>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530225" y="212711"/>
            <a:ext cx="6818630" cy="574040"/>
          </a:xfrm>
          <a:prstGeom prst="rect">
            <a:avLst/>
          </a:prstGeom>
        </p:spPr>
        <p:txBody>
          <a:bodyPr vert="horz" wrap="square" lIns="0" tIns="12700" rIns="0" bIns="0" rtlCol="0">
            <a:spAutoFit/>
          </a:bodyPr>
          <a:lstStyle/>
          <a:p>
            <a:pPr marL="12700">
              <a:lnSpc>
                <a:spcPct val="100000"/>
              </a:lnSpc>
              <a:spcBef>
                <a:spcPts val="100"/>
              </a:spcBef>
            </a:pPr>
            <a:r>
              <a:rPr spc="-5" dirty="0"/>
              <a:t>Can the Conclusion be</a:t>
            </a:r>
            <a:r>
              <a:rPr spc="-70" dirty="0"/>
              <a:t> </a:t>
            </a:r>
            <a:r>
              <a:rPr spc="-20" dirty="0"/>
              <a:t>Wrong?</a:t>
            </a:r>
          </a:p>
        </p:txBody>
      </p:sp>
      <p:sp>
        <p:nvSpPr>
          <p:cNvPr id="9" name="Rectangle 8">
            <a:extLst>
              <a:ext uri="{FF2B5EF4-FFF2-40B4-BE49-F238E27FC236}">
                <a16:creationId xmlns:a16="http://schemas.microsoft.com/office/drawing/2014/main" id="{FAE077EF-44D5-4D59-B7B7-9F56F4D41344}"/>
              </a:ext>
            </a:extLst>
          </p:cNvPr>
          <p:cNvSpPr/>
          <p:nvPr/>
        </p:nvSpPr>
        <p:spPr>
          <a:xfrm>
            <a:off x="304800" y="1489978"/>
            <a:ext cx="8296888" cy="30629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6423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098818"/>
            <a:ext cx="635635" cy="391160"/>
          </a:xfrm>
          <a:prstGeom prst="rect">
            <a:avLst/>
          </a:prstGeom>
        </p:spPr>
        <p:txBody>
          <a:bodyPr vert="horz" wrap="square" lIns="0" tIns="12700" rIns="0" bIns="0" rtlCol="0">
            <a:spAutoFit/>
          </a:bodyPr>
          <a:lstStyle/>
          <a:p>
            <a:pPr marL="12700">
              <a:lnSpc>
                <a:spcPct val="100000"/>
              </a:lnSpc>
              <a:spcBef>
                <a:spcPts val="100"/>
              </a:spcBef>
            </a:pPr>
            <a:r>
              <a:rPr sz="2400" b="1" spc="-135" dirty="0">
                <a:solidFill>
                  <a:srgbClr val="CC4125"/>
                </a:solidFill>
                <a:latin typeface="Arial"/>
                <a:cs typeface="Arial"/>
              </a:rPr>
              <a:t>Y</a:t>
            </a:r>
            <a:r>
              <a:rPr sz="2400" b="1" spc="-5" dirty="0">
                <a:solidFill>
                  <a:srgbClr val="CC4125"/>
                </a:solidFill>
                <a:latin typeface="Arial"/>
                <a:cs typeface="Arial"/>
              </a:rPr>
              <a:t>es.</a:t>
            </a:r>
            <a:endParaRPr sz="2400" dirty="0">
              <a:latin typeface="Arial"/>
              <a:cs typeface="Arial"/>
            </a:endParaRPr>
          </a:p>
        </p:txBody>
      </p:sp>
      <p:sp>
        <p:nvSpPr>
          <p:cNvPr id="3" name="object 3"/>
          <p:cNvSpPr/>
          <p:nvPr/>
        </p:nvSpPr>
        <p:spPr>
          <a:xfrm>
            <a:off x="3899457" y="2600233"/>
            <a:ext cx="711584" cy="66972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312457" y="2600233"/>
            <a:ext cx="711584" cy="66972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3899457" y="3442233"/>
            <a:ext cx="711584" cy="669726"/>
          </a:xfrm>
          <a:prstGeom prst="rect">
            <a:avLst/>
          </a:prstGeom>
          <a:blipFill>
            <a:blip r:embed="rId4" cstate="print"/>
            <a:stretch>
              <a:fillRect/>
            </a:stretch>
          </a:blipFill>
        </p:spPr>
        <p:txBody>
          <a:bodyPr wrap="square" lIns="0" tIns="0" rIns="0" bIns="0" rtlCol="0"/>
          <a:lstStyle/>
          <a:p>
            <a:endParaRPr/>
          </a:p>
        </p:txBody>
      </p:sp>
      <p:graphicFrame>
        <p:nvGraphicFramePr>
          <p:cNvPr id="6" name="object 6"/>
          <p:cNvGraphicFramePr>
            <a:graphicFrameLocks noGrp="1"/>
          </p:cNvGraphicFramePr>
          <p:nvPr/>
        </p:nvGraphicFramePr>
        <p:xfrm>
          <a:off x="542312" y="1668356"/>
          <a:ext cx="7327900" cy="2525997"/>
        </p:xfrm>
        <a:graphic>
          <a:graphicData uri="http://schemas.openxmlformats.org/drawingml/2006/table">
            <a:tbl>
              <a:tblPr firstRow="1" bandRow="1">
                <a:tableStyleId>{2D5ABB26-0587-4C30-8999-92F81FD0307C}</a:tableStyleId>
              </a:tblPr>
              <a:tblGrid>
                <a:gridCol w="25019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841999">
                <a:tc>
                  <a:txBody>
                    <a:bodyPr/>
                    <a:lstStyle/>
                    <a:p>
                      <a:pPr>
                        <a:lnSpc>
                          <a:spcPct val="100000"/>
                        </a:lnSpc>
                      </a:pPr>
                      <a:endParaRPr sz="27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430"/>
                        </a:spcBef>
                      </a:pPr>
                      <a:r>
                        <a:rPr sz="2300" b="1" spc="-5" dirty="0">
                          <a:latin typeface="Arial"/>
                          <a:cs typeface="Arial"/>
                        </a:rPr>
                        <a:t>Null is</a:t>
                      </a:r>
                      <a:r>
                        <a:rPr sz="2300" b="1" spc="-35" dirty="0">
                          <a:latin typeface="Arial"/>
                          <a:cs typeface="Arial"/>
                        </a:rPr>
                        <a:t> </a:t>
                      </a:r>
                      <a:r>
                        <a:rPr sz="2300" b="1" dirty="0">
                          <a:latin typeface="Arial"/>
                          <a:cs typeface="Arial"/>
                        </a:rPr>
                        <a:t>true</a:t>
                      </a:r>
                      <a:endParaRPr sz="2300">
                        <a:latin typeface="Arial"/>
                        <a:cs typeface="Arial"/>
                      </a:endParaRPr>
                    </a:p>
                  </a:txBody>
                  <a:tcPr marL="0" marR="0" marT="54610" marB="0">
                    <a:lnL w="9525">
                      <a:solidFill>
                        <a:srgbClr val="9E9E9E"/>
                      </a:solidFill>
                      <a:prstDash val="solid"/>
                    </a:lnL>
                    <a:lnR w="9525">
                      <a:solidFill>
                        <a:srgbClr val="9E9E9E"/>
                      </a:solidFill>
                      <a:prstDash val="solid"/>
                    </a:lnR>
                    <a:lnT w="9525">
                      <a:solidFill>
                        <a:srgbClr val="9E9E9E"/>
                      </a:solidFill>
                      <a:prstDash val="solid"/>
                    </a:lnT>
                    <a:lnB w="28575">
                      <a:solidFill>
                        <a:srgbClr val="9E9E9E"/>
                      </a:solidFill>
                      <a:prstDash val="solid"/>
                    </a:lnB>
                  </a:tcPr>
                </a:tc>
                <a:tc>
                  <a:txBody>
                    <a:bodyPr/>
                    <a:lstStyle/>
                    <a:p>
                      <a:pPr marL="930275" marR="283210" indent="-641350">
                        <a:lnSpc>
                          <a:spcPct val="100499"/>
                        </a:lnSpc>
                        <a:spcBef>
                          <a:spcPts val="420"/>
                        </a:spcBef>
                      </a:pPr>
                      <a:r>
                        <a:rPr sz="2300" b="1" spc="-5" dirty="0">
                          <a:latin typeface="Arial"/>
                          <a:cs typeface="Arial"/>
                        </a:rPr>
                        <a:t>Alternative</a:t>
                      </a:r>
                      <a:r>
                        <a:rPr sz="2300" b="1" spc="-95" dirty="0">
                          <a:latin typeface="Arial"/>
                          <a:cs typeface="Arial"/>
                        </a:rPr>
                        <a:t> </a:t>
                      </a:r>
                      <a:r>
                        <a:rPr sz="2300" b="1" spc="-5" dirty="0">
                          <a:latin typeface="Arial"/>
                          <a:cs typeface="Arial"/>
                        </a:rPr>
                        <a:t>is  </a:t>
                      </a:r>
                      <a:r>
                        <a:rPr sz="2300" b="1" dirty="0">
                          <a:latin typeface="Arial"/>
                          <a:cs typeface="Arial"/>
                        </a:rPr>
                        <a:t>true</a:t>
                      </a:r>
                      <a:endParaRPr sz="2300">
                        <a:latin typeface="Arial"/>
                        <a:cs typeface="Arial"/>
                      </a:endParaRPr>
                    </a:p>
                  </a:txBody>
                  <a:tcPr marL="0" marR="0" marT="53340" marB="0">
                    <a:lnL w="9525">
                      <a:solidFill>
                        <a:srgbClr val="9E9E9E"/>
                      </a:solidFill>
                      <a:prstDash val="solid"/>
                    </a:lnL>
                    <a:lnR w="9525">
                      <a:solidFill>
                        <a:srgbClr val="9E9E9E"/>
                      </a:solidFill>
                      <a:prstDash val="solid"/>
                    </a:lnR>
                    <a:lnT w="9525">
                      <a:solidFill>
                        <a:srgbClr val="9E9E9E"/>
                      </a:solidFill>
                      <a:prstDash val="solid"/>
                    </a:lnT>
                    <a:lnB w="28575">
                      <a:solidFill>
                        <a:srgbClr val="9E9E9E"/>
                      </a:solidFill>
                      <a:prstDash val="solid"/>
                    </a:lnB>
                  </a:tcPr>
                </a:tc>
                <a:extLst>
                  <a:ext uri="{0D108BD9-81ED-4DB2-BD59-A6C34878D82A}">
                    <a16:rowId xmlns:a16="http://schemas.microsoft.com/office/drawing/2014/main" val="10000"/>
                  </a:ext>
                </a:extLst>
              </a:tr>
              <a:tr h="841999">
                <a:tc>
                  <a:txBody>
                    <a:bodyPr/>
                    <a:lstStyle/>
                    <a:p>
                      <a:pPr marL="85725" marR="353060">
                        <a:lnSpc>
                          <a:spcPct val="100499"/>
                        </a:lnSpc>
                        <a:spcBef>
                          <a:spcPts val="420"/>
                        </a:spcBef>
                      </a:pPr>
                      <a:r>
                        <a:rPr sz="2300" b="1" spc="-50" dirty="0">
                          <a:latin typeface="Arial"/>
                          <a:cs typeface="Arial"/>
                        </a:rPr>
                        <a:t>Test </a:t>
                      </a:r>
                      <a:r>
                        <a:rPr sz="2300" b="1" dirty="0">
                          <a:latin typeface="Arial"/>
                          <a:cs typeface="Arial"/>
                        </a:rPr>
                        <a:t>favors</a:t>
                      </a:r>
                      <a:r>
                        <a:rPr sz="2300" b="1" spc="-45" dirty="0">
                          <a:latin typeface="Arial"/>
                          <a:cs typeface="Arial"/>
                        </a:rPr>
                        <a:t> </a:t>
                      </a:r>
                      <a:r>
                        <a:rPr sz="2300" b="1" dirty="0">
                          <a:latin typeface="Arial"/>
                          <a:cs typeface="Arial"/>
                        </a:rPr>
                        <a:t>the  </a:t>
                      </a:r>
                      <a:r>
                        <a:rPr sz="2300" b="1" spc="-5" dirty="0">
                          <a:latin typeface="Arial"/>
                          <a:cs typeface="Arial"/>
                        </a:rPr>
                        <a:t>null</a:t>
                      </a:r>
                      <a:endParaRPr sz="2300">
                        <a:latin typeface="Arial"/>
                        <a:cs typeface="Arial"/>
                      </a:endParaRPr>
                    </a:p>
                  </a:txBody>
                  <a:tcPr marL="0" marR="0" marT="53340" marB="0">
                    <a:lnL w="9525">
                      <a:solidFill>
                        <a:srgbClr val="9E9E9E"/>
                      </a:solidFill>
                      <a:prstDash val="solid"/>
                    </a:lnL>
                    <a:lnR w="2857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345"/>
                        </a:spcBef>
                      </a:pPr>
                      <a:r>
                        <a:rPr sz="4500" dirty="0">
                          <a:solidFill>
                            <a:srgbClr val="00FF00"/>
                          </a:solidFill>
                          <a:latin typeface="Segoe UI Emoji"/>
                          <a:cs typeface="Segoe UI Emoji"/>
                        </a:rPr>
                        <a:t>✅</a:t>
                      </a:r>
                      <a:endParaRPr sz="4500">
                        <a:latin typeface="Segoe UI Emoji"/>
                        <a:cs typeface="Segoe UI Emoji"/>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tc>
                  <a:txBody>
                    <a:bodyPr/>
                    <a:lstStyle/>
                    <a:p>
                      <a:pPr marL="850265">
                        <a:lnSpc>
                          <a:spcPct val="100000"/>
                        </a:lnSpc>
                        <a:spcBef>
                          <a:spcPts val="345"/>
                        </a:spcBef>
                      </a:pPr>
                      <a:r>
                        <a:rPr sz="4500" dirty="0">
                          <a:solidFill>
                            <a:srgbClr val="FF0000"/>
                          </a:solidFill>
                          <a:latin typeface="Segoe UI Emoji"/>
                          <a:cs typeface="Segoe UI Emoji"/>
                        </a:rPr>
                        <a:t>❌</a:t>
                      </a:r>
                      <a:endParaRPr sz="4500">
                        <a:latin typeface="Segoe UI Emoji"/>
                        <a:cs typeface="Segoe UI Emoji"/>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extLst>
                  <a:ext uri="{0D108BD9-81ED-4DB2-BD59-A6C34878D82A}">
                    <a16:rowId xmlns:a16="http://schemas.microsoft.com/office/drawing/2014/main" val="10001"/>
                  </a:ext>
                </a:extLst>
              </a:tr>
              <a:tr h="841999">
                <a:tc>
                  <a:txBody>
                    <a:bodyPr/>
                    <a:lstStyle/>
                    <a:p>
                      <a:pPr marL="85725" marR="353060">
                        <a:lnSpc>
                          <a:spcPct val="100499"/>
                        </a:lnSpc>
                        <a:spcBef>
                          <a:spcPts val="420"/>
                        </a:spcBef>
                      </a:pPr>
                      <a:r>
                        <a:rPr sz="2300" b="1" spc="-50" dirty="0">
                          <a:latin typeface="Arial"/>
                          <a:cs typeface="Arial"/>
                        </a:rPr>
                        <a:t>Test </a:t>
                      </a:r>
                      <a:r>
                        <a:rPr sz="2300" b="1" dirty="0">
                          <a:latin typeface="Arial"/>
                          <a:cs typeface="Arial"/>
                        </a:rPr>
                        <a:t>favors</a:t>
                      </a:r>
                      <a:r>
                        <a:rPr sz="2300" b="1" spc="-45" dirty="0">
                          <a:latin typeface="Arial"/>
                          <a:cs typeface="Arial"/>
                        </a:rPr>
                        <a:t> </a:t>
                      </a:r>
                      <a:r>
                        <a:rPr sz="2300" b="1" dirty="0">
                          <a:latin typeface="Arial"/>
                          <a:cs typeface="Arial"/>
                        </a:rPr>
                        <a:t>the  </a:t>
                      </a:r>
                      <a:r>
                        <a:rPr sz="2300" b="1" spc="-5" dirty="0">
                          <a:latin typeface="Arial"/>
                          <a:cs typeface="Arial"/>
                        </a:rPr>
                        <a:t>alternative</a:t>
                      </a:r>
                      <a:endParaRPr sz="2300">
                        <a:latin typeface="Arial"/>
                        <a:cs typeface="Arial"/>
                      </a:endParaRPr>
                    </a:p>
                  </a:txBody>
                  <a:tcPr marL="0" marR="0" marT="53340" marB="0">
                    <a:lnL w="9525">
                      <a:solidFill>
                        <a:srgbClr val="9E9E9E"/>
                      </a:solidFill>
                      <a:prstDash val="solid"/>
                    </a:lnL>
                    <a:lnR w="2857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345"/>
                        </a:spcBef>
                      </a:pPr>
                      <a:r>
                        <a:rPr sz="4500" dirty="0">
                          <a:solidFill>
                            <a:srgbClr val="FF0000"/>
                          </a:solidFill>
                          <a:latin typeface="Segoe UI Emoji"/>
                          <a:cs typeface="Segoe UI Emoji"/>
                        </a:rPr>
                        <a:t>❌</a:t>
                      </a:r>
                      <a:endParaRPr sz="4500">
                        <a:latin typeface="Segoe UI Emoji"/>
                        <a:cs typeface="Segoe UI Emoji"/>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tc>
                  <a:txBody>
                    <a:bodyPr/>
                    <a:lstStyle/>
                    <a:p>
                      <a:pPr marL="850265">
                        <a:lnSpc>
                          <a:spcPct val="100000"/>
                        </a:lnSpc>
                        <a:spcBef>
                          <a:spcPts val="345"/>
                        </a:spcBef>
                      </a:pPr>
                      <a:r>
                        <a:rPr sz="4500" dirty="0">
                          <a:solidFill>
                            <a:srgbClr val="00FF00"/>
                          </a:solidFill>
                          <a:latin typeface="Segoe UI Emoji"/>
                          <a:cs typeface="Segoe UI Emoji"/>
                        </a:rPr>
                        <a:t>✅</a:t>
                      </a:r>
                      <a:endParaRPr sz="4500">
                        <a:latin typeface="Segoe UI Emoji"/>
                        <a:cs typeface="Segoe UI Emoji"/>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extLst>
                  <a:ext uri="{0D108BD9-81ED-4DB2-BD59-A6C34878D82A}">
                    <a16:rowId xmlns:a16="http://schemas.microsoft.com/office/drawing/2014/main" val="10002"/>
                  </a:ext>
                </a:extLst>
              </a:tr>
            </a:tbl>
          </a:graphicData>
        </a:graphic>
      </p:graphicFrame>
      <p:sp>
        <p:nvSpPr>
          <p:cNvPr id="7" name="object 7"/>
          <p:cNvSpPr/>
          <p:nvPr/>
        </p:nvSpPr>
        <p:spPr>
          <a:xfrm>
            <a:off x="6312457" y="3442233"/>
            <a:ext cx="711584" cy="669726"/>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530225" y="212711"/>
            <a:ext cx="6818630" cy="574040"/>
          </a:xfrm>
          <a:prstGeom prst="rect">
            <a:avLst/>
          </a:prstGeom>
        </p:spPr>
        <p:txBody>
          <a:bodyPr vert="horz" wrap="square" lIns="0" tIns="12700" rIns="0" bIns="0" rtlCol="0">
            <a:spAutoFit/>
          </a:bodyPr>
          <a:lstStyle/>
          <a:p>
            <a:pPr marL="12700">
              <a:lnSpc>
                <a:spcPct val="100000"/>
              </a:lnSpc>
              <a:spcBef>
                <a:spcPts val="100"/>
              </a:spcBef>
            </a:pPr>
            <a:r>
              <a:rPr spc="-5" dirty="0"/>
              <a:t>Can the Conclusion be</a:t>
            </a:r>
            <a:r>
              <a:rPr spc="-70" dirty="0"/>
              <a:t> </a:t>
            </a:r>
            <a:r>
              <a:rPr spc="-20" dirty="0"/>
              <a:t>Wrong?</a:t>
            </a:r>
          </a:p>
        </p:txBody>
      </p:sp>
      <p:sp>
        <p:nvSpPr>
          <p:cNvPr id="9" name="Rectangle 8">
            <a:extLst>
              <a:ext uri="{FF2B5EF4-FFF2-40B4-BE49-F238E27FC236}">
                <a16:creationId xmlns:a16="http://schemas.microsoft.com/office/drawing/2014/main" id="{FAE077EF-44D5-4D59-B7B7-9F56F4D41344}"/>
              </a:ext>
            </a:extLst>
          </p:cNvPr>
          <p:cNvSpPr/>
          <p:nvPr/>
        </p:nvSpPr>
        <p:spPr>
          <a:xfrm>
            <a:off x="304800" y="1489978"/>
            <a:ext cx="8296888" cy="30629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7764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098818"/>
            <a:ext cx="635635" cy="391160"/>
          </a:xfrm>
          <a:prstGeom prst="rect">
            <a:avLst/>
          </a:prstGeom>
        </p:spPr>
        <p:txBody>
          <a:bodyPr vert="horz" wrap="square" lIns="0" tIns="12700" rIns="0" bIns="0" rtlCol="0">
            <a:spAutoFit/>
          </a:bodyPr>
          <a:lstStyle/>
          <a:p>
            <a:pPr marL="12700">
              <a:lnSpc>
                <a:spcPct val="100000"/>
              </a:lnSpc>
              <a:spcBef>
                <a:spcPts val="100"/>
              </a:spcBef>
            </a:pPr>
            <a:r>
              <a:rPr sz="2400" b="1" spc="-135" dirty="0">
                <a:solidFill>
                  <a:srgbClr val="CC4125"/>
                </a:solidFill>
                <a:latin typeface="Arial"/>
                <a:cs typeface="Arial"/>
              </a:rPr>
              <a:t>Y</a:t>
            </a:r>
            <a:r>
              <a:rPr sz="2400" b="1" spc="-5" dirty="0">
                <a:solidFill>
                  <a:srgbClr val="CC4125"/>
                </a:solidFill>
                <a:latin typeface="Arial"/>
                <a:cs typeface="Arial"/>
              </a:rPr>
              <a:t>es.</a:t>
            </a:r>
            <a:endParaRPr sz="2400">
              <a:latin typeface="Arial"/>
              <a:cs typeface="Arial"/>
            </a:endParaRPr>
          </a:p>
        </p:txBody>
      </p:sp>
      <p:sp>
        <p:nvSpPr>
          <p:cNvPr id="3" name="object 3"/>
          <p:cNvSpPr/>
          <p:nvPr/>
        </p:nvSpPr>
        <p:spPr>
          <a:xfrm>
            <a:off x="3899457" y="2600233"/>
            <a:ext cx="711584" cy="66972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312457" y="2600233"/>
            <a:ext cx="711584" cy="66972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3899457" y="3442233"/>
            <a:ext cx="711584" cy="669726"/>
          </a:xfrm>
          <a:prstGeom prst="rect">
            <a:avLst/>
          </a:prstGeom>
          <a:blipFill>
            <a:blip r:embed="rId4" cstate="print"/>
            <a:stretch>
              <a:fillRect/>
            </a:stretch>
          </a:blipFill>
        </p:spPr>
        <p:txBody>
          <a:bodyPr wrap="square" lIns="0" tIns="0" rIns="0" bIns="0" rtlCol="0"/>
          <a:lstStyle/>
          <a:p>
            <a:endParaRPr/>
          </a:p>
        </p:txBody>
      </p:sp>
      <p:graphicFrame>
        <p:nvGraphicFramePr>
          <p:cNvPr id="6" name="object 6"/>
          <p:cNvGraphicFramePr>
            <a:graphicFrameLocks noGrp="1"/>
          </p:cNvGraphicFramePr>
          <p:nvPr/>
        </p:nvGraphicFramePr>
        <p:xfrm>
          <a:off x="542312" y="1668356"/>
          <a:ext cx="7327900" cy="2525997"/>
        </p:xfrm>
        <a:graphic>
          <a:graphicData uri="http://schemas.openxmlformats.org/drawingml/2006/table">
            <a:tbl>
              <a:tblPr firstRow="1" bandRow="1">
                <a:tableStyleId>{2D5ABB26-0587-4C30-8999-92F81FD0307C}</a:tableStyleId>
              </a:tblPr>
              <a:tblGrid>
                <a:gridCol w="25019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841999">
                <a:tc>
                  <a:txBody>
                    <a:bodyPr/>
                    <a:lstStyle/>
                    <a:p>
                      <a:pPr>
                        <a:lnSpc>
                          <a:spcPct val="100000"/>
                        </a:lnSpc>
                      </a:pPr>
                      <a:endParaRPr sz="27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430"/>
                        </a:spcBef>
                      </a:pPr>
                      <a:r>
                        <a:rPr sz="2300" b="1" spc="-5" dirty="0">
                          <a:latin typeface="Arial"/>
                          <a:cs typeface="Arial"/>
                        </a:rPr>
                        <a:t>Null is</a:t>
                      </a:r>
                      <a:r>
                        <a:rPr sz="2300" b="1" spc="-35" dirty="0">
                          <a:latin typeface="Arial"/>
                          <a:cs typeface="Arial"/>
                        </a:rPr>
                        <a:t> </a:t>
                      </a:r>
                      <a:r>
                        <a:rPr sz="2300" b="1" dirty="0">
                          <a:latin typeface="Arial"/>
                          <a:cs typeface="Arial"/>
                        </a:rPr>
                        <a:t>true</a:t>
                      </a:r>
                      <a:endParaRPr sz="2300">
                        <a:latin typeface="Arial"/>
                        <a:cs typeface="Arial"/>
                      </a:endParaRPr>
                    </a:p>
                  </a:txBody>
                  <a:tcPr marL="0" marR="0" marT="54610" marB="0">
                    <a:lnL w="9525">
                      <a:solidFill>
                        <a:srgbClr val="9E9E9E"/>
                      </a:solidFill>
                      <a:prstDash val="solid"/>
                    </a:lnL>
                    <a:lnR w="9525">
                      <a:solidFill>
                        <a:srgbClr val="9E9E9E"/>
                      </a:solidFill>
                      <a:prstDash val="solid"/>
                    </a:lnR>
                    <a:lnT w="9525">
                      <a:solidFill>
                        <a:srgbClr val="9E9E9E"/>
                      </a:solidFill>
                      <a:prstDash val="solid"/>
                    </a:lnT>
                    <a:lnB w="28575">
                      <a:solidFill>
                        <a:srgbClr val="9E9E9E"/>
                      </a:solidFill>
                      <a:prstDash val="solid"/>
                    </a:lnB>
                  </a:tcPr>
                </a:tc>
                <a:tc>
                  <a:txBody>
                    <a:bodyPr/>
                    <a:lstStyle/>
                    <a:p>
                      <a:pPr marL="930275" marR="283210" indent="-641350">
                        <a:lnSpc>
                          <a:spcPct val="100499"/>
                        </a:lnSpc>
                        <a:spcBef>
                          <a:spcPts val="420"/>
                        </a:spcBef>
                      </a:pPr>
                      <a:r>
                        <a:rPr sz="2300" b="1" spc="-5" dirty="0">
                          <a:latin typeface="Arial"/>
                          <a:cs typeface="Arial"/>
                        </a:rPr>
                        <a:t>Alternative</a:t>
                      </a:r>
                      <a:r>
                        <a:rPr sz="2300" b="1" spc="-95" dirty="0">
                          <a:latin typeface="Arial"/>
                          <a:cs typeface="Arial"/>
                        </a:rPr>
                        <a:t> </a:t>
                      </a:r>
                      <a:r>
                        <a:rPr sz="2300" b="1" spc="-5" dirty="0">
                          <a:latin typeface="Arial"/>
                          <a:cs typeface="Arial"/>
                        </a:rPr>
                        <a:t>is  </a:t>
                      </a:r>
                      <a:r>
                        <a:rPr sz="2300" b="1" dirty="0">
                          <a:latin typeface="Arial"/>
                          <a:cs typeface="Arial"/>
                        </a:rPr>
                        <a:t>true</a:t>
                      </a:r>
                      <a:endParaRPr sz="2300">
                        <a:latin typeface="Arial"/>
                        <a:cs typeface="Arial"/>
                      </a:endParaRPr>
                    </a:p>
                  </a:txBody>
                  <a:tcPr marL="0" marR="0" marT="53340" marB="0">
                    <a:lnL w="9525">
                      <a:solidFill>
                        <a:srgbClr val="9E9E9E"/>
                      </a:solidFill>
                      <a:prstDash val="solid"/>
                    </a:lnL>
                    <a:lnR w="9525">
                      <a:solidFill>
                        <a:srgbClr val="9E9E9E"/>
                      </a:solidFill>
                      <a:prstDash val="solid"/>
                    </a:lnR>
                    <a:lnT w="9525">
                      <a:solidFill>
                        <a:srgbClr val="9E9E9E"/>
                      </a:solidFill>
                      <a:prstDash val="solid"/>
                    </a:lnT>
                    <a:lnB w="28575">
                      <a:solidFill>
                        <a:srgbClr val="9E9E9E"/>
                      </a:solidFill>
                      <a:prstDash val="solid"/>
                    </a:lnB>
                  </a:tcPr>
                </a:tc>
                <a:extLst>
                  <a:ext uri="{0D108BD9-81ED-4DB2-BD59-A6C34878D82A}">
                    <a16:rowId xmlns:a16="http://schemas.microsoft.com/office/drawing/2014/main" val="10000"/>
                  </a:ext>
                </a:extLst>
              </a:tr>
              <a:tr h="841999">
                <a:tc>
                  <a:txBody>
                    <a:bodyPr/>
                    <a:lstStyle/>
                    <a:p>
                      <a:pPr marL="85725" marR="353060">
                        <a:lnSpc>
                          <a:spcPct val="100499"/>
                        </a:lnSpc>
                        <a:spcBef>
                          <a:spcPts val="420"/>
                        </a:spcBef>
                      </a:pPr>
                      <a:r>
                        <a:rPr sz="2300" b="1" spc="-50" dirty="0">
                          <a:latin typeface="Arial"/>
                          <a:cs typeface="Arial"/>
                        </a:rPr>
                        <a:t>Test </a:t>
                      </a:r>
                      <a:r>
                        <a:rPr sz="2300" b="1" dirty="0">
                          <a:latin typeface="Arial"/>
                          <a:cs typeface="Arial"/>
                        </a:rPr>
                        <a:t>favors</a:t>
                      </a:r>
                      <a:r>
                        <a:rPr sz="2300" b="1" spc="-45" dirty="0">
                          <a:latin typeface="Arial"/>
                          <a:cs typeface="Arial"/>
                        </a:rPr>
                        <a:t> </a:t>
                      </a:r>
                      <a:r>
                        <a:rPr sz="2300" b="1" dirty="0">
                          <a:latin typeface="Arial"/>
                          <a:cs typeface="Arial"/>
                        </a:rPr>
                        <a:t>the  </a:t>
                      </a:r>
                      <a:r>
                        <a:rPr sz="2300" b="1" spc="-5" dirty="0">
                          <a:latin typeface="Arial"/>
                          <a:cs typeface="Arial"/>
                        </a:rPr>
                        <a:t>null</a:t>
                      </a:r>
                      <a:endParaRPr sz="2300">
                        <a:latin typeface="Arial"/>
                        <a:cs typeface="Arial"/>
                      </a:endParaRPr>
                    </a:p>
                  </a:txBody>
                  <a:tcPr marL="0" marR="0" marT="53340" marB="0">
                    <a:lnL w="9525">
                      <a:solidFill>
                        <a:srgbClr val="9E9E9E"/>
                      </a:solidFill>
                      <a:prstDash val="solid"/>
                    </a:lnL>
                    <a:lnR w="2857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345"/>
                        </a:spcBef>
                      </a:pPr>
                      <a:r>
                        <a:rPr sz="4500" dirty="0">
                          <a:solidFill>
                            <a:srgbClr val="00FF00"/>
                          </a:solidFill>
                          <a:latin typeface="Segoe UI Emoji"/>
                          <a:cs typeface="Segoe UI Emoji"/>
                        </a:rPr>
                        <a:t>✅</a:t>
                      </a:r>
                      <a:endParaRPr sz="4500">
                        <a:latin typeface="Segoe UI Emoji"/>
                        <a:cs typeface="Segoe UI Emoji"/>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tc>
                  <a:txBody>
                    <a:bodyPr/>
                    <a:lstStyle/>
                    <a:p>
                      <a:pPr marL="850265">
                        <a:lnSpc>
                          <a:spcPct val="100000"/>
                        </a:lnSpc>
                        <a:spcBef>
                          <a:spcPts val="345"/>
                        </a:spcBef>
                      </a:pPr>
                      <a:r>
                        <a:rPr sz="4500" dirty="0">
                          <a:solidFill>
                            <a:srgbClr val="FF0000"/>
                          </a:solidFill>
                          <a:latin typeface="Segoe UI Emoji"/>
                          <a:cs typeface="Segoe UI Emoji"/>
                        </a:rPr>
                        <a:t>❌</a:t>
                      </a:r>
                      <a:endParaRPr sz="4500">
                        <a:latin typeface="Segoe UI Emoji"/>
                        <a:cs typeface="Segoe UI Emoji"/>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extLst>
                  <a:ext uri="{0D108BD9-81ED-4DB2-BD59-A6C34878D82A}">
                    <a16:rowId xmlns:a16="http://schemas.microsoft.com/office/drawing/2014/main" val="10001"/>
                  </a:ext>
                </a:extLst>
              </a:tr>
              <a:tr h="841999">
                <a:tc>
                  <a:txBody>
                    <a:bodyPr/>
                    <a:lstStyle/>
                    <a:p>
                      <a:pPr marL="85725" marR="353060">
                        <a:lnSpc>
                          <a:spcPct val="100499"/>
                        </a:lnSpc>
                        <a:spcBef>
                          <a:spcPts val="420"/>
                        </a:spcBef>
                      </a:pPr>
                      <a:r>
                        <a:rPr sz="2300" b="1" spc="-50" dirty="0">
                          <a:latin typeface="Arial"/>
                          <a:cs typeface="Arial"/>
                        </a:rPr>
                        <a:t>Test </a:t>
                      </a:r>
                      <a:r>
                        <a:rPr sz="2300" b="1" dirty="0">
                          <a:latin typeface="Arial"/>
                          <a:cs typeface="Arial"/>
                        </a:rPr>
                        <a:t>favors</a:t>
                      </a:r>
                      <a:r>
                        <a:rPr sz="2300" b="1" spc="-45" dirty="0">
                          <a:latin typeface="Arial"/>
                          <a:cs typeface="Arial"/>
                        </a:rPr>
                        <a:t> </a:t>
                      </a:r>
                      <a:r>
                        <a:rPr sz="2300" b="1" dirty="0">
                          <a:latin typeface="Arial"/>
                          <a:cs typeface="Arial"/>
                        </a:rPr>
                        <a:t>the  </a:t>
                      </a:r>
                      <a:r>
                        <a:rPr sz="2300" b="1" spc="-5" dirty="0">
                          <a:latin typeface="Arial"/>
                          <a:cs typeface="Arial"/>
                        </a:rPr>
                        <a:t>alternative</a:t>
                      </a:r>
                      <a:endParaRPr sz="2300">
                        <a:latin typeface="Arial"/>
                        <a:cs typeface="Arial"/>
                      </a:endParaRPr>
                    </a:p>
                  </a:txBody>
                  <a:tcPr marL="0" marR="0" marT="53340" marB="0">
                    <a:lnL w="9525">
                      <a:solidFill>
                        <a:srgbClr val="9E9E9E"/>
                      </a:solidFill>
                      <a:prstDash val="solid"/>
                    </a:lnL>
                    <a:lnR w="2857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345"/>
                        </a:spcBef>
                      </a:pPr>
                      <a:r>
                        <a:rPr sz="4500" dirty="0">
                          <a:solidFill>
                            <a:srgbClr val="FF0000"/>
                          </a:solidFill>
                          <a:latin typeface="Segoe UI Emoji"/>
                          <a:cs typeface="Segoe UI Emoji"/>
                        </a:rPr>
                        <a:t>❌</a:t>
                      </a:r>
                      <a:endParaRPr sz="4500">
                        <a:latin typeface="Segoe UI Emoji"/>
                        <a:cs typeface="Segoe UI Emoji"/>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tc>
                  <a:txBody>
                    <a:bodyPr/>
                    <a:lstStyle/>
                    <a:p>
                      <a:pPr marL="850265">
                        <a:lnSpc>
                          <a:spcPct val="100000"/>
                        </a:lnSpc>
                        <a:spcBef>
                          <a:spcPts val="345"/>
                        </a:spcBef>
                      </a:pPr>
                      <a:r>
                        <a:rPr sz="4500" dirty="0">
                          <a:solidFill>
                            <a:srgbClr val="00FF00"/>
                          </a:solidFill>
                          <a:latin typeface="Segoe UI Emoji"/>
                          <a:cs typeface="Segoe UI Emoji"/>
                        </a:rPr>
                        <a:t>✅</a:t>
                      </a:r>
                      <a:endParaRPr sz="4500">
                        <a:latin typeface="Segoe UI Emoji"/>
                        <a:cs typeface="Segoe UI Emoji"/>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extLst>
                  <a:ext uri="{0D108BD9-81ED-4DB2-BD59-A6C34878D82A}">
                    <a16:rowId xmlns:a16="http://schemas.microsoft.com/office/drawing/2014/main" val="10002"/>
                  </a:ext>
                </a:extLst>
              </a:tr>
            </a:tbl>
          </a:graphicData>
        </a:graphic>
      </p:graphicFrame>
      <p:sp>
        <p:nvSpPr>
          <p:cNvPr id="7" name="object 7"/>
          <p:cNvSpPr/>
          <p:nvPr/>
        </p:nvSpPr>
        <p:spPr>
          <a:xfrm>
            <a:off x="6312457" y="3442233"/>
            <a:ext cx="711584" cy="669726"/>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530225" y="212711"/>
            <a:ext cx="6818630" cy="574040"/>
          </a:xfrm>
          <a:prstGeom prst="rect">
            <a:avLst/>
          </a:prstGeom>
        </p:spPr>
        <p:txBody>
          <a:bodyPr vert="horz" wrap="square" lIns="0" tIns="12700" rIns="0" bIns="0" rtlCol="0">
            <a:spAutoFit/>
          </a:bodyPr>
          <a:lstStyle/>
          <a:p>
            <a:pPr marL="12700">
              <a:lnSpc>
                <a:spcPct val="100000"/>
              </a:lnSpc>
              <a:spcBef>
                <a:spcPts val="100"/>
              </a:spcBef>
            </a:pPr>
            <a:r>
              <a:rPr spc="-5" dirty="0"/>
              <a:t>Can the Conclusion be</a:t>
            </a:r>
            <a:r>
              <a:rPr spc="-70" dirty="0"/>
              <a:t> </a:t>
            </a:r>
            <a:r>
              <a:rPr spc="-20" dirty="0"/>
              <a:t>Wrong?</a:t>
            </a:r>
          </a:p>
        </p:txBody>
      </p:sp>
    </p:spTree>
    <p:extLst>
      <p:ext uri="{BB962C8B-B14F-4D97-AF65-F5344CB8AC3E}">
        <p14:creationId xmlns:p14="http://schemas.microsoft.com/office/powerpoint/2010/main" val="1860508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5413375" cy="566822"/>
          </a:xfrm>
          <a:prstGeom prst="rect">
            <a:avLst/>
          </a:prstGeom>
        </p:spPr>
        <p:txBody>
          <a:bodyPr vert="horz" wrap="square" lIns="0" tIns="12700" rIns="0" bIns="0" rtlCol="0">
            <a:spAutoFit/>
          </a:bodyPr>
          <a:lstStyle/>
          <a:p>
            <a:pPr marL="12700">
              <a:lnSpc>
                <a:spcPct val="100000"/>
              </a:lnSpc>
              <a:spcBef>
                <a:spcPts val="100"/>
              </a:spcBef>
            </a:pPr>
            <a:r>
              <a:rPr lang="en-US" spc="-5" dirty="0"/>
              <a:t>Discussion Question</a:t>
            </a:r>
            <a:endParaRPr spc="-5" dirty="0"/>
          </a:p>
        </p:txBody>
      </p:sp>
      <p:sp>
        <p:nvSpPr>
          <p:cNvPr id="3" name="object 3"/>
          <p:cNvSpPr txBox="1"/>
          <p:nvPr/>
        </p:nvSpPr>
        <p:spPr>
          <a:xfrm>
            <a:off x="574724" y="1093342"/>
            <a:ext cx="7415530" cy="1515800"/>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lang="en-US" sz="2400" spc="-5" dirty="0">
                <a:solidFill>
                  <a:srgbClr val="3B3B3B"/>
                </a:solidFill>
                <a:latin typeface="Arial"/>
                <a:cs typeface="Arial"/>
              </a:rPr>
              <a:t>There are about 20 students in class. Each student tests</a:t>
            </a:r>
          </a:p>
          <a:p>
            <a:pPr marL="12065">
              <a:lnSpc>
                <a:spcPct val="100000"/>
              </a:lnSpc>
              <a:spcBef>
                <a:spcPts val="100"/>
              </a:spcBef>
              <a:buClr>
                <a:srgbClr val="C4820D"/>
              </a:buClr>
              <a:tabLst>
                <a:tab pos="424815" algn="l"/>
                <a:tab pos="425450" algn="l"/>
              </a:tabLst>
            </a:pPr>
            <a:r>
              <a:rPr lang="en-US" sz="2400" spc="-5" dirty="0">
                <a:solidFill>
                  <a:srgbClr val="3B3B3B"/>
                </a:solidFill>
                <a:latin typeface="Arial"/>
                <a:cs typeface="Arial"/>
              </a:rPr>
              <a:t>     Null: The coin is fair</a:t>
            </a:r>
          </a:p>
          <a:p>
            <a:pPr marL="12065">
              <a:lnSpc>
                <a:spcPct val="100000"/>
              </a:lnSpc>
              <a:spcBef>
                <a:spcPts val="100"/>
              </a:spcBef>
              <a:buClr>
                <a:srgbClr val="C4820D"/>
              </a:buClr>
              <a:tabLst>
                <a:tab pos="424815" algn="l"/>
                <a:tab pos="425450" algn="l"/>
              </a:tabLst>
            </a:pPr>
            <a:r>
              <a:rPr lang="en-US" sz="2400" spc="-5" dirty="0">
                <a:solidFill>
                  <a:srgbClr val="3B3B3B"/>
                </a:solidFill>
                <a:latin typeface="Arial"/>
                <a:cs typeface="Arial"/>
              </a:rPr>
              <a:t>     Alternative: The coin is unfair</a:t>
            </a:r>
            <a:endParaRPr sz="240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5413375" cy="566822"/>
          </a:xfrm>
          <a:prstGeom prst="rect">
            <a:avLst/>
          </a:prstGeom>
        </p:spPr>
        <p:txBody>
          <a:bodyPr vert="horz" wrap="square" lIns="0" tIns="12700" rIns="0" bIns="0" rtlCol="0">
            <a:spAutoFit/>
          </a:bodyPr>
          <a:lstStyle/>
          <a:p>
            <a:pPr marL="12700">
              <a:lnSpc>
                <a:spcPct val="100000"/>
              </a:lnSpc>
              <a:spcBef>
                <a:spcPts val="100"/>
              </a:spcBef>
            </a:pPr>
            <a:r>
              <a:rPr lang="en-US" spc="-5" dirty="0"/>
              <a:t>Discussion Question</a:t>
            </a:r>
            <a:endParaRPr spc="-5" dirty="0"/>
          </a:p>
        </p:txBody>
      </p:sp>
      <p:sp>
        <p:nvSpPr>
          <p:cNvPr id="3" name="object 3"/>
          <p:cNvSpPr txBox="1"/>
          <p:nvPr/>
        </p:nvSpPr>
        <p:spPr>
          <a:xfrm>
            <a:off x="574724" y="1093342"/>
            <a:ext cx="7415530" cy="1133644"/>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lang="en-US" sz="2400" spc="-5" dirty="0">
                <a:solidFill>
                  <a:srgbClr val="3B3B3B"/>
                </a:solidFill>
                <a:latin typeface="Arial"/>
                <a:cs typeface="Arial"/>
              </a:rPr>
              <a:t>There are about 20 students in class. Each student tests</a:t>
            </a:r>
          </a:p>
          <a:p>
            <a:pPr marL="12065">
              <a:lnSpc>
                <a:spcPct val="100000"/>
              </a:lnSpc>
              <a:spcBef>
                <a:spcPts val="100"/>
              </a:spcBef>
              <a:buClr>
                <a:srgbClr val="C4820D"/>
              </a:buClr>
              <a:tabLst>
                <a:tab pos="424815" algn="l"/>
                <a:tab pos="425450" algn="l"/>
              </a:tabLst>
            </a:pPr>
            <a:r>
              <a:rPr lang="en-US" sz="2400" spc="-5" dirty="0">
                <a:solidFill>
                  <a:srgbClr val="3B3B3B"/>
                </a:solidFill>
                <a:latin typeface="Arial"/>
                <a:cs typeface="Arial"/>
              </a:rPr>
              <a:t>   </a:t>
            </a:r>
            <a:endParaRPr sz="2400" dirty="0">
              <a:latin typeface="Arial"/>
              <a:cs typeface="Arial"/>
            </a:endParaRPr>
          </a:p>
        </p:txBody>
      </p:sp>
    </p:spTree>
    <p:extLst>
      <p:ext uri="{BB962C8B-B14F-4D97-AF65-F5344CB8AC3E}">
        <p14:creationId xmlns:p14="http://schemas.microsoft.com/office/powerpoint/2010/main" val="322685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6085205" cy="574040"/>
          </a:xfrm>
          <a:prstGeom prst="rect">
            <a:avLst/>
          </a:prstGeom>
        </p:spPr>
        <p:txBody>
          <a:bodyPr vert="horz" wrap="square" lIns="0" tIns="12700" rIns="0" bIns="0" rtlCol="0">
            <a:spAutoFit/>
          </a:bodyPr>
          <a:lstStyle/>
          <a:p>
            <a:pPr marL="12700">
              <a:lnSpc>
                <a:spcPct val="100000"/>
              </a:lnSpc>
              <a:spcBef>
                <a:spcPts val="100"/>
              </a:spcBef>
            </a:pPr>
            <a:r>
              <a:rPr spc="-5" dirty="0"/>
              <a:t>How to do </a:t>
            </a:r>
            <a:r>
              <a:rPr dirty="0"/>
              <a:t>a </a:t>
            </a:r>
            <a:r>
              <a:rPr spc="-10" dirty="0"/>
              <a:t>hypothesis</a:t>
            </a:r>
            <a:r>
              <a:rPr spc="-100" dirty="0"/>
              <a:t> </a:t>
            </a:r>
            <a:r>
              <a:rPr dirty="0"/>
              <a:t>test</a:t>
            </a:r>
          </a:p>
        </p:txBody>
      </p:sp>
    </p:spTree>
    <p:extLst>
      <p:ext uri="{BB962C8B-B14F-4D97-AF65-F5344CB8AC3E}">
        <p14:creationId xmlns:p14="http://schemas.microsoft.com/office/powerpoint/2010/main" val="2863433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5413375" cy="566822"/>
          </a:xfrm>
          <a:prstGeom prst="rect">
            <a:avLst/>
          </a:prstGeom>
        </p:spPr>
        <p:txBody>
          <a:bodyPr vert="horz" wrap="square" lIns="0" tIns="12700" rIns="0" bIns="0" rtlCol="0">
            <a:spAutoFit/>
          </a:bodyPr>
          <a:lstStyle/>
          <a:p>
            <a:pPr marL="12700">
              <a:lnSpc>
                <a:spcPct val="100000"/>
              </a:lnSpc>
              <a:spcBef>
                <a:spcPts val="100"/>
              </a:spcBef>
            </a:pPr>
            <a:r>
              <a:rPr lang="en-US" spc="-5" dirty="0"/>
              <a:t>Discussion Question</a:t>
            </a:r>
            <a:endParaRPr spc="-5" dirty="0"/>
          </a:p>
        </p:txBody>
      </p:sp>
      <p:sp>
        <p:nvSpPr>
          <p:cNvPr id="3" name="object 3"/>
          <p:cNvSpPr txBox="1"/>
          <p:nvPr/>
        </p:nvSpPr>
        <p:spPr>
          <a:xfrm>
            <a:off x="574724" y="1093342"/>
            <a:ext cx="7415530" cy="2867452"/>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lang="en-US" sz="2400" spc="-5" dirty="0">
                <a:solidFill>
                  <a:srgbClr val="3B3B3B"/>
                </a:solidFill>
                <a:latin typeface="Arial"/>
                <a:cs typeface="Arial"/>
              </a:rPr>
              <a:t>There are about 20 students in class. Each student tests</a:t>
            </a:r>
          </a:p>
          <a:p>
            <a:pPr marL="12065">
              <a:lnSpc>
                <a:spcPct val="100000"/>
              </a:lnSpc>
              <a:spcBef>
                <a:spcPts val="100"/>
              </a:spcBef>
              <a:buClr>
                <a:srgbClr val="C4820D"/>
              </a:buClr>
              <a:tabLst>
                <a:tab pos="424815" algn="l"/>
                <a:tab pos="425450" algn="l"/>
              </a:tabLst>
            </a:pPr>
            <a:r>
              <a:rPr lang="en-US" sz="2400" spc="-5" dirty="0">
                <a:solidFill>
                  <a:srgbClr val="3B3B3B"/>
                </a:solidFill>
                <a:latin typeface="Arial"/>
                <a:cs typeface="Arial"/>
              </a:rPr>
              <a:t>     Null: The coin is fair</a:t>
            </a:r>
          </a:p>
          <a:p>
            <a:pPr marL="12065">
              <a:lnSpc>
                <a:spcPct val="100000"/>
              </a:lnSpc>
              <a:spcBef>
                <a:spcPts val="100"/>
              </a:spcBef>
              <a:buClr>
                <a:srgbClr val="C4820D"/>
              </a:buClr>
              <a:tabLst>
                <a:tab pos="424815" algn="l"/>
                <a:tab pos="425450" algn="l"/>
              </a:tabLst>
            </a:pPr>
            <a:r>
              <a:rPr lang="en-US" sz="2400" spc="-5" dirty="0">
                <a:solidFill>
                  <a:srgbClr val="3B3B3B"/>
                </a:solidFill>
                <a:latin typeface="Arial"/>
                <a:cs typeface="Arial"/>
              </a:rPr>
              <a:t>     Alternative: The coin is unfair</a:t>
            </a:r>
            <a:endParaRPr sz="2400" dirty="0">
              <a:latin typeface="Arial"/>
              <a:cs typeface="Arial"/>
            </a:endParaRPr>
          </a:p>
          <a:p>
            <a:pPr marL="424815" indent="-412750">
              <a:lnSpc>
                <a:spcPct val="100000"/>
              </a:lnSpc>
              <a:spcBef>
                <a:spcPts val="1920"/>
              </a:spcBef>
              <a:buClr>
                <a:srgbClr val="C4820D"/>
              </a:buClr>
              <a:buChar char="●"/>
              <a:tabLst>
                <a:tab pos="424815" algn="l"/>
                <a:tab pos="425450" algn="l"/>
              </a:tabLst>
            </a:pPr>
            <a:r>
              <a:rPr lang="en-US" sz="2400" spc="-5" dirty="0">
                <a:solidFill>
                  <a:srgbClr val="3B3B3B"/>
                </a:solidFill>
                <a:latin typeface="Arial"/>
                <a:cs typeface="Arial"/>
              </a:rPr>
              <a:t>Based on 2000 tosses of a coin</a:t>
            </a:r>
            <a:br>
              <a:rPr lang="en-US" sz="2400" spc="-5" dirty="0">
                <a:solidFill>
                  <a:srgbClr val="3B3B3B"/>
                </a:solidFill>
                <a:latin typeface="Arial"/>
                <a:cs typeface="Arial"/>
              </a:rPr>
            </a:br>
            <a:r>
              <a:rPr lang="en-US" sz="2400" spc="-5" dirty="0">
                <a:solidFill>
                  <a:srgbClr val="3B3B3B"/>
                </a:solidFill>
                <a:latin typeface="Arial"/>
                <a:cs typeface="Arial"/>
              </a:rPr>
              <a:t>The statistic |number of heads – 1000|</a:t>
            </a:r>
            <a:br>
              <a:rPr lang="en-US" sz="2400" spc="-5" dirty="0">
                <a:solidFill>
                  <a:srgbClr val="3B3B3B"/>
                </a:solidFill>
                <a:latin typeface="Arial"/>
                <a:cs typeface="Arial"/>
              </a:rPr>
            </a:br>
            <a:r>
              <a:rPr lang="en-US" sz="2400" spc="-5" dirty="0">
                <a:solidFill>
                  <a:srgbClr val="3B3B3B"/>
                </a:solidFill>
                <a:latin typeface="Arial"/>
                <a:cs typeface="Arial"/>
              </a:rPr>
              <a:t>And 5% </a:t>
            </a:r>
            <a:r>
              <a:rPr lang="en-US" sz="2400" spc="-5" dirty="0" err="1">
                <a:solidFill>
                  <a:srgbClr val="3B3B3B"/>
                </a:solidFill>
                <a:latin typeface="Arial"/>
                <a:cs typeface="Arial"/>
              </a:rPr>
              <a:t>cuttoff</a:t>
            </a:r>
            <a:r>
              <a:rPr lang="en-US" sz="2400" spc="-5" dirty="0">
                <a:solidFill>
                  <a:srgbClr val="3B3B3B"/>
                </a:solidFill>
                <a:latin typeface="Arial"/>
                <a:cs typeface="Arial"/>
              </a:rPr>
              <a:t> for the p-value</a:t>
            </a:r>
          </a:p>
        </p:txBody>
      </p:sp>
    </p:spTree>
    <p:extLst>
      <p:ext uri="{BB962C8B-B14F-4D97-AF65-F5344CB8AC3E}">
        <p14:creationId xmlns:p14="http://schemas.microsoft.com/office/powerpoint/2010/main" val="621439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5413375" cy="566822"/>
          </a:xfrm>
          <a:prstGeom prst="rect">
            <a:avLst/>
          </a:prstGeom>
        </p:spPr>
        <p:txBody>
          <a:bodyPr vert="horz" wrap="square" lIns="0" tIns="12700" rIns="0" bIns="0" rtlCol="0">
            <a:spAutoFit/>
          </a:bodyPr>
          <a:lstStyle/>
          <a:p>
            <a:pPr marL="12700">
              <a:lnSpc>
                <a:spcPct val="100000"/>
              </a:lnSpc>
              <a:spcBef>
                <a:spcPts val="100"/>
              </a:spcBef>
            </a:pPr>
            <a:r>
              <a:rPr lang="en-US" spc="-5" dirty="0"/>
              <a:t>Discussion Question</a:t>
            </a:r>
            <a:endParaRPr spc="-5" dirty="0"/>
          </a:p>
        </p:txBody>
      </p:sp>
      <p:sp>
        <p:nvSpPr>
          <p:cNvPr id="3" name="object 3"/>
          <p:cNvSpPr txBox="1"/>
          <p:nvPr/>
        </p:nvSpPr>
        <p:spPr>
          <a:xfrm>
            <a:off x="574724" y="1093342"/>
            <a:ext cx="7415530" cy="3849772"/>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lang="en-US" sz="2400" spc="-5" dirty="0">
                <a:solidFill>
                  <a:srgbClr val="3B3B3B"/>
                </a:solidFill>
                <a:latin typeface="Arial"/>
                <a:cs typeface="Arial"/>
              </a:rPr>
              <a:t>There are about 20 students in class. Each student tests</a:t>
            </a:r>
          </a:p>
          <a:p>
            <a:pPr marL="12065">
              <a:lnSpc>
                <a:spcPct val="100000"/>
              </a:lnSpc>
              <a:spcBef>
                <a:spcPts val="100"/>
              </a:spcBef>
              <a:buClr>
                <a:srgbClr val="C4820D"/>
              </a:buClr>
              <a:tabLst>
                <a:tab pos="424815" algn="l"/>
                <a:tab pos="425450" algn="l"/>
              </a:tabLst>
            </a:pPr>
            <a:r>
              <a:rPr lang="en-US" sz="2400" spc="-5" dirty="0">
                <a:solidFill>
                  <a:srgbClr val="3B3B3B"/>
                </a:solidFill>
                <a:latin typeface="Arial"/>
                <a:cs typeface="Arial"/>
              </a:rPr>
              <a:t>     Null: The coin is fair</a:t>
            </a:r>
          </a:p>
          <a:p>
            <a:pPr marL="12065">
              <a:lnSpc>
                <a:spcPct val="100000"/>
              </a:lnSpc>
              <a:spcBef>
                <a:spcPts val="100"/>
              </a:spcBef>
              <a:buClr>
                <a:srgbClr val="C4820D"/>
              </a:buClr>
              <a:tabLst>
                <a:tab pos="424815" algn="l"/>
                <a:tab pos="425450" algn="l"/>
              </a:tabLst>
            </a:pPr>
            <a:r>
              <a:rPr lang="en-US" sz="2400" spc="-5" dirty="0">
                <a:solidFill>
                  <a:srgbClr val="3B3B3B"/>
                </a:solidFill>
                <a:latin typeface="Arial"/>
                <a:cs typeface="Arial"/>
              </a:rPr>
              <a:t>     Alternative: The coin is unfair</a:t>
            </a:r>
            <a:endParaRPr sz="2400" dirty="0">
              <a:latin typeface="Arial"/>
              <a:cs typeface="Arial"/>
            </a:endParaRPr>
          </a:p>
          <a:p>
            <a:pPr marL="424815" indent="-412750">
              <a:lnSpc>
                <a:spcPct val="100000"/>
              </a:lnSpc>
              <a:spcBef>
                <a:spcPts val="1920"/>
              </a:spcBef>
              <a:buClr>
                <a:srgbClr val="C4820D"/>
              </a:buClr>
              <a:buChar char="●"/>
              <a:tabLst>
                <a:tab pos="424815" algn="l"/>
                <a:tab pos="425450" algn="l"/>
              </a:tabLst>
            </a:pPr>
            <a:r>
              <a:rPr lang="en-US" sz="2400" spc="-5" dirty="0">
                <a:solidFill>
                  <a:srgbClr val="3B3B3B"/>
                </a:solidFill>
                <a:latin typeface="Arial"/>
                <a:cs typeface="Arial"/>
              </a:rPr>
              <a:t>Based on 2000 tosses of a coin</a:t>
            </a:r>
            <a:br>
              <a:rPr lang="en-US" sz="2400" spc="-5" dirty="0">
                <a:solidFill>
                  <a:srgbClr val="3B3B3B"/>
                </a:solidFill>
                <a:latin typeface="Arial"/>
                <a:cs typeface="Arial"/>
              </a:rPr>
            </a:br>
            <a:r>
              <a:rPr lang="en-US" sz="2400" spc="-5" dirty="0">
                <a:solidFill>
                  <a:srgbClr val="3B3B3B"/>
                </a:solidFill>
                <a:latin typeface="Arial"/>
                <a:cs typeface="Arial"/>
              </a:rPr>
              <a:t>The statistic |number of heads – 1000|</a:t>
            </a:r>
            <a:br>
              <a:rPr lang="en-US" sz="2400" spc="-5" dirty="0">
                <a:solidFill>
                  <a:srgbClr val="3B3B3B"/>
                </a:solidFill>
                <a:latin typeface="Arial"/>
                <a:cs typeface="Arial"/>
              </a:rPr>
            </a:br>
            <a:r>
              <a:rPr lang="en-US" sz="2400" spc="-5" dirty="0">
                <a:solidFill>
                  <a:srgbClr val="3B3B3B"/>
                </a:solidFill>
                <a:latin typeface="Arial"/>
                <a:cs typeface="Arial"/>
              </a:rPr>
              <a:t>And 5% </a:t>
            </a:r>
            <a:r>
              <a:rPr lang="en-US" sz="2400" spc="-5" dirty="0" err="1">
                <a:solidFill>
                  <a:srgbClr val="3B3B3B"/>
                </a:solidFill>
                <a:latin typeface="Arial"/>
                <a:cs typeface="Arial"/>
              </a:rPr>
              <a:t>cuttoff</a:t>
            </a:r>
            <a:r>
              <a:rPr lang="en-US" sz="2400" spc="-5" dirty="0">
                <a:solidFill>
                  <a:srgbClr val="3B3B3B"/>
                </a:solidFill>
                <a:latin typeface="Arial"/>
                <a:cs typeface="Arial"/>
              </a:rPr>
              <a:t> for the p-value</a:t>
            </a:r>
          </a:p>
          <a:p>
            <a:pPr marL="12065">
              <a:lnSpc>
                <a:spcPct val="100000"/>
              </a:lnSpc>
              <a:spcBef>
                <a:spcPts val="1920"/>
              </a:spcBef>
              <a:buClr>
                <a:srgbClr val="C4820D"/>
              </a:buClr>
              <a:tabLst>
                <a:tab pos="424815" algn="l"/>
                <a:tab pos="425450" algn="l"/>
              </a:tabLst>
            </a:pPr>
            <a:r>
              <a:rPr lang="en-US" sz="2400" b="1" spc="-5" dirty="0">
                <a:solidFill>
                  <a:srgbClr val="3B3B3B"/>
                </a:solidFill>
                <a:latin typeface="Arial"/>
                <a:cs typeface="Arial"/>
              </a:rPr>
              <a:t>Suppose all 20 coins are fair. About how many students will conclude that their coins are unfair?</a:t>
            </a:r>
          </a:p>
        </p:txBody>
      </p:sp>
    </p:spTree>
    <p:extLst>
      <p:ext uri="{BB962C8B-B14F-4D97-AF65-F5344CB8AC3E}">
        <p14:creationId xmlns:p14="http://schemas.microsoft.com/office/powerpoint/2010/main" val="1231366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8083550" cy="566822"/>
          </a:xfrm>
          <a:prstGeom prst="rect">
            <a:avLst/>
          </a:prstGeom>
        </p:spPr>
        <p:txBody>
          <a:bodyPr vert="horz" wrap="square" lIns="0" tIns="12700" rIns="0" bIns="0" rtlCol="0">
            <a:spAutoFit/>
          </a:bodyPr>
          <a:lstStyle/>
          <a:p>
            <a:pPr marL="12700">
              <a:lnSpc>
                <a:spcPct val="100000"/>
              </a:lnSpc>
              <a:spcBef>
                <a:spcPts val="100"/>
              </a:spcBef>
            </a:pPr>
            <a:r>
              <a:rPr lang="en-US" spc="-5" dirty="0"/>
              <a:t>Statistics Simulated Under the Null</a:t>
            </a:r>
            <a:endParaRPr spc="-5" dirty="0"/>
          </a:p>
        </p:txBody>
      </p:sp>
      <p:pic>
        <p:nvPicPr>
          <p:cNvPr id="6" name="Picture 5">
            <a:extLst>
              <a:ext uri="{FF2B5EF4-FFF2-40B4-BE49-F238E27FC236}">
                <a16:creationId xmlns:a16="http://schemas.microsoft.com/office/drawing/2014/main" id="{EB2C3590-6D3F-423A-A83D-2B55C521D5D6}"/>
              </a:ext>
            </a:extLst>
          </p:cNvPr>
          <p:cNvPicPr>
            <a:picLocks noChangeAspect="1"/>
          </p:cNvPicPr>
          <p:nvPr/>
        </p:nvPicPr>
        <p:blipFill rotWithShape="1">
          <a:blip r:embed="rId3"/>
          <a:srcRect l="30833" t="27778" r="25000" b="18889"/>
          <a:stretch/>
        </p:blipFill>
        <p:spPr>
          <a:xfrm>
            <a:off x="530225" y="1047750"/>
            <a:ext cx="5257800" cy="3571336"/>
          </a:xfrm>
          <a:prstGeom prst="rect">
            <a:avLst/>
          </a:prstGeom>
        </p:spPr>
      </p:pic>
      <p:sp>
        <p:nvSpPr>
          <p:cNvPr id="7" name="TextBox 6">
            <a:extLst>
              <a:ext uri="{FF2B5EF4-FFF2-40B4-BE49-F238E27FC236}">
                <a16:creationId xmlns:a16="http://schemas.microsoft.com/office/drawing/2014/main" id="{D5A105F6-444A-4C52-BDFE-519DFE9DD367}"/>
              </a:ext>
            </a:extLst>
          </p:cNvPr>
          <p:cNvSpPr txBox="1"/>
          <p:nvPr/>
        </p:nvSpPr>
        <p:spPr>
          <a:xfrm>
            <a:off x="6172200" y="1581150"/>
            <a:ext cx="2590800" cy="1754326"/>
          </a:xfrm>
          <a:prstGeom prst="rect">
            <a:avLst/>
          </a:prstGeom>
          <a:noFill/>
        </p:spPr>
        <p:txBody>
          <a:bodyPr wrap="square" rtlCol="0">
            <a:spAutoFit/>
          </a:bodyPr>
          <a:lstStyle/>
          <a:p>
            <a:r>
              <a:rPr lang="en-US" dirty="0"/>
              <a:t>About 5% of the area is to the right of the red line</a:t>
            </a:r>
          </a:p>
          <a:p>
            <a:endParaRPr lang="en-US" dirty="0"/>
          </a:p>
          <a:p>
            <a:endParaRPr lang="en-US" dirty="0"/>
          </a:p>
          <a:p>
            <a:r>
              <a:rPr lang="en-US" dirty="0"/>
              <a:t>20*.05 = 1</a:t>
            </a:r>
          </a:p>
        </p:txBody>
      </p:sp>
      <p:cxnSp>
        <p:nvCxnSpPr>
          <p:cNvPr id="9" name="Straight Connector 8">
            <a:extLst>
              <a:ext uri="{FF2B5EF4-FFF2-40B4-BE49-F238E27FC236}">
                <a16:creationId xmlns:a16="http://schemas.microsoft.com/office/drawing/2014/main" id="{7690C74B-72DC-43DA-BC49-765971C5B5B1}"/>
              </a:ext>
            </a:extLst>
          </p:cNvPr>
          <p:cNvCxnSpPr/>
          <p:nvPr/>
        </p:nvCxnSpPr>
        <p:spPr>
          <a:xfrm>
            <a:off x="3200400" y="1352550"/>
            <a:ext cx="0" cy="251460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77491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359275" cy="574040"/>
          </a:xfrm>
          <a:prstGeom prst="rect">
            <a:avLst/>
          </a:prstGeom>
        </p:spPr>
        <p:txBody>
          <a:bodyPr vert="horz" wrap="square" lIns="0" tIns="12700" rIns="0" bIns="0" rtlCol="0">
            <a:spAutoFit/>
          </a:bodyPr>
          <a:lstStyle/>
          <a:p>
            <a:pPr marL="12700">
              <a:lnSpc>
                <a:spcPct val="100000"/>
              </a:lnSpc>
              <a:spcBef>
                <a:spcPts val="100"/>
              </a:spcBef>
            </a:pPr>
            <a:r>
              <a:rPr spc="-5" dirty="0"/>
              <a:t>An </a:t>
            </a:r>
            <a:r>
              <a:rPr spc="-10" dirty="0"/>
              <a:t>Error</a:t>
            </a:r>
            <a:r>
              <a:rPr spc="-95" dirty="0"/>
              <a:t> </a:t>
            </a:r>
            <a:r>
              <a:rPr spc="-5" dirty="0"/>
              <a:t>Probability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359275" cy="574040"/>
          </a:xfrm>
          <a:prstGeom prst="rect">
            <a:avLst/>
          </a:prstGeom>
        </p:spPr>
        <p:txBody>
          <a:bodyPr vert="horz" wrap="square" lIns="0" tIns="12700" rIns="0" bIns="0" rtlCol="0">
            <a:spAutoFit/>
          </a:bodyPr>
          <a:lstStyle/>
          <a:p>
            <a:pPr marL="12700">
              <a:lnSpc>
                <a:spcPct val="100000"/>
              </a:lnSpc>
              <a:spcBef>
                <a:spcPts val="100"/>
              </a:spcBef>
            </a:pPr>
            <a:r>
              <a:rPr spc="-5" dirty="0"/>
              <a:t>An </a:t>
            </a:r>
            <a:r>
              <a:rPr spc="-10" dirty="0"/>
              <a:t>Error</a:t>
            </a:r>
            <a:r>
              <a:rPr spc="-95" dirty="0"/>
              <a:t> </a:t>
            </a:r>
            <a:r>
              <a:rPr spc="-5" dirty="0"/>
              <a:t>Probability</a:t>
            </a:r>
          </a:p>
        </p:txBody>
      </p:sp>
      <p:sp>
        <p:nvSpPr>
          <p:cNvPr id="3" name="object 3"/>
          <p:cNvSpPr txBox="1"/>
          <p:nvPr/>
        </p:nvSpPr>
        <p:spPr>
          <a:xfrm>
            <a:off x="574724" y="1093342"/>
            <a:ext cx="7415530" cy="382156"/>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solidFill>
                  <a:srgbClr val="3B3B3B"/>
                </a:solidFill>
                <a:latin typeface="Arial"/>
                <a:cs typeface="Arial"/>
              </a:rPr>
              <a:t>The </a:t>
            </a:r>
            <a:r>
              <a:rPr sz="2400" spc="-10" dirty="0">
                <a:solidFill>
                  <a:srgbClr val="3B3B3B"/>
                </a:solidFill>
                <a:latin typeface="Arial"/>
                <a:cs typeface="Arial"/>
              </a:rPr>
              <a:t>cutoff </a:t>
            </a:r>
            <a:r>
              <a:rPr sz="2400" spc="-5" dirty="0">
                <a:solidFill>
                  <a:srgbClr val="3B3B3B"/>
                </a:solidFill>
                <a:latin typeface="Arial"/>
                <a:cs typeface="Arial"/>
              </a:rPr>
              <a:t>for the </a:t>
            </a:r>
            <a:r>
              <a:rPr sz="2400" i="1" dirty="0">
                <a:solidFill>
                  <a:srgbClr val="3B3B3B"/>
                </a:solidFill>
                <a:latin typeface="Arial"/>
                <a:cs typeface="Arial"/>
              </a:rPr>
              <a:t>P</a:t>
            </a:r>
            <a:r>
              <a:rPr sz="2400" dirty="0">
                <a:solidFill>
                  <a:srgbClr val="3B3B3B"/>
                </a:solidFill>
                <a:latin typeface="Arial"/>
                <a:cs typeface="Arial"/>
              </a:rPr>
              <a:t>-value </a:t>
            </a:r>
            <a:r>
              <a:rPr sz="2400" spc="-5" dirty="0">
                <a:solidFill>
                  <a:srgbClr val="3B3B3B"/>
                </a:solidFill>
                <a:latin typeface="Arial"/>
                <a:cs typeface="Arial"/>
              </a:rPr>
              <a:t>is an error</a:t>
            </a:r>
            <a:r>
              <a:rPr sz="2400" dirty="0">
                <a:solidFill>
                  <a:srgbClr val="3B3B3B"/>
                </a:solidFill>
                <a:latin typeface="Arial"/>
                <a:cs typeface="Arial"/>
              </a:rPr>
              <a:t> </a:t>
            </a:r>
            <a:r>
              <a:rPr sz="2400" spc="-20" dirty="0">
                <a:solidFill>
                  <a:srgbClr val="3B3B3B"/>
                </a:solidFill>
                <a:latin typeface="Arial"/>
                <a:cs typeface="Arial"/>
              </a:rPr>
              <a:t>probability.</a:t>
            </a:r>
            <a:endParaRPr sz="2400" dirty="0">
              <a:latin typeface="Arial"/>
              <a:cs typeface="Arial"/>
            </a:endParaRPr>
          </a:p>
        </p:txBody>
      </p:sp>
    </p:spTree>
    <p:extLst>
      <p:ext uri="{BB962C8B-B14F-4D97-AF65-F5344CB8AC3E}">
        <p14:creationId xmlns:p14="http://schemas.microsoft.com/office/powerpoint/2010/main" val="4143909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359275" cy="574040"/>
          </a:xfrm>
          <a:prstGeom prst="rect">
            <a:avLst/>
          </a:prstGeom>
        </p:spPr>
        <p:txBody>
          <a:bodyPr vert="horz" wrap="square" lIns="0" tIns="12700" rIns="0" bIns="0" rtlCol="0">
            <a:spAutoFit/>
          </a:bodyPr>
          <a:lstStyle/>
          <a:p>
            <a:pPr marL="12700">
              <a:lnSpc>
                <a:spcPct val="100000"/>
              </a:lnSpc>
              <a:spcBef>
                <a:spcPts val="100"/>
              </a:spcBef>
            </a:pPr>
            <a:r>
              <a:rPr spc="-5" dirty="0"/>
              <a:t>An </a:t>
            </a:r>
            <a:r>
              <a:rPr spc="-10" dirty="0"/>
              <a:t>Error</a:t>
            </a:r>
            <a:r>
              <a:rPr spc="-95" dirty="0"/>
              <a:t> </a:t>
            </a:r>
            <a:r>
              <a:rPr spc="-5" dirty="0"/>
              <a:t>Probability</a:t>
            </a:r>
          </a:p>
        </p:txBody>
      </p:sp>
      <p:sp>
        <p:nvSpPr>
          <p:cNvPr id="3" name="object 3"/>
          <p:cNvSpPr txBox="1"/>
          <p:nvPr/>
        </p:nvSpPr>
        <p:spPr>
          <a:xfrm>
            <a:off x="574724" y="1093342"/>
            <a:ext cx="7415530" cy="1715983"/>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solidFill>
                  <a:srgbClr val="3B3B3B"/>
                </a:solidFill>
                <a:latin typeface="Arial"/>
                <a:cs typeface="Arial"/>
              </a:rPr>
              <a:t>The </a:t>
            </a:r>
            <a:r>
              <a:rPr sz="2400" spc="-10" dirty="0">
                <a:solidFill>
                  <a:srgbClr val="3B3B3B"/>
                </a:solidFill>
                <a:latin typeface="Arial"/>
                <a:cs typeface="Arial"/>
              </a:rPr>
              <a:t>cutoff </a:t>
            </a:r>
            <a:r>
              <a:rPr sz="2400" spc="-5" dirty="0">
                <a:solidFill>
                  <a:srgbClr val="3B3B3B"/>
                </a:solidFill>
                <a:latin typeface="Arial"/>
                <a:cs typeface="Arial"/>
              </a:rPr>
              <a:t>for the </a:t>
            </a:r>
            <a:r>
              <a:rPr sz="2400" i="1" dirty="0">
                <a:solidFill>
                  <a:srgbClr val="3B3B3B"/>
                </a:solidFill>
                <a:latin typeface="Arial"/>
                <a:cs typeface="Arial"/>
              </a:rPr>
              <a:t>P</a:t>
            </a:r>
            <a:r>
              <a:rPr sz="2400" dirty="0">
                <a:solidFill>
                  <a:srgbClr val="3B3B3B"/>
                </a:solidFill>
                <a:latin typeface="Arial"/>
                <a:cs typeface="Arial"/>
              </a:rPr>
              <a:t>-value </a:t>
            </a:r>
            <a:r>
              <a:rPr sz="2400" spc="-5" dirty="0">
                <a:solidFill>
                  <a:srgbClr val="3B3B3B"/>
                </a:solidFill>
                <a:latin typeface="Arial"/>
                <a:cs typeface="Arial"/>
              </a:rPr>
              <a:t>is an error</a:t>
            </a:r>
            <a:r>
              <a:rPr sz="2400" dirty="0">
                <a:solidFill>
                  <a:srgbClr val="3B3B3B"/>
                </a:solidFill>
                <a:latin typeface="Arial"/>
                <a:cs typeface="Arial"/>
              </a:rPr>
              <a:t> </a:t>
            </a:r>
            <a:r>
              <a:rPr sz="2400" spc="-20" dirty="0">
                <a:solidFill>
                  <a:srgbClr val="3B3B3B"/>
                </a:solidFill>
                <a:latin typeface="Arial"/>
                <a:cs typeface="Arial"/>
              </a:rPr>
              <a:t>probability.</a:t>
            </a:r>
            <a:endParaRPr sz="2400" dirty="0">
              <a:latin typeface="Arial"/>
              <a:cs typeface="Arial"/>
            </a:endParaRPr>
          </a:p>
          <a:p>
            <a:pPr marL="424815" indent="-412750">
              <a:lnSpc>
                <a:spcPct val="100000"/>
              </a:lnSpc>
              <a:spcBef>
                <a:spcPts val="1920"/>
              </a:spcBef>
              <a:buClr>
                <a:srgbClr val="C4820D"/>
              </a:buClr>
              <a:buChar char="●"/>
              <a:tabLst>
                <a:tab pos="424815" algn="l"/>
                <a:tab pos="425450" algn="l"/>
              </a:tabLst>
            </a:pPr>
            <a:r>
              <a:rPr sz="2400" spc="-5" dirty="0">
                <a:solidFill>
                  <a:srgbClr val="3B3B3B"/>
                </a:solidFill>
                <a:latin typeface="Arial"/>
                <a:cs typeface="Arial"/>
              </a:rPr>
              <a:t>If:</a:t>
            </a:r>
            <a:endParaRPr sz="2400" dirty="0">
              <a:latin typeface="Arial"/>
              <a:cs typeface="Arial"/>
            </a:endParaRPr>
          </a:p>
          <a:p>
            <a:pPr marL="882015" lvl="1" indent="-412750">
              <a:lnSpc>
                <a:spcPts val="2865"/>
              </a:lnSpc>
              <a:spcBef>
                <a:spcPts val="15"/>
              </a:spcBef>
              <a:buClr>
                <a:srgbClr val="C4820D"/>
              </a:buClr>
              <a:buChar char="○"/>
              <a:tabLst>
                <a:tab pos="882015" algn="l"/>
                <a:tab pos="882650" algn="l"/>
              </a:tabLst>
            </a:pPr>
            <a:r>
              <a:rPr sz="2400" dirty="0">
                <a:solidFill>
                  <a:srgbClr val="3B3B3B"/>
                </a:solidFill>
                <a:latin typeface="Arial"/>
                <a:cs typeface="Arial"/>
              </a:rPr>
              <a:t>your </a:t>
            </a:r>
            <a:r>
              <a:rPr sz="2400" b="1" spc="-5" dirty="0">
                <a:solidFill>
                  <a:srgbClr val="0000FF"/>
                </a:solidFill>
                <a:latin typeface="Arial"/>
                <a:cs typeface="Arial"/>
              </a:rPr>
              <a:t>cutoff is</a:t>
            </a:r>
            <a:r>
              <a:rPr sz="2400" b="1" spc="-20" dirty="0">
                <a:solidFill>
                  <a:srgbClr val="0000FF"/>
                </a:solidFill>
                <a:latin typeface="Arial"/>
                <a:cs typeface="Arial"/>
              </a:rPr>
              <a:t> </a:t>
            </a:r>
            <a:r>
              <a:rPr sz="2400" b="1" spc="-5" dirty="0">
                <a:solidFill>
                  <a:srgbClr val="0000FF"/>
                </a:solidFill>
                <a:latin typeface="Arial"/>
                <a:cs typeface="Arial"/>
              </a:rPr>
              <a:t>5%</a:t>
            </a:r>
            <a:endParaRPr sz="2400" dirty="0">
              <a:latin typeface="Arial"/>
              <a:cs typeface="Arial"/>
            </a:endParaRPr>
          </a:p>
          <a:p>
            <a:pPr marL="882015" lvl="1" indent="-412750">
              <a:lnSpc>
                <a:spcPts val="2865"/>
              </a:lnSpc>
              <a:buClr>
                <a:srgbClr val="C4820D"/>
              </a:buClr>
              <a:buChar char="○"/>
              <a:tabLst>
                <a:tab pos="882015" algn="l"/>
                <a:tab pos="882650" algn="l"/>
              </a:tabLst>
            </a:pPr>
            <a:r>
              <a:rPr sz="2400" spc="-5" dirty="0">
                <a:solidFill>
                  <a:srgbClr val="3B3B3B"/>
                </a:solidFill>
                <a:latin typeface="Arial"/>
                <a:cs typeface="Arial"/>
              </a:rPr>
              <a:t>and the </a:t>
            </a:r>
            <a:r>
              <a:rPr sz="2400" b="1" spc="-5" dirty="0">
                <a:solidFill>
                  <a:srgbClr val="0000FF"/>
                </a:solidFill>
                <a:latin typeface="Arial"/>
                <a:cs typeface="Arial"/>
              </a:rPr>
              <a:t>null hypothesis happens </a:t>
            </a:r>
            <a:r>
              <a:rPr sz="2400" b="1" dirty="0">
                <a:solidFill>
                  <a:srgbClr val="0000FF"/>
                </a:solidFill>
                <a:latin typeface="Arial"/>
                <a:cs typeface="Arial"/>
              </a:rPr>
              <a:t>to </a:t>
            </a:r>
            <a:r>
              <a:rPr sz="2400" b="1" spc="-5" dirty="0">
                <a:solidFill>
                  <a:srgbClr val="0000FF"/>
                </a:solidFill>
                <a:latin typeface="Arial"/>
                <a:cs typeface="Arial"/>
              </a:rPr>
              <a:t>be</a:t>
            </a:r>
            <a:r>
              <a:rPr sz="2400" b="1" spc="-60" dirty="0">
                <a:solidFill>
                  <a:srgbClr val="0000FF"/>
                </a:solidFill>
                <a:latin typeface="Arial"/>
                <a:cs typeface="Arial"/>
              </a:rPr>
              <a:t> </a:t>
            </a:r>
            <a:r>
              <a:rPr sz="2400" b="1" dirty="0">
                <a:solidFill>
                  <a:srgbClr val="0000FF"/>
                </a:solidFill>
                <a:latin typeface="Arial"/>
                <a:cs typeface="Arial"/>
              </a:rPr>
              <a:t>true</a:t>
            </a:r>
            <a:endParaRPr sz="2400" dirty="0">
              <a:latin typeface="Arial"/>
              <a:cs typeface="Arial"/>
            </a:endParaRPr>
          </a:p>
        </p:txBody>
      </p:sp>
    </p:spTree>
    <p:extLst>
      <p:ext uri="{BB962C8B-B14F-4D97-AF65-F5344CB8AC3E}">
        <p14:creationId xmlns:p14="http://schemas.microsoft.com/office/powerpoint/2010/main" val="1359077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359275" cy="574040"/>
          </a:xfrm>
          <a:prstGeom prst="rect">
            <a:avLst/>
          </a:prstGeom>
        </p:spPr>
        <p:txBody>
          <a:bodyPr vert="horz" wrap="square" lIns="0" tIns="12700" rIns="0" bIns="0" rtlCol="0">
            <a:spAutoFit/>
          </a:bodyPr>
          <a:lstStyle/>
          <a:p>
            <a:pPr marL="12700">
              <a:lnSpc>
                <a:spcPct val="100000"/>
              </a:lnSpc>
              <a:spcBef>
                <a:spcPts val="100"/>
              </a:spcBef>
            </a:pPr>
            <a:r>
              <a:rPr spc="-5" dirty="0"/>
              <a:t>An </a:t>
            </a:r>
            <a:r>
              <a:rPr spc="-10" dirty="0"/>
              <a:t>Error</a:t>
            </a:r>
            <a:r>
              <a:rPr spc="-95" dirty="0"/>
              <a:t> </a:t>
            </a:r>
            <a:r>
              <a:rPr spc="-5" dirty="0"/>
              <a:t>Probability</a:t>
            </a:r>
          </a:p>
        </p:txBody>
      </p:sp>
      <p:sp>
        <p:nvSpPr>
          <p:cNvPr id="3" name="object 3"/>
          <p:cNvSpPr txBox="1"/>
          <p:nvPr/>
        </p:nvSpPr>
        <p:spPr>
          <a:xfrm>
            <a:off x="574724" y="1093342"/>
            <a:ext cx="7415530" cy="2701925"/>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solidFill>
                  <a:srgbClr val="3B3B3B"/>
                </a:solidFill>
                <a:latin typeface="Arial"/>
                <a:cs typeface="Arial"/>
              </a:rPr>
              <a:t>The </a:t>
            </a:r>
            <a:r>
              <a:rPr sz="2400" spc="-10" dirty="0">
                <a:solidFill>
                  <a:srgbClr val="3B3B3B"/>
                </a:solidFill>
                <a:latin typeface="Arial"/>
                <a:cs typeface="Arial"/>
              </a:rPr>
              <a:t>cutoff </a:t>
            </a:r>
            <a:r>
              <a:rPr sz="2400" spc="-5" dirty="0">
                <a:solidFill>
                  <a:srgbClr val="3B3B3B"/>
                </a:solidFill>
                <a:latin typeface="Arial"/>
                <a:cs typeface="Arial"/>
              </a:rPr>
              <a:t>for the </a:t>
            </a:r>
            <a:r>
              <a:rPr sz="2400" i="1" dirty="0">
                <a:solidFill>
                  <a:srgbClr val="3B3B3B"/>
                </a:solidFill>
                <a:latin typeface="Arial"/>
                <a:cs typeface="Arial"/>
              </a:rPr>
              <a:t>P</a:t>
            </a:r>
            <a:r>
              <a:rPr sz="2400" dirty="0">
                <a:solidFill>
                  <a:srgbClr val="3B3B3B"/>
                </a:solidFill>
                <a:latin typeface="Arial"/>
                <a:cs typeface="Arial"/>
              </a:rPr>
              <a:t>-value </a:t>
            </a:r>
            <a:r>
              <a:rPr sz="2400" spc="-5" dirty="0">
                <a:solidFill>
                  <a:srgbClr val="3B3B3B"/>
                </a:solidFill>
                <a:latin typeface="Arial"/>
                <a:cs typeface="Arial"/>
              </a:rPr>
              <a:t>is an error</a:t>
            </a:r>
            <a:r>
              <a:rPr sz="2400" dirty="0">
                <a:solidFill>
                  <a:srgbClr val="3B3B3B"/>
                </a:solidFill>
                <a:latin typeface="Arial"/>
                <a:cs typeface="Arial"/>
              </a:rPr>
              <a:t> </a:t>
            </a:r>
            <a:r>
              <a:rPr sz="2400" spc="-20" dirty="0">
                <a:solidFill>
                  <a:srgbClr val="3B3B3B"/>
                </a:solidFill>
                <a:latin typeface="Arial"/>
                <a:cs typeface="Arial"/>
              </a:rPr>
              <a:t>probability.</a:t>
            </a:r>
            <a:endParaRPr sz="2400">
              <a:latin typeface="Arial"/>
              <a:cs typeface="Arial"/>
            </a:endParaRPr>
          </a:p>
          <a:p>
            <a:pPr marL="424815" indent="-412750">
              <a:lnSpc>
                <a:spcPct val="100000"/>
              </a:lnSpc>
              <a:spcBef>
                <a:spcPts val="1920"/>
              </a:spcBef>
              <a:buClr>
                <a:srgbClr val="C4820D"/>
              </a:buClr>
              <a:buChar char="●"/>
              <a:tabLst>
                <a:tab pos="424815" algn="l"/>
                <a:tab pos="425450" algn="l"/>
              </a:tabLst>
            </a:pPr>
            <a:r>
              <a:rPr sz="2400" spc="-5" dirty="0">
                <a:solidFill>
                  <a:srgbClr val="3B3B3B"/>
                </a:solidFill>
                <a:latin typeface="Arial"/>
                <a:cs typeface="Arial"/>
              </a:rPr>
              <a:t>If:</a:t>
            </a:r>
            <a:endParaRPr sz="2400">
              <a:latin typeface="Arial"/>
              <a:cs typeface="Arial"/>
            </a:endParaRPr>
          </a:p>
          <a:p>
            <a:pPr marL="882015" lvl="1" indent="-412750">
              <a:lnSpc>
                <a:spcPts val="2865"/>
              </a:lnSpc>
              <a:spcBef>
                <a:spcPts val="15"/>
              </a:spcBef>
              <a:buClr>
                <a:srgbClr val="C4820D"/>
              </a:buClr>
              <a:buChar char="○"/>
              <a:tabLst>
                <a:tab pos="882015" algn="l"/>
                <a:tab pos="882650" algn="l"/>
              </a:tabLst>
            </a:pPr>
            <a:r>
              <a:rPr sz="2400" dirty="0">
                <a:solidFill>
                  <a:srgbClr val="3B3B3B"/>
                </a:solidFill>
                <a:latin typeface="Arial"/>
                <a:cs typeface="Arial"/>
              </a:rPr>
              <a:t>your </a:t>
            </a:r>
            <a:r>
              <a:rPr sz="2400" b="1" spc="-5" dirty="0">
                <a:solidFill>
                  <a:srgbClr val="0000FF"/>
                </a:solidFill>
                <a:latin typeface="Arial"/>
                <a:cs typeface="Arial"/>
              </a:rPr>
              <a:t>cutoff is</a:t>
            </a:r>
            <a:r>
              <a:rPr sz="2400" b="1" spc="-20" dirty="0">
                <a:solidFill>
                  <a:srgbClr val="0000FF"/>
                </a:solidFill>
                <a:latin typeface="Arial"/>
                <a:cs typeface="Arial"/>
              </a:rPr>
              <a:t> </a:t>
            </a:r>
            <a:r>
              <a:rPr sz="2400" b="1" spc="-5" dirty="0">
                <a:solidFill>
                  <a:srgbClr val="0000FF"/>
                </a:solidFill>
                <a:latin typeface="Arial"/>
                <a:cs typeface="Arial"/>
              </a:rPr>
              <a:t>5%</a:t>
            </a:r>
            <a:endParaRPr sz="2400">
              <a:latin typeface="Arial"/>
              <a:cs typeface="Arial"/>
            </a:endParaRPr>
          </a:p>
          <a:p>
            <a:pPr marL="882015" lvl="1" indent="-412750">
              <a:lnSpc>
                <a:spcPts val="2865"/>
              </a:lnSpc>
              <a:buClr>
                <a:srgbClr val="C4820D"/>
              </a:buClr>
              <a:buChar char="○"/>
              <a:tabLst>
                <a:tab pos="882015" algn="l"/>
                <a:tab pos="882650" algn="l"/>
              </a:tabLst>
            </a:pPr>
            <a:r>
              <a:rPr sz="2400" spc="-5" dirty="0">
                <a:solidFill>
                  <a:srgbClr val="3B3B3B"/>
                </a:solidFill>
                <a:latin typeface="Arial"/>
                <a:cs typeface="Arial"/>
              </a:rPr>
              <a:t>and the </a:t>
            </a:r>
            <a:r>
              <a:rPr sz="2400" b="1" spc="-5" dirty="0">
                <a:solidFill>
                  <a:srgbClr val="0000FF"/>
                </a:solidFill>
                <a:latin typeface="Arial"/>
                <a:cs typeface="Arial"/>
              </a:rPr>
              <a:t>null hypothesis happens </a:t>
            </a:r>
            <a:r>
              <a:rPr sz="2400" b="1" dirty="0">
                <a:solidFill>
                  <a:srgbClr val="0000FF"/>
                </a:solidFill>
                <a:latin typeface="Arial"/>
                <a:cs typeface="Arial"/>
              </a:rPr>
              <a:t>to </a:t>
            </a:r>
            <a:r>
              <a:rPr sz="2400" b="1" spc="-5" dirty="0">
                <a:solidFill>
                  <a:srgbClr val="0000FF"/>
                </a:solidFill>
                <a:latin typeface="Arial"/>
                <a:cs typeface="Arial"/>
              </a:rPr>
              <a:t>be</a:t>
            </a:r>
            <a:r>
              <a:rPr sz="2400" b="1" spc="-60" dirty="0">
                <a:solidFill>
                  <a:srgbClr val="0000FF"/>
                </a:solidFill>
                <a:latin typeface="Arial"/>
                <a:cs typeface="Arial"/>
              </a:rPr>
              <a:t> </a:t>
            </a:r>
            <a:r>
              <a:rPr sz="2400" b="1" dirty="0">
                <a:solidFill>
                  <a:srgbClr val="0000FF"/>
                </a:solidFill>
                <a:latin typeface="Arial"/>
                <a:cs typeface="Arial"/>
              </a:rPr>
              <a:t>true</a:t>
            </a:r>
            <a:endParaRPr sz="2400">
              <a:latin typeface="Arial"/>
              <a:cs typeface="Arial"/>
            </a:endParaRPr>
          </a:p>
          <a:p>
            <a:pPr marL="424815" marR="5080" indent="-412750">
              <a:lnSpc>
                <a:spcPct val="100499"/>
              </a:lnSpc>
              <a:spcBef>
                <a:spcPts val="1860"/>
              </a:spcBef>
              <a:buClr>
                <a:srgbClr val="C4820D"/>
              </a:buClr>
              <a:buChar char="●"/>
              <a:tabLst>
                <a:tab pos="424815" algn="l"/>
                <a:tab pos="425450" algn="l"/>
              </a:tabLst>
            </a:pPr>
            <a:r>
              <a:rPr sz="2400" spc="-5" dirty="0">
                <a:solidFill>
                  <a:srgbClr val="3B3B3B"/>
                </a:solidFill>
                <a:latin typeface="Arial"/>
                <a:cs typeface="Arial"/>
              </a:rPr>
              <a:t>then there is about </a:t>
            </a:r>
            <a:r>
              <a:rPr sz="2400" dirty="0">
                <a:solidFill>
                  <a:srgbClr val="3B3B3B"/>
                </a:solidFill>
                <a:latin typeface="Arial"/>
                <a:cs typeface="Arial"/>
              </a:rPr>
              <a:t>a </a:t>
            </a:r>
            <a:r>
              <a:rPr sz="2400" b="1" spc="-5" dirty="0">
                <a:solidFill>
                  <a:srgbClr val="FF0000"/>
                </a:solidFill>
                <a:latin typeface="Arial"/>
                <a:cs typeface="Arial"/>
              </a:rPr>
              <a:t>5% chance </a:t>
            </a:r>
            <a:r>
              <a:rPr sz="2400" spc="-5" dirty="0">
                <a:solidFill>
                  <a:srgbClr val="3B3B3B"/>
                </a:solidFill>
                <a:latin typeface="Arial"/>
                <a:cs typeface="Arial"/>
              </a:rPr>
              <a:t>that </a:t>
            </a:r>
            <a:r>
              <a:rPr sz="2400" b="1" spc="-5" dirty="0">
                <a:solidFill>
                  <a:srgbClr val="FF0000"/>
                </a:solidFill>
                <a:latin typeface="Arial"/>
                <a:cs typeface="Arial"/>
              </a:rPr>
              <a:t>your </a:t>
            </a:r>
            <a:r>
              <a:rPr sz="2400" b="1" dirty="0">
                <a:solidFill>
                  <a:srgbClr val="FF0000"/>
                </a:solidFill>
                <a:latin typeface="Arial"/>
                <a:cs typeface="Arial"/>
              </a:rPr>
              <a:t>test </a:t>
            </a:r>
            <a:r>
              <a:rPr sz="2400" b="1" spc="-5" dirty="0">
                <a:solidFill>
                  <a:srgbClr val="FF0000"/>
                </a:solidFill>
                <a:latin typeface="Arial"/>
                <a:cs typeface="Arial"/>
              </a:rPr>
              <a:t>will  reject </a:t>
            </a:r>
            <a:r>
              <a:rPr sz="2400" b="1" dirty="0">
                <a:solidFill>
                  <a:srgbClr val="FF0000"/>
                </a:solidFill>
                <a:latin typeface="Arial"/>
                <a:cs typeface="Arial"/>
              </a:rPr>
              <a:t>the </a:t>
            </a:r>
            <a:r>
              <a:rPr sz="2400" b="1" spc="-5" dirty="0">
                <a:solidFill>
                  <a:srgbClr val="FF0000"/>
                </a:solidFill>
                <a:latin typeface="Arial"/>
                <a:cs typeface="Arial"/>
              </a:rPr>
              <a:t>null</a:t>
            </a:r>
            <a:r>
              <a:rPr sz="2400" b="1" spc="-25" dirty="0">
                <a:solidFill>
                  <a:srgbClr val="FF0000"/>
                </a:solidFill>
                <a:latin typeface="Arial"/>
                <a:cs typeface="Arial"/>
              </a:rPr>
              <a:t> </a:t>
            </a:r>
            <a:r>
              <a:rPr sz="2400" b="1" dirty="0">
                <a:solidFill>
                  <a:srgbClr val="FF0000"/>
                </a:solidFill>
                <a:latin typeface="Arial"/>
                <a:cs typeface="Arial"/>
              </a:rPr>
              <a:t>hypothesis</a:t>
            </a:r>
            <a:r>
              <a:rPr sz="2400" dirty="0">
                <a:solidFill>
                  <a:srgbClr val="3B3B3B"/>
                </a:solidFill>
                <a:latin typeface="Arial"/>
                <a:cs typeface="Arial"/>
              </a:rPr>
              <a:t>.</a:t>
            </a:r>
            <a:endParaRPr sz="2400">
              <a:latin typeface="Arial"/>
              <a:cs typeface="Arial"/>
            </a:endParaRPr>
          </a:p>
        </p:txBody>
      </p:sp>
    </p:spTree>
    <p:extLst>
      <p:ext uri="{BB962C8B-B14F-4D97-AF65-F5344CB8AC3E}">
        <p14:creationId xmlns:p14="http://schemas.microsoft.com/office/powerpoint/2010/main" val="2201134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5426075" cy="574040"/>
          </a:xfrm>
          <a:prstGeom prst="rect">
            <a:avLst/>
          </a:prstGeom>
        </p:spPr>
        <p:txBody>
          <a:bodyPr vert="horz" wrap="square" lIns="0" tIns="12700" rIns="0" bIns="0" rtlCol="0">
            <a:spAutoFit/>
          </a:bodyPr>
          <a:lstStyle/>
          <a:p>
            <a:pPr marL="12700">
              <a:lnSpc>
                <a:spcPct val="100000"/>
              </a:lnSpc>
              <a:spcBef>
                <a:spcPts val="100"/>
              </a:spcBef>
            </a:pPr>
            <a:r>
              <a:rPr spc="-10" dirty="0"/>
              <a:t>P-value </a:t>
            </a:r>
            <a:r>
              <a:rPr spc="-5" dirty="0"/>
              <a:t>cutoff vs</a:t>
            </a:r>
            <a:r>
              <a:rPr spc="-90" dirty="0"/>
              <a:t> </a:t>
            </a:r>
            <a:r>
              <a:rPr spc="-5" dirty="0"/>
              <a:t>P-value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5426075" cy="574040"/>
          </a:xfrm>
          <a:prstGeom prst="rect">
            <a:avLst/>
          </a:prstGeom>
        </p:spPr>
        <p:txBody>
          <a:bodyPr vert="horz" wrap="square" lIns="0" tIns="12700" rIns="0" bIns="0" rtlCol="0">
            <a:spAutoFit/>
          </a:bodyPr>
          <a:lstStyle/>
          <a:p>
            <a:pPr marL="12700">
              <a:lnSpc>
                <a:spcPct val="100000"/>
              </a:lnSpc>
              <a:spcBef>
                <a:spcPts val="100"/>
              </a:spcBef>
            </a:pPr>
            <a:r>
              <a:rPr spc="-10" dirty="0"/>
              <a:t>P-value </a:t>
            </a:r>
            <a:r>
              <a:rPr spc="-5" dirty="0"/>
              <a:t>cutoff vs</a:t>
            </a:r>
            <a:r>
              <a:rPr spc="-90" dirty="0"/>
              <a:t> </a:t>
            </a:r>
            <a:r>
              <a:rPr spc="-5" dirty="0"/>
              <a:t>P-value</a:t>
            </a:r>
          </a:p>
        </p:txBody>
      </p:sp>
      <p:sp>
        <p:nvSpPr>
          <p:cNvPr id="3" name="object 3"/>
          <p:cNvSpPr txBox="1"/>
          <p:nvPr/>
        </p:nvSpPr>
        <p:spPr>
          <a:xfrm>
            <a:off x="574724" y="1017142"/>
            <a:ext cx="7845425" cy="1846788"/>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solidFill>
                  <a:srgbClr val="3B3B3B"/>
                </a:solidFill>
                <a:latin typeface="Arial"/>
                <a:cs typeface="Arial"/>
              </a:rPr>
              <a:t>P-value</a:t>
            </a:r>
            <a:r>
              <a:rPr sz="2400" spc="-15" dirty="0">
                <a:solidFill>
                  <a:srgbClr val="3B3B3B"/>
                </a:solidFill>
                <a:latin typeface="Arial"/>
                <a:cs typeface="Arial"/>
              </a:rPr>
              <a:t> </a:t>
            </a:r>
            <a:r>
              <a:rPr sz="2400" spc="-10" dirty="0">
                <a:solidFill>
                  <a:srgbClr val="3B3B3B"/>
                </a:solidFill>
                <a:latin typeface="Arial"/>
                <a:cs typeface="Arial"/>
              </a:rPr>
              <a:t>cutoff</a:t>
            </a:r>
            <a:endParaRPr sz="2400" dirty="0">
              <a:latin typeface="Arial"/>
              <a:cs typeface="Arial"/>
            </a:endParaRPr>
          </a:p>
          <a:p>
            <a:pPr marL="882015" lvl="1" indent="-412750">
              <a:lnSpc>
                <a:spcPts val="2865"/>
              </a:lnSpc>
              <a:spcBef>
                <a:spcPts val="15"/>
              </a:spcBef>
              <a:buClr>
                <a:srgbClr val="C4820D"/>
              </a:buClr>
              <a:buChar char="○"/>
              <a:tabLst>
                <a:tab pos="882015" algn="l"/>
                <a:tab pos="882650" algn="l"/>
              </a:tabLst>
            </a:pPr>
            <a:r>
              <a:rPr sz="2400" spc="-5" dirty="0">
                <a:solidFill>
                  <a:srgbClr val="3B3B3B"/>
                </a:solidFill>
                <a:latin typeface="Arial"/>
                <a:cs typeface="Arial"/>
              </a:rPr>
              <a:t>Does not depend on observed data or</a:t>
            </a:r>
            <a:r>
              <a:rPr sz="2400" spc="-45" dirty="0">
                <a:solidFill>
                  <a:srgbClr val="3B3B3B"/>
                </a:solidFill>
                <a:latin typeface="Arial"/>
                <a:cs typeface="Arial"/>
              </a:rPr>
              <a:t> </a:t>
            </a:r>
            <a:r>
              <a:rPr sz="2400" dirty="0">
                <a:solidFill>
                  <a:srgbClr val="3B3B3B"/>
                </a:solidFill>
                <a:latin typeface="Arial"/>
                <a:cs typeface="Arial"/>
              </a:rPr>
              <a:t>simulation</a:t>
            </a:r>
            <a:endParaRPr sz="2400" dirty="0">
              <a:latin typeface="Arial"/>
              <a:cs typeface="Arial"/>
            </a:endParaRPr>
          </a:p>
          <a:p>
            <a:pPr marL="882015" lvl="1" indent="-412750">
              <a:lnSpc>
                <a:spcPts val="2850"/>
              </a:lnSpc>
              <a:buClr>
                <a:srgbClr val="C4820D"/>
              </a:buClr>
              <a:buChar char="○"/>
              <a:tabLst>
                <a:tab pos="882015" algn="l"/>
                <a:tab pos="882650" algn="l"/>
              </a:tabLst>
            </a:pPr>
            <a:r>
              <a:rPr sz="2400" spc="-5" dirty="0">
                <a:solidFill>
                  <a:srgbClr val="3B3B3B"/>
                </a:solidFill>
                <a:latin typeface="Arial"/>
                <a:cs typeface="Arial"/>
              </a:rPr>
              <a:t>Decide on it before </a:t>
            </a:r>
            <a:r>
              <a:rPr sz="2400" dirty="0">
                <a:solidFill>
                  <a:srgbClr val="3B3B3B"/>
                </a:solidFill>
                <a:latin typeface="Arial"/>
                <a:cs typeface="Arial"/>
              </a:rPr>
              <a:t>seeing </a:t>
            </a:r>
            <a:r>
              <a:rPr sz="2400" spc="-5" dirty="0">
                <a:solidFill>
                  <a:srgbClr val="3B3B3B"/>
                </a:solidFill>
                <a:latin typeface="Arial"/>
                <a:cs typeface="Arial"/>
              </a:rPr>
              <a:t>the</a:t>
            </a:r>
            <a:r>
              <a:rPr sz="2400" spc="-35" dirty="0">
                <a:solidFill>
                  <a:srgbClr val="3B3B3B"/>
                </a:solidFill>
                <a:latin typeface="Arial"/>
                <a:cs typeface="Arial"/>
              </a:rPr>
              <a:t> </a:t>
            </a:r>
            <a:r>
              <a:rPr sz="2400" dirty="0">
                <a:solidFill>
                  <a:srgbClr val="3B3B3B"/>
                </a:solidFill>
                <a:latin typeface="Arial"/>
                <a:cs typeface="Arial"/>
              </a:rPr>
              <a:t>results</a:t>
            </a:r>
            <a:endParaRPr sz="2400" dirty="0">
              <a:latin typeface="Arial"/>
              <a:cs typeface="Arial"/>
            </a:endParaRPr>
          </a:p>
          <a:p>
            <a:pPr marL="882015" lvl="1" indent="-412750">
              <a:lnSpc>
                <a:spcPts val="2850"/>
              </a:lnSpc>
              <a:buClr>
                <a:srgbClr val="C4820D"/>
              </a:buClr>
              <a:buChar char="○"/>
              <a:tabLst>
                <a:tab pos="882015" algn="l"/>
                <a:tab pos="882650" algn="l"/>
              </a:tabLst>
            </a:pPr>
            <a:r>
              <a:rPr sz="2400" spc="-5" dirty="0">
                <a:solidFill>
                  <a:srgbClr val="3B3B3B"/>
                </a:solidFill>
                <a:latin typeface="Arial"/>
                <a:cs typeface="Arial"/>
              </a:rPr>
              <a:t>Conventional </a:t>
            </a:r>
            <a:r>
              <a:rPr sz="2400" dirty="0">
                <a:solidFill>
                  <a:srgbClr val="3B3B3B"/>
                </a:solidFill>
                <a:latin typeface="Arial"/>
                <a:cs typeface="Arial"/>
              </a:rPr>
              <a:t>values </a:t>
            </a:r>
            <a:r>
              <a:rPr sz="2400" spc="-5" dirty="0">
                <a:solidFill>
                  <a:srgbClr val="3B3B3B"/>
                </a:solidFill>
                <a:latin typeface="Arial"/>
                <a:cs typeface="Arial"/>
              </a:rPr>
              <a:t>at 5% and</a:t>
            </a:r>
            <a:r>
              <a:rPr sz="2400" spc="-25" dirty="0">
                <a:solidFill>
                  <a:srgbClr val="3B3B3B"/>
                </a:solidFill>
                <a:latin typeface="Arial"/>
                <a:cs typeface="Arial"/>
              </a:rPr>
              <a:t> </a:t>
            </a:r>
            <a:r>
              <a:rPr sz="2400" spc="-5" dirty="0">
                <a:solidFill>
                  <a:srgbClr val="3B3B3B"/>
                </a:solidFill>
                <a:latin typeface="Arial"/>
                <a:cs typeface="Arial"/>
              </a:rPr>
              <a:t>1%</a:t>
            </a:r>
            <a:endParaRPr sz="2400" dirty="0">
              <a:latin typeface="Arial"/>
              <a:cs typeface="Arial"/>
            </a:endParaRPr>
          </a:p>
          <a:p>
            <a:pPr marL="882015" lvl="1" indent="-412750">
              <a:lnSpc>
                <a:spcPts val="2850"/>
              </a:lnSpc>
              <a:buClr>
                <a:srgbClr val="C4820D"/>
              </a:buClr>
              <a:buChar char="○"/>
              <a:tabLst>
                <a:tab pos="882015" algn="l"/>
                <a:tab pos="882650" algn="l"/>
              </a:tabLst>
            </a:pPr>
            <a:r>
              <a:rPr sz="2400" spc="-5" dirty="0">
                <a:solidFill>
                  <a:srgbClr val="3B3B3B"/>
                </a:solidFill>
                <a:latin typeface="Arial"/>
                <a:cs typeface="Arial"/>
              </a:rPr>
              <a:t>Probability of hypothesis testing </a:t>
            </a:r>
            <a:r>
              <a:rPr sz="2400" dirty="0">
                <a:solidFill>
                  <a:srgbClr val="3B3B3B"/>
                </a:solidFill>
                <a:latin typeface="Arial"/>
                <a:cs typeface="Arial"/>
              </a:rPr>
              <a:t>making </a:t>
            </a:r>
            <a:r>
              <a:rPr sz="2400" spc="-5" dirty="0">
                <a:solidFill>
                  <a:srgbClr val="3B3B3B"/>
                </a:solidFill>
                <a:latin typeface="Arial"/>
                <a:cs typeface="Arial"/>
              </a:rPr>
              <a:t>an</a:t>
            </a:r>
            <a:r>
              <a:rPr sz="2400" spc="-60" dirty="0">
                <a:solidFill>
                  <a:srgbClr val="3B3B3B"/>
                </a:solidFill>
                <a:latin typeface="Arial"/>
                <a:cs typeface="Arial"/>
              </a:rPr>
              <a:t> </a:t>
            </a:r>
            <a:r>
              <a:rPr sz="2400" spc="-5" dirty="0">
                <a:solidFill>
                  <a:srgbClr val="3B3B3B"/>
                </a:solidFill>
                <a:latin typeface="Arial"/>
                <a:cs typeface="Arial"/>
              </a:rPr>
              <a:t>error</a:t>
            </a:r>
            <a:endParaRPr sz="2400" dirty="0">
              <a:latin typeface="Arial"/>
              <a:cs typeface="Arial"/>
            </a:endParaRPr>
          </a:p>
        </p:txBody>
      </p:sp>
    </p:spTree>
    <p:extLst>
      <p:ext uri="{BB962C8B-B14F-4D97-AF65-F5344CB8AC3E}">
        <p14:creationId xmlns:p14="http://schemas.microsoft.com/office/powerpoint/2010/main" val="418439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5426075" cy="574040"/>
          </a:xfrm>
          <a:prstGeom prst="rect">
            <a:avLst/>
          </a:prstGeom>
        </p:spPr>
        <p:txBody>
          <a:bodyPr vert="horz" wrap="square" lIns="0" tIns="12700" rIns="0" bIns="0" rtlCol="0">
            <a:spAutoFit/>
          </a:bodyPr>
          <a:lstStyle/>
          <a:p>
            <a:pPr marL="12700">
              <a:lnSpc>
                <a:spcPct val="100000"/>
              </a:lnSpc>
              <a:spcBef>
                <a:spcPts val="100"/>
              </a:spcBef>
            </a:pPr>
            <a:r>
              <a:rPr spc="-10" dirty="0"/>
              <a:t>P-value </a:t>
            </a:r>
            <a:r>
              <a:rPr spc="-5" dirty="0"/>
              <a:t>cutoff vs</a:t>
            </a:r>
            <a:r>
              <a:rPr spc="-90" dirty="0"/>
              <a:t> </a:t>
            </a:r>
            <a:r>
              <a:rPr spc="-5" dirty="0"/>
              <a:t>P-value</a:t>
            </a:r>
          </a:p>
        </p:txBody>
      </p:sp>
      <p:sp>
        <p:nvSpPr>
          <p:cNvPr id="3" name="object 3"/>
          <p:cNvSpPr txBox="1"/>
          <p:nvPr/>
        </p:nvSpPr>
        <p:spPr>
          <a:xfrm>
            <a:off x="574724" y="1017142"/>
            <a:ext cx="7845425" cy="3654425"/>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solidFill>
                  <a:srgbClr val="3B3B3B"/>
                </a:solidFill>
                <a:latin typeface="Arial"/>
                <a:cs typeface="Arial"/>
              </a:rPr>
              <a:t>P-value</a:t>
            </a:r>
            <a:r>
              <a:rPr sz="2400" spc="-15" dirty="0">
                <a:solidFill>
                  <a:srgbClr val="3B3B3B"/>
                </a:solidFill>
                <a:latin typeface="Arial"/>
                <a:cs typeface="Arial"/>
              </a:rPr>
              <a:t> </a:t>
            </a:r>
            <a:r>
              <a:rPr sz="2400" spc="-10" dirty="0">
                <a:solidFill>
                  <a:srgbClr val="3B3B3B"/>
                </a:solidFill>
                <a:latin typeface="Arial"/>
                <a:cs typeface="Arial"/>
              </a:rPr>
              <a:t>cutoff</a:t>
            </a:r>
            <a:endParaRPr sz="2400">
              <a:latin typeface="Arial"/>
              <a:cs typeface="Arial"/>
            </a:endParaRPr>
          </a:p>
          <a:p>
            <a:pPr marL="882015" lvl="1" indent="-412750">
              <a:lnSpc>
                <a:spcPts val="2865"/>
              </a:lnSpc>
              <a:spcBef>
                <a:spcPts val="15"/>
              </a:spcBef>
              <a:buClr>
                <a:srgbClr val="C4820D"/>
              </a:buClr>
              <a:buChar char="○"/>
              <a:tabLst>
                <a:tab pos="882015" algn="l"/>
                <a:tab pos="882650" algn="l"/>
              </a:tabLst>
            </a:pPr>
            <a:r>
              <a:rPr sz="2400" spc="-5" dirty="0">
                <a:solidFill>
                  <a:srgbClr val="3B3B3B"/>
                </a:solidFill>
                <a:latin typeface="Arial"/>
                <a:cs typeface="Arial"/>
              </a:rPr>
              <a:t>Does not depend on observed data or</a:t>
            </a:r>
            <a:r>
              <a:rPr sz="2400" spc="-45" dirty="0">
                <a:solidFill>
                  <a:srgbClr val="3B3B3B"/>
                </a:solidFill>
                <a:latin typeface="Arial"/>
                <a:cs typeface="Arial"/>
              </a:rPr>
              <a:t> </a:t>
            </a:r>
            <a:r>
              <a:rPr sz="2400" dirty="0">
                <a:solidFill>
                  <a:srgbClr val="3B3B3B"/>
                </a:solidFill>
                <a:latin typeface="Arial"/>
                <a:cs typeface="Arial"/>
              </a:rPr>
              <a:t>simulation</a:t>
            </a:r>
            <a:endParaRPr sz="2400">
              <a:latin typeface="Arial"/>
              <a:cs typeface="Arial"/>
            </a:endParaRPr>
          </a:p>
          <a:p>
            <a:pPr marL="882015" lvl="1" indent="-412750">
              <a:lnSpc>
                <a:spcPts val="2850"/>
              </a:lnSpc>
              <a:buClr>
                <a:srgbClr val="C4820D"/>
              </a:buClr>
              <a:buChar char="○"/>
              <a:tabLst>
                <a:tab pos="882015" algn="l"/>
                <a:tab pos="882650" algn="l"/>
              </a:tabLst>
            </a:pPr>
            <a:r>
              <a:rPr sz="2400" spc="-5" dirty="0">
                <a:solidFill>
                  <a:srgbClr val="3B3B3B"/>
                </a:solidFill>
                <a:latin typeface="Arial"/>
                <a:cs typeface="Arial"/>
              </a:rPr>
              <a:t>Decide on it before </a:t>
            </a:r>
            <a:r>
              <a:rPr sz="2400" dirty="0">
                <a:solidFill>
                  <a:srgbClr val="3B3B3B"/>
                </a:solidFill>
                <a:latin typeface="Arial"/>
                <a:cs typeface="Arial"/>
              </a:rPr>
              <a:t>seeing </a:t>
            </a:r>
            <a:r>
              <a:rPr sz="2400" spc="-5" dirty="0">
                <a:solidFill>
                  <a:srgbClr val="3B3B3B"/>
                </a:solidFill>
                <a:latin typeface="Arial"/>
                <a:cs typeface="Arial"/>
              </a:rPr>
              <a:t>the</a:t>
            </a:r>
            <a:r>
              <a:rPr sz="2400" spc="-35" dirty="0">
                <a:solidFill>
                  <a:srgbClr val="3B3B3B"/>
                </a:solidFill>
                <a:latin typeface="Arial"/>
                <a:cs typeface="Arial"/>
              </a:rPr>
              <a:t> </a:t>
            </a:r>
            <a:r>
              <a:rPr sz="2400" dirty="0">
                <a:solidFill>
                  <a:srgbClr val="3B3B3B"/>
                </a:solidFill>
                <a:latin typeface="Arial"/>
                <a:cs typeface="Arial"/>
              </a:rPr>
              <a:t>results</a:t>
            </a:r>
            <a:endParaRPr sz="2400">
              <a:latin typeface="Arial"/>
              <a:cs typeface="Arial"/>
            </a:endParaRPr>
          </a:p>
          <a:p>
            <a:pPr marL="882015" lvl="1" indent="-412750">
              <a:lnSpc>
                <a:spcPts val="2850"/>
              </a:lnSpc>
              <a:buClr>
                <a:srgbClr val="C4820D"/>
              </a:buClr>
              <a:buChar char="○"/>
              <a:tabLst>
                <a:tab pos="882015" algn="l"/>
                <a:tab pos="882650" algn="l"/>
              </a:tabLst>
            </a:pPr>
            <a:r>
              <a:rPr sz="2400" spc="-5" dirty="0">
                <a:solidFill>
                  <a:srgbClr val="3B3B3B"/>
                </a:solidFill>
                <a:latin typeface="Arial"/>
                <a:cs typeface="Arial"/>
              </a:rPr>
              <a:t>Conventional </a:t>
            </a:r>
            <a:r>
              <a:rPr sz="2400" dirty="0">
                <a:solidFill>
                  <a:srgbClr val="3B3B3B"/>
                </a:solidFill>
                <a:latin typeface="Arial"/>
                <a:cs typeface="Arial"/>
              </a:rPr>
              <a:t>values </a:t>
            </a:r>
            <a:r>
              <a:rPr sz="2400" spc="-5" dirty="0">
                <a:solidFill>
                  <a:srgbClr val="3B3B3B"/>
                </a:solidFill>
                <a:latin typeface="Arial"/>
                <a:cs typeface="Arial"/>
              </a:rPr>
              <a:t>at 5% and</a:t>
            </a:r>
            <a:r>
              <a:rPr sz="2400" spc="-25" dirty="0">
                <a:solidFill>
                  <a:srgbClr val="3B3B3B"/>
                </a:solidFill>
                <a:latin typeface="Arial"/>
                <a:cs typeface="Arial"/>
              </a:rPr>
              <a:t> </a:t>
            </a:r>
            <a:r>
              <a:rPr sz="2400" spc="-5" dirty="0">
                <a:solidFill>
                  <a:srgbClr val="3B3B3B"/>
                </a:solidFill>
                <a:latin typeface="Arial"/>
                <a:cs typeface="Arial"/>
              </a:rPr>
              <a:t>1%</a:t>
            </a:r>
            <a:endParaRPr sz="2400">
              <a:latin typeface="Arial"/>
              <a:cs typeface="Arial"/>
            </a:endParaRPr>
          </a:p>
          <a:p>
            <a:pPr marL="882015" lvl="1" indent="-412750">
              <a:lnSpc>
                <a:spcPts val="2850"/>
              </a:lnSpc>
              <a:buClr>
                <a:srgbClr val="C4820D"/>
              </a:buClr>
              <a:buChar char="○"/>
              <a:tabLst>
                <a:tab pos="882015" algn="l"/>
                <a:tab pos="882650" algn="l"/>
              </a:tabLst>
            </a:pPr>
            <a:r>
              <a:rPr sz="2400" spc="-5" dirty="0">
                <a:solidFill>
                  <a:srgbClr val="3B3B3B"/>
                </a:solidFill>
                <a:latin typeface="Arial"/>
                <a:cs typeface="Arial"/>
              </a:rPr>
              <a:t>Probability of hypothesis testing </a:t>
            </a:r>
            <a:r>
              <a:rPr sz="2400" dirty="0">
                <a:solidFill>
                  <a:srgbClr val="3B3B3B"/>
                </a:solidFill>
                <a:latin typeface="Arial"/>
                <a:cs typeface="Arial"/>
              </a:rPr>
              <a:t>making </a:t>
            </a:r>
            <a:r>
              <a:rPr sz="2400" spc="-5" dirty="0">
                <a:solidFill>
                  <a:srgbClr val="3B3B3B"/>
                </a:solidFill>
                <a:latin typeface="Arial"/>
                <a:cs typeface="Arial"/>
              </a:rPr>
              <a:t>an</a:t>
            </a:r>
            <a:r>
              <a:rPr sz="2400" spc="-60" dirty="0">
                <a:solidFill>
                  <a:srgbClr val="3B3B3B"/>
                </a:solidFill>
                <a:latin typeface="Arial"/>
                <a:cs typeface="Arial"/>
              </a:rPr>
              <a:t> </a:t>
            </a:r>
            <a:r>
              <a:rPr sz="2400" spc="-5" dirty="0">
                <a:solidFill>
                  <a:srgbClr val="3B3B3B"/>
                </a:solidFill>
                <a:latin typeface="Arial"/>
                <a:cs typeface="Arial"/>
              </a:rPr>
              <a:t>error</a:t>
            </a:r>
            <a:endParaRPr sz="2400">
              <a:latin typeface="Arial"/>
              <a:cs typeface="Arial"/>
            </a:endParaRPr>
          </a:p>
          <a:p>
            <a:pPr marL="424815" indent="-412750">
              <a:lnSpc>
                <a:spcPts val="2850"/>
              </a:lnSpc>
              <a:buClr>
                <a:srgbClr val="C4820D"/>
              </a:buClr>
              <a:buChar char="●"/>
              <a:tabLst>
                <a:tab pos="424815" algn="l"/>
                <a:tab pos="425450" algn="l"/>
              </a:tabLst>
            </a:pPr>
            <a:r>
              <a:rPr sz="2400" spc="-5" dirty="0">
                <a:solidFill>
                  <a:srgbClr val="3B3B3B"/>
                </a:solidFill>
                <a:latin typeface="Arial"/>
                <a:cs typeface="Arial"/>
              </a:rPr>
              <a:t>P-value</a:t>
            </a:r>
            <a:endParaRPr sz="2400">
              <a:latin typeface="Arial"/>
              <a:cs typeface="Arial"/>
            </a:endParaRPr>
          </a:p>
          <a:p>
            <a:pPr marL="882015" lvl="1" indent="-412750">
              <a:lnSpc>
                <a:spcPts val="2850"/>
              </a:lnSpc>
              <a:buClr>
                <a:srgbClr val="C4820D"/>
              </a:buClr>
              <a:buChar char="○"/>
              <a:tabLst>
                <a:tab pos="882015" algn="l"/>
                <a:tab pos="882650" algn="l"/>
              </a:tabLst>
            </a:pPr>
            <a:r>
              <a:rPr sz="2400" spc="-5" dirty="0">
                <a:solidFill>
                  <a:srgbClr val="3B3B3B"/>
                </a:solidFill>
                <a:latin typeface="Arial"/>
                <a:cs typeface="Arial"/>
              </a:rPr>
              <a:t>Depends on the observed data and</a:t>
            </a:r>
            <a:r>
              <a:rPr sz="2400" spc="-40" dirty="0">
                <a:solidFill>
                  <a:srgbClr val="3B3B3B"/>
                </a:solidFill>
                <a:latin typeface="Arial"/>
                <a:cs typeface="Arial"/>
              </a:rPr>
              <a:t> </a:t>
            </a:r>
            <a:r>
              <a:rPr sz="2400" dirty="0">
                <a:solidFill>
                  <a:srgbClr val="3B3B3B"/>
                </a:solidFill>
                <a:latin typeface="Arial"/>
                <a:cs typeface="Arial"/>
              </a:rPr>
              <a:t>simulation</a:t>
            </a:r>
            <a:endParaRPr sz="2400">
              <a:latin typeface="Arial"/>
              <a:cs typeface="Arial"/>
            </a:endParaRPr>
          </a:p>
          <a:p>
            <a:pPr marL="882015" marR="5080" lvl="1" indent="-412750">
              <a:lnSpc>
                <a:spcPts val="2850"/>
              </a:lnSpc>
              <a:spcBef>
                <a:spcPts val="105"/>
              </a:spcBef>
              <a:buClr>
                <a:srgbClr val="C4820D"/>
              </a:buClr>
              <a:buChar char="○"/>
              <a:tabLst>
                <a:tab pos="882015" algn="l"/>
                <a:tab pos="882650" algn="l"/>
              </a:tabLst>
            </a:pPr>
            <a:r>
              <a:rPr sz="2400" spc="-5" dirty="0">
                <a:solidFill>
                  <a:srgbClr val="3B3B3B"/>
                </a:solidFill>
                <a:latin typeface="Arial"/>
                <a:cs typeface="Arial"/>
              </a:rPr>
              <a:t>Probability under the null hypothesis that the test  </a:t>
            </a:r>
            <a:r>
              <a:rPr sz="2400" dirty="0">
                <a:solidFill>
                  <a:srgbClr val="3B3B3B"/>
                </a:solidFill>
                <a:latin typeface="Arial"/>
                <a:cs typeface="Arial"/>
              </a:rPr>
              <a:t>statistic </a:t>
            </a:r>
            <a:r>
              <a:rPr sz="2400" spc="-5" dirty="0">
                <a:solidFill>
                  <a:srgbClr val="3B3B3B"/>
                </a:solidFill>
                <a:latin typeface="Arial"/>
                <a:cs typeface="Arial"/>
              </a:rPr>
              <a:t>is the observed </a:t>
            </a:r>
            <a:r>
              <a:rPr sz="2400" dirty="0">
                <a:solidFill>
                  <a:srgbClr val="3B3B3B"/>
                </a:solidFill>
                <a:latin typeface="Arial"/>
                <a:cs typeface="Arial"/>
              </a:rPr>
              <a:t>value </a:t>
            </a:r>
            <a:r>
              <a:rPr sz="2400" spc="-5" dirty="0">
                <a:solidFill>
                  <a:srgbClr val="3B3B3B"/>
                </a:solidFill>
                <a:latin typeface="Arial"/>
                <a:cs typeface="Arial"/>
              </a:rPr>
              <a:t>or further towards</a:t>
            </a:r>
            <a:r>
              <a:rPr sz="2400" spc="-100" dirty="0">
                <a:solidFill>
                  <a:srgbClr val="3B3B3B"/>
                </a:solidFill>
                <a:latin typeface="Arial"/>
                <a:cs typeface="Arial"/>
              </a:rPr>
              <a:t> </a:t>
            </a:r>
            <a:r>
              <a:rPr sz="2400" spc="-5" dirty="0">
                <a:solidFill>
                  <a:srgbClr val="3B3B3B"/>
                </a:solidFill>
                <a:latin typeface="Arial"/>
                <a:cs typeface="Arial"/>
              </a:rPr>
              <a:t>the  alternative</a:t>
            </a:r>
            <a:endParaRPr sz="2400">
              <a:latin typeface="Arial"/>
              <a:cs typeface="Arial"/>
            </a:endParaRPr>
          </a:p>
        </p:txBody>
      </p:sp>
    </p:spTree>
    <p:extLst>
      <p:ext uri="{BB962C8B-B14F-4D97-AF65-F5344CB8AC3E}">
        <p14:creationId xmlns:p14="http://schemas.microsoft.com/office/powerpoint/2010/main" val="293107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6085205" cy="574040"/>
          </a:xfrm>
          <a:prstGeom prst="rect">
            <a:avLst/>
          </a:prstGeom>
        </p:spPr>
        <p:txBody>
          <a:bodyPr vert="horz" wrap="square" lIns="0" tIns="12700" rIns="0" bIns="0" rtlCol="0">
            <a:spAutoFit/>
          </a:bodyPr>
          <a:lstStyle/>
          <a:p>
            <a:pPr marL="12700">
              <a:lnSpc>
                <a:spcPct val="100000"/>
              </a:lnSpc>
              <a:spcBef>
                <a:spcPts val="100"/>
              </a:spcBef>
            </a:pPr>
            <a:r>
              <a:rPr spc="-5" dirty="0"/>
              <a:t>How to do </a:t>
            </a:r>
            <a:r>
              <a:rPr dirty="0"/>
              <a:t>a </a:t>
            </a:r>
            <a:r>
              <a:rPr spc="-10" dirty="0"/>
              <a:t>hypothesis</a:t>
            </a:r>
            <a:r>
              <a:rPr spc="-100" dirty="0"/>
              <a:t> </a:t>
            </a:r>
            <a:r>
              <a:rPr dirty="0"/>
              <a:t>test</a:t>
            </a:r>
          </a:p>
        </p:txBody>
      </p:sp>
      <p:sp>
        <p:nvSpPr>
          <p:cNvPr id="3" name="object 3"/>
          <p:cNvSpPr txBox="1"/>
          <p:nvPr/>
        </p:nvSpPr>
        <p:spPr>
          <a:xfrm>
            <a:off x="574724" y="1093342"/>
            <a:ext cx="8222615" cy="749564"/>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Font typeface="Arial"/>
              <a:buChar char="●"/>
              <a:tabLst>
                <a:tab pos="424815" algn="l"/>
                <a:tab pos="425450" algn="l"/>
              </a:tabLst>
            </a:pPr>
            <a:r>
              <a:rPr sz="2400" b="1" spc="-5" dirty="0">
                <a:solidFill>
                  <a:srgbClr val="3B3B3B"/>
                </a:solidFill>
                <a:latin typeface="Arial"/>
                <a:cs typeface="Arial"/>
              </a:rPr>
              <a:t>Before computing anything: </a:t>
            </a:r>
            <a:r>
              <a:rPr sz="2400" spc="-5" dirty="0">
                <a:solidFill>
                  <a:srgbClr val="3B3B3B"/>
                </a:solidFill>
                <a:latin typeface="Arial"/>
                <a:cs typeface="Arial"/>
              </a:rPr>
              <a:t>figure out the </a:t>
            </a:r>
            <a:r>
              <a:rPr sz="2400" dirty="0">
                <a:solidFill>
                  <a:srgbClr val="3B3B3B"/>
                </a:solidFill>
                <a:latin typeface="Arial"/>
                <a:cs typeface="Arial"/>
              </a:rPr>
              <a:t>viewpoint </a:t>
            </a:r>
            <a:r>
              <a:rPr sz="2400" spc="-5" dirty="0">
                <a:solidFill>
                  <a:srgbClr val="3B3B3B"/>
                </a:solidFill>
                <a:latin typeface="Arial"/>
                <a:cs typeface="Arial"/>
              </a:rPr>
              <a:t>the  question wants to test, and</a:t>
            </a:r>
            <a:r>
              <a:rPr sz="2400" spc="-25" dirty="0">
                <a:solidFill>
                  <a:srgbClr val="3B3B3B"/>
                </a:solidFill>
                <a:latin typeface="Arial"/>
                <a:cs typeface="Arial"/>
              </a:rPr>
              <a:t> </a:t>
            </a:r>
            <a:r>
              <a:rPr sz="2400" spc="-5" dirty="0">
                <a:solidFill>
                  <a:srgbClr val="3B3B3B"/>
                </a:solidFill>
                <a:latin typeface="Arial"/>
                <a:cs typeface="Arial"/>
              </a:rPr>
              <a:t>formulate:</a:t>
            </a:r>
            <a:endParaRPr sz="2400" dirty="0">
              <a:latin typeface="Arial"/>
              <a:cs typeface="Arial"/>
            </a:endParaRPr>
          </a:p>
        </p:txBody>
      </p:sp>
    </p:spTree>
    <p:extLst>
      <p:ext uri="{BB962C8B-B14F-4D97-AF65-F5344CB8AC3E}">
        <p14:creationId xmlns:p14="http://schemas.microsoft.com/office/powerpoint/2010/main" val="308053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12875" y="2240537"/>
            <a:ext cx="5308600" cy="574040"/>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3B7EA1"/>
                </a:solidFill>
                <a:latin typeface="Arial"/>
                <a:cs typeface="Arial"/>
              </a:rPr>
              <a:t>Example: </a:t>
            </a:r>
            <a:r>
              <a:rPr sz="3600" b="1" spc="-20" dirty="0">
                <a:solidFill>
                  <a:srgbClr val="3B7EA1"/>
                </a:solidFill>
                <a:latin typeface="Arial"/>
                <a:cs typeface="Arial"/>
              </a:rPr>
              <a:t>Benford’s</a:t>
            </a:r>
            <a:r>
              <a:rPr sz="3600" b="1" spc="-85" dirty="0">
                <a:solidFill>
                  <a:srgbClr val="3B7EA1"/>
                </a:solidFill>
                <a:latin typeface="Arial"/>
                <a:cs typeface="Arial"/>
              </a:rPr>
              <a:t> </a:t>
            </a:r>
            <a:r>
              <a:rPr sz="3600" b="1" spc="-5" dirty="0">
                <a:solidFill>
                  <a:srgbClr val="3B7EA1"/>
                </a:solidFill>
                <a:latin typeface="Arial"/>
                <a:cs typeface="Arial"/>
              </a:rPr>
              <a:t>Law</a:t>
            </a:r>
            <a:endParaRPr sz="3600">
              <a:latin typeface="Arial"/>
              <a:cs typeface="Arial"/>
            </a:endParaRPr>
          </a:p>
        </p:txBody>
      </p:sp>
      <p:sp>
        <p:nvSpPr>
          <p:cNvPr id="3" name="object 3"/>
          <p:cNvSpPr txBox="1"/>
          <p:nvPr/>
        </p:nvSpPr>
        <p:spPr>
          <a:xfrm>
            <a:off x="4344043" y="4323083"/>
            <a:ext cx="104203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7EA1"/>
                </a:solidFill>
                <a:latin typeface="Arial"/>
                <a:cs typeface="Arial"/>
              </a:rPr>
              <a:t>(Demo)</a:t>
            </a:r>
            <a:endParaRPr sz="24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6085205" cy="574040"/>
          </a:xfrm>
          <a:prstGeom prst="rect">
            <a:avLst/>
          </a:prstGeom>
        </p:spPr>
        <p:txBody>
          <a:bodyPr vert="horz" wrap="square" lIns="0" tIns="12700" rIns="0" bIns="0" rtlCol="0">
            <a:spAutoFit/>
          </a:bodyPr>
          <a:lstStyle/>
          <a:p>
            <a:pPr marL="12700">
              <a:lnSpc>
                <a:spcPct val="100000"/>
              </a:lnSpc>
              <a:spcBef>
                <a:spcPts val="100"/>
              </a:spcBef>
            </a:pPr>
            <a:r>
              <a:rPr spc="-5" dirty="0"/>
              <a:t>How to do </a:t>
            </a:r>
            <a:r>
              <a:rPr dirty="0"/>
              <a:t>a </a:t>
            </a:r>
            <a:r>
              <a:rPr spc="-10" dirty="0"/>
              <a:t>hypothesis</a:t>
            </a:r>
            <a:r>
              <a:rPr spc="-100" dirty="0"/>
              <a:t> </a:t>
            </a:r>
            <a:r>
              <a:rPr dirty="0"/>
              <a:t>test</a:t>
            </a:r>
          </a:p>
        </p:txBody>
      </p:sp>
      <p:sp>
        <p:nvSpPr>
          <p:cNvPr id="3" name="object 3"/>
          <p:cNvSpPr txBox="1"/>
          <p:nvPr/>
        </p:nvSpPr>
        <p:spPr>
          <a:xfrm>
            <a:off x="574724" y="1093342"/>
            <a:ext cx="8222615" cy="1483227"/>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Font typeface="Arial"/>
              <a:buChar char="●"/>
              <a:tabLst>
                <a:tab pos="424815" algn="l"/>
                <a:tab pos="425450" algn="l"/>
              </a:tabLst>
            </a:pPr>
            <a:r>
              <a:rPr sz="2400" b="1" spc="-5" dirty="0">
                <a:solidFill>
                  <a:srgbClr val="3B3B3B"/>
                </a:solidFill>
                <a:latin typeface="Arial"/>
                <a:cs typeface="Arial"/>
              </a:rPr>
              <a:t>Before computing anything: </a:t>
            </a:r>
            <a:r>
              <a:rPr sz="2400" spc="-5" dirty="0">
                <a:solidFill>
                  <a:srgbClr val="3B3B3B"/>
                </a:solidFill>
                <a:latin typeface="Arial"/>
                <a:cs typeface="Arial"/>
              </a:rPr>
              <a:t>figure out the </a:t>
            </a:r>
            <a:r>
              <a:rPr sz="2400" dirty="0">
                <a:solidFill>
                  <a:srgbClr val="3B3B3B"/>
                </a:solidFill>
                <a:latin typeface="Arial"/>
                <a:cs typeface="Arial"/>
              </a:rPr>
              <a:t>viewpoint </a:t>
            </a:r>
            <a:r>
              <a:rPr sz="2400" spc="-5" dirty="0">
                <a:solidFill>
                  <a:srgbClr val="3B3B3B"/>
                </a:solidFill>
                <a:latin typeface="Arial"/>
                <a:cs typeface="Arial"/>
              </a:rPr>
              <a:t>the  question wants to test, and</a:t>
            </a:r>
            <a:r>
              <a:rPr sz="2400" spc="-25" dirty="0">
                <a:solidFill>
                  <a:srgbClr val="3B3B3B"/>
                </a:solidFill>
                <a:latin typeface="Arial"/>
                <a:cs typeface="Arial"/>
              </a:rPr>
              <a:t> </a:t>
            </a:r>
            <a:r>
              <a:rPr sz="2400" spc="-5" dirty="0">
                <a:solidFill>
                  <a:srgbClr val="3B3B3B"/>
                </a:solidFill>
                <a:latin typeface="Arial"/>
                <a:cs typeface="Arial"/>
              </a:rPr>
              <a:t>formulate:</a:t>
            </a:r>
            <a:endParaRPr sz="2400" dirty="0">
              <a:latin typeface="Arial"/>
              <a:cs typeface="Arial"/>
            </a:endParaRPr>
          </a:p>
          <a:p>
            <a:pPr marL="882015" marR="100965" lvl="1" indent="-412750">
              <a:lnSpc>
                <a:spcPts val="2850"/>
              </a:lnSpc>
              <a:spcBef>
                <a:spcPts val="90"/>
              </a:spcBef>
              <a:buClr>
                <a:srgbClr val="C4820D"/>
              </a:buClr>
              <a:buFont typeface="Arial"/>
              <a:buChar char="○"/>
              <a:tabLst>
                <a:tab pos="882015" algn="l"/>
                <a:tab pos="882650" algn="l"/>
              </a:tabLst>
            </a:pPr>
            <a:r>
              <a:rPr sz="2400" b="1" spc="-5" dirty="0">
                <a:solidFill>
                  <a:srgbClr val="3B3B3B"/>
                </a:solidFill>
                <a:latin typeface="Arial"/>
                <a:cs typeface="Arial"/>
              </a:rPr>
              <a:t>Null hypothesis</a:t>
            </a:r>
            <a:r>
              <a:rPr sz="2400" spc="-5" dirty="0">
                <a:solidFill>
                  <a:srgbClr val="3B3B3B"/>
                </a:solidFill>
                <a:latin typeface="Arial"/>
                <a:cs typeface="Arial"/>
              </a:rPr>
              <a:t>: Completely </a:t>
            </a:r>
            <a:r>
              <a:rPr sz="2400" dirty="0">
                <a:solidFill>
                  <a:srgbClr val="3B3B3B"/>
                </a:solidFill>
                <a:latin typeface="Arial"/>
                <a:cs typeface="Arial"/>
              </a:rPr>
              <a:t>specified chance model  </a:t>
            </a:r>
            <a:r>
              <a:rPr sz="2400" spc="-5" dirty="0">
                <a:solidFill>
                  <a:srgbClr val="3B3B3B"/>
                </a:solidFill>
                <a:latin typeface="Arial"/>
                <a:cs typeface="Arial"/>
              </a:rPr>
              <a:t>under which </a:t>
            </a:r>
            <a:r>
              <a:rPr sz="2400" dirty="0">
                <a:solidFill>
                  <a:srgbClr val="3B3B3B"/>
                </a:solidFill>
                <a:latin typeface="Arial"/>
                <a:cs typeface="Arial"/>
              </a:rPr>
              <a:t>you can simulate</a:t>
            </a:r>
            <a:r>
              <a:rPr sz="2400" spc="-30" dirty="0">
                <a:solidFill>
                  <a:srgbClr val="3B3B3B"/>
                </a:solidFill>
                <a:latin typeface="Arial"/>
                <a:cs typeface="Arial"/>
              </a:rPr>
              <a:t> </a:t>
            </a:r>
            <a:r>
              <a:rPr sz="2400" spc="-5" dirty="0">
                <a:solidFill>
                  <a:srgbClr val="3B3B3B"/>
                </a:solidFill>
                <a:latin typeface="Arial"/>
                <a:cs typeface="Arial"/>
              </a:rPr>
              <a:t>data</a:t>
            </a:r>
            <a:endParaRPr sz="2400" dirty="0">
              <a:latin typeface="Arial"/>
              <a:cs typeface="Arial"/>
            </a:endParaRPr>
          </a:p>
        </p:txBody>
      </p:sp>
    </p:spTree>
    <p:extLst>
      <p:ext uri="{BB962C8B-B14F-4D97-AF65-F5344CB8AC3E}">
        <p14:creationId xmlns:p14="http://schemas.microsoft.com/office/powerpoint/2010/main" val="118812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6085205" cy="574040"/>
          </a:xfrm>
          <a:prstGeom prst="rect">
            <a:avLst/>
          </a:prstGeom>
        </p:spPr>
        <p:txBody>
          <a:bodyPr vert="horz" wrap="square" lIns="0" tIns="12700" rIns="0" bIns="0" rtlCol="0">
            <a:spAutoFit/>
          </a:bodyPr>
          <a:lstStyle/>
          <a:p>
            <a:pPr marL="12700">
              <a:lnSpc>
                <a:spcPct val="100000"/>
              </a:lnSpc>
              <a:spcBef>
                <a:spcPts val="100"/>
              </a:spcBef>
            </a:pPr>
            <a:r>
              <a:rPr spc="-5" dirty="0"/>
              <a:t>How to do </a:t>
            </a:r>
            <a:r>
              <a:rPr dirty="0"/>
              <a:t>a </a:t>
            </a:r>
            <a:r>
              <a:rPr spc="-10" dirty="0"/>
              <a:t>hypothesis</a:t>
            </a:r>
            <a:r>
              <a:rPr spc="-100" dirty="0"/>
              <a:t> </a:t>
            </a:r>
            <a:r>
              <a:rPr dirty="0"/>
              <a:t>test</a:t>
            </a:r>
          </a:p>
        </p:txBody>
      </p:sp>
      <p:sp>
        <p:nvSpPr>
          <p:cNvPr id="3" name="object 3"/>
          <p:cNvSpPr txBox="1"/>
          <p:nvPr/>
        </p:nvSpPr>
        <p:spPr>
          <a:xfrm>
            <a:off x="574724" y="1093342"/>
            <a:ext cx="8222615" cy="1852430"/>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Font typeface="Arial"/>
              <a:buChar char="●"/>
              <a:tabLst>
                <a:tab pos="424815" algn="l"/>
                <a:tab pos="425450" algn="l"/>
              </a:tabLst>
            </a:pPr>
            <a:r>
              <a:rPr sz="2400" b="1" spc="-5" dirty="0">
                <a:solidFill>
                  <a:srgbClr val="3B3B3B"/>
                </a:solidFill>
                <a:latin typeface="Arial"/>
                <a:cs typeface="Arial"/>
              </a:rPr>
              <a:t>Before computing anything: </a:t>
            </a:r>
            <a:r>
              <a:rPr sz="2400" spc="-5" dirty="0">
                <a:solidFill>
                  <a:srgbClr val="3B3B3B"/>
                </a:solidFill>
                <a:latin typeface="Arial"/>
                <a:cs typeface="Arial"/>
              </a:rPr>
              <a:t>figure out the </a:t>
            </a:r>
            <a:r>
              <a:rPr sz="2400" dirty="0">
                <a:solidFill>
                  <a:srgbClr val="3B3B3B"/>
                </a:solidFill>
                <a:latin typeface="Arial"/>
                <a:cs typeface="Arial"/>
              </a:rPr>
              <a:t>viewpoint </a:t>
            </a:r>
            <a:r>
              <a:rPr sz="2400" spc="-5" dirty="0">
                <a:solidFill>
                  <a:srgbClr val="3B3B3B"/>
                </a:solidFill>
                <a:latin typeface="Arial"/>
                <a:cs typeface="Arial"/>
              </a:rPr>
              <a:t>the  question wants to test, and</a:t>
            </a:r>
            <a:r>
              <a:rPr sz="2400" spc="-25" dirty="0">
                <a:solidFill>
                  <a:srgbClr val="3B3B3B"/>
                </a:solidFill>
                <a:latin typeface="Arial"/>
                <a:cs typeface="Arial"/>
              </a:rPr>
              <a:t> </a:t>
            </a:r>
            <a:r>
              <a:rPr sz="2400" spc="-5" dirty="0">
                <a:solidFill>
                  <a:srgbClr val="3B3B3B"/>
                </a:solidFill>
                <a:latin typeface="Arial"/>
                <a:cs typeface="Arial"/>
              </a:rPr>
              <a:t>formulate:</a:t>
            </a:r>
            <a:endParaRPr sz="2400" dirty="0">
              <a:latin typeface="Arial"/>
              <a:cs typeface="Arial"/>
            </a:endParaRPr>
          </a:p>
          <a:p>
            <a:pPr marL="882015" marR="100965" lvl="1" indent="-412750">
              <a:lnSpc>
                <a:spcPts val="2850"/>
              </a:lnSpc>
              <a:spcBef>
                <a:spcPts val="90"/>
              </a:spcBef>
              <a:buClr>
                <a:srgbClr val="C4820D"/>
              </a:buClr>
              <a:buFont typeface="Arial"/>
              <a:buChar char="○"/>
              <a:tabLst>
                <a:tab pos="882015" algn="l"/>
                <a:tab pos="882650" algn="l"/>
              </a:tabLst>
            </a:pPr>
            <a:r>
              <a:rPr sz="2400" b="1" spc="-5" dirty="0">
                <a:solidFill>
                  <a:srgbClr val="3B3B3B"/>
                </a:solidFill>
                <a:latin typeface="Arial"/>
                <a:cs typeface="Arial"/>
              </a:rPr>
              <a:t>Null hypothesis</a:t>
            </a:r>
            <a:r>
              <a:rPr sz="2400" spc="-5" dirty="0">
                <a:solidFill>
                  <a:srgbClr val="3B3B3B"/>
                </a:solidFill>
                <a:latin typeface="Arial"/>
                <a:cs typeface="Arial"/>
              </a:rPr>
              <a:t>: Completely </a:t>
            </a:r>
            <a:r>
              <a:rPr sz="2400" dirty="0">
                <a:solidFill>
                  <a:srgbClr val="3B3B3B"/>
                </a:solidFill>
                <a:latin typeface="Arial"/>
                <a:cs typeface="Arial"/>
              </a:rPr>
              <a:t>specified chance model  </a:t>
            </a:r>
            <a:r>
              <a:rPr sz="2400" spc="-5" dirty="0">
                <a:solidFill>
                  <a:srgbClr val="3B3B3B"/>
                </a:solidFill>
                <a:latin typeface="Arial"/>
                <a:cs typeface="Arial"/>
              </a:rPr>
              <a:t>under which </a:t>
            </a:r>
            <a:r>
              <a:rPr sz="2400" dirty="0">
                <a:solidFill>
                  <a:srgbClr val="3B3B3B"/>
                </a:solidFill>
                <a:latin typeface="Arial"/>
                <a:cs typeface="Arial"/>
              </a:rPr>
              <a:t>you can simulate</a:t>
            </a:r>
            <a:r>
              <a:rPr sz="2400" spc="-30" dirty="0">
                <a:solidFill>
                  <a:srgbClr val="3B3B3B"/>
                </a:solidFill>
                <a:latin typeface="Arial"/>
                <a:cs typeface="Arial"/>
              </a:rPr>
              <a:t> </a:t>
            </a:r>
            <a:r>
              <a:rPr sz="2400" spc="-5" dirty="0">
                <a:solidFill>
                  <a:srgbClr val="3B3B3B"/>
                </a:solidFill>
                <a:latin typeface="Arial"/>
                <a:cs typeface="Arial"/>
              </a:rPr>
              <a:t>data</a:t>
            </a:r>
            <a:endParaRPr sz="2400" dirty="0">
              <a:latin typeface="Arial"/>
              <a:cs typeface="Arial"/>
            </a:endParaRPr>
          </a:p>
          <a:p>
            <a:pPr marL="882015" lvl="1" indent="-412750">
              <a:lnSpc>
                <a:spcPts val="2745"/>
              </a:lnSpc>
              <a:buClr>
                <a:srgbClr val="C4820D"/>
              </a:buClr>
              <a:buFont typeface="Arial"/>
              <a:buChar char="○"/>
              <a:tabLst>
                <a:tab pos="882015" algn="l"/>
                <a:tab pos="882650" algn="l"/>
              </a:tabLst>
            </a:pPr>
            <a:r>
              <a:rPr sz="2400" b="1" spc="-5" dirty="0">
                <a:solidFill>
                  <a:srgbClr val="3B3B3B"/>
                </a:solidFill>
                <a:latin typeface="Arial"/>
                <a:cs typeface="Arial"/>
              </a:rPr>
              <a:t>Alternative hypothesis</a:t>
            </a:r>
            <a:r>
              <a:rPr sz="2400" spc="-5" dirty="0">
                <a:solidFill>
                  <a:srgbClr val="3B3B3B"/>
                </a:solidFill>
                <a:latin typeface="Arial"/>
                <a:cs typeface="Arial"/>
              </a:rPr>
              <a:t>: </a:t>
            </a:r>
            <a:r>
              <a:rPr sz="2400" spc="-10" dirty="0">
                <a:solidFill>
                  <a:srgbClr val="3B3B3B"/>
                </a:solidFill>
                <a:latin typeface="Arial"/>
                <a:cs typeface="Arial"/>
              </a:rPr>
              <a:t>Viewpoint </a:t>
            </a:r>
            <a:r>
              <a:rPr sz="2400" spc="-5" dirty="0">
                <a:solidFill>
                  <a:srgbClr val="3B3B3B"/>
                </a:solidFill>
                <a:latin typeface="Arial"/>
                <a:cs typeface="Arial"/>
              </a:rPr>
              <a:t>from the</a:t>
            </a:r>
            <a:r>
              <a:rPr sz="2400" spc="-50" dirty="0">
                <a:solidFill>
                  <a:srgbClr val="3B3B3B"/>
                </a:solidFill>
                <a:latin typeface="Arial"/>
                <a:cs typeface="Arial"/>
              </a:rPr>
              <a:t> </a:t>
            </a:r>
            <a:r>
              <a:rPr sz="2400" spc="-5" dirty="0">
                <a:solidFill>
                  <a:srgbClr val="3B3B3B"/>
                </a:solidFill>
                <a:latin typeface="Arial"/>
                <a:cs typeface="Arial"/>
              </a:rPr>
              <a:t>question</a:t>
            </a:r>
            <a:endParaRPr sz="2400" dirty="0">
              <a:latin typeface="Arial"/>
              <a:cs typeface="Arial"/>
            </a:endParaRPr>
          </a:p>
        </p:txBody>
      </p:sp>
    </p:spTree>
    <p:extLst>
      <p:ext uri="{BB962C8B-B14F-4D97-AF65-F5344CB8AC3E}">
        <p14:creationId xmlns:p14="http://schemas.microsoft.com/office/powerpoint/2010/main" val="58878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6085205" cy="574040"/>
          </a:xfrm>
          <a:prstGeom prst="rect">
            <a:avLst/>
          </a:prstGeom>
        </p:spPr>
        <p:txBody>
          <a:bodyPr vert="horz" wrap="square" lIns="0" tIns="12700" rIns="0" bIns="0" rtlCol="0">
            <a:spAutoFit/>
          </a:bodyPr>
          <a:lstStyle/>
          <a:p>
            <a:pPr marL="12700">
              <a:lnSpc>
                <a:spcPct val="100000"/>
              </a:lnSpc>
              <a:spcBef>
                <a:spcPts val="100"/>
              </a:spcBef>
            </a:pPr>
            <a:r>
              <a:rPr spc="-5" dirty="0"/>
              <a:t>How to do </a:t>
            </a:r>
            <a:r>
              <a:rPr dirty="0"/>
              <a:t>a </a:t>
            </a:r>
            <a:r>
              <a:rPr spc="-10" dirty="0"/>
              <a:t>hypothesis</a:t>
            </a:r>
            <a:r>
              <a:rPr spc="-100" dirty="0"/>
              <a:t> </a:t>
            </a:r>
            <a:r>
              <a:rPr dirty="0"/>
              <a:t>test</a:t>
            </a:r>
          </a:p>
        </p:txBody>
      </p:sp>
      <p:sp>
        <p:nvSpPr>
          <p:cNvPr id="3" name="object 3"/>
          <p:cNvSpPr txBox="1"/>
          <p:nvPr/>
        </p:nvSpPr>
        <p:spPr>
          <a:xfrm>
            <a:off x="574724" y="1093342"/>
            <a:ext cx="8222615" cy="2201372"/>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Font typeface="Arial"/>
              <a:buChar char="●"/>
              <a:tabLst>
                <a:tab pos="424815" algn="l"/>
                <a:tab pos="425450" algn="l"/>
              </a:tabLst>
            </a:pPr>
            <a:r>
              <a:rPr sz="2400" b="1" spc="-5" dirty="0">
                <a:solidFill>
                  <a:srgbClr val="3B3B3B"/>
                </a:solidFill>
                <a:latin typeface="Arial"/>
                <a:cs typeface="Arial"/>
              </a:rPr>
              <a:t>Before computing anything: </a:t>
            </a:r>
            <a:r>
              <a:rPr sz="2400" spc="-5" dirty="0">
                <a:solidFill>
                  <a:srgbClr val="3B3B3B"/>
                </a:solidFill>
                <a:latin typeface="Arial"/>
                <a:cs typeface="Arial"/>
              </a:rPr>
              <a:t>figure out the </a:t>
            </a:r>
            <a:r>
              <a:rPr sz="2400" dirty="0">
                <a:solidFill>
                  <a:srgbClr val="3B3B3B"/>
                </a:solidFill>
                <a:latin typeface="Arial"/>
                <a:cs typeface="Arial"/>
              </a:rPr>
              <a:t>viewpoint </a:t>
            </a:r>
            <a:r>
              <a:rPr sz="2400" spc="-5" dirty="0">
                <a:solidFill>
                  <a:srgbClr val="3B3B3B"/>
                </a:solidFill>
                <a:latin typeface="Arial"/>
                <a:cs typeface="Arial"/>
              </a:rPr>
              <a:t>the  question wants to test, and</a:t>
            </a:r>
            <a:r>
              <a:rPr sz="2400" spc="-25" dirty="0">
                <a:solidFill>
                  <a:srgbClr val="3B3B3B"/>
                </a:solidFill>
                <a:latin typeface="Arial"/>
                <a:cs typeface="Arial"/>
              </a:rPr>
              <a:t> </a:t>
            </a:r>
            <a:r>
              <a:rPr sz="2400" spc="-5" dirty="0">
                <a:solidFill>
                  <a:srgbClr val="3B3B3B"/>
                </a:solidFill>
                <a:latin typeface="Arial"/>
                <a:cs typeface="Arial"/>
              </a:rPr>
              <a:t>formulate:</a:t>
            </a:r>
            <a:endParaRPr sz="2400" dirty="0">
              <a:latin typeface="Arial"/>
              <a:cs typeface="Arial"/>
            </a:endParaRPr>
          </a:p>
          <a:p>
            <a:pPr marL="882015" marR="100965" lvl="1" indent="-412750">
              <a:lnSpc>
                <a:spcPts val="2850"/>
              </a:lnSpc>
              <a:spcBef>
                <a:spcPts val="90"/>
              </a:spcBef>
              <a:buClr>
                <a:srgbClr val="C4820D"/>
              </a:buClr>
              <a:buFont typeface="Arial"/>
              <a:buChar char="○"/>
              <a:tabLst>
                <a:tab pos="882015" algn="l"/>
                <a:tab pos="882650" algn="l"/>
              </a:tabLst>
            </a:pPr>
            <a:r>
              <a:rPr sz="2400" b="1" spc="-5" dirty="0">
                <a:solidFill>
                  <a:srgbClr val="3B3B3B"/>
                </a:solidFill>
                <a:latin typeface="Arial"/>
                <a:cs typeface="Arial"/>
              </a:rPr>
              <a:t>Null hypothesis</a:t>
            </a:r>
            <a:r>
              <a:rPr sz="2400" spc="-5" dirty="0">
                <a:solidFill>
                  <a:srgbClr val="3B3B3B"/>
                </a:solidFill>
                <a:latin typeface="Arial"/>
                <a:cs typeface="Arial"/>
              </a:rPr>
              <a:t>: Completely </a:t>
            </a:r>
            <a:r>
              <a:rPr sz="2400" dirty="0">
                <a:solidFill>
                  <a:srgbClr val="3B3B3B"/>
                </a:solidFill>
                <a:latin typeface="Arial"/>
                <a:cs typeface="Arial"/>
              </a:rPr>
              <a:t>specified chance model  </a:t>
            </a:r>
            <a:r>
              <a:rPr sz="2400" spc="-5" dirty="0">
                <a:solidFill>
                  <a:srgbClr val="3B3B3B"/>
                </a:solidFill>
                <a:latin typeface="Arial"/>
                <a:cs typeface="Arial"/>
              </a:rPr>
              <a:t>under which </a:t>
            </a:r>
            <a:r>
              <a:rPr sz="2400" dirty="0">
                <a:solidFill>
                  <a:srgbClr val="3B3B3B"/>
                </a:solidFill>
                <a:latin typeface="Arial"/>
                <a:cs typeface="Arial"/>
              </a:rPr>
              <a:t>you can simulate</a:t>
            </a:r>
            <a:r>
              <a:rPr sz="2400" spc="-30" dirty="0">
                <a:solidFill>
                  <a:srgbClr val="3B3B3B"/>
                </a:solidFill>
                <a:latin typeface="Arial"/>
                <a:cs typeface="Arial"/>
              </a:rPr>
              <a:t> </a:t>
            </a:r>
            <a:r>
              <a:rPr sz="2400" spc="-5" dirty="0">
                <a:solidFill>
                  <a:srgbClr val="3B3B3B"/>
                </a:solidFill>
                <a:latin typeface="Arial"/>
                <a:cs typeface="Arial"/>
              </a:rPr>
              <a:t>data</a:t>
            </a:r>
            <a:endParaRPr sz="2400" dirty="0">
              <a:latin typeface="Arial"/>
              <a:cs typeface="Arial"/>
            </a:endParaRPr>
          </a:p>
          <a:p>
            <a:pPr marL="882015" lvl="1" indent="-412750">
              <a:lnSpc>
                <a:spcPts val="2745"/>
              </a:lnSpc>
              <a:buClr>
                <a:srgbClr val="C4820D"/>
              </a:buClr>
              <a:buFont typeface="Arial"/>
              <a:buChar char="○"/>
              <a:tabLst>
                <a:tab pos="882015" algn="l"/>
                <a:tab pos="882650" algn="l"/>
              </a:tabLst>
            </a:pPr>
            <a:r>
              <a:rPr sz="2400" b="1" spc="-5" dirty="0">
                <a:solidFill>
                  <a:srgbClr val="3B3B3B"/>
                </a:solidFill>
                <a:latin typeface="Arial"/>
                <a:cs typeface="Arial"/>
              </a:rPr>
              <a:t>Alternative hypothesis</a:t>
            </a:r>
            <a:r>
              <a:rPr sz="2400" spc="-5" dirty="0">
                <a:solidFill>
                  <a:srgbClr val="3B3B3B"/>
                </a:solidFill>
                <a:latin typeface="Arial"/>
                <a:cs typeface="Arial"/>
              </a:rPr>
              <a:t>: </a:t>
            </a:r>
            <a:r>
              <a:rPr sz="2400" spc="-10" dirty="0">
                <a:solidFill>
                  <a:srgbClr val="3B3B3B"/>
                </a:solidFill>
                <a:latin typeface="Arial"/>
                <a:cs typeface="Arial"/>
              </a:rPr>
              <a:t>Viewpoint </a:t>
            </a:r>
            <a:r>
              <a:rPr sz="2400" spc="-5" dirty="0">
                <a:solidFill>
                  <a:srgbClr val="3B3B3B"/>
                </a:solidFill>
                <a:latin typeface="Arial"/>
                <a:cs typeface="Arial"/>
              </a:rPr>
              <a:t>from the</a:t>
            </a:r>
            <a:r>
              <a:rPr sz="2400" spc="-50" dirty="0">
                <a:solidFill>
                  <a:srgbClr val="3B3B3B"/>
                </a:solidFill>
                <a:latin typeface="Arial"/>
                <a:cs typeface="Arial"/>
              </a:rPr>
              <a:t> </a:t>
            </a:r>
            <a:r>
              <a:rPr sz="2400" spc="-5" dirty="0">
                <a:solidFill>
                  <a:srgbClr val="3B3B3B"/>
                </a:solidFill>
                <a:latin typeface="Arial"/>
                <a:cs typeface="Arial"/>
              </a:rPr>
              <a:t>question</a:t>
            </a:r>
            <a:endParaRPr sz="2400" dirty="0">
              <a:latin typeface="Arial"/>
              <a:cs typeface="Arial"/>
            </a:endParaRPr>
          </a:p>
          <a:p>
            <a:pPr marL="882015" lvl="1" indent="-412750">
              <a:lnSpc>
                <a:spcPts val="2850"/>
              </a:lnSpc>
              <a:buClr>
                <a:srgbClr val="C4820D"/>
              </a:buClr>
              <a:buFont typeface="Arial"/>
              <a:buChar char="○"/>
              <a:tabLst>
                <a:tab pos="882015" algn="l"/>
                <a:tab pos="882650" algn="l"/>
              </a:tabLst>
            </a:pPr>
            <a:r>
              <a:rPr sz="2400" b="1" spc="-50" dirty="0">
                <a:solidFill>
                  <a:srgbClr val="3B3B3B"/>
                </a:solidFill>
                <a:latin typeface="Arial"/>
                <a:cs typeface="Arial"/>
              </a:rPr>
              <a:t>Test </a:t>
            </a:r>
            <a:r>
              <a:rPr sz="2400" b="1" spc="-5" dirty="0">
                <a:solidFill>
                  <a:srgbClr val="3B3B3B"/>
                </a:solidFill>
                <a:latin typeface="Arial"/>
                <a:cs typeface="Arial"/>
              </a:rPr>
              <a:t>statistic</a:t>
            </a:r>
            <a:r>
              <a:rPr sz="2400" spc="-5" dirty="0">
                <a:solidFill>
                  <a:srgbClr val="3B3B3B"/>
                </a:solidFill>
                <a:latin typeface="Arial"/>
                <a:cs typeface="Arial"/>
              </a:rPr>
              <a:t>: to help </a:t>
            </a:r>
            <a:r>
              <a:rPr sz="2400" dirty="0">
                <a:solidFill>
                  <a:srgbClr val="3B3B3B"/>
                </a:solidFill>
                <a:latin typeface="Arial"/>
                <a:cs typeface="Arial"/>
              </a:rPr>
              <a:t>you choose </a:t>
            </a:r>
            <a:r>
              <a:rPr sz="2400" spc="-5" dirty="0">
                <a:solidFill>
                  <a:srgbClr val="3B3B3B"/>
                </a:solidFill>
                <a:latin typeface="Arial"/>
                <a:cs typeface="Arial"/>
              </a:rPr>
              <a:t>one </a:t>
            </a:r>
            <a:r>
              <a:rPr sz="2400" dirty="0">
                <a:solidFill>
                  <a:srgbClr val="3B3B3B"/>
                </a:solidFill>
                <a:latin typeface="Arial"/>
                <a:cs typeface="Arial"/>
              </a:rPr>
              <a:t>viewpoint</a:t>
            </a:r>
            <a:endParaRPr sz="2400" dirty="0">
              <a:latin typeface="Arial"/>
              <a:cs typeface="Arial"/>
            </a:endParaRPr>
          </a:p>
        </p:txBody>
      </p:sp>
    </p:spTree>
    <p:extLst>
      <p:ext uri="{BB962C8B-B14F-4D97-AF65-F5344CB8AC3E}">
        <p14:creationId xmlns:p14="http://schemas.microsoft.com/office/powerpoint/2010/main" val="394838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6085205" cy="574040"/>
          </a:xfrm>
          <a:prstGeom prst="rect">
            <a:avLst/>
          </a:prstGeom>
        </p:spPr>
        <p:txBody>
          <a:bodyPr vert="horz" wrap="square" lIns="0" tIns="12700" rIns="0" bIns="0" rtlCol="0">
            <a:spAutoFit/>
          </a:bodyPr>
          <a:lstStyle/>
          <a:p>
            <a:pPr marL="12700">
              <a:lnSpc>
                <a:spcPct val="100000"/>
              </a:lnSpc>
              <a:spcBef>
                <a:spcPts val="100"/>
              </a:spcBef>
            </a:pPr>
            <a:r>
              <a:rPr spc="-5" dirty="0"/>
              <a:t>How to do </a:t>
            </a:r>
            <a:r>
              <a:rPr dirty="0"/>
              <a:t>a </a:t>
            </a:r>
            <a:r>
              <a:rPr spc="-10" dirty="0"/>
              <a:t>hypothesis</a:t>
            </a:r>
            <a:r>
              <a:rPr spc="-100" dirty="0"/>
              <a:t> </a:t>
            </a:r>
            <a:r>
              <a:rPr dirty="0"/>
              <a:t>test</a:t>
            </a:r>
          </a:p>
        </p:txBody>
      </p:sp>
      <p:sp>
        <p:nvSpPr>
          <p:cNvPr id="3" name="object 3"/>
          <p:cNvSpPr txBox="1"/>
          <p:nvPr/>
        </p:nvSpPr>
        <p:spPr>
          <a:xfrm>
            <a:off x="574724" y="1093342"/>
            <a:ext cx="8222615" cy="2573269"/>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Font typeface="Arial"/>
              <a:buChar char="●"/>
              <a:tabLst>
                <a:tab pos="424815" algn="l"/>
                <a:tab pos="425450" algn="l"/>
              </a:tabLst>
            </a:pPr>
            <a:r>
              <a:rPr sz="2400" b="1" spc="-5" dirty="0">
                <a:solidFill>
                  <a:srgbClr val="3B3B3B"/>
                </a:solidFill>
                <a:latin typeface="Arial"/>
                <a:cs typeface="Arial"/>
              </a:rPr>
              <a:t>Before computing anything: </a:t>
            </a:r>
            <a:r>
              <a:rPr sz="2400" spc="-5" dirty="0">
                <a:solidFill>
                  <a:srgbClr val="3B3B3B"/>
                </a:solidFill>
                <a:latin typeface="Arial"/>
                <a:cs typeface="Arial"/>
              </a:rPr>
              <a:t>figure out the </a:t>
            </a:r>
            <a:r>
              <a:rPr sz="2400" dirty="0">
                <a:solidFill>
                  <a:srgbClr val="3B3B3B"/>
                </a:solidFill>
                <a:latin typeface="Arial"/>
                <a:cs typeface="Arial"/>
              </a:rPr>
              <a:t>viewpoint </a:t>
            </a:r>
            <a:r>
              <a:rPr sz="2400" spc="-5" dirty="0">
                <a:solidFill>
                  <a:srgbClr val="3B3B3B"/>
                </a:solidFill>
                <a:latin typeface="Arial"/>
                <a:cs typeface="Arial"/>
              </a:rPr>
              <a:t>the  question wants to test, and</a:t>
            </a:r>
            <a:r>
              <a:rPr sz="2400" spc="-25" dirty="0">
                <a:solidFill>
                  <a:srgbClr val="3B3B3B"/>
                </a:solidFill>
                <a:latin typeface="Arial"/>
                <a:cs typeface="Arial"/>
              </a:rPr>
              <a:t> </a:t>
            </a:r>
            <a:r>
              <a:rPr sz="2400" spc="-5" dirty="0">
                <a:solidFill>
                  <a:srgbClr val="3B3B3B"/>
                </a:solidFill>
                <a:latin typeface="Arial"/>
                <a:cs typeface="Arial"/>
              </a:rPr>
              <a:t>formulate:</a:t>
            </a:r>
            <a:endParaRPr sz="2400" dirty="0">
              <a:latin typeface="Arial"/>
              <a:cs typeface="Arial"/>
            </a:endParaRPr>
          </a:p>
          <a:p>
            <a:pPr marL="882015" marR="100965" lvl="1" indent="-412750">
              <a:lnSpc>
                <a:spcPts val="2850"/>
              </a:lnSpc>
              <a:spcBef>
                <a:spcPts val="90"/>
              </a:spcBef>
              <a:buClr>
                <a:srgbClr val="C4820D"/>
              </a:buClr>
              <a:buFont typeface="Arial"/>
              <a:buChar char="○"/>
              <a:tabLst>
                <a:tab pos="882015" algn="l"/>
                <a:tab pos="882650" algn="l"/>
              </a:tabLst>
            </a:pPr>
            <a:r>
              <a:rPr sz="2400" b="1" spc="-5" dirty="0">
                <a:solidFill>
                  <a:srgbClr val="3B3B3B"/>
                </a:solidFill>
                <a:latin typeface="Arial"/>
                <a:cs typeface="Arial"/>
              </a:rPr>
              <a:t>Null hypothesis</a:t>
            </a:r>
            <a:r>
              <a:rPr sz="2400" spc="-5" dirty="0">
                <a:solidFill>
                  <a:srgbClr val="3B3B3B"/>
                </a:solidFill>
                <a:latin typeface="Arial"/>
                <a:cs typeface="Arial"/>
              </a:rPr>
              <a:t>: Completely </a:t>
            </a:r>
            <a:r>
              <a:rPr sz="2400" dirty="0">
                <a:solidFill>
                  <a:srgbClr val="3B3B3B"/>
                </a:solidFill>
                <a:latin typeface="Arial"/>
                <a:cs typeface="Arial"/>
              </a:rPr>
              <a:t>specified chance model  </a:t>
            </a:r>
            <a:r>
              <a:rPr sz="2400" spc="-5" dirty="0">
                <a:solidFill>
                  <a:srgbClr val="3B3B3B"/>
                </a:solidFill>
                <a:latin typeface="Arial"/>
                <a:cs typeface="Arial"/>
              </a:rPr>
              <a:t>under which </a:t>
            </a:r>
            <a:r>
              <a:rPr sz="2400" dirty="0">
                <a:solidFill>
                  <a:srgbClr val="3B3B3B"/>
                </a:solidFill>
                <a:latin typeface="Arial"/>
                <a:cs typeface="Arial"/>
              </a:rPr>
              <a:t>you can simulate</a:t>
            </a:r>
            <a:r>
              <a:rPr sz="2400" spc="-30" dirty="0">
                <a:solidFill>
                  <a:srgbClr val="3B3B3B"/>
                </a:solidFill>
                <a:latin typeface="Arial"/>
                <a:cs typeface="Arial"/>
              </a:rPr>
              <a:t> </a:t>
            </a:r>
            <a:r>
              <a:rPr sz="2400" spc="-5" dirty="0">
                <a:solidFill>
                  <a:srgbClr val="3B3B3B"/>
                </a:solidFill>
                <a:latin typeface="Arial"/>
                <a:cs typeface="Arial"/>
              </a:rPr>
              <a:t>data</a:t>
            </a:r>
            <a:endParaRPr sz="2400" dirty="0">
              <a:latin typeface="Arial"/>
              <a:cs typeface="Arial"/>
            </a:endParaRPr>
          </a:p>
          <a:p>
            <a:pPr marL="882015" lvl="1" indent="-412750">
              <a:lnSpc>
                <a:spcPts val="2745"/>
              </a:lnSpc>
              <a:buClr>
                <a:srgbClr val="C4820D"/>
              </a:buClr>
              <a:buFont typeface="Arial"/>
              <a:buChar char="○"/>
              <a:tabLst>
                <a:tab pos="882015" algn="l"/>
                <a:tab pos="882650" algn="l"/>
              </a:tabLst>
            </a:pPr>
            <a:r>
              <a:rPr sz="2400" b="1" spc="-5" dirty="0">
                <a:solidFill>
                  <a:srgbClr val="3B3B3B"/>
                </a:solidFill>
                <a:latin typeface="Arial"/>
                <a:cs typeface="Arial"/>
              </a:rPr>
              <a:t>Alternative hypothesis</a:t>
            </a:r>
            <a:r>
              <a:rPr sz="2400" spc="-5" dirty="0">
                <a:solidFill>
                  <a:srgbClr val="3B3B3B"/>
                </a:solidFill>
                <a:latin typeface="Arial"/>
                <a:cs typeface="Arial"/>
              </a:rPr>
              <a:t>: </a:t>
            </a:r>
            <a:r>
              <a:rPr sz="2400" spc="-10" dirty="0">
                <a:solidFill>
                  <a:srgbClr val="3B3B3B"/>
                </a:solidFill>
                <a:latin typeface="Arial"/>
                <a:cs typeface="Arial"/>
              </a:rPr>
              <a:t>Viewpoint </a:t>
            </a:r>
            <a:r>
              <a:rPr sz="2400" spc="-5" dirty="0">
                <a:solidFill>
                  <a:srgbClr val="3B3B3B"/>
                </a:solidFill>
                <a:latin typeface="Arial"/>
                <a:cs typeface="Arial"/>
              </a:rPr>
              <a:t>from the</a:t>
            </a:r>
            <a:r>
              <a:rPr sz="2400" spc="-50" dirty="0">
                <a:solidFill>
                  <a:srgbClr val="3B3B3B"/>
                </a:solidFill>
                <a:latin typeface="Arial"/>
                <a:cs typeface="Arial"/>
              </a:rPr>
              <a:t> </a:t>
            </a:r>
            <a:r>
              <a:rPr sz="2400" spc="-5" dirty="0">
                <a:solidFill>
                  <a:srgbClr val="3B3B3B"/>
                </a:solidFill>
                <a:latin typeface="Arial"/>
                <a:cs typeface="Arial"/>
              </a:rPr>
              <a:t>question</a:t>
            </a:r>
            <a:endParaRPr sz="2400" dirty="0">
              <a:latin typeface="Arial"/>
              <a:cs typeface="Arial"/>
            </a:endParaRPr>
          </a:p>
          <a:p>
            <a:pPr marL="882015" lvl="1" indent="-412750">
              <a:lnSpc>
                <a:spcPts val="2850"/>
              </a:lnSpc>
              <a:buClr>
                <a:srgbClr val="C4820D"/>
              </a:buClr>
              <a:buFont typeface="Arial"/>
              <a:buChar char="○"/>
              <a:tabLst>
                <a:tab pos="882015" algn="l"/>
                <a:tab pos="882650" algn="l"/>
              </a:tabLst>
            </a:pPr>
            <a:r>
              <a:rPr sz="2400" b="1" spc="-50" dirty="0">
                <a:solidFill>
                  <a:srgbClr val="3B3B3B"/>
                </a:solidFill>
                <a:latin typeface="Arial"/>
                <a:cs typeface="Arial"/>
              </a:rPr>
              <a:t>Test </a:t>
            </a:r>
            <a:r>
              <a:rPr sz="2400" b="1" spc="-5" dirty="0">
                <a:solidFill>
                  <a:srgbClr val="3B3B3B"/>
                </a:solidFill>
                <a:latin typeface="Arial"/>
                <a:cs typeface="Arial"/>
              </a:rPr>
              <a:t>statistic</a:t>
            </a:r>
            <a:r>
              <a:rPr sz="2400" spc="-5" dirty="0">
                <a:solidFill>
                  <a:srgbClr val="3B3B3B"/>
                </a:solidFill>
                <a:latin typeface="Arial"/>
                <a:cs typeface="Arial"/>
              </a:rPr>
              <a:t>: to help </a:t>
            </a:r>
            <a:r>
              <a:rPr sz="2400" dirty="0">
                <a:solidFill>
                  <a:srgbClr val="3B3B3B"/>
                </a:solidFill>
                <a:latin typeface="Arial"/>
                <a:cs typeface="Arial"/>
              </a:rPr>
              <a:t>you choose </a:t>
            </a:r>
            <a:r>
              <a:rPr sz="2400" spc="-5" dirty="0">
                <a:solidFill>
                  <a:srgbClr val="3B3B3B"/>
                </a:solidFill>
                <a:latin typeface="Arial"/>
                <a:cs typeface="Arial"/>
              </a:rPr>
              <a:t>one </a:t>
            </a:r>
            <a:r>
              <a:rPr sz="2400" dirty="0">
                <a:solidFill>
                  <a:srgbClr val="3B3B3B"/>
                </a:solidFill>
                <a:latin typeface="Arial"/>
                <a:cs typeface="Arial"/>
              </a:rPr>
              <a:t>viewpoint</a:t>
            </a:r>
            <a:endParaRPr sz="2400" dirty="0">
              <a:latin typeface="Arial"/>
              <a:cs typeface="Arial"/>
            </a:endParaRPr>
          </a:p>
          <a:p>
            <a:pPr marL="424815" indent="-412750">
              <a:lnSpc>
                <a:spcPts val="2850"/>
              </a:lnSpc>
              <a:buClr>
                <a:srgbClr val="C4820D"/>
              </a:buClr>
              <a:buChar char="●"/>
              <a:tabLst>
                <a:tab pos="424815" algn="l"/>
                <a:tab pos="425450" algn="l"/>
              </a:tabLst>
            </a:pPr>
            <a:r>
              <a:rPr sz="2400" spc="-5" dirty="0">
                <a:solidFill>
                  <a:srgbClr val="3B3B3B"/>
                </a:solidFill>
                <a:latin typeface="Arial"/>
                <a:cs typeface="Arial"/>
              </a:rPr>
              <a:t>Compute the </a:t>
            </a:r>
            <a:r>
              <a:rPr sz="2400" dirty="0">
                <a:solidFill>
                  <a:srgbClr val="3B3B3B"/>
                </a:solidFill>
                <a:latin typeface="Arial"/>
                <a:cs typeface="Arial"/>
              </a:rPr>
              <a:t>value </a:t>
            </a:r>
            <a:r>
              <a:rPr sz="2400" spc="-5" dirty="0">
                <a:solidFill>
                  <a:srgbClr val="3B3B3B"/>
                </a:solidFill>
                <a:latin typeface="Arial"/>
                <a:cs typeface="Arial"/>
              </a:rPr>
              <a:t>of the test </a:t>
            </a:r>
            <a:r>
              <a:rPr sz="2400" dirty="0">
                <a:solidFill>
                  <a:srgbClr val="3B3B3B"/>
                </a:solidFill>
                <a:latin typeface="Arial"/>
                <a:cs typeface="Arial"/>
              </a:rPr>
              <a:t>statistic </a:t>
            </a:r>
            <a:r>
              <a:rPr sz="2400" spc="-5" dirty="0">
                <a:solidFill>
                  <a:srgbClr val="3B3B3B"/>
                </a:solidFill>
                <a:latin typeface="Arial"/>
                <a:cs typeface="Arial"/>
              </a:rPr>
              <a:t>in </a:t>
            </a:r>
            <a:r>
              <a:rPr sz="2400" dirty="0">
                <a:solidFill>
                  <a:srgbClr val="3B3B3B"/>
                </a:solidFill>
                <a:latin typeface="Arial"/>
                <a:cs typeface="Arial"/>
              </a:rPr>
              <a:t>your</a:t>
            </a:r>
            <a:r>
              <a:rPr sz="2400" spc="-60" dirty="0">
                <a:solidFill>
                  <a:srgbClr val="3B3B3B"/>
                </a:solidFill>
                <a:latin typeface="Arial"/>
                <a:cs typeface="Arial"/>
              </a:rPr>
              <a:t> </a:t>
            </a:r>
            <a:r>
              <a:rPr sz="2400" spc="-5" dirty="0">
                <a:solidFill>
                  <a:srgbClr val="3B3B3B"/>
                </a:solidFill>
                <a:latin typeface="Arial"/>
                <a:cs typeface="Arial"/>
              </a:rPr>
              <a:t>data</a:t>
            </a:r>
            <a:endParaRPr sz="2400" dirty="0">
              <a:latin typeface="Arial"/>
              <a:cs typeface="Arial"/>
            </a:endParaRPr>
          </a:p>
        </p:txBody>
      </p:sp>
    </p:spTree>
    <p:extLst>
      <p:ext uri="{BB962C8B-B14F-4D97-AF65-F5344CB8AC3E}">
        <p14:creationId xmlns:p14="http://schemas.microsoft.com/office/powerpoint/2010/main" val="82849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6085205" cy="574040"/>
          </a:xfrm>
          <a:prstGeom prst="rect">
            <a:avLst/>
          </a:prstGeom>
        </p:spPr>
        <p:txBody>
          <a:bodyPr vert="horz" wrap="square" lIns="0" tIns="12700" rIns="0" bIns="0" rtlCol="0">
            <a:spAutoFit/>
          </a:bodyPr>
          <a:lstStyle/>
          <a:p>
            <a:pPr marL="12700">
              <a:lnSpc>
                <a:spcPct val="100000"/>
              </a:lnSpc>
              <a:spcBef>
                <a:spcPts val="100"/>
              </a:spcBef>
            </a:pPr>
            <a:r>
              <a:rPr spc="-5" dirty="0"/>
              <a:t>How to do </a:t>
            </a:r>
            <a:r>
              <a:rPr dirty="0"/>
              <a:t>a </a:t>
            </a:r>
            <a:r>
              <a:rPr spc="-10" dirty="0"/>
              <a:t>hypothesis</a:t>
            </a:r>
            <a:r>
              <a:rPr spc="-100" dirty="0"/>
              <a:t> </a:t>
            </a:r>
            <a:r>
              <a:rPr dirty="0"/>
              <a:t>test</a:t>
            </a:r>
          </a:p>
        </p:txBody>
      </p:sp>
      <p:sp>
        <p:nvSpPr>
          <p:cNvPr id="3" name="object 3"/>
          <p:cNvSpPr txBox="1"/>
          <p:nvPr/>
        </p:nvSpPr>
        <p:spPr>
          <a:xfrm>
            <a:off x="574724" y="1093342"/>
            <a:ext cx="8222615" cy="2945165"/>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Font typeface="Arial"/>
              <a:buChar char="●"/>
              <a:tabLst>
                <a:tab pos="424815" algn="l"/>
                <a:tab pos="425450" algn="l"/>
              </a:tabLst>
            </a:pPr>
            <a:r>
              <a:rPr sz="2400" b="1" spc="-5" dirty="0">
                <a:solidFill>
                  <a:srgbClr val="3B3B3B"/>
                </a:solidFill>
                <a:latin typeface="Arial"/>
                <a:cs typeface="Arial"/>
              </a:rPr>
              <a:t>Before computing anything: </a:t>
            </a:r>
            <a:r>
              <a:rPr sz="2400" spc="-5" dirty="0">
                <a:solidFill>
                  <a:srgbClr val="3B3B3B"/>
                </a:solidFill>
                <a:latin typeface="Arial"/>
                <a:cs typeface="Arial"/>
              </a:rPr>
              <a:t>figure out the </a:t>
            </a:r>
            <a:r>
              <a:rPr sz="2400" dirty="0">
                <a:solidFill>
                  <a:srgbClr val="3B3B3B"/>
                </a:solidFill>
                <a:latin typeface="Arial"/>
                <a:cs typeface="Arial"/>
              </a:rPr>
              <a:t>viewpoint </a:t>
            </a:r>
            <a:r>
              <a:rPr sz="2400" spc="-5" dirty="0">
                <a:solidFill>
                  <a:srgbClr val="3B3B3B"/>
                </a:solidFill>
                <a:latin typeface="Arial"/>
                <a:cs typeface="Arial"/>
              </a:rPr>
              <a:t>the  question wants to test, and</a:t>
            </a:r>
            <a:r>
              <a:rPr sz="2400" spc="-25" dirty="0">
                <a:solidFill>
                  <a:srgbClr val="3B3B3B"/>
                </a:solidFill>
                <a:latin typeface="Arial"/>
                <a:cs typeface="Arial"/>
              </a:rPr>
              <a:t> </a:t>
            </a:r>
            <a:r>
              <a:rPr sz="2400" spc="-5" dirty="0">
                <a:solidFill>
                  <a:srgbClr val="3B3B3B"/>
                </a:solidFill>
                <a:latin typeface="Arial"/>
                <a:cs typeface="Arial"/>
              </a:rPr>
              <a:t>formulate:</a:t>
            </a:r>
            <a:endParaRPr sz="2400" dirty="0">
              <a:latin typeface="Arial"/>
              <a:cs typeface="Arial"/>
            </a:endParaRPr>
          </a:p>
          <a:p>
            <a:pPr marL="882015" marR="100965" lvl="1" indent="-412750">
              <a:lnSpc>
                <a:spcPts val="2850"/>
              </a:lnSpc>
              <a:spcBef>
                <a:spcPts val="90"/>
              </a:spcBef>
              <a:buClr>
                <a:srgbClr val="C4820D"/>
              </a:buClr>
              <a:buFont typeface="Arial"/>
              <a:buChar char="○"/>
              <a:tabLst>
                <a:tab pos="882015" algn="l"/>
                <a:tab pos="882650" algn="l"/>
              </a:tabLst>
            </a:pPr>
            <a:r>
              <a:rPr sz="2400" b="1" spc="-5" dirty="0">
                <a:solidFill>
                  <a:srgbClr val="3B3B3B"/>
                </a:solidFill>
                <a:latin typeface="Arial"/>
                <a:cs typeface="Arial"/>
              </a:rPr>
              <a:t>Null hypothesis</a:t>
            </a:r>
            <a:r>
              <a:rPr sz="2400" spc="-5" dirty="0">
                <a:solidFill>
                  <a:srgbClr val="3B3B3B"/>
                </a:solidFill>
                <a:latin typeface="Arial"/>
                <a:cs typeface="Arial"/>
              </a:rPr>
              <a:t>: Completely </a:t>
            </a:r>
            <a:r>
              <a:rPr sz="2400" dirty="0">
                <a:solidFill>
                  <a:srgbClr val="3B3B3B"/>
                </a:solidFill>
                <a:latin typeface="Arial"/>
                <a:cs typeface="Arial"/>
              </a:rPr>
              <a:t>specified chance model  </a:t>
            </a:r>
            <a:r>
              <a:rPr sz="2400" spc="-5" dirty="0">
                <a:solidFill>
                  <a:srgbClr val="3B3B3B"/>
                </a:solidFill>
                <a:latin typeface="Arial"/>
                <a:cs typeface="Arial"/>
              </a:rPr>
              <a:t>under which </a:t>
            </a:r>
            <a:r>
              <a:rPr sz="2400" dirty="0">
                <a:solidFill>
                  <a:srgbClr val="3B3B3B"/>
                </a:solidFill>
                <a:latin typeface="Arial"/>
                <a:cs typeface="Arial"/>
              </a:rPr>
              <a:t>you can simulate</a:t>
            </a:r>
            <a:r>
              <a:rPr sz="2400" spc="-30" dirty="0">
                <a:solidFill>
                  <a:srgbClr val="3B3B3B"/>
                </a:solidFill>
                <a:latin typeface="Arial"/>
                <a:cs typeface="Arial"/>
              </a:rPr>
              <a:t> </a:t>
            </a:r>
            <a:r>
              <a:rPr sz="2400" spc="-5" dirty="0">
                <a:solidFill>
                  <a:srgbClr val="3B3B3B"/>
                </a:solidFill>
                <a:latin typeface="Arial"/>
                <a:cs typeface="Arial"/>
              </a:rPr>
              <a:t>data</a:t>
            </a:r>
            <a:endParaRPr sz="2400" dirty="0">
              <a:latin typeface="Arial"/>
              <a:cs typeface="Arial"/>
            </a:endParaRPr>
          </a:p>
          <a:p>
            <a:pPr marL="882015" lvl="1" indent="-412750">
              <a:lnSpc>
                <a:spcPts val="2745"/>
              </a:lnSpc>
              <a:buClr>
                <a:srgbClr val="C4820D"/>
              </a:buClr>
              <a:buFont typeface="Arial"/>
              <a:buChar char="○"/>
              <a:tabLst>
                <a:tab pos="882015" algn="l"/>
                <a:tab pos="882650" algn="l"/>
              </a:tabLst>
            </a:pPr>
            <a:r>
              <a:rPr sz="2400" b="1" spc="-5" dirty="0">
                <a:solidFill>
                  <a:srgbClr val="3B3B3B"/>
                </a:solidFill>
                <a:latin typeface="Arial"/>
                <a:cs typeface="Arial"/>
              </a:rPr>
              <a:t>Alternative hypothesis</a:t>
            </a:r>
            <a:r>
              <a:rPr sz="2400" spc="-5" dirty="0">
                <a:solidFill>
                  <a:srgbClr val="3B3B3B"/>
                </a:solidFill>
                <a:latin typeface="Arial"/>
                <a:cs typeface="Arial"/>
              </a:rPr>
              <a:t>: </a:t>
            </a:r>
            <a:r>
              <a:rPr sz="2400" spc="-10" dirty="0">
                <a:solidFill>
                  <a:srgbClr val="3B3B3B"/>
                </a:solidFill>
                <a:latin typeface="Arial"/>
                <a:cs typeface="Arial"/>
              </a:rPr>
              <a:t>Viewpoint </a:t>
            </a:r>
            <a:r>
              <a:rPr sz="2400" spc="-5" dirty="0">
                <a:solidFill>
                  <a:srgbClr val="3B3B3B"/>
                </a:solidFill>
                <a:latin typeface="Arial"/>
                <a:cs typeface="Arial"/>
              </a:rPr>
              <a:t>from the</a:t>
            </a:r>
            <a:r>
              <a:rPr sz="2400" spc="-50" dirty="0">
                <a:solidFill>
                  <a:srgbClr val="3B3B3B"/>
                </a:solidFill>
                <a:latin typeface="Arial"/>
                <a:cs typeface="Arial"/>
              </a:rPr>
              <a:t> </a:t>
            </a:r>
            <a:r>
              <a:rPr sz="2400" spc="-5" dirty="0">
                <a:solidFill>
                  <a:srgbClr val="3B3B3B"/>
                </a:solidFill>
                <a:latin typeface="Arial"/>
                <a:cs typeface="Arial"/>
              </a:rPr>
              <a:t>question</a:t>
            </a:r>
            <a:endParaRPr sz="2400" dirty="0">
              <a:latin typeface="Arial"/>
              <a:cs typeface="Arial"/>
            </a:endParaRPr>
          </a:p>
          <a:p>
            <a:pPr marL="882015" lvl="1" indent="-412750">
              <a:lnSpc>
                <a:spcPts val="2850"/>
              </a:lnSpc>
              <a:buClr>
                <a:srgbClr val="C4820D"/>
              </a:buClr>
              <a:buFont typeface="Arial"/>
              <a:buChar char="○"/>
              <a:tabLst>
                <a:tab pos="882015" algn="l"/>
                <a:tab pos="882650" algn="l"/>
              </a:tabLst>
            </a:pPr>
            <a:r>
              <a:rPr sz="2400" b="1" spc="-50" dirty="0">
                <a:solidFill>
                  <a:srgbClr val="3B3B3B"/>
                </a:solidFill>
                <a:latin typeface="Arial"/>
                <a:cs typeface="Arial"/>
              </a:rPr>
              <a:t>Test </a:t>
            </a:r>
            <a:r>
              <a:rPr sz="2400" b="1" spc="-5" dirty="0">
                <a:solidFill>
                  <a:srgbClr val="3B3B3B"/>
                </a:solidFill>
                <a:latin typeface="Arial"/>
                <a:cs typeface="Arial"/>
              </a:rPr>
              <a:t>statistic</a:t>
            </a:r>
            <a:r>
              <a:rPr sz="2400" spc="-5" dirty="0">
                <a:solidFill>
                  <a:srgbClr val="3B3B3B"/>
                </a:solidFill>
                <a:latin typeface="Arial"/>
                <a:cs typeface="Arial"/>
              </a:rPr>
              <a:t>: to help </a:t>
            </a:r>
            <a:r>
              <a:rPr sz="2400" dirty="0">
                <a:solidFill>
                  <a:srgbClr val="3B3B3B"/>
                </a:solidFill>
                <a:latin typeface="Arial"/>
                <a:cs typeface="Arial"/>
              </a:rPr>
              <a:t>you choose </a:t>
            </a:r>
            <a:r>
              <a:rPr sz="2400" spc="-5" dirty="0">
                <a:solidFill>
                  <a:srgbClr val="3B3B3B"/>
                </a:solidFill>
                <a:latin typeface="Arial"/>
                <a:cs typeface="Arial"/>
              </a:rPr>
              <a:t>one </a:t>
            </a:r>
            <a:r>
              <a:rPr sz="2400" dirty="0">
                <a:solidFill>
                  <a:srgbClr val="3B3B3B"/>
                </a:solidFill>
                <a:latin typeface="Arial"/>
                <a:cs typeface="Arial"/>
              </a:rPr>
              <a:t>viewpoint</a:t>
            </a:r>
            <a:endParaRPr sz="2400" dirty="0">
              <a:latin typeface="Arial"/>
              <a:cs typeface="Arial"/>
            </a:endParaRPr>
          </a:p>
          <a:p>
            <a:pPr marL="424815" indent="-412750">
              <a:lnSpc>
                <a:spcPts val="2850"/>
              </a:lnSpc>
              <a:buClr>
                <a:srgbClr val="C4820D"/>
              </a:buClr>
              <a:buChar char="●"/>
              <a:tabLst>
                <a:tab pos="424815" algn="l"/>
                <a:tab pos="425450" algn="l"/>
              </a:tabLst>
            </a:pPr>
            <a:r>
              <a:rPr sz="2400" spc="-5" dirty="0">
                <a:solidFill>
                  <a:srgbClr val="3B3B3B"/>
                </a:solidFill>
                <a:latin typeface="Arial"/>
                <a:cs typeface="Arial"/>
              </a:rPr>
              <a:t>Compute the </a:t>
            </a:r>
            <a:r>
              <a:rPr sz="2400" dirty="0">
                <a:solidFill>
                  <a:srgbClr val="3B3B3B"/>
                </a:solidFill>
                <a:latin typeface="Arial"/>
                <a:cs typeface="Arial"/>
              </a:rPr>
              <a:t>value </a:t>
            </a:r>
            <a:r>
              <a:rPr sz="2400" spc="-5" dirty="0">
                <a:solidFill>
                  <a:srgbClr val="3B3B3B"/>
                </a:solidFill>
                <a:latin typeface="Arial"/>
                <a:cs typeface="Arial"/>
              </a:rPr>
              <a:t>of the test </a:t>
            </a:r>
            <a:r>
              <a:rPr sz="2400" dirty="0">
                <a:solidFill>
                  <a:srgbClr val="3B3B3B"/>
                </a:solidFill>
                <a:latin typeface="Arial"/>
                <a:cs typeface="Arial"/>
              </a:rPr>
              <a:t>statistic </a:t>
            </a:r>
            <a:r>
              <a:rPr sz="2400" spc="-5" dirty="0">
                <a:solidFill>
                  <a:srgbClr val="3B3B3B"/>
                </a:solidFill>
                <a:latin typeface="Arial"/>
                <a:cs typeface="Arial"/>
              </a:rPr>
              <a:t>in </a:t>
            </a:r>
            <a:r>
              <a:rPr sz="2400" dirty="0">
                <a:solidFill>
                  <a:srgbClr val="3B3B3B"/>
                </a:solidFill>
                <a:latin typeface="Arial"/>
                <a:cs typeface="Arial"/>
              </a:rPr>
              <a:t>your</a:t>
            </a:r>
            <a:r>
              <a:rPr sz="2400" spc="-60" dirty="0">
                <a:solidFill>
                  <a:srgbClr val="3B3B3B"/>
                </a:solidFill>
                <a:latin typeface="Arial"/>
                <a:cs typeface="Arial"/>
              </a:rPr>
              <a:t> </a:t>
            </a:r>
            <a:r>
              <a:rPr sz="2400" spc="-5" dirty="0">
                <a:solidFill>
                  <a:srgbClr val="3B3B3B"/>
                </a:solidFill>
                <a:latin typeface="Arial"/>
                <a:cs typeface="Arial"/>
              </a:rPr>
              <a:t>data</a:t>
            </a:r>
            <a:endParaRPr sz="2400" dirty="0">
              <a:latin typeface="Arial"/>
              <a:cs typeface="Arial"/>
            </a:endParaRPr>
          </a:p>
          <a:p>
            <a:pPr marL="424815" indent="-412750">
              <a:lnSpc>
                <a:spcPts val="2850"/>
              </a:lnSpc>
              <a:buClr>
                <a:srgbClr val="C4820D"/>
              </a:buClr>
              <a:buChar char="●"/>
              <a:tabLst>
                <a:tab pos="424815" algn="l"/>
                <a:tab pos="425450" algn="l"/>
              </a:tabLst>
            </a:pPr>
            <a:r>
              <a:rPr sz="2400" spc="-5" dirty="0">
                <a:solidFill>
                  <a:srgbClr val="3B3B3B"/>
                </a:solidFill>
                <a:latin typeface="Arial"/>
                <a:cs typeface="Arial"/>
              </a:rPr>
              <a:t>Simulate the test </a:t>
            </a:r>
            <a:r>
              <a:rPr sz="2400" dirty="0">
                <a:solidFill>
                  <a:srgbClr val="3B3B3B"/>
                </a:solidFill>
                <a:latin typeface="Arial"/>
                <a:cs typeface="Arial"/>
              </a:rPr>
              <a:t>statistic </a:t>
            </a:r>
            <a:r>
              <a:rPr sz="2400" spc="-5" dirty="0">
                <a:solidFill>
                  <a:srgbClr val="3B3B3B"/>
                </a:solidFill>
                <a:latin typeface="Arial"/>
                <a:cs typeface="Arial"/>
              </a:rPr>
              <a:t>under the null </a:t>
            </a:r>
            <a:r>
              <a:rPr sz="2400" dirty="0">
                <a:solidFill>
                  <a:srgbClr val="3B3B3B"/>
                </a:solidFill>
                <a:latin typeface="Arial"/>
                <a:cs typeface="Arial"/>
              </a:rPr>
              <a:t>many</a:t>
            </a:r>
            <a:r>
              <a:rPr sz="2400" spc="-65" dirty="0">
                <a:solidFill>
                  <a:srgbClr val="3B3B3B"/>
                </a:solidFill>
                <a:latin typeface="Arial"/>
                <a:cs typeface="Arial"/>
              </a:rPr>
              <a:t> </a:t>
            </a:r>
            <a:r>
              <a:rPr sz="2400" spc="-5" dirty="0">
                <a:solidFill>
                  <a:srgbClr val="3B3B3B"/>
                </a:solidFill>
                <a:latin typeface="Arial"/>
                <a:cs typeface="Arial"/>
              </a:rPr>
              <a:t>times</a:t>
            </a:r>
            <a:endParaRPr sz="2400" dirty="0">
              <a:latin typeface="Arial"/>
              <a:cs typeface="Arial"/>
            </a:endParaRPr>
          </a:p>
        </p:txBody>
      </p:sp>
    </p:spTree>
    <p:extLst>
      <p:ext uri="{BB962C8B-B14F-4D97-AF65-F5344CB8AC3E}">
        <p14:creationId xmlns:p14="http://schemas.microsoft.com/office/powerpoint/2010/main" val="401094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6085205" cy="574040"/>
          </a:xfrm>
          <a:prstGeom prst="rect">
            <a:avLst/>
          </a:prstGeom>
        </p:spPr>
        <p:txBody>
          <a:bodyPr vert="horz" wrap="square" lIns="0" tIns="12700" rIns="0" bIns="0" rtlCol="0">
            <a:spAutoFit/>
          </a:bodyPr>
          <a:lstStyle/>
          <a:p>
            <a:pPr marL="12700">
              <a:lnSpc>
                <a:spcPct val="100000"/>
              </a:lnSpc>
              <a:spcBef>
                <a:spcPts val="100"/>
              </a:spcBef>
            </a:pPr>
            <a:r>
              <a:rPr spc="-5" dirty="0"/>
              <a:t>How to do </a:t>
            </a:r>
            <a:r>
              <a:rPr dirty="0"/>
              <a:t>a </a:t>
            </a:r>
            <a:r>
              <a:rPr spc="-10" dirty="0"/>
              <a:t>hypothesis</a:t>
            </a:r>
            <a:r>
              <a:rPr spc="-100" dirty="0"/>
              <a:t> </a:t>
            </a:r>
            <a:r>
              <a:rPr dirty="0"/>
              <a:t>test</a:t>
            </a:r>
          </a:p>
        </p:txBody>
      </p:sp>
      <p:sp>
        <p:nvSpPr>
          <p:cNvPr id="3" name="object 3"/>
          <p:cNvSpPr txBox="1"/>
          <p:nvPr/>
        </p:nvSpPr>
        <p:spPr>
          <a:xfrm>
            <a:off x="574724" y="1093342"/>
            <a:ext cx="8222615" cy="3292475"/>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Font typeface="Arial"/>
              <a:buChar char="●"/>
              <a:tabLst>
                <a:tab pos="424815" algn="l"/>
                <a:tab pos="425450" algn="l"/>
              </a:tabLst>
            </a:pPr>
            <a:r>
              <a:rPr sz="2400" b="1" spc="-5" dirty="0">
                <a:solidFill>
                  <a:srgbClr val="3B3B3B"/>
                </a:solidFill>
                <a:latin typeface="Arial"/>
                <a:cs typeface="Arial"/>
              </a:rPr>
              <a:t>Before computing anything: </a:t>
            </a:r>
            <a:r>
              <a:rPr sz="2400" spc="-5" dirty="0">
                <a:solidFill>
                  <a:srgbClr val="3B3B3B"/>
                </a:solidFill>
                <a:latin typeface="Arial"/>
                <a:cs typeface="Arial"/>
              </a:rPr>
              <a:t>figure out the </a:t>
            </a:r>
            <a:r>
              <a:rPr sz="2400" dirty="0">
                <a:solidFill>
                  <a:srgbClr val="3B3B3B"/>
                </a:solidFill>
                <a:latin typeface="Arial"/>
                <a:cs typeface="Arial"/>
              </a:rPr>
              <a:t>viewpoint </a:t>
            </a:r>
            <a:r>
              <a:rPr sz="2400" spc="-5" dirty="0">
                <a:solidFill>
                  <a:srgbClr val="3B3B3B"/>
                </a:solidFill>
                <a:latin typeface="Arial"/>
                <a:cs typeface="Arial"/>
              </a:rPr>
              <a:t>the  question wants to test, and</a:t>
            </a:r>
            <a:r>
              <a:rPr sz="2400" spc="-25" dirty="0">
                <a:solidFill>
                  <a:srgbClr val="3B3B3B"/>
                </a:solidFill>
                <a:latin typeface="Arial"/>
                <a:cs typeface="Arial"/>
              </a:rPr>
              <a:t> </a:t>
            </a:r>
            <a:r>
              <a:rPr sz="2400" spc="-5" dirty="0">
                <a:solidFill>
                  <a:srgbClr val="3B3B3B"/>
                </a:solidFill>
                <a:latin typeface="Arial"/>
                <a:cs typeface="Arial"/>
              </a:rPr>
              <a:t>formulate:</a:t>
            </a:r>
            <a:endParaRPr sz="2400" dirty="0">
              <a:latin typeface="Arial"/>
              <a:cs typeface="Arial"/>
            </a:endParaRPr>
          </a:p>
          <a:p>
            <a:pPr marL="882015" marR="100965" lvl="1" indent="-412750">
              <a:lnSpc>
                <a:spcPts val="2850"/>
              </a:lnSpc>
              <a:spcBef>
                <a:spcPts val="90"/>
              </a:spcBef>
              <a:buClr>
                <a:srgbClr val="C4820D"/>
              </a:buClr>
              <a:buFont typeface="Arial"/>
              <a:buChar char="○"/>
              <a:tabLst>
                <a:tab pos="882015" algn="l"/>
                <a:tab pos="882650" algn="l"/>
              </a:tabLst>
            </a:pPr>
            <a:r>
              <a:rPr sz="2400" b="1" spc="-5" dirty="0">
                <a:solidFill>
                  <a:srgbClr val="3B3B3B"/>
                </a:solidFill>
                <a:latin typeface="Arial"/>
                <a:cs typeface="Arial"/>
              </a:rPr>
              <a:t>Null hypothesis</a:t>
            </a:r>
            <a:r>
              <a:rPr sz="2400" spc="-5" dirty="0">
                <a:solidFill>
                  <a:srgbClr val="3B3B3B"/>
                </a:solidFill>
                <a:latin typeface="Arial"/>
                <a:cs typeface="Arial"/>
              </a:rPr>
              <a:t>: Completely </a:t>
            </a:r>
            <a:r>
              <a:rPr sz="2400" dirty="0">
                <a:solidFill>
                  <a:srgbClr val="3B3B3B"/>
                </a:solidFill>
                <a:latin typeface="Arial"/>
                <a:cs typeface="Arial"/>
              </a:rPr>
              <a:t>specified chance model  </a:t>
            </a:r>
            <a:r>
              <a:rPr sz="2400" spc="-5" dirty="0">
                <a:solidFill>
                  <a:srgbClr val="3B3B3B"/>
                </a:solidFill>
                <a:latin typeface="Arial"/>
                <a:cs typeface="Arial"/>
              </a:rPr>
              <a:t>under which </a:t>
            </a:r>
            <a:r>
              <a:rPr sz="2400" dirty="0">
                <a:solidFill>
                  <a:srgbClr val="3B3B3B"/>
                </a:solidFill>
                <a:latin typeface="Arial"/>
                <a:cs typeface="Arial"/>
              </a:rPr>
              <a:t>you can simulate</a:t>
            </a:r>
            <a:r>
              <a:rPr sz="2400" spc="-30" dirty="0">
                <a:solidFill>
                  <a:srgbClr val="3B3B3B"/>
                </a:solidFill>
                <a:latin typeface="Arial"/>
                <a:cs typeface="Arial"/>
              </a:rPr>
              <a:t> </a:t>
            </a:r>
            <a:r>
              <a:rPr sz="2400" spc="-5" dirty="0">
                <a:solidFill>
                  <a:srgbClr val="3B3B3B"/>
                </a:solidFill>
                <a:latin typeface="Arial"/>
                <a:cs typeface="Arial"/>
              </a:rPr>
              <a:t>data</a:t>
            </a:r>
            <a:endParaRPr sz="2400" dirty="0">
              <a:latin typeface="Arial"/>
              <a:cs typeface="Arial"/>
            </a:endParaRPr>
          </a:p>
          <a:p>
            <a:pPr marL="882015" lvl="1" indent="-412750">
              <a:lnSpc>
                <a:spcPts val="2745"/>
              </a:lnSpc>
              <a:buClr>
                <a:srgbClr val="C4820D"/>
              </a:buClr>
              <a:buFont typeface="Arial"/>
              <a:buChar char="○"/>
              <a:tabLst>
                <a:tab pos="882015" algn="l"/>
                <a:tab pos="882650" algn="l"/>
              </a:tabLst>
            </a:pPr>
            <a:r>
              <a:rPr sz="2400" b="1" spc="-5" dirty="0">
                <a:solidFill>
                  <a:srgbClr val="3B3B3B"/>
                </a:solidFill>
                <a:latin typeface="Arial"/>
                <a:cs typeface="Arial"/>
              </a:rPr>
              <a:t>Alternative hypothesis</a:t>
            </a:r>
            <a:r>
              <a:rPr sz="2400" spc="-5" dirty="0">
                <a:solidFill>
                  <a:srgbClr val="3B3B3B"/>
                </a:solidFill>
                <a:latin typeface="Arial"/>
                <a:cs typeface="Arial"/>
              </a:rPr>
              <a:t>: </a:t>
            </a:r>
            <a:r>
              <a:rPr sz="2400" spc="-10" dirty="0">
                <a:solidFill>
                  <a:srgbClr val="3B3B3B"/>
                </a:solidFill>
                <a:latin typeface="Arial"/>
                <a:cs typeface="Arial"/>
              </a:rPr>
              <a:t>Viewpoint </a:t>
            </a:r>
            <a:r>
              <a:rPr sz="2400" spc="-5" dirty="0">
                <a:solidFill>
                  <a:srgbClr val="3B3B3B"/>
                </a:solidFill>
                <a:latin typeface="Arial"/>
                <a:cs typeface="Arial"/>
              </a:rPr>
              <a:t>from the</a:t>
            </a:r>
            <a:r>
              <a:rPr sz="2400" spc="-50" dirty="0">
                <a:solidFill>
                  <a:srgbClr val="3B3B3B"/>
                </a:solidFill>
                <a:latin typeface="Arial"/>
                <a:cs typeface="Arial"/>
              </a:rPr>
              <a:t> </a:t>
            </a:r>
            <a:r>
              <a:rPr sz="2400" spc="-5" dirty="0">
                <a:solidFill>
                  <a:srgbClr val="3B3B3B"/>
                </a:solidFill>
                <a:latin typeface="Arial"/>
                <a:cs typeface="Arial"/>
              </a:rPr>
              <a:t>question</a:t>
            </a:r>
            <a:endParaRPr sz="2400" dirty="0">
              <a:latin typeface="Arial"/>
              <a:cs typeface="Arial"/>
            </a:endParaRPr>
          </a:p>
          <a:p>
            <a:pPr marL="882015" lvl="1" indent="-412750">
              <a:lnSpc>
                <a:spcPts val="2850"/>
              </a:lnSpc>
              <a:buClr>
                <a:srgbClr val="C4820D"/>
              </a:buClr>
              <a:buFont typeface="Arial"/>
              <a:buChar char="○"/>
              <a:tabLst>
                <a:tab pos="882015" algn="l"/>
                <a:tab pos="882650" algn="l"/>
              </a:tabLst>
            </a:pPr>
            <a:r>
              <a:rPr sz="2400" b="1" spc="-50" dirty="0">
                <a:solidFill>
                  <a:srgbClr val="3B3B3B"/>
                </a:solidFill>
                <a:latin typeface="Arial"/>
                <a:cs typeface="Arial"/>
              </a:rPr>
              <a:t>Test </a:t>
            </a:r>
            <a:r>
              <a:rPr sz="2400" b="1" spc="-5" dirty="0">
                <a:solidFill>
                  <a:srgbClr val="3B3B3B"/>
                </a:solidFill>
                <a:latin typeface="Arial"/>
                <a:cs typeface="Arial"/>
              </a:rPr>
              <a:t>statistic</a:t>
            </a:r>
            <a:r>
              <a:rPr sz="2400" spc="-5" dirty="0">
                <a:solidFill>
                  <a:srgbClr val="3B3B3B"/>
                </a:solidFill>
                <a:latin typeface="Arial"/>
                <a:cs typeface="Arial"/>
              </a:rPr>
              <a:t>: to help </a:t>
            </a:r>
            <a:r>
              <a:rPr sz="2400" dirty="0">
                <a:solidFill>
                  <a:srgbClr val="3B3B3B"/>
                </a:solidFill>
                <a:latin typeface="Arial"/>
                <a:cs typeface="Arial"/>
              </a:rPr>
              <a:t>you choose </a:t>
            </a:r>
            <a:r>
              <a:rPr sz="2400" spc="-5" dirty="0">
                <a:solidFill>
                  <a:srgbClr val="3B3B3B"/>
                </a:solidFill>
                <a:latin typeface="Arial"/>
                <a:cs typeface="Arial"/>
              </a:rPr>
              <a:t>one </a:t>
            </a:r>
            <a:r>
              <a:rPr sz="2400" dirty="0">
                <a:solidFill>
                  <a:srgbClr val="3B3B3B"/>
                </a:solidFill>
                <a:latin typeface="Arial"/>
                <a:cs typeface="Arial"/>
              </a:rPr>
              <a:t>viewpoint</a:t>
            </a:r>
            <a:endParaRPr sz="2400" dirty="0">
              <a:latin typeface="Arial"/>
              <a:cs typeface="Arial"/>
            </a:endParaRPr>
          </a:p>
          <a:p>
            <a:pPr marL="424815" indent="-412750">
              <a:lnSpc>
                <a:spcPts val="2850"/>
              </a:lnSpc>
              <a:buClr>
                <a:srgbClr val="C4820D"/>
              </a:buClr>
              <a:buChar char="●"/>
              <a:tabLst>
                <a:tab pos="424815" algn="l"/>
                <a:tab pos="425450" algn="l"/>
              </a:tabLst>
            </a:pPr>
            <a:r>
              <a:rPr sz="2400" spc="-5" dirty="0">
                <a:solidFill>
                  <a:srgbClr val="3B3B3B"/>
                </a:solidFill>
                <a:latin typeface="Arial"/>
                <a:cs typeface="Arial"/>
              </a:rPr>
              <a:t>Compute the </a:t>
            </a:r>
            <a:r>
              <a:rPr sz="2400" dirty="0">
                <a:solidFill>
                  <a:srgbClr val="3B3B3B"/>
                </a:solidFill>
                <a:latin typeface="Arial"/>
                <a:cs typeface="Arial"/>
              </a:rPr>
              <a:t>value </a:t>
            </a:r>
            <a:r>
              <a:rPr sz="2400" spc="-5" dirty="0">
                <a:solidFill>
                  <a:srgbClr val="3B3B3B"/>
                </a:solidFill>
                <a:latin typeface="Arial"/>
                <a:cs typeface="Arial"/>
              </a:rPr>
              <a:t>of the test </a:t>
            </a:r>
            <a:r>
              <a:rPr sz="2400" dirty="0">
                <a:solidFill>
                  <a:srgbClr val="3B3B3B"/>
                </a:solidFill>
                <a:latin typeface="Arial"/>
                <a:cs typeface="Arial"/>
              </a:rPr>
              <a:t>statistic </a:t>
            </a:r>
            <a:r>
              <a:rPr sz="2400" spc="-5" dirty="0">
                <a:solidFill>
                  <a:srgbClr val="3B3B3B"/>
                </a:solidFill>
                <a:latin typeface="Arial"/>
                <a:cs typeface="Arial"/>
              </a:rPr>
              <a:t>in </a:t>
            </a:r>
            <a:r>
              <a:rPr sz="2400" dirty="0">
                <a:solidFill>
                  <a:srgbClr val="3B3B3B"/>
                </a:solidFill>
                <a:latin typeface="Arial"/>
                <a:cs typeface="Arial"/>
              </a:rPr>
              <a:t>your</a:t>
            </a:r>
            <a:r>
              <a:rPr sz="2400" spc="-60" dirty="0">
                <a:solidFill>
                  <a:srgbClr val="3B3B3B"/>
                </a:solidFill>
                <a:latin typeface="Arial"/>
                <a:cs typeface="Arial"/>
              </a:rPr>
              <a:t> </a:t>
            </a:r>
            <a:r>
              <a:rPr sz="2400" spc="-5" dirty="0">
                <a:solidFill>
                  <a:srgbClr val="3B3B3B"/>
                </a:solidFill>
                <a:latin typeface="Arial"/>
                <a:cs typeface="Arial"/>
              </a:rPr>
              <a:t>data</a:t>
            </a:r>
            <a:endParaRPr sz="2400" dirty="0">
              <a:latin typeface="Arial"/>
              <a:cs typeface="Arial"/>
            </a:endParaRPr>
          </a:p>
          <a:p>
            <a:pPr marL="424815" indent="-412750">
              <a:lnSpc>
                <a:spcPts val="2850"/>
              </a:lnSpc>
              <a:buClr>
                <a:srgbClr val="C4820D"/>
              </a:buClr>
              <a:buChar char="●"/>
              <a:tabLst>
                <a:tab pos="424815" algn="l"/>
                <a:tab pos="425450" algn="l"/>
              </a:tabLst>
            </a:pPr>
            <a:r>
              <a:rPr sz="2400" spc="-5" dirty="0">
                <a:solidFill>
                  <a:srgbClr val="3B3B3B"/>
                </a:solidFill>
                <a:latin typeface="Arial"/>
                <a:cs typeface="Arial"/>
              </a:rPr>
              <a:t>Simulate the test </a:t>
            </a:r>
            <a:r>
              <a:rPr sz="2400" dirty="0">
                <a:solidFill>
                  <a:srgbClr val="3B3B3B"/>
                </a:solidFill>
                <a:latin typeface="Arial"/>
                <a:cs typeface="Arial"/>
              </a:rPr>
              <a:t>statistic </a:t>
            </a:r>
            <a:r>
              <a:rPr sz="2400" spc="-5" dirty="0">
                <a:solidFill>
                  <a:srgbClr val="3B3B3B"/>
                </a:solidFill>
                <a:latin typeface="Arial"/>
                <a:cs typeface="Arial"/>
              </a:rPr>
              <a:t>under the null </a:t>
            </a:r>
            <a:r>
              <a:rPr sz="2400" dirty="0">
                <a:solidFill>
                  <a:srgbClr val="3B3B3B"/>
                </a:solidFill>
                <a:latin typeface="Arial"/>
                <a:cs typeface="Arial"/>
              </a:rPr>
              <a:t>many</a:t>
            </a:r>
            <a:r>
              <a:rPr sz="2400" spc="-65" dirty="0">
                <a:solidFill>
                  <a:srgbClr val="3B3B3B"/>
                </a:solidFill>
                <a:latin typeface="Arial"/>
                <a:cs typeface="Arial"/>
              </a:rPr>
              <a:t> </a:t>
            </a:r>
            <a:r>
              <a:rPr sz="2400" spc="-5" dirty="0">
                <a:solidFill>
                  <a:srgbClr val="3B3B3B"/>
                </a:solidFill>
                <a:latin typeface="Arial"/>
                <a:cs typeface="Arial"/>
              </a:rPr>
              <a:t>times</a:t>
            </a:r>
            <a:endParaRPr sz="2400" dirty="0">
              <a:latin typeface="Arial"/>
              <a:cs typeface="Arial"/>
            </a:endParaRPr>
          </a:p>
          <a:p>
            <a:pPr marL="424815" indent="-412750">
              <a:lnSpc>
                <a:spcPts val="2865"/>
              </a:lnSpc>
              <a:buClr>
                <a:srgbClr val="C4820D"/>
              </a:buClr>
              <a:buChar char="●"/>
              <a:tabLst>
                <a:tab pos="424815" algn="l"/>
                <a:tab pos="425450" algn="l"/>
              </a:tabLst>
            </a:pPr>
            <a:r>
              <a:rPr sz="2400" spc="-5" dirty="0">
                <a:solidFill>
                  <a:srgbClr val="3B3B3B"/>
                </a:solidFill>
                <a:latin typeface="Arial"/>
                <a:cs typeface="Arial"/>
              </a:rPr>
              <a:t>Compare the</a:t>
            </a:r>
            <a:r>
              <a:rPr sz="2400" spc="-15" dirty="0">
                <a:solidFill>
                  <a:srgbClr val="3B3B3B"/>
                </a:solidFill>
                <a:latin typeface="Arial"/>
                <a:cs typeface="Arial"/>
              </a:rPr>
              <a:t> </a:t>
            </a:r>
            <a:r>
              <a:rPr sz="2400" dirty="0">
                <a:solidFill>
                  <a:srgbClr val="3B3B3B"/>
                </a:solidFill>
                <a:latin typeface="Arial"/>
                <a:cs typeface="Arial"/>
              </a:rPr>
              <a:t>results</a:t>
            </a:r>
            <a:endParaRPr sz="2400" dirty="0">
              <a:latin typeface="Arial"/>
              <a:cs typeface="Arial"/>
            </a:endParaRPr>
          </a:p>
        </p:txBody>
      </p:sp>
    </p:spTree>
    <p:extLst>
      <p:ext uri="{BB962C8B-B14F-4D97-AF65-F5344CB8AC3E}">
        <p14:creationId xmlns:p14="http://schemas.microsoft.com/office/powerpoint/2010/main" val="371396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55F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1347</TotalTime>
  <Words>10103</Words>
  <Application>Microsoft Office PowerPoint</Application>
  <PresentationFormat>On-screen Show (16:9)</PresentationFormat>
  <Paragraphs>530</Paragraphs>
  <Slides>30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Roboto</vt:lpstr>
      <vt:lpstr>Segoe UI Emoji</vt:lpstr>
      <vt:lpstr>Times New Roman</vt:lpstr>
      <vt:lpstr>Office Theme</vt:lpstr>
      <vt:lpstr>Testing Hypotheses</vt:lpstr>
      <vt:lpstr>How to do a hypothesis test</vt:lpstr>
      <vt:lpstr>How to do a hypothesis test</vt:lpstr>
      <vt:lpstr>How to do a hypothesis test</vt:lpstr>
      <vt:lpstr>How to do a hypothesis test</vt:lpstr>
      <vt:lpstr>How to do a hypothesis test</vt:lpstr>
      <vt:lpstr>How to do a hypothesis test</vt:lpstr>
      <vt:lpstr>How to do a hypothesis test</vt:lpstr>
      <vt:lpstr>How to do a hypothesis test</vt:lpstr>
      <vt:lpstr>Definition of the P-value</vt:lpstr>
      <vt:lpstr>Definition of the P-value</vt:lpstr>
      <vt:lpstr>Definition of the P-value</vt:lpstr>
      <vt:lpstr>Definition of the P-value</vt:lpstr>
      <vt:lpstr>P-Values and Error Probabilities</vt:lpstr>
      <vt:lpstr>Can the Conclusion be Wrong?</vt:lpstr>
      <vt:lpstr>Can the Conclusion be Wrong?</vt:lpstr>
      <vt:lpstr>Can the Conclusion be Wrong?</vt:lpstr>
      <vt:lpstr>Discussion Question</vt:lpstr>
      <vt:lpstr>Discussion Question</vt:lpstr>
      <vt:lpstr>Discussion Question</vt:lpstr>
      <vt:lpstr>Discussion Question</vt:lpstr>
      <vt:lpstr>Statistics Simulated Under the Null</vt:lpstr>
      <vt:lpstr>An Error Probability</vt:lpstr>
      <vt:lpstr>An Error Probability</vt:lpstr>
      <vt:lpstr>An Error Probability</vt:lpstr>
      <vt:lpstr>An Error Probability</vt:lpstr>
      <vt:lpstr>P-value cutoff vs P-value</vt:lpstr>
      <vt:lpstr>P-value cutoff vs P-value</vt:lpstr>
      <vt:lpstr>P-value cutoff vs P-value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Hypotheses</dc:title>
  <cp:lastModifiedBy>John Bergschneider</cp:lastModifiedBy>
  <cp:revision>22</cp:revision>
  <dcterms:created xsi:type="dcterms:W3CDTF">2021-01-18T16:33:40Z</dcterms:created>
  <dcterms:modified xsi:type="dcterms:W3CDTF">2021-03-24T21:11:34Z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