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7396" y="312862"/>
            <a:ext cx="4841624" cy="4469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749" y="1525016"/>
            <a:ext cx="4432300" cy="167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393" y="2240540"/>
            <a:ext cx="246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Percentiles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887" y="2240540"/>
            <a:ext cx="312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Bootstrap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12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143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technique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simulating repeated random</a:t>
            </a:r>
            <a:r>
              <a:rPr sz="2400" spc="-25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that we have is the original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is large and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Therefore, it probably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resembles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original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559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the Bootstrap</a:t>
            </a:r>
            <a:r>
              <a:rPr spc="-75" dirty="0"/>
              <a:t> </a:t>
            </a:r>
            <a:r>
              <a:rPr spc="-20" dirty="0"/>
              <a:t>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4737" y="2510267"/>
              <a:ext cx="158251" cy="122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3304" y="1503880"/>
              <a:ext cx="150410" cy="15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2300" y="2496563"/>
              <a:ext cx="158813" cy="122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1809" y="3464145"/>
              <a:ext cx="152978" cy="154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0250" y="4248183"/>
            <a:ext cx="562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All of these look pretty </a:t>
            </a:r>
            <a:r>
              <a:rPr sz="2400" spc="-20" dirty="0">
                <a:latin typeface="Arial"/>
                <a:cs typeface="Arial"/>
              </a:rPr>
              <a:t>similar,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likely.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9550" y="942999"/>
            <a:ext cx="6806565" cy="3244850"/>
            <a:chOff x="579550" y="942999"/>
            <a:chExt cx="6806565" cy="3244850"/>
          </a:xfrm>
        </p:grpSpPr>
        <p:sp>
          <p:nvSpPr>
            <p:cNvPr id="25" name="object 25"/>
            <p:cNvSpPr/>
            <p:nvPr/>
          </p:nvSpPr>
          <p:spPr>
            <a:xfrm>
              <a:off x="579550" y="2000862"/>
              <a:ext cx="1588413" cy="1141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0475" y="1955874"/>
              <a:ext cx="1710775" cy="12317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7375" y="942999"/>
              <a:ext cx="1526106" cy="1088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28597" y="2013677"/>
              <a:ext cx="1526095" cy="10845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59704" y="3080689"/>
              <a:ext cx="1526096" cy="11066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6133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35" dirty="0"/>
              <a:t>We </a:t>
            </a:r>
            <a:r>
              <a:rPr spc="-5" dirty="0"/>
              <a:t>Need the</a:t>
            </a:r>
            <a:r>
              <a:rPr spc="-55" dirty="0"/>
              <a:t> </a:t>
            </a:r>
            <a:r>
              <a:rPr spc="-5" dirty="0"/>
              <a:t>Bootstrap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380487" y="0"/>
                  </a:lnTo>
                </a:path>
                <a:path w="771525">
                  <a:moveTo>
                    <a:pt x="532887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4737" y="2510267"/>
              <a:ext cx="158251" cy="122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3304" y="1503880"/>
              <a:ext cx="150410" cy="15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2300" y="2496563"/>
              <a:ext cx="158813" cy="122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1809" y="3464145"/>
              <a:ext cx="152978" cy="154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9550" y="942999"/>
            <a:ext cx="6806565" cy="3720465"/>
            <a:chOff x="579550" y="942999"/>
            <a:chExt cx="6806565" cy="3720465"/>
          </a:xfrm>
        </p:grpSpPr>
        <p:sp>
          <p:nvSpPr>
            <p:cNvPr id="24" name="object 24"/>
            <p:cNvSpPr/>
            <p:nvPr/>
          </p:nvSpPr>
          <p:spPr>
            <a:xfrm>
              <a:off x="579550" y="2000862"/>
              <a:ext cx="1588413" cy="1141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0475" y="1955874"/>
              <a:ext cx="1710775" cy="12317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97375" y="942999"/>
              <a:ext cx="1526106" cy="1088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28597" y="2013677"/>
              <a:ext cx="1526095" cy="10845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59704" y="3080689"/>
              <a:ext cx="1526096" cy="11066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48362" y="1158099"/>
              <a:ext cx="152400" cy="3505200"/>
            </a:xfrm>
            <a:custGeom>
              <a:avLst/>
              <a:gdLst/>
              <a:ahLst/>
              <a:cxnLst/>
              <a:rect l="l" t="t" r="r" b="b"/>
              <a:pathLst>
                <a:path w="152400" h="3505200">
                  <a:moveTo>
                    <a:pt x="0" y="0"/>
                  </a:moveTo>
                  <a:lnTo>
                    <a:pt x="152399" y="0"/>
                  </a:lnTo>
                  <a:lnTo>
                    <a:pt x="152399" y="3505199"/>
                  </a:lnTo>
                  <a:lnTo>
                    <a:pt x="0" y="350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123299" y="246599"/>
                  </a:moveTo>
                  <a:lnTo>
                    <a:pt x="0" y="123299"/>
                  </a:ln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0" y="123299"/>
                  </a:move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lnTo>
                    <a:pt x="0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819299" y="246599"/>
                  </a:moveTo>
                  <a:lnTo>
                    <a:pt x="819299" y="184949"/>
                  </a:lnTo>
                  <a:lnTo>
                    <a:pt x="0" y="184949"/>
                  </a:lnTo>
                  <a:lnTo>
                    <a:pt x="0" y="61649"/>
                  </a:lnTo>
                  <a:lnTo>
                    <a:pt x="819299" y="61649"/>
                  </a:lnTo>
                  <a:lnTo>
                    <a:pt x="819299" y="0"/>
                  </a:lnTo>
                  <a:lnTo>
                    <a:pt x="942599" y="123299"/>
                  </a:lnTo>
                  <a:lnTo>
                    <a:pt x="819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942599" y="123299"/>
                  </a:moveTo>
                  <a:lnTo>
                    <a:pt x="819299" y="0"/>
                  </a:lnTo>
                  <a:lnTo>
                    <a:pt x="819299" y="61649"/>
                  </a:lnTo>
                  <a:lnTo>
                    <a:pt x="0" y="61649"/>
                  </a:lnTo>
                  <a:lnTo>
                    <a:pt x="0" y="184949"/>
                  </a:lnTo>
                  <a:lnTo>
                    <a:pt x="819299" y="184949"/>
                  </a:lnTo>
                  <a:lnTo>
                    <a:pt x="819299" y="246599"/>
                  </a:lnTo>
                  <a:lnTo>
                    <a:pt x="942599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25" y="3635690"/>
            <a:ext cx="19024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wish  we </a:t>
            </a:r>
            <a:r>
              <a:rPr sz="2400" dirty="0">
                <a:latin typeface="Arial"/>
                <a:cs typeface="Arial"/>
              </a:rPr>
              <a:t>could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9800" y="3666058"/>
            <a:ext cx="12617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  </a:t>
            </a:r>
            <a:r>
              <a:rPr sz="2400" dirty="0">
                <a:latin typeface="Arial"/>
                <a:cs typeface="Arial"/>
              </a:rPr>
              <a:t>really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5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Real </a:t>
            </a:r>
            <a:r>
              <a:rPr spc="-20" dirty="0"/>
              <a:t>World </a:t>
            </a:r>
            <a:r>
              <a:rPr spc="-5" dirty="0"/>
              <a:t>vs. Bootstrap</a:t>
            </a:r>
            <a:r>
              <a:rPr spc="-70" dirty="0"/>
              <a:t> </a:t>
            </a:r>
            <a:r>
              <a:rPr spc="-20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672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0535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Real world:	Bootstrap</a:t>
            </a:r>
            <a:r>
              <a:rPr sz="2400" b="1" spc="-8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world: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7949" y="3178556"/>
            <a:ext cx="30467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10000</a:t>
            </a:r>
            <a:endParaRPr sz="1800" dirty="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79095" marR="5080" indent="-367030">
              <a:lnSpc>
                <a:spcPts val="2140"/>
              </a:lnSpc>
              <a:spcBef>
                <a:spcPts val="18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  <a:tab pos="4280535" algn="l"/>
              </a:tabLst>
            </a:pPr>
            <a:r>
              <a:rPr spc="-70" dirty="0"/>
              <a:t>T</a:t>
            </a:r>
            <a:r>
              <a:rPr dirty="0"/>
              <a:t>rue</a:t>
            </a:r>
            <a:r>
              <a:rPr spc="-5" dirty="0"/>
              <a:t> probabilit</a:t>
            </a:r>
            <a:r>
              <a:rPr dirty="0"/>
              <a:t>y</a:t>
            </a:r>
            <a:r>
              <a:rPr spc="-5" dirty="0"/>
              <a:t> distributio</a:t>
            </a:r>
            <a:r>
              <a:rPr dirty="0"/>
              <a:t>n	</a:t>
            </a:r>
            <a:r>
              <a:rPr dirty="0">
                <a:solidFill>
                  <a:srgbClr val="C4820D"/>
                </a:solidFill>
              </a:rPr>
              <a:t>●  </a:t>
            </a:r>
            <a:r>
              <a:rPr spc="-5" dirty="0"/>
              <a:t>(</a:t>
            </a:r>
            <a:r>
              <a:rPr b="1" spc="-5" dirty="0">
                <a:solidFill>
                  <a:srgbClr val="3B7EA1"/>
                </a:solidFill>
                <a:latin typeface="Arial"/>
                <a:cs typeface="Arial"/>
              </a:rPr>
              <a:t>population</a:t>
            </a:r>
            <a:r>
              <a:rPr spc="-5" dirty="0"/>
              <a:t>)</a:t>
            </a:r>
          </a:p>
          <a:p>
            <a:pPr marL="836294" lvl="1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825" y="1525016"/>
            <a:ext cx="3183255" cy="16770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Empirical distribution of original 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F40017"/>
                </a:solidFill>
                <a:latin typeface="Arial"/>
                <a:cs typeface="Arial"/>
              </a:rPr>
              <a:t>“population”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350" y="3178556"/>
            <a:ext cx="30308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</a:t>
            </a:r>
            <a:endParaRPr sz="1800" dirty="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225" y="4313518"/>
            <a:ext cx="567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Hope: </a:t>
            </a:r>
            <a:r>
              <a:rPr sz="2400" spc="-5" dirty="0">
                <a:latin typeface="Arial"/>
                <a:cs typeface="Arial"/>
              </a:rPr>
              <a:t>these two </a:t>
            </a:r>
            <a:r>
              <a:rPr sz="2400" dirty="0">
                <a:latin typeface="Arial"/>
                <a:cs typeface="Arial"/>
              </a:rPr>
              <a:t>scenarios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analogous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7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Bootstrap</a:t>
            </a:r>
            <a:r>
              <a:rPr spc="-85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52080" cy="348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bootstrap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principle: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Bootstrap-world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 </a:t>
            </a:r>
            <a:r>
              <a:rPr sz="2400" b="1" spc="-20" dirty="0">
                <a:solidFill>
                  <a:srgbClr val="222222"/>
                </a:solidFill>
                <a:latin typeface="Gill Sans MT"/>
                <a:cs typeface="Gill Sans MT"/>
              </a:rPr>
              <a:t>≈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Real-world</a:t>
            </a:r>
            <a:r>
              <a:rPr sz="2400" b="1" spc="-1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 always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true!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reasonable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large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enough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hope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that:</a:t>
            </a:r>
            <a:endParaRPr sz="2400" dirty="0">
              <a:latin typeface="Arial"/>
              <a:cs typeface="Arial"/>
            </a:endParaRPr>
          </a:p>
          <a:p>
            <a:pPr marL="882015" indent="-483234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Variability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bootstrap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882015" indent="-483234">
              <a:lnSpc>
                <a:spcPts val="2865"/>
              </a:lnSpc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 of bootstrap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  <a:p>
            <a:pPr marL="424815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similar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what they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real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world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to</a:t>
            </a:r>
            <a:r>
              <a:rPr spc="-90" dirty="0"/>
              <a:t> </a:t>
            </a:r>
            <a:r>
              <a:rPr spc="-5" dirty="0"/>
              <a:t>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8270" cy="347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original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sample,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at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original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contained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new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to be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 original one,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the two estimates are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Arial"/>
              <a:cs typeface="Arial"/>
            </a:endParaRPr>
          </a:p>
          <a:p>
            <a:pPr marL="246379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804" y="2240540"/>
            <a:ext cx="4517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</a:t>
            </a:r>
            <a:r>
              <a:rPr spc="-90" dirty="0"/>
              <a:t> </a:t>
            </a:r>
            <a:r>
              <a:rPr spc="-5" dirty="0"/>
              <a:t>Intervals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0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90" dirty="0"/>
              <a:t> </a:t>
            </a:r>
            <a:r>
              <a:rPr spc="-5"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18450" cy="351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of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estimates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95%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confidence</a:t>
            </a:r>
            <a:r>
              <a:rPr sz="2400" spc="-5" dirty="0">
                <a:latin typeface="Arial"/>
                <a:cs typeface="Arial"/>
              </a:rPr>
              <a:t> level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Could be any percent between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Higher level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wider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intervals</a:t>
            </a:r>
            <a:endParaRPr sz="2400">
              <a:latin typeface="Arial"/>
              <a:cs typeface="Arial"/>
            </a:endParaRPr>
          </a:p>
          <a:p>
            <a:pPr marL="424815" marR="88265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confidence is in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that gives the  interval: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It generates </a:t>
            </a:r>
            <a:r>
              <a:rPr sz="2400" dirty="0">
                <a:latin typeface="Arial"/>
                <a:cs typeface="Arial"/>
              </a:rPr>
              <a:t>a “good” </a:t>
            </a:r>
            <a:r>
              <a:rPr sz="2400" spc="-5" dirty="0">
                <a:latin typeface="Arial"/>
                <a:cs typeface="Arial"/>
              </a:rPr>
              <a:t>interval about 95% of 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R="17780" algn="ct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824" y="1833683"/>
            <a:ext cx="2713355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Each line here is </a:t>
            </a:r>
            <a:r>
              <a:rPr sz="2400" dirty="0">
                <a:latin typeface="Arial"/>
                <a:cs typeface="Arial"/>
              </a:rPr>
              <a:t>a  confidence </a:t>
            </a:r>
            <a:r>
              <a:rPr sz="2400" spc="-5" dirty="0">
                <a:latin typeface="Arial"/>
                <a:cs typeface="Arial"/>
              </a:rPr>
              <a:t>interval  from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fresh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  </a:t>
            </a:r>
            <a:r>
              <a:rPr sz="2400" spc="-5" dirty="0">
                <a:latin typeface="Arial"/>
                <a:cs typeface="Arial"/>
              </a:rPr>
              <a:t>from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17142"/>
            <a:ext cx="7736205" cy="1273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Xth percentile is first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that is at  least as large as X% of the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Example: 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s = </a:t>
            </a: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[1, 7, 3, 9,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5]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9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90" dirty="0"/>
              <a:t> </a:t>
            </a:r>
            <a:r>
              <a:rPr spc="-5" dirty="0"/>
              <a:t>Percentiles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45262" y="2195887"/>
            <a:ext cx="1343660" cy="661035"/>
            <a:chOff x="5745262" y="2195887"/>
            <a:chExt cx="1343660" cy="661035"/>
          </a:xfrm>
        </p:grpSpPr>
        <p:sp>
          <p:nvSpPr>
            <p:cNvPr id="5" name="object 5"/>
            <p:cNvSpPr/>
            <p:nvPr/>
          </p:nvSpPr>
          <p:spPr>
            <a:xfrm>
              <a:off x="5750024" y="2200649"/>
              <a:ext cx="1334135" cy="651510"/>
            </a:xfrm>
            <a:custGeom>
              <a:avLst/>
              <a:gdLst/>
              <a:ahLst/>
              <a:cxnLst/>
              <a:rect l="l" t="t" r="r" b="b"/>
              <a:pathLst>
                <a:path w="1334134" h="651510">
                  <a:moveTo>
                    <a:pt x="1186499" y="437399"/>
                  </a:move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72899"/>
                  </a:ln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1186499" y="0"/>
                  </a:lnTo>
                  <a:lnTo>
                    <a:pt x="1226945" y="12248"/>
                  </a:lnTo>
                  <a:lnTo>
                    <a:pt x="1253850" y="45002"/>
                  </a:lnTo>
                  <a:lnTo>
                    <a:pt x="1259399" y="72899"/>
                  </a:lnTo>
                  <a:lnTo>
                    <a:pt x="1259399" y="364499"/>
                  </a:lnTo>
                  <a:lnTo>
                    <a:pt x="1253671" y="392875"/>
                  </a:lnTo>
                  <a:lnTo>
                    <a:pt x="1238048" y="416048"/>
                  </a:lnTo>
                  <a:lnTo>
                    <a:pt x="1214876" y="431671"/>
                  </a:lnTo>
                  <a:lnTo>
                    <a:pt x="1186499" y="437399"/>
                  </a:lnTo>
                  <a:close/>
                </a:path>
                <a:path w="1334134" h="651510">
                  <a:moveTo>
                    <a:pt x="1333994" y="651100"/>
                  </a:moveTo>
                  <a:lnTo>
                    <a:pt x="734649" y="437399"/>
                  </a:lnTo>
                  <a:lnTo>
                    <a:pt x="1049499" y="437399"/>
                  </a:lnTo>
                  <a:lnTo>
                    <a:pt x="1333994" y="6511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50024" y="2200649"/>
              <a:ext cx="1334135" cy="651510"/>
            </a:xfrm>
            <a:custGeom>
              <a:avLst/>
              <a:gdLst/>
              <a:ahLst/>
              <a:cxnLst/>
              <a:rect l="l" t="t" r="r" b="b"/>
              <a:pathLst>
                <a:path w="1334134" h="651510">
                  <a:moveTo>
                    <a:pt x="0" y="72899"/>
                  </a:move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734649" y="0"/>
                  </a:lnTo>
                  <a:lnTo>
                    <a:pt x="1049499" y="0"/>
                  </a:lnTo>
                  <a:lnTo>
                    <a:pt x="1186499" y="0"/>
                  </a:lnTo>
                  <a:lnTo>
                    <a:pt x="1200788" y="1413"/>
                  </a:lnTo>
                  <a:lnTo>
                    <a:pt x="1238048" y="21351"/>
                  </a:lnTo>
                  <a:lnTo>
                    <a:pt x="1257986" y="58611"/>
                  </a:lnTo>
                  <a:lnTo>
                    <a:pt x="1259399" y="72899"/>
                  </a:lnTo>
                  <a:lnTo>
                    <a:pt x="1259399" y="255149"/>
                  </a:lnTo>
                  <a:lnTo>
                    <a:pt x="1259399" y="364499"/>
                  </a:lnTo>
                  <a:lnTo>
                    <a:pt x="1253671" y="392875"/>
                  </a:lnTo>
                  <a:lnTo>
                    <a:pt x="1238048" y="416048"/>
                  </a:lnTo>
                  <a:lnTo>
                    <a:pt x="1214876" y="431671"/>
                  </a:lnTo>
                  <a:lnTo>
                    <a:pt x="1186499" y="437399"/>
                  </a:lnTo>
                  <a:lnTo>
                    <a:pt x="1049499" y="437399"/>
                  </a:lnTo>
                  <a:lnTo>
                    <a:pt x="1333994" y="651100"/>
                  </a:lnTo>
                  <a:lnTo>
                    <a:pt x="734649" y="437399"/>
                  </a:ln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25514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158046" y="2195887"/>
            <a:ext cx="1445260" cy="706755"/>
            <a:chOff x="7158046" y="2195887"/>
            <a:chExt cx="1445260" cy="706755"/>
          </a:xfrm>
        </p:grpSpPr>
        <p:sp>
          <p:nvSpPr>
            <p:cNvPr id="8" name="object 8"/>
            <p:cNvSpPr/>
            <p:nvPr/>
          </p:nvSpPr>
          <p:spPr>
            <a:xfrm>
              <a:off x="7162809" y="2200649"/>
              <a:ext cx="1435735" cy="697230"/>
            </a:xfrm>
            <a:custGeom>
              <a:avLst/>
              <a:gdLst/>
              <a:ahLst/>
              <a:cxnLst/>
              <a:rect l="l" t="t" r="r" b="b"/>
              <a:pathLst>
                <a:path w="1435734" h="697230">
                  <a:moveTo>
                    <a:pt x="1362599" y="437399"/>
                  </a:move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72899"/>
                  </a:ln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1362599" y="0"/>
                  </a:lnTo>
                  <a:lnTo>
                    <a:pt x="1403044" y="12248"/>
                  </a:lnTo>
                  <a:lnTo>
                    <a:pt x="1429950" y="45002"/>
                  </a:lnTo>
                  <a:lnTo>
                    <a:pt x="1435499" y="72899"/>
                  </a:lnTo>
                  <a:lnTo>
                    <a:pt x="1435499" y="364499"/>
                  </a:lnTo>
                  <a:lnTo>
                    <a:pt x="1429771" y="392875"/>
                  </a:lnTo>
                  <a:lnTo>
                    <a:pt x="1414148" y="416048"/>
                  </a:lnTo>
                  <a:lnTo>
                    <a:pt x="1390975" y="431671"/>
                  </a:lnTo>
                  <a:lnTo>
                    <a:pt x="1362599" y="437399"/>
                  </a:lnTo>
                  <a:close/>
                </a:path>
                <a:path w="1435734" h="697230">
                  <a:moveTo>
                    <a:pt x="619317" y="696900"/>
                  </a:moveTo>
                  <a:lnTo>
                    <a:pt x="239249" y="437399"/>
                  </a:lnTo>
                  <a:lnTo>
                    <a:pt x="598124" y="437399"/>
                  </a:lnTo>
                  <a:lnTo>
                    <a:pt x="619317" y="6969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2809" y="2200649"/>
              <a:ext cx="1435735" cy="697230"/>
            </a:xfrm>
            <a:custGeom>
              <a:avLst/>
              <a:gdLst/>
              <a:ahLst/>
              <a:cxnLst/>
              <a:rect l="l" t="t" r="r" b="b"/>
              <a:pathLst>
                <a:path w="1435734" h="697230">
                  <a:moveTo>
                    <a:pt x="0" y="72899"/>
                  </a:move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239249" y="0"/>
                  </a:lnTo>
                  <a:lnTo>
                    <a:pt x="598124" y="0"/>
                  </a:lnTo>
                  <a:lnTo>
                    <a:pt x="1362599" y="0"/>
                  </a:lnTo>
                  <a:lnTo>
                    <a:pt x="1376888" y="1413"/>
                  </a:lnTo>
                  <a:lnTo>
                    <a:pt x="1414147" y="21351"/>
                  </a:lnTo>
                  <a:lnTo>
                    <a:pt x="1434086" y="58611"/>
                  </a:lnTo>
                  <a:lnTo>
                    <a:pt x="1435499" y="72899"/>
                  </a:lnTo>
                  <a:lnTo>
                    <a:pt x="1435499" y="255149"/>
                  </a:lnTo>
                  <a:lnTo>
                    <a:pt x="1435499" y="364499"/>
                  </a:lnTo>
                  <a:lnTo>
                    <a:pt x="1429771" y="392875"/>
                  </a:lnTo>
                  <a:lnTo>
                    <a:pt x="1414148" y="416048"/>
                  </a:lnTo>
                  <a:lnTo>
                    <a:pt x="1390975" y="431671"/>
                  </a:lnTo>
                  <a:lnTo>
                    <a:pt x="1362599" y="437399"/>
                  </a:lnTo>
                  <a:lnTo>
                    <a:pt x="598124" y="437399"/>
                  </a:lnTo>
                  <a:lnTo>
                    <a:pt x="619317" y="696900"/>
                  </a:lnTo>
                  <a:lnTo>
                    <a:pt x="239249" y="437399"/>
                  </a:ln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25514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58758" y="2259393"/>
            <a:ext cx="2459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5755" algn="l"/>
              </a:tabLst>
            </a:pPr>
            <a:r>
              <a:rPr sz="1800" spc="-5" dirty="0">
                <a:latin typeface="Arial"/>
                <a:cs typeface="Arial"/>
              </a:rPr>
              <a:t>Percentile	Data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225" y="2370531"/>
            <a:ext cx="8082915" cy="21913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s_sorted 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[1, 3, 5, 7,</a:t>
            </a:r>
            <a:r>
              <a:rPr sz="2200" b="1" spc="-3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9]</a:t>
            </a:r>
            <a:endParaRPr sz="2200">
              <a:latin typeface="Courier New"/>
              <a:cs typeface="Courier New"/>
            </a:endParaRPr>
          </a:p>
          <a:p>
            <a:pPr marL="12700" marR="5080" indent="4648835">
              <a:lnSpc>
                <a:spcPts val="3529"/>
              </a:lnSpc>
              <a:spcBef>
                <a:spcPts val="165"/>
              </a:spcBef>
            </a:pP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percentile(80, s)</a:t>
            </a:r>
            <a:r>
              <a:rPr sz="2200" b="1" spc="-74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7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80th percentile is ordered element 4: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(80/100)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*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5</a:t>
            </a:r>
            <a:endParaRPr sz="2200">
              <a:latin typeface="Courier New"/>
              <a:cs typeface="Courier New"/>
            </a:endParaRPr>
          </a:p>
          <a:p>
            <a:pPr marL="12700" marR="701040">
              <a:lnSpc>
                <a:spcPct val="100499"/>
              </a:lnSpc>
              <a:spcBef>
                <a:spcPts val="86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percentile that does not exactly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an  element, take the next greater element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instead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05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185" algn="l"/>
              </a:tabLst>
            </a:pPr>
            <a:r>
              <a:rPr spc="-5" dirty="0"/>
              <a:t>The	</a:t>
            </a:r>
            <a:r>
              <a:rPr spc="-5" dirty="0">
                <a:latin typeface="Courier New"/>
                <a:cs typeface="Courier New"/>
              </a:rPr>
              <a:t>percentile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82193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 percentile is the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smallest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424815">
              <a:lnSpc>
                <a:spcPts val="2865"/>
              </a:lnSpc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at least as large as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%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elements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Function in the </a:t>
            </a:r>
            <a:r>
              <a:rPr sz="2400" spc="-5" dirty="0">
                <a:latin typeface="Courier New"/>
                <a:cs typeface="Courier New"/>
              </a:rPr>
              <a:t>datascience</a:t>
            </a:r>
            <a:r>
              <a:rPr sz="2400" spc="-74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module:</a:t>
            </a:r>
          </a:p>
          <a:p>
            <a:pPr marL="629285" algn="ctr">
              <a:lnSpc>
                <a:spcPct val="100000"/>
              </a:lnSpc>
              <a:spcBef>
                <a:spcPts val="45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percentile(p,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 dirty="0">
              <a:latin typeface="Courier New"/>
              <a:cs typeface="Courier New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2400" b="1" spc="-7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is between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and 100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4046092"/>
            <a:ext cx="5550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Returns the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th percentile of 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2975" y="40815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649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are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when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s =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[1, 7, 3, 9,</a:t>
            </a:r>
            <a:r>
              <a:rPr sz="2200" b="1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5]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2775" y="1862393"/>
          <a:ext cx="6432549" cy="231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8378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percentile(10,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percentile(39,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0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percentile(40,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3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percentile(40,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percentile(50,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percentile(41,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5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51275" y="425125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738" y="2240540"/>
            <a:ext cx="235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Estimation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Inference:</a:t>
            </a:r>
            <a:r>
              <a:rPr spc="-9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78700" cy="34734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76581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do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an unknown  parameter?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census (that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is, the whole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population):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Just 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parameter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don’t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census: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Take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random 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1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an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ts val="2825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</a:t>
            </a:r>
            <a:r>
              <a:rPr spc="-6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9715" cy="347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dirty="0">
                <a:latin typeface="MS PGothic"/>
                <a:cs typeface="MS PGothic"/>
              </a:rPr>
              <a:t>➜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been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Big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would it be if we did it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again?</a:t>
            </a:r>
            <a:endParaRPr sz="2400" dirty="0">
              <a:latin typeface="Arial"/>
              <a:cs typeface="Arial"/>
            </a:endParaRPr>
          </a:p>
          <a:p>
            <a:pPr marL="114935" algn="ctr">
              <a:lnSpc>
                <a:spcPct val="100000"/>
              </a:lnSpc>
              <a:spcBef>
                <a:spcPts val="1839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3327"/>
            <a:ext cx="7732395" cy="359346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is usually not exactly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right:</a:t>
            </a:r>
            <a:endParaRPr sz="2400" dirty="0">
              <a:latin typeface="Arial"/>
              <a:cs typeface="Arial"/>
            </a:endParaRPr>
          </a:p>
          <a:p>
            <a:pPr marL="189611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Estimate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b="1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accurate is the estimate,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big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typical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 we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census,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 this by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simulation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13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to </a:t>
            </a:r>
            <a:r>
              <a:rPr spc="-10" dirty="0"/>
              <a:t>Get </a:t>
            </a:r>
            <a:r>
              <a:rPr spc="-5" dirty="0"/>
              <a:t>Another</a:t>
            </a:r>
            <a:r>
              <a:rPr spc="-210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3334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want to understand errors of our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 the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population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...but we only have the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!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estimate, we needed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Can’t go back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again from the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 time, no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money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Stuck?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740</Words>
  <Application>Microsoft Office PowerPoint</Application>
  <PresentationFormat>On-screen Show (16:9)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Arial</vt:lpstr>
      <vt:lpstr>Calibri</vt:lpstr>
      <vt:lpstr>Courier New</vt:lpstr>
      <vt:lpstr>Gill Sans MT</vt:lpstr>
      <vt:lpstr>Times New Roman</vt:lpstr>
      <vt:lpstr>Office Theme</vt:lpstr>
      <vt:lpstr>Percentiles</vt:lpstr>
      <vt:lpstr>Computing Percentiles</vt:lpstr>
      <vt:lpstr>The percentile Function</vt:lpstr>
      <vt:lpstr>Discussion Question</vt:lpstr>
      <vt:lpstr>Estimation</vt:lpstr>
      <vt:lpstr>Inference: Estimation</vt:lpstr>
      <vt:lpstr>Variability of the Estimate</vt:lpstr>
      <vt:lpstr>Quantifying Uncertainty</vt:lpstr>
      <vt:lpstr>Where to Get Another Sample?</vt:lpstr>
      <vt:lpstr>The Bootstrap</vt:lpstr>
      <vt:lpstr>The Bootstrap</vt:lpstr>
      <vt:lpstr>Why the Bootstrap Works</vt:lpstr>
      <vt:lpstr>Why We Need the Bootstrap</vt:lpstr>
      <vt:lpstr>Real World vs. Bootstrap World</vt:lpstr>
      <vt:lpstr>The Bootstrap Principle</vt:lpstr>
      <vt:lpstr>Key to Resampling</vt:lpstr>
      <vt:lpstr>Confidence Intervals</vt:lpstr>
      <vt:lpstr>95% Confidence Interval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Percentiles</dc:title>
  <cp:lastModifiedBy>Brad Bailey</cp:lastModifiedBy>
  <cp:revision>1</cp:revision>
  <dcterms:created xsi:type="dcterms:W3CDTF">2021-01-18T16:35:22Z</dcterms:created>
  <dcterms:modified xsi:type="dcterms:W3CDTF">2021-01-18T16:39:21Z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