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83" r:id="rId4"/>
    <p:sldId id="278" r:id="rId5"/>
    <p:sldId id="282" r:id="rId6"/>
    <p:sldId id="281" r:id="rId7"/>
    <p:sldId id="279" r:id="rId8"/>
    <p:sldId id="287" r:id="rId9"/>
    <p:sldId id="286" r:id="rId10"/>
    <p:sldId id="285" r:id="rId11"/>
    <p:sldId id="284" r:id="rId12"/>
    <p:sldId id="260" r:id="rId13"/>
    <p:sldId id="291" r:id="rId14"/>
    <p:sldId id="290" r:id="rId15"/>
    <p:sldId id="289" r:id="rId16"/>
    <p:sldId id="288" r:id="rId17"/>
    <p:sldId id="261" r:id="rId18"/>
    <p:sldId id="295" r:id="rId19"/>
    <p:sldId id="294" r:id="rId20"/>
    <p:sldId id="293" r:id="rId21"/>
    <p:sldId id="292" r:id="rId22"/>
    <p:sldId id="296" r:id="rId23"/>
    <p:sldId id="298" r:id="rId24"/>
    <p:sldId id="297" r:id="rId25"/>
    <p:sldId id="267" r:id="rId26"/>
    <p:sldId id="265" r:id="rId27"/>
    <p:sldId id="268" r:id="rId28"/>
    <p:sldId id="301" r:id="rId29"/>
    <p:sldId id="300" r:id="rId30"/>
    <p:sldId id="269" r:id="rId31"/>
    <p:sldId id="270" r:id="rId32"/>
    <p:sldId id="304" r:id="rId33"/>
    <p:sldId id="302" r:id="rId34"/>
    <p:sldId id="305" r:id="rId35"/>
    <p:sldId id="271" r:id="rId36"/>
    <p:sldId id="272" r:id="rId37"/>
    <p:sldId id="273" r:id="rId38"/>
    <p:sldId id="274" r:id="rId39"/>
    <p:sldId id="275" r:id="rId40"/>
    <p:sldId id="276" r:id="rId41"/>
    <p:sldId id="277" r:id="rId4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016" autoAdjust="0"/>
  </p:normalViewPr>
  <p:slideViewPr>
    <p:cSldViewPr>
      <p:cViewPr varScale="1">
        <p:scale>
          <a:sx n="77" d="100"/>
          <a:sy n="77" d="100"/>
        </p:scale>
        <p:origin x="161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3063A-BF77-4A4E-AB12-CF42F6BCA713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EB03D-7564-499F-8761-88AD9B26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4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73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6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Again our statistic is just an estimation</a:t>
            </a:r>
          </a:p>
          <a:p>
            <a:pPr marL="228600" indent="-228600">
              <a:buAutoNum type="arabicPeriod"/>
            </a:pPr>
            <a:r>
              <a:rPr lang="en-US" dirty="0"/>
              <a:t>The estimation most likely will never actually be the parameter but it should be close.</a:t>
            </a:r>
          </a:p>
          <a:p>
            <a:pPr marL="228600" indent="-228600">
              <a:buAutoNum type="arabicPeriod"/>
            </a:pPr>
            <a:r>
              <a:rPr lang="en-US" dirty="0"/>
              <a:t>So we think of the estimate as the parameter with some small amount of error.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6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would like to know how close the estimate is to the parameter.</a:t>
            </a:r>
          </a:p>
          <a:p>
            <a:pPr marL="228600" indent="-228600">
              <a:buAutoNum type="arabicPeriod"/>
            </a:pPr>
            <a:r>
              <a:rPr lang="en-US" dirty="0"/>
              <a:t>To answer this question we need to know how large the error is.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04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01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If we have the entire population, we can do this again by simulating using loops and computing the statistic</a:t>
            </a:r>
          </a:p>
          <a:p>
            <a:pPr marL="228600" indent="-228600">
              <a:buAutoNum type="arabicPeriod"/>
            </a:pPr>
            <a:r>
              <a:rPr lang="en-US" dirty="0"/>
              <a:t>The we would be able to find out the variability of the statistics this would give us a good idea of what the parameter actually is</a:t>
            </a:r>
          </a:p>
          <a:p>
            <a:pPr marL="228600" indent="-228600">
              <a:buAutoNum type="arabicPeriod"/>
            </a:pPr>
            <a:r>
              <a:rPr lang="en-US" dirty="0"/>
              <a:t>But we have a problem what if we only have one sample ?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75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5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If we </a:t>
            </a:r>
            <a:r>
              <a:rPr lang="en-US" dirty="0" err="1"/>
              <a:t>ve</a:t>
            </a:r>
            <a:r>
              <a:rPr lang="en-US" dirty="0"/>
              <a:t> only have one sample then it is difficult to really get an idea of what the error of our statistic is </a:t>
            </a:r>
            <a:r>
              <a:rPr lang="en-US" dirty="0" err="1"/>
              <a:t>goin</a:t>
            </a:r>
            <a:r>
              <a:rPr lang="en-US" dirty="0"/>
              <a:t> to be</a:t>
            </a:r>
          </a:p>
          <a:p>
            <a:pPr marL="228600" indent="-228600">
              <a:buAutoNum type="arabicPeriod"/>
            </a:pPr>
            <a:r>
              <a:rPr lang="en-US" dirty="0"/>
              <a:t>So we need a way to find more samples, cheaply and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26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Since to get an idea of how accurate our estimate is we need a lot of statistics to compare it to!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59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Now if we have a large sample then we know from the law of large numbers that is should look like the Original sample</a:t>
            </a:r>
          </a:p>
          <a:p>
            <a:pPr marL="228600" indent="-228600">
              <a:buAutoNum type="arabicPeriod"/>
            </a:pPr>
            <a:r>
              <a:rPr lang="en-US" dirty="0"/>
              <a:t>So this is were the idea of boot strapping came into play</a:t>
            </a:r>
          </a:p>
          <a:p>
            <a:pPr marL="228600" indent="-228600">
              <a:buAutoNum type="arabicPeriod"/>
            </a:pPr>
            <a:r>
              <a:rPr lang="en-US" dirty="0"/>
              <a:t>Which is pretty slick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2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can take samples of our samples!!</a:t>
            </a:r>
          </a:p>
          <a:p>
            <a:pPr marL="228600" indent="-228600">
              <a:buAutoNum type="arabicPeriod"/>
            </a:pPr>
            <a:r>
              <a:rPr lang="en-US" dirty="0"/>
              <a:t>This will give us a ton of samples that look similar to the population and allow us to run our simulations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Recall a parameter is an attribute of a population.</a:t>
            </a:r>
          </a:p>
          <a:p>
            <a:pPr marL="228600" indent="-228600">
              <a:buAutoNum type="arabicPeriod"/>
            </a:pPr>
            <a:r>
              <a:rPr lang="en-US" dirty="0"/>
              <a:t>Example if we had a database of all </a:t>
            </a:r>
            <a:r>
              <a:rPr lang="en-US" dirty="0" err="1"/>
              <a:t>ung</a:t>
            </a:r>
            <a:r>
              <a:rPr lang="en-US" dirty="0"/>
              <a:t> students we could compute the average age this is a parameter</a:t>
            </a:r>
          </a:p>
          <a:p>
            <a:pPr marL="228600" indent="-228600">
              <a:buAutoNum type="arabicPeriod"/>
            </a:pPr>
            <a:r>
              <a:rPr lang="en-US" dirty="0" err="1"/>
              <a:t>Yeap</a:t>
            </a:r>
            <a:r>
              <a:rPr lang="en-US" dirty="0"/>
              <a:t> so think of parameters as being computable attributes of a population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47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Bootsraping</a:t>
            </a:r>
            <a:r>
              <a:rPr lang="en-US" dirty="0"/>
              <a:t> is again something we can do when we do not have the whole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6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Because large sample sets are similar to the population </a:t>
            </a:r>
          </a:p>
          <a:p>
            <a:pPr marL="228600" indent="-228600">
              <a:buAutoNum type="arabicPeriod"/>
            </a:pPr>
            <a:r>
              <a:rPr lang="en-US" dirty="0"/>
              <a:t>And resamples are similar to large samples </a:t>
            </a:r>
          </a:p>
          <a:p>
            <a:pPr marL="228600" indent="-228600">
              <a:buAutoNum type="arabicPeriod"/>
            </a:pPr>
            <a:r>
              <a:rPr lang="en-US" dirty="0"/>
              <a:t>Then resamples are similar to the population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31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However bootstrapping does not always work</a:t>
            </a:r>
          </a:p>
          <a:p>
            <a:pPr marL="228600" indent="-228600">
              <a:buAutoNum type="arabicPeriod"/>
            </a:pPr>
            <a:r>
              <a:rPr lang="en-US" dirty="0"/>
              <a:t>A requirement </a:t>
            </a:r>
            <a:r>
              <a:rPr lang="en-US" dirty="0" err="1"/>
              <a:t>fo</a:t>
            </a:r>
            <a:r>
              <a:rPr lang="en-US" dirty="0"/>
              <a:t> it to work is a large enough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17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But if we do have a large enough data set then we are able </a:t>
            </a:r>
            <a:r>
              <a:rPr lang="en-US" dirty="0" err="1"/>
              <a:t>ot</a:t>
            </a:r>
            <a:r>
              <a:rPr lang="en-US" dirty="0"/>
              <a:t> look at the range of values of our bootstrap estimate</a:t>
            </a:r>
          </a:p>
          <a:p>
            <a:pPr marL="228600" indent="-228600">
              <a:buAutoNum type="arabicPeriod"/>
            </a:pPr>
            <a:r>
              <a:rPr lang="en-US" dirty="0"/>
              <a:t>And also see the </a:t>
            </a:r>
            <a:r>
              <a:rPr lang="en-US" dirty="0" err="1"/>
              <a:t>distrbutions</a:t>
            </a:r>
            <a:r>
              <a:rPr lang="en-US" dirty="0"/>
              <a:t> of our bootstrap error!</a:t>
            </a:r>
          </a:p>
          <a:p>
            <a:pPr marL="228600" indent="-228600">
              <a:buAutoNum type="arabicPeriod"/>
            </a:pPr>
            <a:r>
              <a:rPr lang="en-US" dirty="0"/>
              <a:t>This will usually be close enough to having the entire data set and taking random samples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8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Remember the reason were are using bootstrapping is because we do not have the entire dataset</a:t>
            </a:r>
          </a:p>
          <a:p>
            <a:pPr marL="228600" indent="-228600">
              <a:buAutoNum type="arabicPeriod"/>
            </a:pPr>
            <a:r>
              <a:rPr lang="en-US" dirty="0"/>
              <a:t>So if we have a sample we will continue to draw resamples from our only sample</a:t>
            </a:r>
          </a:p>
          <a:p>
            <a:pPr marL="228600" indent="-228600">
              <a:buAutoNum type="arabicPeriod"/>
            </a:pPr>
            <a:r>
              <a:rPr lang="en-US" dirty="0"/>
              <a:t>These </a:t>
            </a:r>
            <a:r>
              <a:rPr lang="en-US" dirty="0" err="1"/>
              <a:t>ressampes</a:t>
            </a:r>
            <a:r>
              <a:rPr lang="en-US" dirty="0"/>
              <a:t> are a good approximation of our sample</a:t>
            </a:r>
          </a:p>
          <a:p>
            <a:pPr marL="228600" indent="-228600">
              <a:buAutoNum type="arabicPeriod"/>
            </a:pPr>
            <a:r>
              <a:rPr lang="en-US" dirty="0"/>
              <a:t>And our sample is a good approximation of our population </a:t>
            </a:r>
          </a:p>
          <a:p>
            <a:pPr marL="228600" indent="-228600">
              <a:buAutoNum type="arabicPeriod"/>
            </a:pPr>
            <a:r>
              <a:rPr lang="en-US" dirty="0"/>
              <a:t>Therefore we are able to simulate our population using resamples </a:t>
            </a:r>
          </a:p>
          <a:p>
            <a:pPr marL="228600" indent="-228600">
              <a:buAutoNum type="arabicPeriod"/>
            </a:pPr>
            <a:r>
              <a:rPr lang="en-US" dirty="0"/>
              <a:t>We are able then to </a:t>
            </a:r>
            <a:r>
              <a:rPr lang="en-US" dirty="0" err="1"/>
              <a:t>calculuate</a:t>
            </a:r>
            <a:r>
              <a:rPr lang="en-US" dirty="0"/>
              <a:t> statistics of our bootstrapped samples a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68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Lets look at the steps  on how to use bootstrapping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08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From our original sample we draw at random with replacement as many values as the original </a:t>
            </a:r>
            <a:r>
              <a:rPr lang="en-US" dirty="0" err="1"/>
              <a:t>sampl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size of the new sample is </a:t>
            </a:r>
            <a:r>
              <a:rPr lang="en-US" dirty="0" err="1"/>
              <a:t>eqial</a:t>
            </a:r>
            <a:r>
              <a:rPr lang="en-US" dirty="0"/>
              <a:t> to the size of the original sample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03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What we get is that the two samples are now comparable to each other and the we can compute the statistics of the resample</a:t>
            </a:r>
          </a:p>
          <a:p>
            <a:pPr marL="228600" indent="-228600">
              <a:buAutoNum type="arabicPeriod"/>
            </a:pPr>
            <a:r>
              <a:rPr lang="en-US" dirty="0"/>
              <a:t>We can repeat this </a:t>
            </a:r>
            <a:r>
              <a:rPr lang="en-US" dirty="0" err="1"/>
              <a:t>bootstrpaing</a:t>
            </a:r>
            <a:r>
              <a:rPr lang="en-US" dirty="0"/>
              <a:t> process to get as many </a:t>
            </a:r>
            <a:r>
              <a:rPr lang="en-US" dirty="0" err="1"/>
              <a:t>statistiscs</a:t>
            </a:r>
            <a:r>
              <a:rPr lang="en-US" dirty="0"/>
              <a:t> as we need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54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we used bootstrapping to estimate parameters when are data set was not large enough</a:t>
            </a:r>
          </a:p>
          <a:p>
            <a:pPr marL="228600" indent="-228600">
              <a:buAutoNum type="arabicPeriod"/>
            </a:pPr>
            <a:r>
              <a:rPr lang="en-US" dirty="0"/>
              <a:t>Now we want to know how accurate this estimation can be </a:t>
            </a:r>
          </a:p>
          <a:p>
            <a:pPr marL="228600" indent="-228600">
              <a:buAutoNum type="arabicPeriod"/>
            </a:pPr>
            <a:r>
              <a:rPr lang="en-US" dirty="0"/>
              <a:t>This is where confidence intervals come into play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9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7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And so if we have the whole population we can just compute the parameter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1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recall our </a:t>
            </a:r>
            <a:r>
              <a:rPr lang="en-US" dirty="0" err="1"/>
              <a:t>boostraping</a:t>
            </a:r>
            <a:r>
              <a:rPr lang="en-US" dirty="0"/>
              <a:t> process</a:t>
            </a:r>
          </a:p>
          <a:p>
            <a:pPr marL="228600" indent="-228600">
              <a:buAutoNum type="arabicPeriod"/>
            </a:pPr>
            <a:r>
              <a:rPr lang="en-US" dirty="0"/>
              <a:t>We resample a data set</a:t>
            </a:r>
          </a:p>
          <a:p>
            <a:pPr marL="228600" indent="-228600">
              <a:buAutoNum type="arabicPeriod"/>
            </a:pPr>
            <a:r>
              <a:rPr lang="en-US" dirty="0"/>
              <a:t>Compute the statistic and we get an estimation of the parameter</a:t>
            </a:r>
          </a:p>
          <a:p>
            <a:pPr marL="228600" indent="-228600">
              <a:buAutoNum type="arabicPeriod"/>
            </a:pPr>
            <a:r>
              <a:rPr lang="en-US" dirty="0"/>
              <a:t>Now if we reiterate this process 1000 times we will get 1000 estimations </a:t>
            </a:r>
          </a:p>
          <a:p>
            <a:pPr marL="228600" indent="-228600">
              <a:buAutoNum type="arabicPeriod"/>
            </a:pPr>
            <a:r>
              <a:rPr lang="en-US" dirty="0"/>
              <a:t>We take the highest and lowest estimate as the boundary and each of the other estimations make up our a set</a:t>
            </a:r>
          </a:p>
          <a:p>
            <a:pPr marL="228600" indent="-228600">
              <a:buAutoNum type="arabicPeriod"/>
            </a:pPr>
            <a:r>
              <a:rPr lang="en-US" dirty="0"/>
              <a:t>We Called  this our interval  of </a:t>
            </a:r>
            <a:r>
              <a:rPr lang="en-US" dirty="0" err="1"/>
              <a:t>esimates</a:t>
            </a:r>
            <a:r>
              <a:rPr lang="en-US" dirty="0"/>
              <a:t> of a parameter.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5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Now every time we create an estimation of a parameter there are two </a:t>
            </a:r>
            <a:r>
              <a:rPr lang="en-US" dirty="0" err="1"/>
              <a:t>ppossibilites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Either it contains the actual parameter or It does not contain it.</a:t>
            </a:r>
          </a:p>
          <a:p>
            <a:pPr marL="228600" indent="-228600">
              <a:buAutoNum type="arabicPeriod"/>
            </a:pPr>
            <a:r>
              <a:rPr lang="en-US" dirty="0"/>
              <a:t>If we take a certain percentage of the interval that estimates are parameter </a:t>
            </a:r>
          </a:p>
          <a:p>
            <a:pPr marL="228600" indent="-228600">
              <a:buAutoNum type="arabicPeriod"/>
            </a:pPr>
            <a:r>
              <a:rPr lang="en-US" dirty="0"/>
              <a:t>For example 95,an  if we repeat the process of making a n </a:t>
            </a:r>
            <a:r>
              <a:rPr lang="en-US" dirty="0" err="1"/>
              <a:t>inteteval</a:t>
            </a:r>
            <a:r>
              <a:rPr lang="en-US" dirty="0"/>
              <a:t> of estimates of the parameter </a:t>
            </a:r>
          </a:p>
          <a:p>
            <a:pPr marL="228600" indent="-228600">
              <a:buAutoNum type="arabicPeriod"/>
            </a:pPr>
            <a:r>
              <a:rPr lang="en-US" dirty="0"/>
              <a:t>Then there is certain percent chance we get our parameter</a:t>
            </a:r>
          </a:p>
          <a:p>
            <a:pPr marL="228600" indent="-228600">
              <a:buAutoNum type="arabicPeriod"/>
            </a:pPr>
            <a:r>
              <a:rPr lang="en-US" dirty="0"/>
              <a:t>Again if we choose 95, then if we repeat this process 100 times , 95 times we will get an interval </a:t>
            </a:r>
            <a:r>
              <a:rPr lang="en-US" dirty="0" err="1"/>
              <a:t>containg</a:t>
            </a:r>
            <a:r>
              <a:rPr lang="en-US" dirty="0"/>
              <a:t> our parameter.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35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call this percentage that our interval contains our parameter the confidence level. </a:t>
            </a:r>
          </a:p>
          <a:p>
            <a:pPr marL="228600" indent="-228600">
              <a:buAutoNum type="arabicPeriod"/>
            </a:pPr>
            <a:r>
              <a:rPr lang="en-US" dirty="0"/>
              <a:t>The </a:t>
            </a:r>
            <a:r>
              <a:rPr lang="en-US" dirty="0" err="1"/>
              <a:t>confidenece</a:t>
            </a:r>
            <a:r>
              <a:rPr lang="en-US" dirty="0"/>
              <a:t> level can be anything from 0-99 percentage</a:t>
            </a:r>
          </a:p>
          <a:p>
            <a:pPr marL="228600" indent="-228600">
              <a:buAutoNum type="arabicPeriod"/>
            </a:pPr>
            <a:r>
              <a:rPr lang="en-US" dirty="0"/>
              <a:t>The higher the number , the </a:t>
            </a:r>
            <a:r>
              <a:rPr lang="en-US" dirty="0" err="1"/>
              <a:t>morelikely</a:t>
            </a:r>
            <a:r>
              <a:rPr lang="en-US" dirty="0"/>
              <a:t> our interval contains the parameter, but tour estimates change more</a:t>
            </a:r>
          </a:p>
          <a:p>
            <a:pPr marL="228600" indent="-228600">
              <a:buAutoNum type="arabicPeriod"/>
            </a:pPr>
            <a:r>
              <a:rPr lang="en-US" dirty="0"/>
              <a:t>SO the tradeoff is accuracy vs confidence of capturing the </a:t>
            </a:r>
            <a:r>
              <a:rPr lang="en-US" dirty="0" err="1"/>
              <a:t>paramerter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674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Draw a large random sample from the population.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Bootstrap your random sample and get an estimate from the new random sample.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Repeat </a:t>
            </a:r>
            <a:r>
              <a:rPr lang="en-US" dirty="0" err="1"/>
              <a:t>ly</a:t>
            </a:r>
            <a:r>
              <a:rPr lang="en-US" dirty="0"/>
              <a:t> bootstrap thousands of times, and get thousands of estimates.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Pick off the "middle 95%" interval of all the estimates.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we repeat all these step 95 times we will 95 out of 100 times have a good intervals!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intervals contain our parameter!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Here we see 100 confidence intervals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Remember each </a:t>
            </a:r>
            <a:r>
              <a:rPr lang="en-US" dirty="0" err="1"/>
              <a:t>confidemce</a:t>
            </a:r>
            <a:r>
              <a:rPr lang="en-US" dirty="0"/>
              <a:t> interval is made up of a simulation of thousands of  estimates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follows from the law of large numbers that 95 of these intervals contain our parameter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Whereas 5 do not contain the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4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However if we don’t have the whole population we must take a </a:t>
            </a:r>
            <a:r>
              <a:rPr lang="en-US" dirty="0" err="1"/>
              <a:t>radndom</a:t>
            </a:r>
            <a:r>
              <a:rPr lang="en-US" dirty="0"/>
              <a:t> </a:t>
            </a:r>
            <a:r>
              <a:rPr lang="en-US" dirty="0" err="1"/>
              <a:t>dample</a:t>
            </a:r>
            <a:r>
              <a:rPr lang="en-US" dirty="0"/>
              <a:t> and compute the attribute of the sample</a:t>
            </a:r>
          </a:p>
          <a:p>
            <a:pPr marL="228600" indent="-228600">
              <a:buAutoNum type="arabicPeriod"/>
            </a:pPr>
            <a:r>
              <a:rPr lang="en-US" dirty="0"/>
              <a:t>This is called a statistic</a:t>
            </a:r>
          </a:p>
          <a:p>
            <a:pPr marL="228600" indent="-228600">
              <a:buAutoNum type="arabicPeriod"/>
            </a:pPr>
            <a:r>
              <a:rPr lang="en-US" dirty="0"/>
              <a:t>We think of a statistic as an estimate of the parameter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7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thing is one sample gives on estimation of the parameter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if we choose a different sample we will mostly get a different statistic.</a:t>
            </a:r>
          </a:p>
          <a:p>
            <a:pPr marL="228600" indent="-228600">
              <a:buAutoNum type="arabicPeriod"/>
            </a:pPr>
            <a:r>
              <a:rPr lang="en-US" dirty="0"/>
              <a:t>This changes our estimate!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2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we would like to know how different our estimates can be !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1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One answer you can find the variability is to take as many random samples as you need </a:t>
            </a:r>
          </a:p>
          <a:p>
            <a:pPr marL="228600" indent="-228600">
              <a:buAutoNum type="arabicPeriod"/>
            </a:pPr>
            <a:r>
              <a:rPr lang="en-US" dirty="0"/>
              <a:t>and computing the statistic of each sample</a:t>
            </a:r>
          </a:p>
          <a:p>
            <a:pPr marL="228600" indent="-228600">
              <a:buAutoNum type="arabicPeriod"/>
            </a:pPr>
            <a:r>
              <a:rPr lang="en-US" dirty="0"/>
              <a:t>Then visualize the possible statistics by a histogram. </a:t>
            </a:r>
          </a:p>
          <a:p>
            <a:pPr marL="228600" indent="-228600">
              <a:buAutoNum type="arabicPeriod"/>
            </a:pPr>
            <a:r>
              <a:rPr lang="en-US" dirty="0"/>
              <a:t>This would tell you how different each estimate is more or less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B03D-7564-499F-8761-88AD9B26D4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7396" y="312862"/>
            <a:ext cx="4841624" cy="4469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1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0749" y="1525016"/>
            <a:ext cx="4432300" cy="167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3069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spc="-5" dirty="0"/>
              <a:t>24</a:t>
            </a:r>
            <a:br>
              <a:rPr lang="en-US" spc="-5" dirty="0"/>
            </a:b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044825" y="2635631"/>
            <a:ext cx="332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Confidence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Intervals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581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Variability </a:t>
            </a:r>
            <a:r>
              <a:rPr spc="-5" dirty="0"/>
              <a:t>of the</a:t>
            </a:r>
            <a:r>
              <a:rPr spc="-60" dirty="0"/>
              <a:t> </a:t>
            </a:r>
            <a:r>
              <a:rPr spc="-5" dirty="0"/>
              <a:t>Estimate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79715" cy="4383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dirty="0">
                <a:latin typeface="MS PGothic"/>
                <a:cs typeface="MS PGothic"/>
              </a:rPr>
              <a:t>➜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 could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out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differently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Q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uestion: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would it be if we did it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again?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11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581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Variability </a:t>
            </a:r>
            <a:r>
              <a:rPr spc="-5" dirty="0"/>
              <a:t>of the</a:t>
            </a:r>
            <a:r>
              <a:rPr spc="-60" dirty="0"/>
              <a:t> </a:t>
            </a:r>
            <a:r>
              <a:rPr spc="-5" dirty="0"/>
              <a:t>Estimate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79715" cy="5555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dirty="0">
                <a:latin typeface="MS PGothic"/>
                <a:cs typeface="MS PGothic"/>
              </a:rPr>
              <a:t>➜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 could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out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differently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Q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uestion: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would it be if we did it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again?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One Answer:</a:t>
            </a:r>
            <a:endParaRPr lang="en-US"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To determine variability, take many random samples and compute statistic!</a:t>
            </a:r>
          </a:p>
          <a:p>
            <a:pPr marL="882015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182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98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Quantifying</a:t>
            </a:r>
            <a:r>
              <a:rPr spc="-90" dirty="0"/>
              <a:t> </a:t>
            </a:r>
            <a:r>
              <a:rPr spc="-5" dirty="0"/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973327"/>
            <a:ext cx="7732395" cy="1508746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98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Quantifying</a:t>
            </a:r>
            <a:r>
              <a:rPr spc="-90" dirty="0"/>
              <a:t> </a:t>
            </a:r>
            <a:r>
              <a:rPr spc="-5" dirty="0"/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973327"/>
            <a:ext cx="7732395" cy="2362826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4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estimate is usually not exactly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right:</a:t>
            </a:r>
            <a:endParaRPr sz="2400" dirty="0">
              <a:latin typeface="Arial"/>
              <a:cs typeface="Arial"/>
            </a:endParaRPr>
          </a:p>
          <a:p>
            <a:pPr marL="1896110">
              <a:lnSpc>
                <a:spcPct val="100000"/>
              </a:lnSpc>
              <a:spcBef>
                <a:spcPts val="944"/>
              </a:spcBef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Estimate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Parameter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r>
              <a:rPr sz="2400" b="1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40017"/>
                </a:solidFill>
                <a:latin typeface="Arial"/>
                <a:cs typeface="Arial"/>
              </a:rPr>
              <a:t>Error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082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98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Quantifying</a:t>
            </a:r>
            <a:r>
              <a:rPr spc="-90" dirty="0"/>
              <a:t> </a:t>
            </a:r>
            <a:r>
              <a:rPr spc="-5" dirty="0"/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973327"/>
            <a:ext cx="7732395" cy="2732158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4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estimate is usually not exactly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right:</a:t>
            </a:r>
            <a:endParaRPr sz="2400" dirty="0">
              <a:latin typeface="Arial"/>
              <a:cs typeface="Arial"/>
            </a:endParaRPr>
          </a:p>
          <a:p>
            <a:pPr marL="1896110">
              <a:lnSpc>
                <a:spcPct val="100000"/>
              </a:lnSpc>
              <a:spcBef>
                <a:spcPts val="944"/>
              </a:spcBef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Estimate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Parameter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r>
              <a:rPr sz="2400" b="1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40017"/>
                </a:solidFill>
                <a:latin typeface="Arial"/>
                <a:cs typeface="Arial"/>
              </a:rPr>
              <a:t>Error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accurate is the estimate,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usually?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6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98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Quantifying</a:t>
            </a:r>
            <a:r>
              <a:rPr spc="-90" dirty="0"/>
              <a:t> </a:t>
            </a:r>
            <a:r>
              <a:rPr spc="-5" dirty="0"/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973327"/>
            <a:ext cx="7732395" cy="310149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4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estimate is usually not exactly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right:</a:t>
            </a:r>
            <a:endParaRPr sz="2400" dirty="0">
              <a:latin typeface="Arial"/>
              <a:cs typeface="Arial"/>
            </a:endParaRPr>
          </a:p>
          <a:p>
            <a:pPr marL="1896110">
              <a:lnSpc>
                <a:spcPct val="100000"/>
              </a:lnSpc>
              <a:spcBef>
                <a:spcPts val="944"/>
              </a:spcBef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Estimate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Parameter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r>
              <a:rPr sz="2400" b="1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40017"/>
                </a:solidFill>
                <a:latin typeface="Arial"/>
                <a:cs typeface="Arial"/>
              </a:rPr>
              <a:t>Error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accurate is the estimate,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usually?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big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typical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8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98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Quantifying</a:t>
            </a:r>
            <a:r>
              <a:rPr spc="-90" dirty="0"/>
              <a:t> </a:t>
            </a:r>
            <a:r>
              <a:rPr spc="-5" dirty="0"/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973327"/>
            <a:ext cx="7732395" cy="3904274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4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estimate is usually not exactly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right:</a:t>
            </a:r>
            <a:endParaRPr sz="2400" dirty="0">
              <a:latin typeface="Arial"/>
              <a:cs typeface="Arial"/>
            </a:endParaRPr>
          </a:p>
          <a:p>
            <a:pPr marL="1896110">
              <a:lnSpc>
                <a:spcPct val="100000"/>
              </a:lnSpc>
              <a:spcBef>
                <a:spcPts val="944"/>
              </a:spcBef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Estimate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Parameter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r>
              <a:rPr sz="2400" b="1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40017"/>
                </a:solidFill>
                <a:latin typeface="Arial"/>
                <a:cs typeface="Arial"/>
              </a:rPr>
              <a:t>Error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accurate is the estimate,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usually?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big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typical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ith the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population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 this by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simulation</a:t>
            </a:r>
            <a:endParaRPr lang="en-US"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What if we have only one sample?</a:t>
            </a:r>
            <a:endParaRPr lang="en-US"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78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753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Where </a:t>
            </a:r>
            <a:r>
              <a:rPr spc="-5" dirty="0"/>
              <a:t>to </a:t>
            </a:r>
            <a:r>
              <a:rPr spc="-10" dirty="0"/>
              <a:t>Get </a:t>
            </a:r>
            <a:r>
              <a:rPr spc="-5" dirty="0"/>
              <a:t>Another</a:t>
            </a:r>
            <a:r>
              <a:rPr spc="-210" dirty="0"/>
              <a:t> </a:t>
            </a:r>
            <a:r>
              <a:rPr spc="-5" dirty="0"/>
              <a:t>Sample?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33334" cy="757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 marL="469265" marR="0" lvl="1" algn="l" defTabSz="914400" rtl="0" eaLnBrk="1" fontAlgn="auto" latinLnBrk="0" hangingPunct="1">
              <a:lnSpc>
                <a:spcPts val="2865"/>
              </a:lnSpc>
              <a:spcBef>
                <a:spcPts val="15"/>
              </a:spcBef>
              <a:spcAft>
                <a:spcPts val="0"/>
              </a:spcAft>
              <a:buClr>
                <a:srgbClr val="C4820D"/>
              </a:buClr>
              <a:buSzTx/>
              <a:tabLst>
                <a:tab pos="882015" algn="l"/>
                <a:tab pos="882650" algn="l"/>
              </a:tabLst>
              <a:defRPr/>
            </a:pP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753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Where </a:t>
            </a:r>
            <a:r>
              <a:rPr spc="-5" dirty="0"/>
              <a:t>to </a:t>
            </a:r>
            <a:r>
              <a:rPr spc="-10" dirty="0"/>
              <a:t>Get </a:t>
            </a:r>
            <a:r>
              <a:rPr spc="-5" dirty="0"/>
              <a:t>Another</a:t>
            </a:r>
            <a:r>
              <a:rPr spc="-210" dirty="0"/>
              <a:t> </a:t>
            </a:r>
            <a:r>
              <a:rPr spc="-5" dirty="0"/>
              <a:t>Sample?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33334" cy="1139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25" dirty="0">
                <a:solidFill>
                  <a:srgbClr val="3B3B3B"/>
                </a:solidFill>
                <a:latin typeface="Arial"/>
                <a:cs typeface="Arial"/>
              </a:rPr>
              <a:t>Suppose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only have the</a:t>
            </a:r>
            <a:r>
              <a:rPr sz="2400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sample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!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 marL="469265" marR="0" lvl="1" algn="l" defTabSz="914400" rtl="0" eaLnBrk="1" fontAlgn="auto" latinLnBrk="0" hangingPunct="1">
              <a:lnSpc>
                <a:spcPts val="2865"/>
              </a:lnSpc>
              <a:spcBef>
                <a:spcPts val="15"/>
              </a:spcBef>
              <a:spcAft>
                <a:spcPts val="0"/>
              </a:spcAft>
              <a:buClr>
                <a:srgbClr val="C4820D"/>
              </a:buClr>
              <a:buSzTx/>
              <a:tabLst>
                <a:tab pos="882015" algn="l"/>
                <a:tab pos="882650" algn="l"/>
              </a:tabLst>
              <a:defRPr/>
            </a:pP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33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753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Where </a:t>
            </a:r>
            <a:r>
              <a:rPr spc="-5" dirty="0"/>
              <a:t>to </a:t>
            </a:r>
            <a:r>
              <a:rPr spc="-10" dirty="0"/>
              <a:t>Get </a:t>
            </a:r>
            <a:r>
              <a:rPr spc="-5" dirty="0"/>
              <a:t>Another</a:t>
            </a:r>
            <a:r>
              <a:rPr spc="-210" dirty="0"/>
              <a:t> </a:t>
            </a:r>
            <a:r>
              <a:rPr spc="-5" dirty="0"/>
              <a:t>Sample?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33334" cy="189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25" dirty="0">
                <a:solidFill>
                  <a:srgbClr val="3B3B3B"/>
                </a:solidFill>
                <a:latin typeface="Arial"/>
                <a:cs typeface="Arial"/>
              </a:rPr>
              <a:t>Suppose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only have the</a:t>
            </a:r>
            <a:r>
              <a:rPr sz="2400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sample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!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estimate, we needed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 random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samples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marR="0" lvl="1" algn="l" defTabSz="914400" rtl="0" eaLnBrk="1" fontAlgn="auto" latinLnBrk="0" hangingPunct="1">
              <a:lnSpc>
                <a:spcPts val="2865"/>
              </a:lnSpc>
              <a:spcBef>
                <a:spcPts val="15"/>
              </a:spcBef>
              <a:spcAft>
                <a:spcPts val="0"/>
              </a:spcAft>
              <a:buClr>
                <a:srgbClr val="C4820D"/>
              </a:buClr>
              <a:buSzTx/>
              <a:tabLst>
                <a:tab pos="882015" algn="l"/>
                <a:tab pos="882650" algn="l"/>
              </a:tabLst>
              <a:defRPr/>
            </a:pP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52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114550"/>
            <a:ext cx="838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Review: Estimation and the Boot Strap</a:t>
            </a:r>
            <a:endParaRPr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753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Where </a:t>
            </a:r>
            <a:r>
              <a:rPr spc="-5" dirty="0"/>
              <a:t>to </a:t>
            </a:r>
            <a:r>
              <a:rPr spc="-10" dirty="0"/>
              <a:t>Get </a:t>
            </a:r>
            <a:r>
              <a:rPr spc="-5" dirty="0"/>
              <a:t>Another</a:t>
            </a:r>
            <a:r>
              <a:rPr spc="-210" dirty="0"/>
              <a:t> </a:t>
            </a:r>
            <a:r>
              <a:rPr spc="-5" dirty="0"/>
              <a:t>Sample?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33334" cy="3022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25" dirty="0">
                <a:solidFill>
                  <a:srgbClr val="3B3B3B"/>
                </a:solidFill>
                <a:latin typeface="Arial"/>
                <a:cs typeface="Arial"/>
              </a:rPr>
              <a:t>Suppose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only have the</a:t>
            </a:r>
            <a:r>
              <a:rPr sz="2400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sample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!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estimate, we needed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 random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samples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065" marR="508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we have large original</a:t>
            </a:r>
            <a:r>
              <a:rPr kumimoji="0" lang="en-US" sz="2400" b="0" i="0" u="none" strike="noStrike" kern="1200" cap="none" spc="-3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sample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82015" marR="0" lvl="1" indent="-412750" algn="l" defTabSz="914400" rtl="0" eaLnBrk="1" fontAlgn="auto" latinLnBrk="0" hangingPunct="1">
              <a:lnSpc>
                <a:spcPts val="2865"/>
              </a:lnSpc>
              <a:spcBef>
                <a:spcPts val="15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○"/>
              <a:tabLst>
                <a:tab pos="882015" algn="l"/>
                <a:tab pos="88265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then it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resembles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lang="en-US" sz="2400" b="0" i="0" u="none" strike="noStrike" kern="1200" cap="none" spc="-6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population!</a:t>
            </a:r>
          </a:p>
          <a:p>
            <a:pPr marL="469265" marR="0" lvl="1" algn="l" defTabSz="914400" rtl="0" eaLnBrk="1" fontAlgn="auto" latinLnBrk="0" hangingPunct="1">
              <a:lnSpc>
                <a:spcPts val="2865"/>
              </a:lnSpc>
              <a:spcBef>
                <a:spcPts val="15"/>
              </a:spcBef>
              <a:spcAft>
                <a:spcPts val="0"/>
              </a:spcAft>
              <a:buClr>
                <a:srgbClr val="C4820D"/>
              </a:buClr>
              <a:buSzTx/>
              <a:tabLst>
                <a:tab pos="882015" algn="l"/>
                <a:tab pos="882650" algn="l"/>
              </a:tabLst>
              <a:defRPr/>
            </a:pP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742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753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Where </a:t>
            </a:r>
            <a:r>
              <a:rPr spc="-5" dirty="0"/>
              <a:t>to </a:t>
            </a:r>
            <a:r>
              <a:rPr spc="-10" dirty="0"/>
              <a:t>Get </a:t>
            </a:r>
            <a:r>
              <a:rPr spc="-5" dirty="0"/>
              <a:t>Another</a:t>
            </a:r>
            <a:r>
              <a:rPr spc="-210" dirty="0"/>
              <a:t> </a:t>
            </a:r>
            <a:r>
              <a:rPr spc="-5" dirty="0"/>
              <a:t>Sample?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33334" cy="3388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25" dirty="0">
                <a:solidFill>
                  <a:srgbClr val="3B3B3B"/>
                </a:solidFill>
                <a:latin typeface="Arial"/>
                <a:cs typeface="Arial"/>
              </a:rPr>
              <a:t>Suppose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only have the</a:t>
            </a:r>
            <a:r>
              <a:rPr sz="2400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sample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!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estimate, we needed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 random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samples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065" marR="508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we have large original</a:t>
            </a:r>
            <a:r>
              <a:rPr kumimoji="0" lang="en-US" sz="2400" b="0" i="0" u="none" strike="noStrike" kern="1200" cap="none" spc="-3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sample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82015" marR="0" lvl="1" indent="-412750" algn="l" defTabSz="914400" rtl="0" eaLnBrk="1" fontAlgn="auto" latinLnBrk="0" hangingPunct="1">
              <a:lnSpc>
                <a:spcPts val="2865"/>
              </a:lnSpc>
              <a:spcBef>
                <a:spcPts val="15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○"/>
              <a:tabLst>
                <a:tab pos="882015" algn="l"/>
                <a:tab pos="88265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then it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resembles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lang="en-US" sz="2400" b="0" i="0" u="none" strike="noStrike" kern="1200" cap="none" spc="-6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population!</a:t>
            </a:r>
          </a:p>
          <a:p>
            <a:pPr marL="469265" marR="0" lvl="1" algn="l" defTabSz="914400" rtl="0" eaLnBrk="1" fontAlgn="auto" latinLnBrk="0" hangingPunct="1">
              <a:lnSpc>
                <a:spcPts val="2865"/>
              </a:lnSpc>
              <a:spcBef>
                <a:spcPts val="15"/>
              </a:spcBef>
              <a:spcAft>
                <a:spcPts val="0"/>
              </a:spcAft>
              <a:buClr>
                <a:srgbClr val="C4820D"/>
              </a:buClr>
              <a:buSzTx/>
              <a:tabLst>
                <a:tab pos="882015" algn="l"/>
                <a:tab pos="882650" algn="l"/>
              </a:tabLst>
              <a:defRPr/>
            </a:pP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 we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sample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random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the original</a:t>
            </a:r>
            <a:r>
              <a:rPr kumimoji="0" lang="en-US" sz="2400" b="0" i="0" u="none" strike="noStrike" kern="1200" cap="none" spc="-7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sample!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583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73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Bootstrap</a:t>
            </a:r>
            <a:r>
              <a:rPr spc="-85" dirty="0"/>
              <a:t> </a:t>
            </a:r>
            <a:r>
              <a:rPr spc="-5" dirty="0"/>
              <a:t>Principle</a:t>
            </a:r>
          </a:p>
        </p:txBody>
      </p:sp>
    </p:spTree>
    <p:extLst>
      <p:ext uri="{BB962C8B-B14F-4D97-AF65-F5344CB8AC3E}">
        <p14:creationId xmlns:p14="http://schemas.microsoft.com/office/powerpoint/2010/main" val="3379689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73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Bootstrap</a:t>
            </a:r>
            <a:r>
              <a:rPr spc="-85" dirty="0"/>
              <a:t> </a:t>
            </a:r>
            <a:r>
              <a:rPr spc="-5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520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bootstrap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principle: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Bootstrap-world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 </a:t>
            </a:r>
            <a:r>
              <a:rPr sz="2400" b="1" spc="-20" dirty="0">
                <a:solidFill>
                  <a:srgbClr val="222222"/>
                </a:solidFill>
                <a:latin typeface="Gill Sans MT"/>
                <a:cs typeface="Gill Sans MT"/>
              </a:rPr>
              <a:t>≈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Real-world</a:t>
            </a:r>
            <a:r>
              <a:rPr sz="2400" b="1" spc="-13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09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73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Bootstrap</a:t>
            </a:r>
            <a:r>
              <a:rPr spc="-85" dirty="0"/>
              <a:t> </a:t>
            </a:r>
            <a:r>
              <a:rPr spc="-5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52080" cy="1733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bootstrap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principle: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Bootstrap-world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 </a:t>
            </a:r>
            <a:r>
              <a:rPr sz="2400" b="1" spc="-20" dirty="0">
                <a:solidFill>
                  <a:srgbClr val="222222"/>
                </a:solidFill>
                <a:latin typeface="Gill Sans MT"/>
                <a:cs typeface="Gill Sans MT"/>
              </a:rPr>
              <a:t>≈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Real-world</a:t>
            </a:r>
            <a:r>
              <a:rPr sz="2400" b="1" spc="-13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87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Not always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true!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…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reasonable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large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enough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90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73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Bootstrap</a:t>
            </a:r>
            <a:r>
              <a:rPr spc="-85" dirty="0"/>
              <a:t> </a:t>
            </a:r>
            <a:r>
              <a:rPr spc="-5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52080" cy="3524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bootstrap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principle: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Bootstrap-world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 </a:t>
            </a:r>
            <a:r>
              <a:rPr sz="2400" b="1" spc="-20" dirty="0">
                <a:solidFill>
                  <a:srgbClr val="222222"/>
                </a:solidFill>
                <a:latin typeface="Gill Sans MT"/>
                <a:cs typeface="Gill Sans MT"/>
              </a:rPr>
              <a:t>≈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Real-world</a:t>
            </a:r>
            <a:r>
              <a:rPr sz="2400" b="1" spc="-13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87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Not always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true!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…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reasonable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large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enough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87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25" dirty="0">
                <a:solidFill>
                  <a:srgbClr val="3B3B3B"/>
                </a:solidFill>
                <a:latin typeface="Arial"/>
                <a:cs typeface="Arial"/>
              </a:rPr>
              <a:t>Most of the time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882015" indent="-483234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AutoNum type="alphaLcPeriod"/>
              <a:tabLst>
                <a:tab pos="882015" algn="l"/>
                <a:tab pos="8826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Variability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bootstrap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 marL="882015" indent="-483234">
              <a:lnSpc>
                <a:spcPts val="2865"/>
              </a:lnSpc>
              <a:buClr>
                <a:srgbClr val="C4820D"/>
              </a:buClr>
              <a:buAutoNum type="alphaLcPeriod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 of bootstrap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  <a:p>
            <a:pPr marL="424815">
              <a:lnSpc>
                <a:spcPct val="100000"/>
              </a:lnSpc>
              <a:spcBef>
                <a:spcPts val="45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...are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similar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what they are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real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world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43370"/>
            <a:ext cx="6133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35" dirty="0"/>
              <a:t>We </a:t>
            </a:r>
            <a:r>
              <a:rPr spc="-5" dirty="0"/>
              <a:t>Need the</a:t>
            </a:r>
            <a:r>
              <a:rPr spc="-55" dirty="0"/>
              <a:t> </a:t>
            </a:r>
            <a:r>
              <a:rPr spc="-5" dirty="0"/>
              <a:t>Bootstrap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53587" y="1310006"/>
            <a:ext cx="3691254" cy="2308860"/>
            <a:chOff x="2153587" y="1310006"/>
            <a:chExt cx="3691254" cy="2308860"/>
          </a:xfrm>
        </p:grpSpPr>
        <p:sp>
          <p:nvSpPr>
            <p:cNvPr id="4" name="object 4"/>
            <p:cNvSpPr/>
            <p:nvPr/>
          </p:nvSpPr>
          <p:spPr>
            <a:xfrm>
              <a:off x="2167875" y="2571752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0" y="0"/>
                  </a:moveTo>
                  <a:lnTo>
                    <a:pt x="380487" y="0"/>
                  </a:lnTo>
                </a:path>
                <a:path w="771525">
                  <a:moveTo>
                    <a:pt x="532887" y="0"/>
                  </a:moveTo>
                  <a:lnTo>
                    <a:pt x="771149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4737" y="2510267"/>
              <a:ext cx="158251" cy="122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1175" y="1614549"/>
              <a:ext cx="861694" cy="957580"/>
            </a:xfrm>
            <a:custGeom>
              <a:avLst/>
              <a:gdLst/>
              <a:ahLst/>
              <a:cxnLst/>
              <a:rect l="l" t="t" r="r" b="b"/>
              <a:pathLst>
                <a:path w="861695" h="957580">
                  <a:moveTo>
                    <a:pt x="0" y="957070"/>
                  </a:moveTo>
                  <a:lnTo>
                    <a:pt x="861495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33304" y="1503880"/>
              <a:ext cx="150410" cy="1565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6397" y="2558045"/>
              <a:ext cx="1141095" cy="13970"/>
            </a:xfrm>
            <a:custGeom>
              <a:avLst/>
              <a:gdLst/>
              <a:ahLst/>
              <a:cxnLst/>
              <a:rect l="l" t="t" r="r" b="b"/>
              <a:pathLst>
                <a:path w="1141095" h="13969">
                  <a:moveTo>
                    <a:pt x="0" y="13822"/>
                  </a:moveTo>
                  <a:lnTo>
                    <a:pt x="1140762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2300" y="2496563"/>
              <a:ext cx="158813" cy="1229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21103" y="2571722"/>
              <a:ext cx="918844" cy="939800"/>
            </a:xfrm>
            <a:custGeom>
              <a:avLst/>
              <a:gdLst/>
              <a:ahLst/>
              <a:cxnLst/>
              <a:rect l="l" t="t" r="r" b="b"/>
              <a:pathLst>
                <a:path w="918845" h="939800">
                  <a:moveTo>
                    <a:pt x="0" y="0"/>
                  </a:moveTo>
                  <a:lnTo>
                    <a:pt x="918741" y="939706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91809" y="3464145"/>
              <a:ext cx="152978" cy="1542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11724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172499" y="0"/>
                  </a:lnTo>
                  <a:lnTo>
                    <a:pt x="1223874" y="15557"/>
                  </a:lnTo>
                  <a:lnTo>
                    <a:pt x="1258051" y="57163"/>
                  </a:lnTo>
                  <a:lnTo>
                    <a:pt x="1265099" y="925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close/>
                </a:path>
                <a:path w="1265554" h="625475">
                  <a:moveTo>
                    <a:pt x="368991" y="625049"/>
                  </a:moveTo>
                  <a:lnTo>
                    <a:pt x="210849" y="555599"/>
                  </a:lnTo>
                  <a:lnTo>
                    <a:pt x="527124" y="555599"/>
                  </a:lnTo>
                  <a:lnTo>
                    <a:pt x="368991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10849" y="0"/>
                  </a:lnTo>
                  <a:lnTo>
                    <a:pt x="527124" y="0"/>
                  </a:lnTo>
                  <a:lnTo>
                    <a:pt x="1172499" y="0"/>
                  </a:lnTo>
                  <a:lnTo>
                    <a:pt x="1190649" y="1795"/>
                  </a:lnTo>
                  <a:lnTo>
                    <a:pt x="1237977" y="27121"/>
                  </a:lnTo>
                  <a:lnTo>
                    <a:pt x="1263304" y="74450"/>
                  </a:lnTo>
                  <a:lnTo>
                    <a:pt x="1265099" y="92599"/>
                  </a:lnTo>
                  <a:lnTo>
                    <a:pt x="1265099" y="3240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lnTo>
                    <a:pt x="527124" y="555599"/>
                  </a:lnTo>
                  <a:lnTo>
                    <a:pt x="368991" y="625049"/>
                  </a:lnTo>
                  <a:lnTo>
                    <a:pt x="2108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01237" y="1309912"/>
            <a:ext cx="1744980" cy="635000"/>
            <a:chOff x="501237" y="1309912"/>
            <a:chExt cx="1744980" cy="635000"/>
          </a:xfrm>
        </p:grpSpPr>
        <p:sp>
          <p:nvSpPr>
            <p:cNvPr id="15" name="object 15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16422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642299" y="0"/>
                  </a:lnTo>
                  <a:lnTo>
                    <a:pt x="1693674" y="15557"/>
                  </a:lnTo>
                  <a:lnTo>
                    <a:pt x="1727851" y="57163"/>
                  </a:lnTo>
                  <a:lnTo>
                    <a:pt x="1734899" y="925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close/>
                </a:path>
                <a:path w="1735455" h="625475">
                  <a:moveTo>
                    <a:pt x="506018" y="625049"/>
                  </a:moveTo>
                  <a:lnTo>
                    <a:pt x="289149" y="555599"/>
                  </a:lnTo>
                  <a:lnTo>
                    <a:pt x="722874" y="555599"/>
                  </a:lnTo>
                  <a:lnTo>
                    <a:pt x="506018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89149" y="0"/>
                  </a:lnTo>
                  <a:lnTo>
                    <a:pt x="722874" y="0"/>
                  </a:lnTo>
                  <a:lnTo>
                    <a:pt x="1642299" y="0"/>
                  </a:lnTo>
                  <a:lnTo>
                    <a:pt x="1660449" y="1795"/>
                  </a:lnTo>
                  <a:lnTo>
                    <a:pt x="1707778" y="27121"/>
                  </a:lnTo>
                  <a:lnTo>
                    <a:pt x="1733104" y="74450"/>
                  </a:lnTo>
                  <a:lnTo>
                    <a:pt x="1734899" y="92599"/>
                  </a:lnTo>
                  <a:lnTo>
                    <a:pt x="1734899" y="3240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lnTo>
                    <a:pt x="722874" y="555599"/>
                  </a:lnTo>
                  <a:lnTo>
                    <a:pt x="506018" y="625049"/>
                  </a:lnTo>
                  <a:lnTo>
                    <a:pt x="2891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6146" y="138660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96296" y="1386701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81037" y="1262762"/>
            <a:ext cx="1720850" cy="744855"/>
            <a:chOff x="7381037" y="1262762"/>
            <a:chExt cx="1720850" cy="744855"/>
          </a:xfrm>
        </p:grpSpPr>
        <p:sp>
          <p:nvSpPr>
            <p:cNvPr id="20" name="object 20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1637699" y="439199"/>
                  </a:move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73199"/>
                  </a:ln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1637699" y="0"/>
                  </a:lnTo>
                  <a:lnTo>
                    <a:pt x="1678311" y="12298"/>
                  </a:lnTo>
                  <a:lnTo>
                    <a:pt x="1705327" y="45187"/>
                  </a:lnTo>
                  <a:lnTo>
                    <a:pt x="1710899" y="73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close/>
                </a:path>
                <a:path w="1711325" h="735330">
                  <a:moveTo>
                    <a:pt x="65219" y="734825"/>
                  </a:moveTo>
                  <a:lnTo>
                    <a:pt x="285149" y="439199"/>
                  </a:lnTo>
                  <a:lnTo>
                    <a:pt x="712874" y="439199"/>
                  </a:lnTo>
                  <a:lnTo>
                    <a:pt x="65219" y="734825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0" y="73199"/>
                  </a:move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285149" y="0"/>
                  </a:lnTo>
                  <a:lnTo>
                    <a:pt x="712874" y="0"/>
                  </a:lnTo>
                  <a:lnTo>
                    <a:pt x="1637699" y="0"/>
                  </a:lnTo>
                  <a:lnTo>
                    <a:pt x="1652047" y="1419"/>
                  </a:lnTo>
                  <a:lnTo>
                    <a:pt x="1689459" y="21439"/>
                  </a:lnTo>
                  <a:lnTo>
                    <a:pt x="1709480" y="58852"/>
                  </a:lnTo>
                  <a:lnTo>
                    <a:pt x="1710899" y="73199"/>
                  </a:lnTo>
                  <a:lnTo>
                    <a:pt x="1710899" y="256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lnTo>
                    <a:pt x="712874" y="439199"/>
                  </a:lnTo>
                  <a:lnTo>
                    <a:pt x="65219" y="734825"/>
                  </a:lnTo>
                  <a:lnTo>
                    <a:pt x="285149" y="439199"/>
                  </a:ln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256199"/>
                  </a:lnTo>
                  <a:lnTo>
                    <a:pt x="0" y="73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80265" y="128125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resamples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9550" y="942999"/>
            <a:ext cx="6806565" cy="3720465"/>
            <a:chOff x="579550" y="942999"/>
            <a:chExt cx="6806565" cy="3720465"/>
          </a:xfrm>
        </p:grpSpPr>
        <p:sp>
          <p:nvSpPr>
            <p:cNvPr id="24" name="object 24"/>
            <p:cNvSpPr/>
            <p:nvPr/>
          </p:nvSpPr>
          <p:spPr>
            <a:xfrm>
              <a:off x="579550" y="2000862"/>
              <a:ext cx="1588413" cy="11417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10475" y="1955874"/>
              <a:ext cx="1710775" cy="12317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97375" y="942999"/>
              <a:ext cx="1526106" cy="1088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28597" y="2013677"/>
              <a:ext cx="1526095" cy="108458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59704" y="3080689"/>
              <a:ext cx="1526096" cy="110666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48362" y="1158099"/>
              <a:ext cx="152400" cy="3505200"/>
            </a:xfrm>
            <a:custGeom>
              <a:avLst/>
              <a:gdLst/>
              <a:ahLst/>
              <a:cxnLst/>
              <a:rect l="l" t="t" r="r" b="b"/>
              <a:pathLst>
                <a:path w="152400" h="3505200">
                  <a:moveTo>
                    <a:pt x="0" y="0"/>
                  </a:moveTo>
                  <a:lnTo>
                    <a:pt x="152399" y="0"/>
                  </a:lnTo>
                  <a:lnTo>
                    <a:pt x="152399" y="3505199"/>
                  </a:lnTo>
                  <a:lnTo>
                    <a:pt x="0" y="3505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94674" y="3273200"/>
              <a:ext cx="1136650" cy="247015"/>
            </a:xfrm>
            <a:custGeom>
              <a:avLst/>
              <a:gdLst/>
              <a:ahLst/>
              <a:cxnLst/>
              <a:rect l="l" t="t" r="r" b="b"/>
              <a:pathLst>
                <a:path w="1136650" h="247014">
                  <a:moveTo>
                    <a:pt x="123299" y="246599"/>
                  </a:moveTo>
                  <a:lnTo>
                    <a:pt x="0" y="123299"/>
                  </a:lnTo>
                  <a:lnTo>
                    <a:pt x="123299" y="0"/>
                  </a:lnTo>
                  <a:lnTo>
                    <a:pt x="123299" y="61649"/>
                  </a:lnTo>
                  <a:lnTo>
                    <a:pt x="1136399" y="61649"/>
                  </a:lnTo>
                  <a:lnTo>
                    <a:pt x="1136399" y="184949"/>
                  </a:lnTo>
                  <a:lnTo>
                    <a:pt x="123299" y="184949"/>
                  </a:lnTo>
                  <a:lnTo>
                    <a:pt x="123299" y="246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94674" y="3273200"/>
              <a:ext cx="1136650" cy="247015"/>
            </a:xfrm>
            <a:custGeom>
              <a:avLst/>
              <a:gdLst/>
              <a:ahLst/>
              <a:cxnLst/>
              <a:rect l="l" t="t" r="r" b="b"/>
              <a:pathLst>
                <a:path w="1136650" h="247014">
                  <a:moveTo>
                    <a:pt x="0" y="123299"/>
                  </a:moveTo>
                  <a:lnTo>
                    <a:pt x="123299" y="0"/>
                  </a:lnTo>
                  <a:lnTo>
                    <a:pt x="123299" y="61649"/>
                  </a:lnTo>
                  <a:lnTo>
                    <a:pt x="1136399" y="61649"/>
                  </a:lnTo>
                  <a:lnTo>
                    <a:pt x="1136399" y="184949"/>
                  </a:lnTo>
                  <a:lnTo>
                    <a:pt x="123299" y="184949"/>
                  </a:lnTo>
                  <a:lnTo>
                    <a:pt x="123299" y="246599"/>
                  </a:lnTo>
                  <a:lnTo>
                    <a:pt x="0" y="1232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26775" y="3273125"/>
              <a:ext cx="942975" cy="247015"/>
            </a:xfrm>
            <a:custGeom>
              <a:avLst/>
              <a:gdLst/>
              <a:ahLst/>
              <a:cxnLst/>
              <a:rect l="l" t="t" r="r" b="b"/>
              <a:pathLst>
                <a:path w="942975" h="247014">
                  <a:moveTo>
                    <a:pt x="819299" y="246599"/>
                  </a:moveTo>
                  <a:lnTo>
                    <a:pt x="819299" y="184949"/>
                  </a:lnTo>
                  <a:lnTo>
                    <a:pt x="0" y="184949"/>
                  </a:lnTo>
                  <a:lnTo>
                    <a:pt x="0" y="61649"/>
                  </a:lnTo>
                  <a:lnTo>
                    <a:pt x="819299" y="61649"/>
                  </a:lnTo>
                  <a:lnTo>
                    <a:pt x="819299" y="0"/>
                  </a:lnTo>
                  <a:lnTo>
                    <a:pt x="942599" y="123299"/>
                  </a:lnTo>
                  <a:lnTo>
                    <a:pt x="819299" y="246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26775" y="3273125"/>
              <a:ext cx="942975" cy="247015"/>
            </a:xfrm>
            <a:custGeom>
              <a:avLst/>
              <a:gdLst/>
              <a:ahLst/>
              <a:cxnLst/>
              <a:rect l="l" t="t" r="r" b="b"/>
              <a:pathLst>
                <a:path w="942975" h="247014">
                  <a:moveTo>
                    <a:pt x="942599" y="123299"/>
                  </a:moveTo>
                  <a:lnTo>
                    <a:pt x="819299" y="0"/>
                  </a:lnTo>
                  <a:lnTo>
                    <a:pt x="819299" y="61649"/>
                  </a:lnTo>
                  <a:lnTo>
                    <a:pt x="0" y="61649"/>
                  </a:lnTo>
                  <a:lnTo>
                    <a:pt x="0" y="184949"/>
                  </a:lnTo>
                  <a:lnTo>
                    <a:pt x="819299" y="184949"/>
                  </a:lnTo>
                  <a:lnTo>
                    <a:pt x="819299" y="246599"/>
                  </a:lnTo>
                  <a:lnTo>
                    <a:pt x="942599" y="1232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6525" y="3635690"/>
            <a:ext cx="190246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What we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wish  we </a:t>
            </a:r>
            <a:r>
              <a:rPr sz="2400" dirty="0">
                <a:latin typeface="Arial"/>
                <a:cs typeface="Arial"/>
              </a:rPr>
              <a:t>could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99800" y="3666058"/>
            <a:ext cx="126174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What we  </a:t>
            </a:r>
            <a:r>
              <a:rPr sz="2400" dirty="0">
                <a:latin typeface="Arial"/>
                <a:cs typeface="Arial"/>
              </a:rPr>
              <a:t>really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 to</a:t>
            </a:r>
            <a:r>
              <a:rPr spc="-90" dirty="0"/>
              <a:t> </a:t>
            </a:r>
            <a:r>
              <a:rPr spc="-5" dirty="0"/>
              <a:t>Resampling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4827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</a:pPr>
            <a:endParaRPr sz="3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 to</a:t>
            </a:r>
            <a:r>
              <a:rPr spc="-90" dirty="0"/>
              <a:t> </a:t>
            </a:r>
            <a:r>
              <a:rPr spc="-5" dirty="0"/>
              <a:t>Resampling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48270" cy="242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original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sample,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 at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the original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contained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</a:pPr>
            <a:endParaRPr sz="3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03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 to</a:t>
            </a:r>
            <a:r>
              <a:rPr spc="-90" dirty="0"/>
              <a:t> </a:t>
            </a:r>
            <a:r>
              <a:rPr spc="-5" dirty="0"/>
              <a:t>Resampling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48270" cy="347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original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sample,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 at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the original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contained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</a:pPr>
            <a:endParaRPr sz="3300" dirty="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new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to be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the  original one,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the two estimates are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comparable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 dirty="0">
              <a:latin typeface="Arial"/>
              <a:cs typeface="Arial"/>
            </a:endParaRPr>
          </a:p>
          <a:p>
            <a:pPr marL="246379" algn="ct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75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62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Inference:</a:t>
            </a:r>
            <a:r>
              <a:rPr spc="-90" dirty="0"/>
              <a:t> </a:t>
            </a:r>
            <a:r>
              <a:rPr spc="-5" dirty="0"/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1097216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804" y="2240540"/>
            <a:ext cx="4517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Confidence</a:t>
            </a:r>
            <a:r>
              <a:rPr spc="-90" dirty="0"/>
              <a:t> </a:t>
            </a:r>
            <a:r>
              <a:rPr spc="-5" dirty="0"/>
              <a:t>Intervals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304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95% Confidence</a:t>
            </a:r>
            <a:r>
              <a:rPr spc="-90" dirty="0"/>
              <a:t> </a:t>
            </a:r>
            <a:r>
              <a:rPr spc="-5" dirty="0"/>
              <a:t>Interval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304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95% Confidence</a:t>
            </a:r>
            <a:r>
              <a:rPr spc="-90" dirty="0"/>
              <a:t> </a:t>
            </a:r>
            <a:r>
              <a:rPr spc="-5" dirty="0"/>
              <a:t>Interval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918450" cy="731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of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estimates of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parameter</a:t>
            </a:r>
            <a:endParaRPr sz="2400" dirty="0">
              <a:latin typeface="Arial"/>
              <a:cs typeface="Arial"/>
            </a:endParaRPr>
          </a:p>
          <a:p>
            <a:pPr marL="12065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858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304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95% Confidence</a:t>
            </a:r>
            <a:r>
              <a:rPr spc="-90" dirty="0"/>
              <a:t> </a:t>
            </a:r>
            <a:r>
              <a:rPr spc="-5" dirty="0"/>
              <a:t>Interval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918450" cy="22186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of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estimates of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parameter</a:t>
            </a:r>
            <a:endParaRPr sz="2400" dirty="0">
              <a:latin typeface="Arial"/>
              <a:cs typeface="Arial"/>
            </a:endParaRPr>
          </a:p>
          <a:p>
            <a:pPr marL="12065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424815" marR="88265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latin typeface="Arial"/>
                <a:cs typeface="Arial"/>
              </a:rPr>
              <a:t>The </a:t>
            </a:r>
            <a:r>
              <a:rPr lang="en-US" sz="2400" b="1" spc="-5" dirty="0">
                <a:solidFill>
                  <a:srgbClr val="0000FF"/>
                </a:solidFill>
                <a:latin typeface="Arial"/>
                <a:cs typeface="Arial"/>
              </a:rPr>
              <a:t>confidence is in 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lang="en-US" sz="2400" b="1" spc="-5" dirty="0">
                <a:solidFill>
                  <a:srgbClr val="0000FF"/>
                </a:solidFill>
                <a:latin typeface="Arial"/>
                <a:cs typeface="Arial"/>
              </a:rPr>
              <a:t>process </a:t>
            </a:r>
            <a:r>
              <a:rPr lang="en-US" sz="2400" spc="-5" dirty="0">
                <a:latin typeface="Arial"/>
                <a:cs typeface="Arial"/>
              </a:rPr>
              <a:t>that gives the  interval:</a:t>
            </a:r>
            <a:endParaRPr lang="en-US" sz="2400" dirty="0">
              <a:latin typeface="Arial"/>
              <a:cs typeface="Arial"/>
            </a:endParaRPr>
          </a:p>
          <a:p>
            <a:pPr marL="882015" lvl="1" indent="-412750">
              <a:lnSpc>
                <a:spcPts val="276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lang="en-US" sz="2400" spc="-5" dirty="0">
                <a:latin typeface="Arial"/>
                <a:cs typeface="Arial"/>
              </a:rPr>
              <a:t>It generates </a:t>
            </a:r>
            <a:r>
              <a:rPr lang="en-US" sz="2400" dirty="0">
                <a:latin typeface="Arial"/>
                <a:cs typeface="Arial"/>
              </a:rPr>
              <a:t>a “good” </a:t>
            </a:r>
            <a:r>
              <a:rPr lang="en-US" sz="2400" spc="-5" dirty="0">
                <a:latin typeface="Arial"/>
                <a:cs typeface="Arial"/>
              </a:rPr>
              <a:t>interval about 95% of the</a:t>
            </a:r>
            <a:r>
              <a:rPr lang="en-US" sz="2400" spc="-9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time.</a:t>
            </a:r>
            <a:endParaRPr lang="en-US" sz="2400" dirty="0">
              <a:latin typeface="Arial"/>
              <a:cs typeface="Arial"/>
            </a:endParaRPr>
          </a:p>
          <a:p>
            <a:pPr marL="12065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107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304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95% Confidence</a:t>
            </a:r>
            <a:r>
              <a:rPr spc="-90" dirty="0"/>
              <a:t> </a:t>
            </a:r>
            <a:r>
              <a:rPr spc="-5" dirty="0"/>
              <a:t>Interval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918450" cy="394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of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estimates of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parameter</a:t>
            </a:r>
            <a:endParaRPr sz="2400" dirty="0">
              <a:latin typeface="Arial"/>
              <a:cs typeface="Arial"/>
            </a:endParaRPr>
          </a:p>
          <a:p>
            <a:pPr marL="12065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424815" marR="88265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latin typeface="Arial"/>
                <a:cs typeface="Arial"/>
              </a:rPr>
              <a:t>The </a:t>
            </a:r>
            <a:r>
              <a:rPr lang="en-US" sz="2400" b="1" spc="-5" dirty="0">
                <a:solidFill>
                  <a:srgbClr val="0000FF"/>
                </a:solidFill>
                <a:latin typeface="Arial"/>
                <a:cs typeface="Arial"/>
              </a:rPr>
              <a:t>confidence is in 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lang="en-US" sz="2400" b="1" spc="-5" dirty="0">
                <a:solidFill>
                  <a:srgbClr val="0000FF"/>
                </a:solidFill>
                <a:latin typeface="Arial"/>
                <a:cs typeface="Arial"/>
              </a:rPr>
              <a:t>process </a:t>
            </a:r>
            <a:r>
              <a:rPr lang="en-US" sz="2400" spc="-5" dirty="0">
                <a:latin typeface="Arial"/>
                <a:cs typeface="Arial"/>
              </a:rPr>
              <a:t>that gives the  interval:</a:t>
            </a:r>
            <a:endParaRPr lang="en-US" sz="2400" dirty="0">
              <a:latin typeface="Arial"/>
              <a:cs typeface="Arial"/>
            </a:endParaRPr>
          </a:p>
          <a:p>
            <a:pPr marL="882015" lvl="1" indent="-412750">
              <a:lnSpc>
                <a:spcPts val="276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lang="en-US" sz="2400" spc="-5" dirty="0">
                <a:latin typeface="Arial"/>
                <a:cs typeface="Arial"/>
              </a:rPr>
              <a:t>It generates </a:t>
            </a:r>
            <a:r>
              <a:rPr lang="en-US" sz="2400" dirty="0">
                <a:latin typeface="Arial"/>
                <a:cs typeface="Arial"/>
              </a:rPr>
              <a:t>a “good” </a:t>
            </a:r>
            <a:r>
              <a:rPr lang="en-US" sz="2400" spc="-5" dirty="0">
                <a:latin typeface="Arial"/>
                <a:cs typeface="Arial"/>
              </a:rPr>
              <a:t>interval about 95% of the</a:t>
            </a:r>
            <a:r>
              <a:rPr lang="en-US" sz="2400" spc="-9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time.</a:t>
            </a:r>
            <a:endParaRPr lang="en-US" sz="2400" dirty="0">
              <a:latin typeface="Arial"/>
              <a:cs typeface="Arial"/>
            </a:endParaRPr>
          </a:p>
          <a:p>
            <a:pPr marL="12065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95%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confidence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 level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Could be any percent between </a:t>
            </a:r>
            <a:r>
              <a:rPr sz="2400" dirty="0">
                <a:latin typeface="Arial"/>
                <a:cs typeface="Arial"/>
              </a:rPr>
              <a:t>0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99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Higher level </a:t>
            </a:r>
            <a:r>
              <a:rPr sz="2400" dirty="0">
                <a:latin typeface="Arial"/>
                <a:cs typeface="Arial"/>
              </a:rPr>
              <a:t>means </a:t>
            </a:r>
            <a:r>
              <a:rPr sz="2400" spc="-5" dirty="0">
                <a:latin typeface="Arial"/>
                <a:cs typeface="Arial"/>
              </a:rPr>
              <a:t>wider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intervals</a:t>
            </a:r>
            <a:endParaRPr sz="2400" dirty="0">
              <a:latin typeface="Arial"/>
              <a:cs typeface="Arial"/>
            </a:endParaRPr>
          </a:p>
          <a:p>
            <a:pPr marR="17780" algn="ctr">
              <a:lnSpc>
                <a:spcPct val="100000"/>
              </a:lnSpc>
              <a:spcBef>
                <a:spcPts val="171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49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824" y="1833683"/>
            <a:ext cx="2713355" cy="14770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Each line here is </a:t>
            </a:r>
            <a:r>
              <a:rPr sz="2400" dirty="0">
                <a:latin typeface="Arial"/>
                <a:cs typeface="Arial"/>
              </a:rPr>
              <a:t>a  confidence </a:t>
            </a:r>
            <a:r>
              <a:rPr sz="2400" spc="-5" dirty="0">
                <a:latin typeface="Arial"/>
                <a:cs typeface="Arial"/>
              </a:rPr>
              <a:t>interval  from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fresh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sample  </a:t>
            </a:r>
            <a:r>
              <a:rPr sz="2400" spc="-5" dirty="0">
                <a:latin typeface="Arial"/>
                <a:cs typeface="Arial"/>
              </a:rPr>
              <a:t>from 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536" y="2240540"/>
            <a:ext cx="5951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Methods</a:t>
            </a:r>
            <a:r>
              <a:rPr spc="-225" dirty="0"/>
              <a:t> </a:t>
            </a:r>
            <a:r>
              <a:rPr spc="-5" dirty="0"/>
              <a:t>Appropriately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14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Can </a:t>
            </a:r>
            <a:r>
              <a:rPr spc="-95" dirty="0"/>
              <a:t>You </a:t>
            </a:r>
            <a:r>
              <a:rPr spc="-5" dirty="0"/>
              <a:t>Use </a:t>
            </a:r>
            <a:r>
              <a:rPr dirty="0"/>
              <a:t>a </a:t>
            </a:r>
            <a:r>
              <a:rPr spc="-5" dirty="0"/>
              <a:t>CI </a:t>
            </a:r>
            <a:r>
              <a:rPr spc="-10" dirty="0"/>
              <a:t>Like</a:t>
            </a:r>
            <a:r>
              <a:rPr spc="-65" dirty="0"/>
              <a:t> </a:t>
            </a:r>
            <a:r>
              <a:rPr spc="-5" dirty="0"/>
              <a:t>This?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8017509" cy="3435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our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calculation,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approximate 95%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confidence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 for the average age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 is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(26.9,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27.6)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400" b="1" spc="-40" dirty="0">
                <a:solidFill>
                  <a:srgbClr val="0000FF"/>
                </a:solidFill>
                <a:latin typeface="Arial"/>
                <a:cs typeface="Arial"/>
              </a:rPr>
              <a:t>True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4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False:</a:t>
            </a:r>
            <a:endParaRPr sz="2400">
              <a:latin typeface="Arial"/>
              <a:cs typeface="Arial"/>
            </a:endParaRPr>
          </a:p>
          <a:p>
            <a:pPr marL="469900" marR="958215" indent="-412750">
              <a:lnSpc>
                <a:spcPct val="100499"/>
              </a:lnSpc>
              <a:spcBef>
                <a:spcPts val="484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95%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 were  between 26.9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27.6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old.</a:t>
            </a:r>
            <a:endParaRPr sz="2400">
              <a:latin typeface="Arial"/>
              <a:cs typeface="Arial"/>
            </a:endParaRPr>
          </a:p>
          <a:p>
            <a:pPr marL="12700" marR="74295">
              <a:lnSpc>
                <a:spcPct val="100499"/>
              </a:lnSpc>
              <a:spcBef>
                <a:spcPts val="1635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Answer: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False. </a:t>
            </a:r>
            <a:r>
              <a:rPr sz="2400" spc="-15" dirty="0">
                <a:latin typeface="Arial"/>
                <a:cs typeface="Arial"/>
              </a:rPr>
              <a:t>We’re </a:t>
            </a:r>
            <a:r>
              <a:rPr sz="2400" spc="-5" dirty="0">
                <a:latin typeface="Arial"/>
                <a:cs typeface="Arial"/>
              </a:rPr>
              <a:t>estimating that their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average age </a:t>
            </a:r>
            <a:r>
              <a:rPr sz="2400" spc="-5" dirty="0">
                <a:latin typeface="Arial"/>
                <a:cs typeface="Arial"/>
              </a:rPr>
              <a:t>is  in this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interval.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5502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Is </a:t>
            </a:r>
            <a:r>
              <a:rPr spc="-10" dirty="0"/>
              <a:t>This What </a:t>
            </a:r>
            <a:r>
              <a:rPr dirty="0"/>
              <a:t>a </a:t>
            </a:r>
            <a:r>
              <a:rPr spc="-5" dirty="0"/>
              <a:t>CI</a:t>
            </a:r>
            <a:r>
              <a:rPr spc="-90" dirty="0"/>
              <a:t> </a:t>
            </a:r>
            <a:r>
              <a:rPr dirty="0"/>
              <a:t>Means?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03668"/>
            <a:ext cx="7752080" cy="36449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270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approximate 95%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confidence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for the average  age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(26.9,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27.6)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400" b="1" spc="-40" dirty="0">
                <a:solidFill>
                  <a:srgbClr val="0000FF"/>
                </a:solidFill>
                <a:latin typeface="Arial"/>
                <a:cs typeface="Arial"/>
              </a:rPr>
              <a:t>True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4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False:</a:t>
            </a:r>
            <a:endParaRPr sz="2400" dirty="0">
              <a:latin typeface="Arial"/>
              <a:cs typeface="Arial"/>
            </a:endParaRPr>
          </a:p>
          <a:p>
            <a:pPr marL="469900" marR="166370" indent="-412750">
              <a:lnSpc>
                <a:spcPct val="99700"/>
              </a:lnSpc>
              <a:spcBef>
                <a:spcPts val="50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There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0.95 probability that the average age of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 is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26.9 to 27.6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years.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99700"/>
              </a:lnSpc>
              <a:spcBef>
                <a:spcPts val="455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Answer: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False. </a:t>
            </a:r>
            <a:r>
              <a:rPr sz="2400" spc="-5" dirty="0">
                <a:latin typeface="Arial"/>
                <a:cs typeface="Arial"/>
              </a:rPr>
              <a:t>The average age of the </a:t>
            </a:r>
            <a:r>
              <a:rPr sz="2400" dirty="0">
                <a:latin typeface="Arial"/>
                <a:cs typeface="Arial"/>
              </a:rPr>
              <a:t>mothers </a:t>
            </a:r>
            <a:r>
              <a:rPr sz="2400" spc="-5" dirty="0">
                <a:latin typeface="Arial"/>
                <a:cs typeface="Arial"/>
              </a:rPr>
              <a:t>in the  population is unknown but </a:t>
            </a:r>
            <a:r>
              <a:rPr sz="2400" spc="-15" dirty="0">
                <a:latin typeface="Arial"/>
                <a:cs typeface="Arial"/>
              </a:rPr>
              <a:t>it’s </a:t>
            </a:r>
            <a:r>
              <a:rPr sz="2400" dirty="0">
                <a:latin typeface="Arial"/>
                <a:cs typeface="Arial"/>
              </a:rPr>
              <a:t>a constant. </a:t>
            </a:r>
            <a:r>
              <a:rPr sz="2400" spc="-15" dirty="0">
                <a:latin typeface="Arial"/>
                <a:cs typeface="Arial"/>
              </a:rPr>
              <a:t>It’s </a:t>
            </a:r>
            <a:r>
              <a:rPr sz="2400" spc="-5" dirty="0">
                <a:latin typeface="Arial"/>
                <a:cs typeface="Arial"/>
              </a:rPr>
              <a:t>not </a:t>
            </a:r>
            <a:r>
              <a:rPr sz="2400" dirty="0">
                <a:latin typeface="Arial"/>
                <a:cs typeface="Arial"/>
              </a:rPr>
              <a:t>random.  </a:t>
            </a:r>
            <a:r>
              <a:rPr sz="2400" spc="-5" dirty="0">
                <a:latin typeface="Arial"/>
                <a:cs typeface="Arial"/>
              </a:rPr>
              <a:t>No </a:t>
            </a:r>
            <a:r>
              <a:rPr sz="2400" dirty="0">
                <a:latin typeface="Arial"/>
                <a:cs typeface="Arial"/>
              </a:rPr>
              <a:t>chances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involved.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903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When </a:t>
            </a:r>
            <a:r>
              <a:rPr i="1" spc="-5" dirty="0">
                <a:latin typeface="Arial"/>
                <a:cs typeface="Arial"/>
              </a:rPr>
              <a:t>Not </a:t>
            </a:r>
            <a:r>
              <a:rPr spc="-5" dirty="0"/>
              <a:t>to Use </a:t>
            </a:r>
            <a:r>
              <a:rPr spc="-10" dirty="0"/>
              <a:t>The</a:t>
            </a:r>
            <a:r>
              <a:rPr spc="-50" dirty="0"/>
              <a:t> </a:t>
            </a:r>
            <a:r>
              <a:rPr spc="-5" dirty="0"/>
              <a:t>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74305" cy="29305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98044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you’re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trying to estimate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very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high 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very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low  percentiles, 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max</a:t>
            </a:r>
            <a:endParaRPr sz="2400" dirty="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you’re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trying to estimate any parameter 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that’s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greatly 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affected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elements of 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 dirty="0">
              <a:latin typeface="Arial"/>
              <a:cs typeface="Arial"/>
            </a:endParaRPr>
          </a:p>
          <a:p>
            <a:pPr marL="424815" marR="70739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probability distribution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your 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not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shaped (the shape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empirical  distribution will 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clue)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76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original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very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small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62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Inference:</a:t>
            </a:r>
            <a:r>
              <a:rPr spc="-90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378700" cy="7495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76581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do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calculate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an unknown  parameter?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383" y="2240537"/>
            <a:ext cx="7092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Confidence </a:t>
            </a:r>
            <a:r>
              <a:rPr spc="-10" dirty="0"/>
              <a:t>Intervals For</a:t>
            </a:r>
            <a:r>
              <a:rPr spc="-70" dirty="0"/>
              <a:t> </a:t>
            </a:r>
            <a:r>
              <a:rPr spc="-45" dirty="0"/>
              <a:t>Testing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71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a </a:t>
            </a:r>
            <a:r>
              <a:rPr spc="-5" dirty="0"/>
              <a:t>CI for</a:t>
            </a:r>
            <a:r>
              <a:rPr spc="-80" dirty="0"/>
              <a:t> </a:t>
            </a:r>
            <a:r>
              <a:rPr spc="-4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362825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 hypothesis: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Population average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Alternative hypothesis: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Population average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≠</a:t>
            </a:r>
            <a:r>
              <a:rPr sz="24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Cutoff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P-value:</a:t>
            </a:r>
            <a:r>
              <a:rPr sz="2400" spc="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%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Method:</a:t>
            </a:r>
            <a:endParaRPr sz="240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Construct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(100-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)% confidence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for the  population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74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not in the interval,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reject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in the interval,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can’t reject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62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Inference:</a:t>
            </a:r>
            <a:r>
              <a:rPr spc="-90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378700" cy="175753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76581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do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calculate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an unknown  parameter?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the whole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Just calculate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parameter 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you’re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done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43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62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Inference:</a:t>
            </a:r>
            <a:r>
              <a:rPr spc="-90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378700" cy="312713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76581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do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calculate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an unknown  parameter?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the whole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Just calculate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parameter 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you’re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done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don’t have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whole</a:t>
            </a:r>
            <a:r>
              <a:rPr lang="en-US"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population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Take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random 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1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an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parameter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5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581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Variability </a:t>
            </a:r>
            <a:r>
              <a:rPr spc="-5" dirty="0"/>
              <a:t>of the</a:t>
            </a:r>
            <a:r>
              <a:rPr spc="-60" dirty="0"/>
              <a:t> </a:t>
            </a:r>
            <a:r>
              <a:rPr spc="-5" dirty="0"/>
              <a:t>Estimate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79715" cy="2408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</a:pPr>
            <a:endParaRPr sz="215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581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Variability </a:t>
            </a:r>
            <a:r>
              <a:rPr spc="-5" dirty="0"/>
              <a:t>of the</a:t>
            </a:r>
            <a:r>
              <a:rPr spc="-60" dirty="0"/>
              <a:t> </a:t>
            </a:r>
            <a:r>
              <a:rPr spc="-5" dirty="0"/>
              <a:t>Estimate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79715" cy="2777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dirty="0">
                <a:latin typeface="MS PGothic"/>
                <a:cs typeface="MS PGothic"/>
              </a:rPr>
              <a:t>➜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</a:pPr>
            <a:endParaRPr sz="215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25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581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Variability </a:t>
            </a:r>
            <a:r>
              <a:rPr spc="-5" dirty="0"/>
              <a:t>of the</a:t>
            </a:r>
            <a:r>
              <a:rPr spc="-60" dirty="0"/>
              <a:t> </a:t>
            </a:r>
            <a:r>
              <a:rPr spc="-5" dirty="0"/>
              <a:t>Estimate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79715" cy="31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dirty="0">
                <a:latin typeface="MS PGothic"/>
                <a:cs typeface="MS PGothic"/>
              </a:rPr>
              <a:t>➜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 could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out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differently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</a:pPr>
            <a:endParaRPr sz="215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98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B7EA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</TotalTime>
  <Words>2162</Words>
  <Application>Microsoft Office PowerPoint</Application>
  <PresentationFormat>On-screen Show (16:9)</PresentationFormat>
  <Paragraphs>312</Paragraphs>
  <Slides>41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MS PGothic</vt:lpstr>
      <vt:lpstr>Arial</vt:lpstr>
      <vt:lpstr>Calibri</vt:lpstr>
      <vt:lpstr>Gill Sans MT</vt:lpstr>
      <vt:lpstr>Office Theme</vt:lpstr>
      <vt:lpstr>Lecture 24 </vt:lpstr>
      <vt:lpstr>Review: Estimation and the Boot Strap</vt:lpstr>
      <vt:lpstr>Inference: Estimation</vt:lpstr>
      <vt:lpstr>Inference: Estimation</vt:lpstr>
      <vt:lpstr>Inference: Estimation</vt:lpstr>
      <vt:lpstr>Inference: Estimation</vt:lpstr>
      <vt:lpstr>Variability of the Estimate</vt:lpstr>
      <vt:lpstr>Variability of the Estimate</vt:lpstr>
      <vt:lpstr>Variability of the Estimate</vt:lpstr>
      <vt:lpstr>Variability of the Estimate</vt:lpstr>
      <vt:lpstr>Variability of the Estimate</vt:lpstr>
      <vt:lpstr>Quantifying Uncertainty</vt:lpstr>
      <vt:lpstr>Quantifying Uncertainty</vt:lpstr>
      <vt:lpstr>Quantifying Uncertainty</vt:lpstr>
      <vt:lpstr>Quantifying Uncertainty</vt:lpstr>
      <vt:lpstr>Quantifying Uncertainty</vt:lpstr>
      <vt:lpstr>Where to Get Another Sample?</vt:lpstr>
      <vt:lpstr>Where to Get Another Sample?</vt:lpstr>
      <vt:lpstr>Where to Get Another Sample?</vt:lpstr>
      <vt:lpstr>Where to Get Another Sample?</vt:lpstr>
      <vt:lpstr>Where to Get Another Sample?</vt:lpstr>
      <vt:lpstr>The Bootstrap Principle</vt:lpstr>
      <vt:lpstr>The Bootstrap Principle</vt:lpstr>
      <vt:lpstr>The Bootstrap Principle</vt:lpstr>
      <vt:lpstr>The Bootstrap Principle</vt:lpstr>
      <vt:lpstr>Why We Need the Bootstrap</vt:lpstr>
      <vt:lpstr>Key to Resampling</vt:lpstr>
      <vt:lpstr>Key to Resampling</vt:lpstr>
      <vt:lpstr>Key to Resampling</vt:lpstr>
      <vt:lpstr>Confidence Intervals</vt:lpstr>
      <vt:lpstr>95% Confidence Interval</vt:lpstr>
      <vt:lpstr>95% Confidence Interval</vt:lpstr>
      <vt:lpstr>95% Confidence Interval</vt:lpstr>
      <vt:lpstr>95% Confidence Interval</vt:lpstr>
      <vt:lpstr>PowerPoint Presentation</vt:lpstr>
      <vt:lpstr>Use Methods Appropriately</vt:lpstr>
      <vt:lpstr>Can You Use a CI Like This?</vt:lpstr>
      <vt:lpstr>Is This What a CI Means?</vt:lpstr>
      <vt:lpstr>When Not to Use The Bootstrap</vt:lpstr>
      <vt:lpstr>Confidence Intervals For Testing</vt:lpstr>
      <vt:lpstr>Using a CI for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24</dc:title>
  <dc:creator>Abra</dc:creator>
  <cp:lastModifiedBy>John Bergschneider</cp:lastModifiedBy>
  <cp:revision>21</cp:revision>
  <dcterms:created xsi:type="dcterms:W3CDTF">2021-01-18T16:40:54Z</dcterms:created>
  <dcterms:modified xsi:type="dcterms:W3CDTF">2021-04-01T04:02:37Z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