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120" y="3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30225" y="212715"/>
            <a:ext cx="808355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B7EA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3B3B3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B7EA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1/19/2021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B7EA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1/19/2021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97396" y="312862"/>
            <a:ext cx="4841624" cy="44691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1/19/2021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57200" y="88184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9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57200" y="474345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9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94704" y="2083561"/>
            <a:ext cx="8154590" cy="949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3B7EA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73149" y="1525016"/>
            <a:ext cx="4432300" cy="11245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3B3B3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86607" y="2240540"/>
            <a:ext cx="59620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Confidence </a:t>
            </a:r>
            <a:r>
              <a:rPr spc="-10" dirty="0"/>
              <a:t>Interval</a:t>
            </a:r>
            <a:r>
              <a:rPr spc="-90" dirty="0"/>
              <a:t> </a:t>
            </a:r>
            <a:r>
              <a:rPr spc="-5" dirty="0"/>
              <a:t>Review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48824" y="1833683"/>
            <a:ext cx="2712720" cy="183896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220"/>
              </a:spcBef>
            </a:pPr>
            <a:r>
              <a:rPr sz="2400" spc="-5" dirty="0">
                <a:latin typeface="Arial"/>
                <a:cs typeface="Arial"/>
              </a:rPr>
              <a:t>Each line here is </a:t>
            </a:r>
            <a:r>
              <a:rPr sz="2400" dirty="0">
                <a:latin typeface="Arial"/>
                <a:cs typeface="Arial"/>
              </a:rPr>
              <a:t>a  </a:t>
            </a:r>
            <a:r>
              <a:rPr sz="2400" spc="-5" dirty="0">
                <a:latin typeface="Arial"/>
                <a:cs typeface="Arial"/>
              </a:rPr>
              <a:t>95% </a:t>
            </a:r>
            <a:r>
              <a:rPr sz="2400" dirty="0">
                <a:latin typeface="Arial"/>
                <a:cs typeface="Arial"/>
              </a:rPr>
              <a:t>confidence  </a:t>
            </a:r>
            <a:r>
              <a:rPr sz="2400" spc="-5" dirty="0">
                <a:latin typeface="Arial"/>
                <a:cs typeface="Arial"/>
              </a:rPr>
              <a:t>interval from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fresh  </a:t>
            </a:r>
            <a:r>
              <a:rPr sz="2400" dirty="0">
                <a:latin typeface="Arial"/>
                <a:cs typeface="Arial"/>
              </a:rPr>
              <a:t>sample </a:t>
            </a:r>
            <a:r>
              <a:rPr sz="2400" spc="-5" dirty="0">
                <a:latin typeface="Arial"/>
                <a:cs typeface="Arial"/>
              </a:rPr>
              <a:t>from the  population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1"/>
            <a:ext cx="6146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Can </a:t>
            </a:r>
            <a:r>
              <a:rPr spc="-95" dirty="0"/>
              <a:t>You </a:t>
            </a:r>
            <a:r>
              <a:rPr spc="-5" dirty="0"/>
              <a:t>Use </a:t>
            </a:r>
            <a:r>
              <a:rPr dirty="0"/>
              <a:t>a </a:t>
            </a:r>
            <a:r>
              <a:rPr spc="-5" dirty="0"/>
              <a:t>CI </a:t>
            </a:r>
            <a:r>
              <a:rPr spc="-10" dirty="0"/>
              <a:t>Like</a:t>
            </a:r>
            <a:r>
              <a:rPr spc="-65" dirty="0"/>
              <a:t> </a:t>
            </a:r>
            <a:r>
              <a:rPr spc="-5" dirty="0"/>
              <a:t>This?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225" y="1093342"/>
            <a:ext cx="8017509" cy="3435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99700"/>
              </a:lnSpc>
              <a:spcBef>
                <a:spcPts val="105"/>
              </a:spcBef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By our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calculation,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an approximate 95%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confidence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interval  for the average age of 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mothers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in the population is 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(26.9,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27.6)</a:t>
            </a:r>
            <a:r>
              <a:rPr sz="2400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years.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50"/>
              </a:spcBef>
            </a:pPr>
            <a:r>
              <a:rPr sz="2400" b="1" spc="-40" dirty="0">
                <a:solidFill>
                  <a:srgbClr val="0000FF"/>
                </a:solidFill>
                <a:latin typeface="Arial"/>
                <a:cs typeface="Arial"/>
              </a:rPr>
              <a:t>True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or</a:t>
            </a:r>
            <a:r>
              <a:rPr sz="2400" b="1" spc="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False:</a:t>
            </a:r>
            <a:endParaRPr sz="2400" dirty="0">
              <a:latin typeface="Arial"/>
              <a:cs typeface="Arial"/>
            </a:endParaRPr>
          </a:p>
          <a:p>
            <a:pPr marL="469900" marR="958215" indent="-412750">
              <a:lnSpc>
                <a:spcPct val="100499"/>
              </a:lnSpc>
              <a:spcBef>
                <a:spcPts val="484"/>
              </a:spcBef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About 95% of 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mothers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in the population were  between 26.9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years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and 27.6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years</a:t>
            </a:r>
            <a:r>
              <a:rPr sz="2400" spc="-3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old.</a:t>
            </a:r>
            <a:endParaRPr sz="2400" dirty="0">
              <a:latin typeface="Arial"/>
              <a:cs typeface="Arial"/>
            </a:endParaRPr>
          </a:p>
          <a:p>
            <a:pPr marL="12700" marR="74295">
              <a:lnSpc>
                <a:spcPct val="100499"/>
              </a:lnSpc>
              <a:spcBef>
                <a:spcPts val="1635"/>
              </a:spcBef>
            </a:pPr>
            <a:r>
              <a:rPr sz="2400" b="1" spc="-5" dirty="0">
                <a:solidFill>
                  <a:srgbClr val="3B3B3B"/>
                </a:solidFill>
                <a:latin typeface="Arial"/>
                <a:cs typeface="Arial"/>
              </a:rPr>
              <a:t>Answer: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False. </a:t>
            </a:r>
            <a:r>
              <a:rPr sz="2400" spc="-15" dirty="0">
                <a:latin typeface="Arial"/>
                <a:cs typeface="Arial"/>
              </a:rPr>
              <a:t>We’re </a:t>
            </a:r>
            <a:r>
              <a:rPr sz="2400" spc="-5" dirty="0">
                <a:latin typeface="Arial"/>
                <a:cs typeface="Arial"/>
              </a:rPr>
              <a:t>estimating that their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average age </a:t>
            </a:r>
            <a:r>
              <a:rPr sz="2400" spc="-5" dirty="0">
                <a:latin typeface="Arial"/>
                <a:cs typeface="Arial"/>
              </a:rPr>
              <a:t>is  in this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interval.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1"/>
            <a:ext cx="55029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Is </a:t>
            </a:r>
            <a:r>
              <a:rPr spc="-10" dirty="0"/>
              <a:t>This What </a:t>
            </a:r>
            <a:r>
              <a:rPr dirty="0"/>
              <a:t>a </a:t>
            </a:r>
            <a:r>
              <a:rPr spc="-5" dirty="0"/>
              <a:t>CI</a:t>
            </a:r>
            <a:r>
              <a:rPr spc="-90" dirty="0"/>
              <a:t> </a:t>
            </a:r>
            <a:r>
              <a:rPr dirty="0"/>
              <a:t>Means?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225" y="1003668"/>
            <a:ext cx="7752080" cy="364490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12700">
              <a:lnSpc>
                <a:spcPct val="100499"/>
              </a:lnSpc>
              <a:spcBef>
                <a:spcPts val="85"/>
              </a:spcBef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An approximate 95%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confidence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interval for the average  age of 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mothers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in the population is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(26.9,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27.6)</a:t>
            </a:r>
            <a:r>
              <a:rPr sz="2400" spc="-8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years.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50"/>
              </a:spcBef>
            </a:pPr>
            <a:r>
              <a:rPr sz="2400" b="1" spc="-40" dirty="0">
                <a:solidFill>
                  <a:srgbClr val="0000FF"/>
                </a:solidFill>
                <a:latin typeface="Arial"/>
                <a:cs typeface="Arial"/>
              </a:rPr>
              <a:t>True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or</a:t>
            </a:r>
            <a:r>
              <a:rPr sz="2400" b="1" spc="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False:</a:t>
            </a:r>
            <a:endParaRPr sz="2400" dirty="0">
              <a:latin typeface="Arial"/>
              <a:cs typeface="Arial"/>
            </a:endParaRPr>
          </a:p>
          <a:p>
            <a:pPr marL="469900" marR="166370" indent="-412750">
              <a:lnSpc>
                <a:spcPct val="99700"/>
              </a:lnSpc>
              <a:spcBef>
                <a:spcPts val="505"/>
              </a:spcBef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There is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0.95 probability that the average age of 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mothers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in the population is in 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range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26.9 to 27.6 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years.</a:t>
            </a:r>
            <a:endParaRPr sz="2400" dirty="0">
              <a:latin typeface="Arial"/>
              <a:cs typeface="Arial"/>
            </a:endParaRPr>
          </a:p>
          <a:p>
            <a:pPr marL="12700" marR="5080">
              <a:lnSpc>
                <a:spcPct val="99700"/>
              </a:lnSpc>
              <a:spcBef>
                <a:spcPts val="455"/>
              </a:spcBef>
            </a:pPr>
            <a:r>
              <a:rPr sz="2400" b="1" spc="-5" dirty="0">
                <a:solidFill>
                  <a:srgbClr val="3B3B3B"/>
                </a:solidFill>
                <a:latin typeface="Arial"/>
                <a:cs typeface="Arial"/>
              </a:rPr>
              <a:t>Answer: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False. </a:t>
            </a:r>
            <a:r>
              <a:rPr sz="2400" spc="-5" dirty="0">
                <a:latin typeface="Arial"/>
                <a:cs typeface="Arial"/>
              </a:rPr>
              <a:t>The average age of the </a:t>
            </a:r>
            <a:r>
              <a:rPr sz="2400" dirty="0">
                <a:latin typeface="Arial"/>
                <a:cs typeface="Arial"/>
              </a:rPr>
              <a:t>mothers </a:t>
            </a:r>
            <a:r>
              <a:rPr sz="2400" spc="-5" dirty="0">
                <a:latin typeface="Arial"/>
                <a:cs typeface="Arial"/>
              </a:rPr>
              <a:t>in the  population is unknown but </a:t>
            </a:r>
            <a:r>
              <a:rPr sz="2400" spc="-15" dirty="0">
                <a:latin typeface="Arial"/>
                <a:cs typeface="Arial"/>
              </a:rPr>
              <a:t>it’s </a:t>
            </a:r>
            <a:r>
              <a:rPr sz="2400" dirty="0">
                <a:latin typeface="Arial"/>
                <a:cs typeface="Arial"/>
              </a:rPr>
              <a:t>a constant. </a:t>
            </a:r>
            <a:r>
              <a:rPr sz="2400" spc="-15" dirty="0">
                <a:latin typeface="Arial"/>
                <a:cs typeface="Arial"/>
              </a:rPr>
              <a:t>It’s </a:t>
            </a:r>
            <a:r>
              <a:rPr sz="2400" spc="-5" dirty="0">
                <a:latin typeface="Arial"/>
                <a:cs typeface="Arial"/>
              </a:rPr>
              <a:t>not </a:t>
            </a:r>
            <a:r>
              <a:rPr sz="2400" dirty="0">
                <a:latin typeface="Arial"/>
                <a:cs typeface="Arial"/>
              </a:rPr>
              <a:t>random.  </a:t>
            </a:r>
            <a:r>
              <a:rPr sz="2400" spc="-5" dirty="0">
                <a:latin typeface="Arial"/>
                <a:cs typeface="Arial"/>
              </a:rPr>
              <a:t>No </a:t>
            </a:r>
            <a:r>
              <a:rPr sz="2400" dirty="0">
                <a:latin typeface="Arial"/>
                <a:cs typeface="Arial"/>
              </a:rPr>
              <a:t>chances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involved.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1"/>
            <a:ext cx="69037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When </a:t>
            </a:r>
            <a:r>
              <a:rPr i="1" spc="-5" dirty="0">
                <a:latin typeface="Arial"/>
                <a:cs typeface="Arial"/>
              </a:rPr>
              <a:t>Not </a:t>
            </a:r>
            <a:r>
              <a:rPr spc="-5" dirty="0"/>
              <a:t>to Use </a:t>
            </a:r>
            <a:r>
              <a:rPr spc="-10" dirty="0"/>
              <a:t>The</a:t>
            </a:r>
            <a:r>
              <a:rPr spc="-50" dirty="0"/>
              <a:t> </a:t>
            </a:r>
            <a:r>
              <a:rPr spc="-5" dirty="0"/>
              <a:t>Bootstrap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4724" y="1093342"/>
            <a:ext cx="7774305" cy="293052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24815" marR="980440" indent="-412750">
              <a:lnSpc>
                <a:spcPct val="100499"/>
              </a:lnSpc>
              <a:spcBef>
                <a:spcPts val="8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If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you’re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trying to estimate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very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high or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very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low  percentiles, or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min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and</a:t>
            </a:r>
            <a:r>
              <a:rPr sz="2400" spc="-2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max</a:t>
            </a:r>
            <a:endParaRPr sz="2400" dirty="0">
              <a:latin typeface="Arial"/>
              <a:cs typeface="Arial"/>
            </a:endParaRPr>
          </a:p>
          <a:p>
            <a:pPr marL="424815" marR="5080" indent="-412750">
              <a:lnSpc>
                <a:spcPts val="2850"/>
              </a:lnSpc>
              <a:spcBef>
                <a:spcPts val="9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If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you’re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trying to estimate any parameter </a:t>
            </a:r>
            <a:r>
              <a:rPr sz="2400" spc="-15" dirty="0">
                <a:solidFill>
                  <a:srgbClr val="3B3B3B"/>
                </a:solidFill>
                <a:latin typeface="Arial"/>
                <a:cs typeface="Arial"/>
              </a:rPr>
              <a:t>that’s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greatly  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affected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by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rare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elements of the</a:t>
            </a:r>
            <a:r>
              <a:rPr sz="2400" spc="-3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population</a:t>
            </a:r>
            <a:endParaRPr sz="2400" dirty="0">
              <a:latin typeface="Arial"/>
              <a:cs typeface="Arial"/>
            </a:endParaRPr>
          </a:p>
          <a:p>
            <a:pPr marL="424815" marR="707390" indent="-412750">
              <a:lnSpc>
                <a:spcPts val="2850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If the probability distribution of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your statistic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is not 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roughly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bell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shaped (the shape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of the empirical  distribution will be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</a:t>
            </a:r>
            <a:r>
              <a:rPr sz="2400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clue)</a:t>
            </a:r>
            <a:endParaRPr sz="2400" dirty="0">
              <a:latin typeface="Arial"/>
              <a:cs typeface="Arial"/>
            </a:endParaRPr>
          </a:p>
          <a:p>
            <a:pPr marL="424815" indent="-412750">
              <a:lnSpc>
                <a:spcPts val="2760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If the original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sample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is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very</a:t>
            </a:r>
            <a:r>
              <a:rPr sz="2400" spc="-3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small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5383" y="2240537"/>
            <a:ext cx="7092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Confidence </a:t>
            </a:r>
            <a:r>
              <a:rPr spc="-10" dirty="0"/>
              <a:t>Intervals For</a:t>
            </a:r>
            <a:r>
              <a:rPr spc="-70" dirty="0"/>
              <a:t> </a:t>
            </a:r>
            <a:r>
              <a:rPr spc="-45" dirty="0"/>
              <a:t>Testing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1"/>
            <a:ext cx="47129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Using </a:t>
            </a:r>
            <a:r>
              <a:rPr dirty="0"/>
              <a:t>a </a:t>
            </a:r>
            <a:r>
              <a:rPr spc="-5" dirty="0"/>
              <a:t>CI for</a:t>
            </a:r>
            <a:r>
              <a:rPr spc="-80" dirty="0"/>
              <a:t> </a:t>
            </a:r>
            <a:r>
              <a:rPr spc="-45" dirty="0"/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225" y="925593"/>
            <a:ext cx="7407275" cy="372110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314960">
              <a:lnSpc>
                <a:spcPct val="100499"/>
              </a:lnSpc>
              <a:spcBef>
                <a:spcPts val="85"/>
              </a:spcBef>
            </a:pPr>
            <a:r>
              <a:rPr sz="2400" i="1" spc="-5" dirty="0">
                <a:solidFill>
                  <a:srgbClr val="3B3B3B"/>
                </a:solidFill>
                <a:latin typeface="Arial"/>
                <a:cs typeface="Arial"/>
              </a:rPr>
              <a:t>What if we want to do </a:t>
            </a:r>
            <a:r>
              <a:rPr sz="2400" i="1" dirty="0">
                <a:solidFill>
                  <a:srgbClr val="3B3B3B"/>
                </a:solidFill>
                <a:latin typeface="Arial"/>
                <a:cs typeface="Arial"/>
              </a:rPr>
              <a:t>a </a:t>
            </a:r>
            <a:r>
              <a:rPr sz="2400" i="1" spc="-5" dirty="0">
                <a:solidFill>
                  <a:srgbClr val="3B3B3B"/>
                </a:solidFill>
                <a:latin typeface="Arial"/>
                <a:cs typeface="Arial"/>
              </a:rPr>
              <a:t>hypothesis test, but we </a:t>
            </a:r>
            <a:r>
              <a:rPr sz="2400" i="1" dirty="0">
                <a:solidFill>
                  <a:srgbClr val="3B3B3B"/>
                </a:solidFill>
                <a:latin typeface="Arial"/>
                <a:cs typeface="Arial"/>
              </a:rPr>
              <a:t>can’t  simulate </a:t>
            </a:r>
            <a:r>
              <a:rPr sz="2400" i="1" spc="-5" dirty="0">
                <a:solidFill>
                  <a:srgbClr val="3B3B3B"/>
                </a:solidFill>
                <a:latin typeface="Arial"/>
                <a:cs typeface="Arial"/>
              </a:rPr>
              <a:t>under the</a:t>
            </a:r>
            <a:r>
              <a:rPr sz="2400" i="1" spc="-2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3B3B3B"/>
                </a:solidFill>
                <a:latin typeface="Arial"/>
                <a:cs typeface="Arial"/>
              </a:rPr>
              <a:t>null?</a:t>
            </a:r>
            <a:endParaRPr sz="2400" dirty="0">
              <a:latin typeface="Arial"/>
              <a:cs typeface="Arial"/>
            </a:endParaRPr>
          </a:p>
          <a:p>
            <a:pPr marL="469900" indent="-412750">
              <a:lnSpc>
                <a:spcPct val="100000"/>
              </a:lnSpc>
              <a:spcBef>
                <a:spcPts val="450"/>
              </a:spcBef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Null hypothesis: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Population average 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=</a:t>
            </a:r>
            <a:r>
              <a:rPr sz="2400" b="1" spc="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endParaRPr sz="2400" dirty="0">
              <a:latin typeface="Arial"/>
              <a:cs typeface="Arial"/>
            </a:endParaRPr>
          </a:p>
          <a:p>
            <a:pPr marL="469900" indent="-412750">
              <a:lnSpc>
                <a:spcPts val="2865"/>
              </a:lnSpc>
              <a:spcBef>
                <a:spcPts val="15"/>
              </a:spcBef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Alternative hypothesis: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Population average 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≠</a:t>
            </a:r>
            <a:r>
              <a:rPr sz="2400" b="1" spc="7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endParaRPr sz="2400" dirty="0">
              <a:latin typeface="Arial"/>
              <a:cs typeface="Arial"/>
            </a:endParaRPr>
          </a:p>
          <a:p>
            <a:pPr marL="469900" indent="-412750">
              <a:lnSpc>
                <a:spcPts val="2850"/>
              </a:lnSpc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sz="2400" spc="-15" dirty="0">
                <a:solidFill>
                  <a:srgbClr val="3B3B3B"/>
                </a:solidFill>
                <a:latin typeface="Arial"/>
                <a:cs typeface="Arial"/>
              </a:rPr>
              <a:t>Cutoff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for P-value:</a:t>
            </a:r>
            <a:r>
              <a:rPr sz="2400" spc="5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3B3B3B"/>
                </a:solidFill>
                <a:latin typeface="Arial"/>
                <a:cs typeface="Arial"/>
              </a:rPr>
              <a:t>p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%</a:t>
            </a:r>
            <a:endParaRPr sz="2400" dirty="0">
              <a:latin typeface="Arial"/>
              <a:cs typeface="Arial"/>
            </a:endParaRPr>
          </a:p>
          <a:p>
            <a:pPr marL="469900" indent="-412750">
              <a:lnSpc>
                <a:spcPts val="2850"/>
              </a:lnSpc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Method:</a:t>
            </a:r>
            <a:endParaRPr sz="2400" dirty="0">
              <a:latin typeface="Arial"/>
              <a:cs typeface="Arial"/>
            </a:endParaRPr>
          </a:p>
          <a:p>
            <a:pPr marL="927100" marR="5080" lvl="1" indent="-412750">
              <a:lnSpc>
                <a:spcPts val="2850"/>
              </a:lnSpc>
              <a:spcBef>
                <a:spcPts val="105"/>
              </a:spcBef>
              <a:buClr>
                <a:srgbClr val="C4820D"/>
              </a:buClr>
              <a:buChar char="○"/>
              <a:tabLst>
                <a:tab pos="926465" algn="l"/>
                <a:tab pos="92710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Construct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 (100-</a:t>
            </a:r>
            <a:r>
              <a:rPr sz="2400" i="1" dirty="0">
                <a:solidFill>
                  <a:srgbClr val="3B3B3B"/>
                </a:solidFill>
                <a:latin typeface="Arial"/>
                <a:cs typeface="Arial"/>
              </a:rPr>
              <a:t>p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)% confidence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interval for</a:t>
            </a:r>
            <a:r>
              <a:rPr sz="2400" spc="-10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 population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average</a:t>
            </a:r>
            <a:endParaRPr sz="2400" dirty="0">
              <a:latin typeface="Arial"/>
              <a:cs typeface="Arial"/>
            </a:endParaRPr>
          </a:p>
          <a:p>
            <a:pPr marL="927100" lvl="1" indent="-412750">
              <a:lnSpc>
                <a:spcPts val="2745"/>
              </a:lnSpc>
              <a:buClr>
                <a:srgbClr val="C4820D"/>
              </a:buClr>
              <a:buChar char="○"/>
              <a:tabLst>
                <a:tab pos="926465" algn="l"/>
                <a:tab pos="92710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If </a:t>
            </a:r>
            <a:r>
              <a:rPr sz="2400" i="1" dirty="0">
                <a:solidFill>
                  <a:srgbClr val="3B3B3B"/>
                </a:solidFill>
                <a:latin typeface="Arial"/>
                <a:cs typeface="Arial"/>
              </a:rPr>
              <a:t>x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is not in the interval,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reject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</a:t>
            </a:r>
            <a:r>
              <a:rPr sz="2400" spc="-4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null</a:t>
            </a:r>
            <a:endParaRPr sz="2400" dirty="0">
              <a:latin typeface="Arial"/>
              <a:cs typeface="Arial"/>
            </a:endParaRPr>
          </a:p>
          <a:p>
            <a:pPr marL="927100" lvl="1" indent="-412750">
              <a:lnSpc>
                <a:spcPts val="2865"/>
              </a:lnSpc>
              <a:buClr>
                <a:srgbClr val="C4820D"/>
              </a:buClr>
              <a:buChar char="○"/>
              <a:tabLst>
                <a:tab pos="926465" algn="l"/>
                <a:tab pos="92710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If </a:t>
            </a:r>
            <a:r>
              <a:rPr sz="2400" i="1" dirty="0">
                <a:solidFill>
                  <a:srgbClr val="3B3B3B"/>
                </a:solidFill>
                <a:latin typeface="Arial"/>
                <a:cs typeface="Arial"/>
              </a:rPr>
              <a:t>x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is in the interval,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can’t reject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</a:t>
            </a:r>
            <a:r>
              <a:rPr sz="2400" spc="-5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null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6791" y="2240540"/>
            <a:ext cx="40855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Center and</a:t>
            </a:r>
            <a:r>
              <a:rPr spc="-90" dirty="0"/>
              <a:t> </a:t>
            </a:r>
            <a:r>
              <a:rPr spc="-5" dirty="0"/>
              <a:t>Spread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22542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Questions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4724" y="1093342"/>
            <a:ext cx="7837805" cy="319722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24815" marR="5080" indent="-412750">
              <a:lnSpc>
                <a:spcPct val="100499"/>
              </a:lnSpc>
              <a:spcBef>
                <a:spcPts val="8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How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can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we quantify natural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concepts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like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“center”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and 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“variability”?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C4820D"/>
              </a:buClr>
              <a:buFont typeface="Arial"/>
              <a:buChar char="●"/>
            </a:pPr>
            <a:endParaRPr sz="3300">
              <a:latin typeface="Arial"/>
              <a:cs typeface="Arial"/>
            </a:endParaRPr>
          </a:p>
          <a:p>
            <a:pPr marL="424815" marR="620395" indent="-412750">
              <a:lnSpc>
                <a:spcPct val="100499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Why do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many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of the empirical distributions that we  generate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come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out bell</a:t>
            </a:r>
            <a:r>
              <a:rPr sz="2400" spc="-2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shaped?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C4820D"/>
              </a:buClr>
              <a:buFont typeface="Arial"/>
              <a:buChar char="●"/>
            </a:pPr>
            <a:endParaRPr sz="3300">
              <a:latin typeface="Arial"/>
              <a:cs typeface="Arial"/>
            </a:endParaRPr>
          </a:p>
          <a:p>
            <a:pPr marL="424815" marR="871219" indent="-412750">
              <a:lnSpc>
                <a:spcPct val="100499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How is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sample size related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to the accuracy of</a:t>
            </a:r>
            <a:r>
              <a:rPr sz="2400" spc="-10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an  estimate?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65549" y="2240540"/>
            <a:ext cx="181228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5" dirty="0"/>
              <a:t>A</a:t>
            </a:r>
            <a:r>
              <a:rPr spc="-5" dirty="0"/>
              <a:t>verage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49161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The </a:t>
            </a:r>
            <a:r>
              <a:rPr spc="-25" dirty="0"/>
              <a:t>Average </a:t>
            </a:r>
            <a:r>
              <a:rPr spc="-5" dirty="0"/>
              <a:t>(or</a:t>
            </a:r>
            <a:r>
              <a:rPr spc="-190" dirty="0"/>
              <a:t> </a:t>
            </a:r>
            <a:r>
              <a:rPr dirty="0"/>
              <a:t>Mean)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225" y="1030477"/>
            <a:ext cx="7877175" cy="3588385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95"/>
              </a:spcBef>
              <a:tabLst>
                <a:tab pos="2350135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Data: 2, 3,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3,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 9	</a:t>
            </a:r>
            <a:r>
              <a:rPr sz="2400" b="1" spc="-20" dirty="0">
                <a:solidFill>
                  <a:srgbClr val="0000FF"/>
                </a:solidFill>
                <a:latin typeface="Arial"/>
                <a:cs typeface="Arial"/>
              </a:rPr>
              <a:t>Average 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= (2+3+3+9)/4 =</a:t>
            </a:r>
            <a:r>
              <a:rPr sz="2400" b="1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4.25</a:t>
            </a:r>
            <a:endParaRPr sz="2400">
              <a:latin typeface="Arial"/>
              <a:cs typeface="Arial"/>
            </a:endParaRPr>
          </a:p>
          <a:p>
            <a:pPr marL="469900" indent="-412750">
              <a:lnSpc>
                <a:spcPct val="100000"/>
              </a:lnSpc>
              <a:spcBef>
                <a:spcPts val="495"/>
              </a:spcBef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sz="2400" spc="-5" dirty="0">
                <a:latin typeface="Arial"/>
                <a:cs typeface="Arial"/>
              </a:rPr>
              <a:t>Need not be </a:t>
            </a:r>
            <a:r>
              <a:rPr sz="2400" dirty="0">
                <a:latin typeface="Arial"/>
                <a:cs typeface="Arial"/>
              </a:rPr>
              <a:t>a value </a:t>
            </a:r>
            <a:r>
              <a:rPr sz="2400" spc="-5" dirty="0">
                <a:latin typeface="Arial"/>
                <a:cs typeface="Arial"/>
              </a:rPr>
              <a:t>in the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collection</a:t>
            </a:r>
            <a:endParaRPr sz="2400">
              <a:latin typeface="Arial"/>
              <a:cs typeface="Arial"/>
            </a:endParaRPr>
          </a:p>
          <a:p>
            <a:pPr marL="469900" indent="-412750">
              <a:lnSpc>
                <a:spcPts val="2865"/>
              </a:lnSpc>
              <a:spcBef>
                <a:spcPts val="15"/>
              </a:spcBef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sz="2400" spc="-5" dirty="0">
                <a:latin typeface="Arial"/>
                <a:cs typeface="Arial"/>
              </a:rPr>
              <a:t>Need not be an integer even if the data are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integers</a:t>
            </a:r>
            <a:endParaRPr sz="2400">
              <a:latin typeface="Arial"/>
              <a:cs typeface="Arial"/>
            </a:endParaRPr>
          </a:p>
          <a:p>
            <a:pPr marL="469900" marR="5080" indent="-412750">
              <a:lnSpc>
                <a:spcPts val="2850"/>
              </a:lnSpc>
              <a:spcBef>
                <a:spcPts val="105"/>
              </a:spcBef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sz="2400" spc="-5" dirty="0">
                <a:latin typeface="Arial"/>
                <a:cs typeface="Arial"/>
              </a:rPr>
              <a:t>Somewhere between </a:t>
            </a:r>
            <a:r>
              <a:rPr sz="2400" dirty="0">
                <a:latin typeface="Arial"/>
                <a:cs typeface="Arial"/>
              </a:rPr>
              <a:t>min </a:t>
            </a:r>
            <a:r>
              <a:rPr sz="2400" spc="-5" dirty="0">
                <a:latin typeface="Arial"/>
                <a:cs typeface="Arial"/>
              </a:rPr>
              <a:t>and </a:t>
            </a:r>
            <a:r>
              <a:rPr sz="2400" dirty="0">
                <a:latin typeface="Arial"/>
                <a:cs typeface="Arial"/>
              </a:rPr>
              <a:t>max, </a:t>
            </a:r>
            <a:r>
              <a:rPr sz="2400" spc="-5" dirty="0">
                <a:latin typeface="Arial"/>
                <a:cs typeface="Arial"/>
              </a:rPr>
              <a:t>but not necessarily  halfway in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between</a:t>
            </a:r>
            <a:endParaRPr sz="2400">
              <a:latin typeface="Arial"/>
              <a:cs typeface="Arial"/>
            </a:endParaRPr>
          </a:p>
          <a:p>
            <a:pPr marL="469900" indent="-412750">
              <a:lnSpc>
                <a:spcPts val="2745"/>
              </a:lnSpc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sz="2400" spc="-5" dirty="0">
                <a:latin typeface="Arial"/>
                <a:cs typeface="Arial"/>
              </a:rPr>
              <a:t>Same units as the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data</a:t>
            </a:r>
            <a:endParaRPr sz="2400">
              <a:latin typeface="Arial"/>
              <a:cs typeface="Arial"/>
            </a:endParaRPr>
          </a:p>
          <a:p>
            <a:pPr marL="469900" marR="72390" indent="-412750">
              <a:lnSpc>
                <a:spcPts val="2850"/>
              </a:lnSpc>
              <a:spcBef>
                <a:spcPts val="105"/>
              </a:spcBef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sz="2400" spc="-5" dirty="0">
                <a:latin typeface="Arial"/>
                <a:cs typeface="Arial"/>
              </a:rPr>
              <a:t>Smoothing operator: </a:t>
            </a:r>
            <a:r>
              <a:rPr sz="2400" dirty="0">
                <a:latin typeface="Arial"/>
                <a:cs typeface="Arial"/>
              </a:rPr>
              <a:t>collect </a:t>
            </a:r>
            <a:r>
              <a:rPr sz="2400" spc="-5" dirty="0">
                <a:latin typeface="Arial"/>
                <a:cs typeface="Arial"/>
              </a:rPr>
              <a:t>all the </a:t>
            </a:r>
            <a:r>
              <a:rPr sz="2400" dirty="0">
                <a:latin typeface="Arial"/>
                <a:cs typeface="Arial"/>
              </a:rPr>
              <a:t>contributions </a:t>
            </a:r>
            <a:r>
              <a:rPr sz="2400" spc="-5" dirty="0">
                <a:latin typeface="Arial"/>
                <a:cs typeface="Arial"/>
              </a:rPr>
              <a:t>in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one  big pot, then </a:t>
            </a:r>
            <a:r>
              <a:rPr sz="2400" dirty="0">
                <a:latin typeface="Arial"/>
                <a:cs typeface="Arial"/>
              </a:rPr>
              <a:t>split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evenly</a:t>
            </a:r>
            <a:endParaRPr sz="2400">
              <a:latin typeface="Arial"/>
              <a:cs typeface="Arial"/>
            </a:endParaRPr>
          </a:p>
          <a:p>
            <a:pPr marL="3502660">
              <a:lnSpc>
                <a:spcPct val="100000"/>
              </a:lnSpc>
              <a:spcBef>
                <a:spcPts val="1185"/>
              </a:spcBef>
            </a:pPr>
            <a:r>
              <a:rPr sz="2400" dirty="0">
                <a:solidFill>
                  <a:srgbClr val="3B7EA1"/>
                </a:solidFill>
                <a:latin typeface="Arial"/>
                <a:cs typeface="Arial"/>
              </a:rPr>
              <a:t>(Demo)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1"/>
            <a:ext cx="70516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Review: </a:t>
            </a:r>
            <a:r>
              <a:rPr spc="-10" dirty="0"/>
              <a:t>Quantifying</a:t>
            </a:r>
            <a:r>
              <a:rPr spc="-90" dirty="0"/>
              <a:t> </a:t>
            </a:r>
            <a:r>
              <a:rPr spc="-5" dirty="0"/>
              <a:t>Uncertainty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57363" y="1999413"/>
            <a:ext cx="121031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unknown,</a:t>
            </a:r>
            <a:r>
              <a:rPr sz="1400" spc="-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fixed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40757" y="1962863"/>
            <a:ext cx="1348105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372745" marR="5080" indent="-360680">
              <a:lnSpc>
                <a:spcPts val="1650"/>
              </a:lnSpc>
              <a:spcBef>
                <a:spcPts val="180"/>
              </a:spcBef>
            </a:pPr>
            <a:r>
              <a:rPr sz="1400" spc="-5" dirty="0">
                <a:latin typeface="Arial"/>
                <a:cs typeface="Arial"/>
              </a:rPr>
              <a:t>get from</a:t>
            </a:r>
            <a:r>
              <a:rPr sz="1400" spc="-9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sample:  random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75827" y="1962863"/>
            <a:ext cx="786130" cy="4483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64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unknown,</a:t>
            </a:r>
            <a:endParaRPr sz="1400">
              <a:latin typeface="Arial"/>
              <a:cs typeface="Arial"/>
            </a:endParaRPr>
          </a:p>
          <a:p>
            <a:pPr marL="66675">
              <a:lnSpc>
                <a:spcPts val="1664"/>
              </a:lnSpc>
            </a:pPr>
            <a:r>
              <a:rPr sz="1400" b="1" i="1" spc="-5" dirty="0">
                <a:latin typeface="Arial"/>
                <a:cs typeface="Arial"/>
              </a:rPr>
              <a:t>random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4724" y="973327"/>
            <a:ext cx="6109335" cy="996950"/>
          </a:xfrm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104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estimate is usually not exactly</a:t>
            </a:r>
            <a:r>
              <a:rPr sz="2400" spc="-5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right:</a:t>
            </a:r>
            <a:endParaRPr sz="2400">
              <a:latin typeface="Arial"/>
              <a:cs typeface="Arial"/>
            </a:endParaRPr>
          </a:p>
          <a:p>
            <a:pPr marL="1896110">
              <a:lnSpc>
                <a:spcPct val="100000"/>
              </a:lnSpc>
              <a:spcBef>
                <a:spcPts val="944"/>
              </a:spcBef>
            </a:pPr>
            <a:r>
              <a:rPr sz="2400" b="1" spc="-5" dirty="0">
                <a:solidFill>
                  <a:srgbClr val="3B7EA1"/>
                </a:solidFill>
                <a:latin typeface="Arial"/>
                <a:cs typeface="Arial"/>
              </a:rPr>
              <a:t>Estimate </a:t>
            </a:r>
            <a:r>
              <a:rPr sz="2400" b="1" dirty="0">
                <a:solidFill>
                  <a:srgbClr val="3B3B3B"/>
                </a:solidFill>
                <a:latin typeface="Arial"/>
                <a:cs typeface="Arial"/>
              </a:rPr>
              <a:t>= </a:t>
            </a:r>
            <a:r>
              <a:rPr sz="2400" b="1" spc="-5" dirty="0">
                <a:solidFill>
                  <a:srgbClr val="3B3B3B"/>
                </a:solidFill>
                <a:latin typeface="Arial"/>
                <a:cs typeface="Arial"/>
              </a:rPr>
              <a:t>Parameter </a:t>
            </a:r>
            <a:r>
              <a:rPr sz="2400" b="1" dirty="0">
                <a:solidFill>
                  <a:srgbClr val="3B3B3B"/>
                </a:solidFill>
                <a:latin typeface="Arial"/>
                <a:cs typeface="Arial"/>
              </a:rPr>
              <a:t>+</a:t>
            </a:r>
            <a:r>
              <a:rPr sz="2400" b="1" spc="-4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40017"/>
                </a:solidFill>
                <a:latin typeface="Arial"/>
                <a:cs typeface="Arial"/>
              </a:rPr>
              <a:t>Error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4724" y="2664968"/>
            <a:ext cx="7412990" cy="1762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1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How big is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typical</a:t>
            </a:r>
            <a:r>
              <a:rPr sz="2400" spc="-2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error?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C4820D"/>
              </a:buClr>
              <a:buFont typeface="Arial"/>
              <a:buChar char="●"/>
            </a:pPr>
            <a:endParaRPr sz="2150"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What if 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sample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had been</a:t>
            </a:r>
            <a:r>
              <a:rPr sz="2400" spc="-3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different?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C4820D"/>
              </a:buClr>
              <a:buFont typeface="Arial"/>
              <a:buChar char="●"/>
            </a:pPr>
            <a:endParaRPr sz="2150"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How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can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we express our uncertainty with</a:t>
            </a:r>
            <a:r>
              <a:rPr sz="2400" spc="-8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numbers?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197" y="2372937"/>
            <a:ext cx="8250555" cy="2386330"/>
            <a:chOff x="457197" y="2372937"/>
            <a:chExt cx="8250555" cy="2386330"/>
          </a:xfrm>
        </p:grpSpPr>
        <p:sp>
          <p:nvSpPr>
            <p:cNvPr id="3" name="object 3"/>
            <p:cNvSpPr/>
            <p:nvPr/>
          </p:nvSpPr>
          <p:spPr>
            <a:xfrm>
              <a:off x="457197" y="2372950"/>
              <a:ext cx="3539674" cy="23862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167825" y="2372937"/>
              <a:ext cx="3539674" cy="237311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0225" y="212715"/>
            <a:ext cx="45681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3B7EA1"/>
                </a:solidFill>
                <a:latin typeface="Arial"/>
                <a:cs typeface="Arial"/>
              </a:rPr>
              <a:t>Discussion</a:t>
            </a:r>
            <a:r>
              <a:rPr sz="3600" b="1" spc="-90" dirty="0">
                <a:solidFill>
                  <a:srgbClr val="3B7EA1"/>
                </a:solidFill>
                <a:latin typeface="Arial"/>
                <a:cs typeface="Arial"/>
              </a:rPr>
              <a:t> </a:t>
            </a:r>
            <a:r>
              <a:rPr sz="3600" b="1" spc="-5" dirty="0">
                <a:solidFill>
                  <a:srgbClr val="3B7EA1"/>
                </a:solidFill>
                <a:latin typeface="Arial"/>
                <a:cs typeface="Arial"/>
              </a:rPr>
              <a:t>Question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5550" y="1053708"/>
            <a:ext cx="7758430" cy="111506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220"/>
              </a:spcBef>
            </a:pPr>
            <a:r>
              <a:rPr sz="2400" spc="-5" dirty="0">
                <a:latin typeface="Arial"/>
                <a:cs typeface="Arial"/>
              </a:rPr>
              <a:t>Are the </a:t>
            </a:r>
            <a:r>
              <a:rPr sz="2400" dirty="0">
                <a:latin typeface="Arial"/>
                <a:cs typeface="Arial"/>
              </a:rPr>
              <a:t>medians </a:t>
            </a:r>
            <a:r>
              <a:rPr sz="2400" spc="-5" dirty="0">
                <a:latin typeface="Arial"/>
                <a:cs typeface="Arial"/>
              </a:rPr>
              <a:t>of these two distributions the </a:t>
            </a:r>
            <a:r>
              <a:rPr sz="2400" dirty="0">
                <a:latin typeface="Arial"/>
                <a:cs typeface="Arial"/>
              </a:rPr>
              <a:t>same </a:t>
            </a:r>
            <a:r>
              <a:rPr sz="2400" spc="-5" dirty="0">
                <a:latin typeface="Arial"/>
                <a:cs typeface="Arial"/>
              </a:rPr>
              <a:t>or  </a:t>
            </a:r>
            <a:r>
              <a:rPr sz="2400" spc="-10" dirty="0">
                <a:latin typeface="Arial"/>
                <a:cs typeface="Arial"/>
              </a:rPr>
              <a:t>different? </a:t>
            </a:r>
            <a:r>
              <a:rPr sz="2400" spc="-5" dirty="0">
                <a:latin typeface="Arial"/>
                <a:cs typeface="Arial"/>
              </a:rPr>
              <a:t>Are the </a:t>
            </a:r>
            <a:r>
              <a:rPr sz="2400" dirty="0">
                <a:latin typeface="Arial"/>
                <a:cs typeface="Arial"/>
              </a:rPr>
              <a:t>means </a:t>
            </a:r>
            <a:r>
              <a:rPr sz="2400" spc="-5" dirty="0">
                <a:latin typeface="Arial"/>
                <a:cs typeface="Arial"/>
              </a:rPr>
              <a:t>the </a:t>
            </a:r>
            <a:r>
              <a:rPr sz="2400" dirty="0">
                <a:latin typeface="Arial"/>
                <a:cs typeface="Arial"/>
              </a:rPr>
              <a:t>same </a:t>
            </a:r>
            <a:r>
              <a:rPr sz="2400" spc="-5" dirty="0">
                <a:latin typeface="Arial"/>
                <a:cs typeface="Arial"/>
              </a:rPr>
              <a:t>or </a:t>
            </a:r>
            <a:r>
              <a:rPr sz="2400" spc="-10" dirty="0">
                <a:latin typeface="Arial"/>
                <a:cs typeface="Arial"/>
              </a:rPr>
              <a:t>different? </a:t>
            </a:r>
            <a:r>
              <a:rPr sz="2400" spc="-5" dirty="0">
                <a:latin typeface="Arial"/>
                <a:cs typeface="Arial"/>
              </a:rPr>
              <a:t>If </a:t>
            </a:r>
            <a:r>
              <a:rPr sz="2400" dirty="0">
                <a:latin typeface="Arial"/>
                <a:cs typeface="Arial"/>
              </a:rPr>
              <a:t>you</a:t>
            </a:r>
            <a:r>
              <a:rPr sz="2400" spc="-2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say  </a:t>
            </a:r>
            <a:r>
              <a:rPr sz="2400" spc="-10" dirty="0">
                <a:latin typeface="Arial"/>
                <a:cs typeface="Arial"/>
              </a:rPr>
              <a:t>“different,” </a:t>
            </a:r>
            <a:r>
              <a:rPr sz="2400" spc="-5" dirty="0">
                <a:latin typeface="Arial"/>
                <a:cs typeface="Arial"/>
              </a:rPr>
              <a:t>then </a:t>
            </a:r>
            <a:r>
              <a:rPr sz="2400" dirty="0">
                <a:latin typeface="Arial"/>
                <a:cs typeface="Arial"/>
              </a:rPr>
              <a:t>say </a:t>
            </a:r>
            <a:r>
              <a:rPr sz="2400" spc="-5" dirty="0">
                <a:latin typeface="Arial"/>
                <a:cs typeface="Arial"/>
              </a:rPr>
              <a:t>which one is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bigger.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4724" y="1169542"/>
            <a:ext cx="7712709" cy="3330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100"/>
              </a:spcBef>
              <a:buClr>
                <a:srgbClr val="C4820D"/>
              </a:buClr>
              <a:buFont typeface="Arial"/>
              <a:buChar char="●"/>
              <a:tabLst>
                <a:tab pos="424815" algn="l"/>
                <a:tab pos="425450" algn="l"/>
              </a:tabLst>
            </a:pPr>
            <a:r>
              <a:rPr sz="2400" b="1" dirty="0">
                <a:solidFill>
                  <a:srgbClr val="3B3B3B"/>
                </a:solidFill>
                <a:latin typeface="Arial"/>
                <a:cs typeface="Arial"/>
              </a:rPr>
              <a:t>Mean: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Balance point of the</a:t>
            </a:r>
            <a:r>
              <a:rPr sz="2400" spc="-3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histogram</a:t>
            </a:r>
            <a:endParaRPr sz="2400" dirty="0">
              <a:latin typeface="Arial"/>
              <a:cs typeface="Arial"/>
            </a:endParaRPr>
          </a:p>
          <a:p>
            <a:pPr marL="424815" marR="898525" indent="-412750">
              <a:lnSpc>
                <a:spcPts val="2850"/>
              </a:lnSpc>
              <a:spcBef>
                <a:spcPts val="2085"/>
              </a:spcBef>
              <a:buClr>
                <a:srgbClr val="C4820D"/>
              </a:buClr>
              <a:buFont typeface="Arial"/>
              <a:buChar char="●"/>
              <a:tabLst>
                <a:tab pos="424815" algn="l"/>
                <a:tab pos="425450" algn="l"/>
              </a:tabLst>
            </a:pPr>
            <a:r>
              <a:rPr sz="2400" b="1" dirty="0">
                <a:solidFill>
                  <a:srgbClr val="3B3B3B"/>
                </a:solidFill>
                <a:latin typeface="Arial"/>
                <a:cs typeface="Arial"/>
              </a:rPr>
              <a:t>Median: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Half-way point of data; half the area of  histogram is on either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side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of</a:t>
            </a:r>
            <a:r>
              <a:rPr sz="2400" spc="-3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median</a:t>
            </a:r>
            <a:endParaRPr sz="2400" dirty="0">
              <a:latin typeface="Arial"/>
              <a:cs typeface="Arial"/>
            </a:endParaRPr>
          </a:p>
          <a:p>
            <a:pPr marL="424815" marR="5080" indent="-412750">
              <a:lnSpc>
                <a:spcPts val="2850"/>
              </a:lnSpc>
              <a:spcBef>
                <a:spcPts val="202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If the distribution is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symmetric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about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 value,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then that 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value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is both the average and the</a:t>
            </a:r>
            <a:r>
              <a:rPr sz="2400" spc="-4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median.</a:t>
            </a:r>
            <a:endParaRPr sz="2400" dirty="0">
              <a:latin typeface="Arial"/>
              <a:cs typeface="Arial"/>
            </a:endParaRPr>
          </a:p>
          <a:p>
            <a:pPr marL="424815" marR="444500" indent="-412750">
              <a:lnSpc>
                <a:spcPts val="2850"/>
              </a:lnSpc>
              <a:spcBef>
                <a:spcPts val="202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If the histogram is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skewed,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then 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mean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is pulled  away from 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median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in the direction of the</a:t>
            </a:r>
            <a:r>
              <a:rPr sz="2400" spc="-7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tail.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0225" y="212711"/>
            <a:ext cx="63734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Comparing Mean and</a:t>
            </a:r>
            <a:r>
              <a:rPr spc="-85" dirty="0"/>
              <a:t> </a:t>
            </a:r>
            <a:r>
              <a:rPr spc="-5" dirty="0"/>
              <a:t>Median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40400" y="881875"/>
            <a:ext cx="6473849" cy="38684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45681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Discussion</a:t>
            </a:r>
            <a:r>
              <a:rPr spc="-90" dirty="0"/>
              <a:t> </a:t>
            </a:r>
            <a:r>
              <a:rPr spc="-5" dirty="0"/>
              <a:t>Question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86275" y="1098258"/>
            <a:ext cx="1482090" cy="220091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313055">
              <a:lnSpc>
                <a:spcPts val="2850"/>
              </a:lnSpc>
              <a:spcBef>
                <a:spcPts val="220"/>
              </a:spcBef>
            </a:pPr>
            <a:r>
              <a:rPr sz="2400" spc="-5" dirty="0">
                <a:latin typeface="Arial"/>
                <a:cs typeface="Arial"/>
              </a:rPr>
              <a:t>Which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is  bigger?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350">
              <a:latin typeface="Arial"/>
              <a:cs typeface="Arial"/>
            </a:endParaRPr>
          </a:p>
          <a:p>
            <a:pPr marL="469265" indent="-457200">
              <a:lnSpc>
                <a:spcPct val="100000"/>
              </a:lnSpc>
              <a:buAutoNum type="alphaLcParenBoth"/>
              <a:tabLst>
                <a:tab pos="469900" algn="l"/>
              </a:tabLst>
            </a:pPr>
            <a:r>
              <a:rPr sz="2400" dirty="0">
                <a:latin typeface="Arial"/>
                <a:cs typeface="Arial"/>
              </a:rPr>
              <a:t>mean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AutoNum type="alphaLcParenBoth"/>
            </a:pPr>
            <a:endParaRPr sz="2450">
              <a:latin typeface="Arial"/>
              <a:cs typeface="Arial"/>
            </a:endParaRPr>
          </a:p>
          <a:p>
            <a:pPr marL="469265" indent="-457200">
              <a:lnSpc>
                <a:spcPct val="100000"/>
              </a:lnSpc>
              <a:buAutoNum type="alphaLcParenBoth"/>
              <a:tabLst>
                <a:tab pos="469900" algn="l"/>
              </a:tabLst>
            </a:pPr>
            <a:r>
              <a:rPr sz="2400" dirty="0">
                <a:latin typeface="Arial"/>
                <a:cs typeface="Arial"/>
              </a:rPr>
              <a:t>median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115" y="2240540"/>
            <a:ext cx="41840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Standard</a:t>
            </a:r>
            <a:r>
              <a:rPr spc="-95" dirty="0"/>
              <a:t> </a:t>
            </a:r>
            <a:r>
              <a:rPr spc="-5" dirty="0"/>
              <a:t>Deviation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413892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Defining</a:t>
            </a:r>
            <a:r>
              <a:rPr spc="-70" dirty="0"/>
              <a:t> </a:t>
            </a:r>
            <a:r>
              <a:rPr spc="-25" dirty="0"/>
              <a:t>Variability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225" y="1030477"/>
            <a:ext cx="7894955" cy="3507740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2400" b="1" spc="-5" dirty="0">
                <a:solidFill>
                  <a:srgbClr val="3B3B3B"/>
                </a:solidFill>
                <a:latin typeface="Arial"/>
                <a:cs typeface="Arial"/>
              </a:rPr>
              <a:t>Plan A: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“biggest value - smallest</a:t>
            </a:r>
            <a:r>
              <a:rPr sz="2400" spc="-1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value”</a:t>
            </a:r>
            <a:endParaRPr sz="2400" dirty="0">
              <a:latin typeface="Arial"/>
              <a:cs typeface="Arial"/>
            </a:endParaRPr>
          </a:p>
          <a:p>
            <a:pPr marL="469900" indent="-412750">
              <a:lnSpc>
                <a:spcPct val="100000"/>
              </a:lnSpc>
              <a:spcBef>
                <a:spcPts val="495"/>
              </a:spcBef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Doesn’t tell us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much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about 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shape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of the</a:t>
            </a:r>
            <a:r>
              <a:rPr sz="2400" spc="-9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distribution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C4820D"/>
              </a:buClr>
              <a:buFont typeface="Arial"/>
              <a:buChar char="●"/>
            </a:pPr>
            <a:endParaRPr sz="33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3B3B3B"/>
                </a:solidFill>
                <a:latin typeface="Arial"/>
                <a:cs typeface="Arial"/>
              </a:rPr>
              <a:t>Plan</a:t>
            </a:r>
            <a:r>
              <a:rPr sz="2400" b="1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b="1" spc="10" dirty="0">
                <a:solidFill>
                  <a:srgbClr val="3B3B3B"/>
                </a:solidFill>
                <a:latin typeface="Arial"/>
                <a:cs typeface="Arial"/>
              </a:rPr>
              <a:t>B</a:t>
            </a:r>
            <a:r>
              <a:rPr sz="2400" spc="10" dirty="0">
                <a:solidFill>
                  <a:srgbClr val="3B3B3B"/>
                </a:solidFill>
                <a:latin typeface="Arial"/>
                <a:cs typeface="Arial"/>
              </a:rPr>
              <a:t>:</a:t>
            </a:r>
            <a:endParaRPr sz="2400" dirty="0">
              <a:latin typeface="Arial"/>
              <a:cs typeface="Arial"/>
            </a:endParaRPr>
          </a:p>
          <a:p>
            <a:pPr marL="469900" indent="-412750">
              <a:lnSpc>
                <a:spcPct val="100000"/>
              </a:lnSpc>
              <a:spcBef>
                <a:spcPts val="495"/>
              </a:spcBef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Measure variability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around the</a:t>
            </a:r>
            <a:r>
              <a:rPr sz="2400" spc="-3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mean</a:t>
            </a:r>
            <a:endParaRPr sz="2400" dirty="0">
              <a:latin typeface="Arial"/>
              <a:cs typeface="Arial"/>
            </a:endParaRPr>
          </a:p>
          <a:p>
            <a:pPr marL="469900" indent="-412750">
              <a:lnSpc>
                <a:spcPct val="100000"/>
              </a:lnSpc>
              <a:spcBef>
                <a:spcPts val="15"/>
              </a:spcBef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Need to figure out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way to quantify</a:t>
            </a:r>
            <a:r>
              <a:rPr sz="2400" spc="-4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this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 dirty="0">
              <a:latin typeface="Arial"/>
              <a:cs typeface="Arial"/>
            </a:endParaRPr>
          </a:p>
          <a:p>
            <a:pPr marL="188595" algn="ctr">
              <a:lnSpc>
                <a:spcPct val="100000"/>
              </a:lnSpc>
              <a:spcBef>
                <a:spcPts val="1665"/>
              </a:spcBef>
            </a:pPr>
            <a:r>
              <a:rPr sz="2400" dirty="0">
                <a:solidFill>
                  <a:srgbClr val="3B7EA1"/>
                </a:solidFill>
                <a:latin typeface="Arial"/>
                <a:cs typeface="Arial"/>
              </a:rPr>
              <a:t>(Demo)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59569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How </a:t>
            </a:r>
            <a:r>
              <a:rPr spc="-10" dirty="0"/>
              <a:t>Far </a:t>
            </a:r>
            <a:r>
              <a:rPr spc="-5" dirty="0"/>
              <a:t>from the</a:t>
            </a:r>
            <a:r>
              <a:rPr spc="-185" dirty="0"/>
              <a:t> </a:t>
            </a:r>
            <a:r>
              <a:rPr spc="-25" dirty="0"/>
              <a:t>Average?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4724" y="1093342"/>
            <a:ext cx="7780655" cy="289623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24815" marR="5080" indent="-412750">
              <a:lnSpc>
                <a:spcPct val="100499"/>
              </a:lnSpc>
              <a:spcBef>
                <a:spcPts val="8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Standard deviation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(SD) measures roughly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how far</a:t>
            </a:r>
            <a:r>
              <a:rPr sz="2400" spc="-1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 data are from their</a:t>
            </a:r>
            <a:r>
              <a:rPr sz="2400" spc="-2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average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C4820D"/>
              </a:buClr>
              <a:buFont typeface="Arial"/>
              <a:buChar char="●"/>
            </a:pPr>
            <a:endParaRPr sz="2850" dirty="0">
              <a:latin typeface="Arial"/>
              <a:cs typeface="Arial"/>
            </a:endParaRPr>
          </a:p>
          <a:p>
            <a:pPr marL="424815" marR="517525" indent="-424815">
              <a:lnSpc>
                <a:spcPct val="117200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  <a:tab pos="1994535" algn="l"/>
                <a:tab pos="3093085" algn="l"/>
                <a:tab pos="4697730" algn="l"/>
                <a:tab pos="6640195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SD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= root mean square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of deviations from</a:t>
            </a:r>
            <a:r>
              <a:rPr sz="2400" spc="-12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average 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5	4	3	2	1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C4820D"/>
              </a:buClr>
              <a:buFont typeface="Arial"/>
              <a:buChar char="●"/>
            </a:pPr>
            <a:endParaRPr sz="3350" dirty="0"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SD has 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same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units as the</a:t>
            </a:r>
            <a:r>
              <a:rPr sz="2400" spc="-4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data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380555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Why </a:t>
            </a:r>
            <a:r>
              <a:rPr spc="-5" dirty="0"/>
              <a:t>Use the</a:t>
            </a:r>
            <a:r>
              <a:rPr spc="-85" dirty="0"/>
              <a:t> </a:t>
            </a:r>
            <a:r>
              <a:rPr spc="-5" dirty="0"/>
              <a:t>SD?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225" y="1081082"/>
            <a:ext cx="7940675" cy="32975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2235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There are two </a:t>
            </a:r>
            <a:r>
              <a:rPr sz="2400" dirty="0">
                <a:latin typeface="Arial"/>
                <a:cs typeface="Arial"/>
              </a:rPr>
              <a:t>main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reasons.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950" dirty="0">
              <a:latin typeface="Arial"/>
              <a:cs typeface="Arial"/>
            </a:endParaRPr>
          </a:p>
          <a:p>
            <a:pPr marL="469900" indent="-412750">
              <a:lnSpc>
                <a:spcPts val="2865"/>
              </a:lnSpc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sz="2400" b="1" spc="-5" dirty="0">
                <a:solidFill>
                  <a:srgbClr val="3B3B3B"/>
                </a:solidFill>
                <a:latin typeface="Arial"/>
                <a:cs typeface="Arial"/>
              </a:rPr>
              <a:t>The </a:t>
            </a:r>
            <a:r>
              <a:rPr sz="2400" b="1" dirty="0">
                <a:solidFill>
                  <a:srgbClr val="3B3B3B"/>
                </a:solidFill>
                <a:latin typeface="Arial"/>
                <a:cs typeface="Arial"/>
              </a:rPr>
              <a:t>first</a:t>
            </a:r>
            <a:r>
              <a:rPr sz="2400" b="1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B3B3B"/>
                </a:solidFill>
                <a:latin typeface="Arial"/>
                <a:cs typeface="Arial"/>
              </a:rPr>
              <a:t>reason: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ts val="2850"/>
              </a:lnSpc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No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matter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what 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shape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of the</a:t>
            </a:r>
            <a:r>
              <a:rPr sz="2400" spc="-4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distribution,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ts val="2865"/>
              </a:lnSpc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bulk of the data are in 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range “average ± a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few</a:t>
            </a:r>
            <a:r>
              <a:rPr sz="2400" spc="-10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SDs”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 dirty="0">
              <a:latin typeface="Arial"/>
              <a:cs typeface="Arial"/>
            </a:endParaRPr>
          </a:p>
          <a:p>
            <a:pPr marL="586740" lvl="1" indent="-413384">
              <a:lnSpc>
                <a:spcPts val="2865"/>
              </a:lnSpc>
              <a:spcBef>
                <a:spcPts val="2035"/>
              </a:spcBef>
              <a:buClr>
                <a:srgbClr val="C4820D"/>
              </a:buClr>
              <a:buChar char="●"/>
              <a:tabLst>
                <a:tab pos="586740" algn="l"/>
                <a:tab pos="587375" algn="l"/>
              </a:tabLst>
            </a:pPr>
            <a:r>
              <a:rPr sz="2400" b="1" spc="-5" dirty="0">
                <a:latin typeface="Arial"/>
                <a:cs typeface="Arial"/>
              </a:rPr>
              <a:t>The second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reason:</a:t>
            </a:r>
            <a:endParaRPr sz="2400" dirty="0">
              <a:latin typeface="Arial"/>
              <a:cs typeface="Arial"/>
            </a:endParaRPr>
          </a:p>
          <a:p>
            <a:pPr marL="129539">
              <a:lnSpc>
                <a:spcPts val="2865"/>
              </a:lnSpc>
            </a:pPr>
            <a:r>
              <a:rPr sz="2400" spc="-5" dirty="0">
                <a:latin typeface="Arial"/>
                <a:cs typeface="Arial"/>
              </a:rPr>
              <a:t>Coming up in the next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lecture.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1"/>
            <a:ext cx="73018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Review: Real vs. Bootstrap</a:t>
            </a:r>
            <a:r>
              <a:rPr spc="-75" dirty="0"/>
              <a:t> </a:t>
            </a:r>
            <a:r>
              <a:rPr spc="-20" dirty="0"/>
              <a:t>World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2625" y="1093342"/>
            <a:ext cx="67297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80535" algn="l"/>
              </a:tabLst>
            </a:pPr>
            <a:r>
              <a:rPr sz="2400" b="1" spc="-5" dirty="0">
                <a:solidFill>
                  <a:srgbClr val="3B7EA1"/>
                </a:solidFill>
                <a:latin typeface="Arial"/>
                <a:cs typeface="Arial"/>
              </a:rPr>
              <a:t>Real world </a:t>
            </a:r>
            <a:r>
              <a:rPr sz="2400" b="1" dirty="0">
                <a:solidFill>
                  <a:srgbClr val="3B7EA1"/>
                </a:solidFill>
                <a:latin typeface="Arial"/>
                <a:cs typeface="Arial"/>
              </a:rPr>
              <a:t>(what</a:t>
            </a:r>
            <a:r>
              <a:rPr sz="2400" b="1" spc="-5" dirty="0">
                <a:solidFill>
                  <a:srgbClr val="3B7EA1"/>
                </a:solidFill>
                <a:latin typeface="Arial"/>
                <a:cs typeface="Arial"/>
              </a:rPr>
              <a:t> we want):	Bootstrap</a:t>
            </a:r>
            <a:r>
              <a:rPr sz="2400" b="1" spc="-80" dirty="0">
                <a:solidFill>
                  <a:srgbClr val="3B7EA1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B7EA1"/>
                </a:solidFill>
                <a:latin typeface="Arial"/>
                <a:cs typeface="Arial"/>
              </a:rPr>
              <a:t>world: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379095" marR="5080" indent="-367030">
              <a:lnSpc>
                <a:spcPts val="2140"/>
              </a:lnSpc>
              <a:spcBef>
                <a:spcPts val="185"/>
              </a:spcBef>
              <a:buClr>
                <a:srgbClr val="C4820D"/>
              </a:buClr>
              <a:buChar char="●"/>
              <a:tabLst>
                <a:tab pos="379095" algn="l"/>
                <a:tab pos="379730" algn="l"/>
                <a:tab pos="4280535" algn="l"/>
              </a:tabLst>
            </a:pPr>
            <a:r>
              <a:rPr spc="-70" dirty="0"/>
              <a:t>T</a:t>
            </a:r>
            <a:r>
              <a:rPr dirty="0"/>
              <a:t>rue</a:t>
            </a:r>
            <a:r>
              <a:rPr spc="-5" dirty="0"/>
              <a:t> probabilit</a:t>
            </a:r>
            <a:r>
              <a:rPr dirty="0"/>
              <a:t>y</a:t>
            </a:r>
            <a:r>
              <a:rPr spc="-5" dirty="0"/>
              <a:t> distributio</a:t>
            </a:r>
            <a:r>
              <a:rPr dirty="0"/>
              <a:t>n	</a:t>
            </a:r>
            <a:r>
              <a:rPr dirty="0">
                <a:solidFill>
                  <a:srgbClr val="C4820D"/>
                </a:solidFill>
              </a:rPr>
              <a:t>●  </a:t>
            </a:r>
            <a:r>
              <a:rPr spc="-5" dirty="0"/>
              <a:t>(</a:t>
            </a:r>
            <a:r>
              <a:rPr b="1" spc="-5" dirty="0">
                <a:solidFill>
                  <a:srgbClr val="3B7EA1"/>
                </a:solidFill>
                <a:latin typeface="Arial"/>
                <a:cs typeface="Arial"/>
              </a:rPr>
              <a:t>population</a:t>
            </a:r>
            <a:r>
              <a:rPr spc="-5" dirty="0"/>
              <a:t>)</a:t>
            </a:r>
          </a:p>
          <a:p>
            <a:pPr marL="836294" lvl="1" indent="-367030">
              <a:lnSpc>
                <a:spcPts val="2110"/>
              </a:lnSpc>
              <a:buClr>
                <a:srgbClr val="C4820D"/>
              </a:buClr>
              <a:buChar char="○"/>
              <a:tabLst>
                <a:tab pos="836294" algn="l"/>
                <a:tab pos="836930" algn="l"/>
              </a:tabLst>
            </a:pPr>
            <a:r>
              <a:rPr sz="1800" dirty="0">
                <a:solidFill>
                  <a:srgbClr val="3B3B3B"/>
                </a:solidFill>
                <a:latin typeface="Arial"/>
                <a:cs typeface="Arial"/>
              </a:rPr>
              <a:t>→ </a:t>
            </a:r>
            <a:r>
              <a:rPr sz="1800" spc="-5" dirty="0">
                <a:solidFill>
                  <a:srgbClr val="3B3B3B"/>
                </a:solidFill>
                <a:latin typeface="Arial"/>
                <a:cs typeface="Arial"/>
              </a:rPr>
              <a:t>Random </a:t>
            </a:r>
            <a:r>
              <a:rPr sz="1800" dirty="0">
                <a:solidFill>
                  <a:srgbClr val="3B3B3B"/>
                </a:solidFill>
                <a:latin typeface="Arial"/>
                <a:cs typeface="Arial"/>
              </a:rPr>
              <a:t>sample</a:t>
            </a:r>
            <a:r>
              <a:rPr sz="1800" spc="-2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B3B3B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  <a:p>
            <a:pPr marL="1293495" lvl="2" indent="-367030">
              <a:lnSpc>
                <a:spcPct val="100000"/>
              </a:lnSpc>
              <a:spcBef>
                <a:spcPts val="15"/>
              </a:spcBef>
              <a:buClr>
                <a:srgbClr val="C4820D"/>
              </a:buClr>
              <a:buChar char="■"/>
              <a:tabLst>
                <a:tab pos="1293495" algn="l"/>
                <a:tab pos="1294130" algn="l"/>
              </a:tabLst>
            </a:pPr>
            <a:r>
              <a:rPr sz="1800" dirty="0">
                <a:solidFill>
                  <a:srgbClr val="3B3B3B"/>
                </a:solidFill>
                <a:latin typeface="Arial"/>
                <a:cs typeface="Arial"/>
              </a:rPr>
              <a:t>→ </a:t>
            </a:r>
            <a:r>
              <a:rPr sz="1800" spc="-5" dirty="0">
                <a:solidFill>
                  <a:srgbClr val="3B3B3B"/>
                </a:solidFill>
                <a:latin typeface="Arial"/>
                <a:cs typeface="Arial"/>
              </a:rPr>
              <a:t>Estimate</a:t>
            </a:r>
            <a:r>
              <a:rPr sz="1800" spc="-2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B3B3B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08225" y="1525016"/>
            <a:ext cx="3183255" cy="167703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5080">
              <a:lnSpc>
                <a:spcPts val="2140"/>
              </a:lnSpc>
              <a:spcBef>
                <a:spcPts val="185"/>
              </a:spcBef>
            </a:pPr>
            <a:r>
              <a:rPr sz="1800" spc="-5" dirty="0">
                <a:solidFill>
                  <a:srgbClr val="3B3B3B"/>
                </a:solidFill>
                <a:latin typeface="Arial"/>
                <a:cs typeface="Arial"/>
              </a:rPr>
              <a:t>Empirical distribution of original  </a:t>
            </a:r>
            <a:r>
              <a:rPr sz="1800" dirty="0">
                <a:solidFill>
                  <a:srgbClr val="3B3B3B"/>
                </a:solidFill>
                <a:latin typeface="Arial"/>
                <a:cs typeface="Arial"/>
              </a:rPr>
              <a:t>sample</a:t>
            </a:r>
            <a:r>
              <a:rPr sz="1800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B3B3B"/>
                </a:solidFill>
                <a:latin typeface="Arial"/>
                <a:cs typeface="Arial"/>
              </a:rPr>
              <a:t>(</a:t>
            </a:r>
            <a:r>
              <a:rPr sz="1800" b="1" dirty="0">
                <a:solidFill>
                  <a:srgbClr val="B45F06"/>
                </a:solidFill>
                <a:latin typeface="Arial"/>
                <a:cs typeface="Arial"/>
              </a:rPr>
              <a:t>“population”</a:t>
            </a:r>
            <a:r>
              <a:rPr sz="1800" dirty="0">
                <a:solidFill>
                  <a:srgbClr val="3B3B3B"/>
                </a:solidFill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  <a:p>
            <a:pPr marL="469900" indent="-367030">
              <a:lnSpc>
                <a:spcPts val="2110"/>
              </a:lnSpc>
              <a:buClr>
                <a:srgbClr val="C4820D"/>
              </a:buClr>
              <a:buChar char="○"/>
              <a:tabLst>
                <a:tab pos="469265" algn="l"/>
                <a:tab pos="469900" algn="l"/>
              </a:tabLst>
            </a:pPr>
            <a:r>
              <a:rPr sz="1800" dirty="0">
                <a:solidFill>
                  <a:srgbClr val="3B3B3B"/>
                </a:solidFill>
                <a:latin typeface="Arial"/>
                <a:cs typeface="Arial"/>
              </a:rPr>
              <a:t>→ </a:t>
            </a:r>
            <a:r>
              <a:rPr sz="1800" spc="-5" dirty="0">
                <a:solidFill>
                  <a:srgbClr val="3B3B3B"/>
                </a:solidFill>
                <a:latin typeface="Arial"/>
                <a:cs typeface="Arial"/>
              </a:rPr>
              <a:t>Bootstrap </a:t>
            </a:r>
            <a:r>
              <a:rPr sz="1800" dirty="0">
                <a:solidFill>
                  <a:srgbClr val="3B3B3B"/>
                </a:solidFill>
                <a:latin typeface="Arial"/>
                <a:cs typeface="Arial"/>
              </a:rPr>
              <a:t>sample</a:t>
            </a:r>
            <a:r>
              <a:rPr sz="1800" spc="-4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B3B3B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  <a:p>
            <a:pPr marL="927100" lvl="1" indent="-367030">
              <a:lnSpc>
                <a:spcPct val="100000"/>
              </a:lnSpc>
              <a:spcBef>
                <a:spcPts val="15"/>
              </a:spcBef>
              <a:buClr>
                <a:srgbClr val="C4820D"/>
              </a:buClr>
              <a:buChar char="■"/>
              <a:tabLst>
                <a:tab pos="926465" algn="l"/>
                <a:tab pos="927100" algn="l"/>
              </a:tabLst>
            </a:pPr>
            <a:r>
              <a:rPr sz="1800" dirty="0">
                <a:solidFill>
                  <a:srgbClr val="3B3B3B"/>
                </a:solidFill>
                <a:latin typeface="Arial"/>
                <a:cs typeface="Arial"/>
              </a:rPr>
              <a:t>→ </a:t>
            </a:r>
            <a:r>
              <a:rPr sz="1800" spc="-5" dirty="0">
                <a:solidFill>
                  <a:srgbClr val="3B3B3B"/>
                </a:solidFill>
                <a:latin typeface="Arial"/>
                <a:cs typeface="Arial"/>
              </a:rPr>
              <a:t>Estimate</a:t>
            </a:r>
            <a:r>
              <a:rPr sz="1800" spc="-3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B3B3B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  <a:p>
            <a:pPr marL="469900" indent="-367030">
              <a:lnSpc>
                <a:spcPct val="100000"/>
              </a:lnSpc>
              <a:spcBef>
                <a:spcPts val="15"/>
              </a:spcBef>
              <a:buClr>
                <a:srgbClr val="C4820D"/>
              </a:buClr>
              <a:buChar char="○"/>
              <a:tabLst>
                <a:tab pos="469265" algn="l"/>
                <a:tab pos="469900" algn="l"/>
              </a:tabLst>
            </a:pPr>
            <a:r>
              <a:rPr sz="1800" dirty="0">
                <a:solidFill>
                  <a:srgbClr val="3B3B3B"/>
                </a:solidFill>
                <a:latin typeface="Arial"/>
                <a:cs typeface="Arial"/>
              </a:rPr>
              <a:t>→ </a:t>
            </a:r>
            <a:r>
              <a:rPr sz="1800" spc="-5" dirty="0">
                <a:solidFill>
                  <a:srgbClr val="3B3B3B"/>
                </a:solidFill>
                <a:latin typeface="Arial"/>
                <a:cs typeface="Arial"/>
              </a:rPr>
              <a:t>Bootstrap </a:t>
            </a:r>
            <a:r>
              <a:rPr sz="1800" dirty="0">
                <a:solidFill>
                  <a:srgbClr val="3B3B3B"/>
                </a:solidFill>
                <a:latin typeface="Arial"/>
                <a:cs typeface="Arial"/>
              </a:rPr>
              <a:t>sample</a:t>
            </a:r>
            <a:r>
              <a:rPr sz="1800" spc="-4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B3B3B"/>
                </a:solidFill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  <a:p>
            <a:pPr marL="927100" lvl="1" indent="-367030">
              <a:lnSpc>
                <a:spcPct val="100000"/>
              </a:lnSpc>
              <a:spcBef>
                <a:spcPts val="15"/>
              </a:spcBef>
              <a:buClr>
                <a:srgbClr val="C4820D"/>
              </a:buClr>
              <a:buChar char="■"/>
              <a:tabLst>
                <a:tab pos="926465" algn="l"/>
                <a:tab pos="927100" algn="l"/>
              </a:tabLst>
            </a:pPr>
            <a:r>
              <a:rPr sz="1800" dirty="0">
                <a:solidFill>
                  <a:srgbClr val="3B3B3B"/>
                </a:solidFill>
                <a:latin typeface="Arial"/>
                <a:cs typeface="Arial"/>
              </a:rPr>
              <a:t>→ </a:t>
            </a:r>
            <a:r>
              <a:rPr sz="1800" spc="-5" dirty="0">
                <a:solidFill>
                  <a:srgbClr val="3B3B3B"/>
                </a:solidFill>
                <a:latin typeface="Arial"/>
                <a:cs typeface="Arial"/>
              </a:rPr>
              <a:t>Estimate</a:t>
            </a:r>
            <a:r>
              <a:rPr sz="1800" spc="-3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B3B3B"/>
                </a:solidFill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17552" y="3178556"/>
            <a:ext cx="6811645" cy="1497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60520" indent="-367665">
              <a:lnSpc>
                <a:spcPct val="100000"/>
              </a:lnSpc>
              <a:spcBef>
                <a:spcPts val="100"/>
              </a:spcBef>
              <a:buClr>
                <a:srgbClr val="C4820D"/>
              </a:buClr>
              <a:buChar char="○"/>
              <a:tabLst>
                <a:tab pos="4159885" algn="l"/>
                <a:tab pos="4161154" algn="l"/>
              </a:tabLst>
            </a:pPr>
            <a:r>
              <a:rPr sz="1800" spc="-5" dirty="0">
                <a:solidFill>
                  <a:srgbClr val="3B3B3B"/>
                </a:solidFill>
                <a:latin typeface="Arial"/>
                <a:cs typeface="Arial"/>
              </a:rPr>
              <a:t>...</a:t>
            </a:r>
            <a:endParaRPr sz="1800">
              <a:latin typeface="Arial"/>
              <a:cs typeface="Arial"/>
            </a:endParaRPr>
          </a:p>
          <a:p>
            <a:pPr marL="4160520" indent="-367665">
              <a:lnSpc>
                <a:spcPct val="100000"/>
              </a:lnSpc>
              <a:spcBef>
                <a:spcPts val="15"/>
              </a:spcBef>
              <a:buClr>
                <a:srgbClr val="C4820D"/>
              </a:buClr>
              <a:buChar char="○"/>
              <a:tabLst>
                <a:tab pos="4159885" algn="l"/>
                <a:tab pos="4161154" algn="l"/>
              </a:tabLst>
            </a:pPr>
            <a:r>
              <a:rPr sz="1800" dirty="0">
                <a:solidFill>
                  <a:srgbClr val="3B3B3B"/>
                </a:solidFill>
                <a:latin typeface="Arial"/>
                <a:cs typeface="Arial"/>
              </a:rPr>
              <a:t>→ </a:t>
            </a:r>
            <a:r>
              <a:rPr sz="1800" spc="-5" dirty="0">
                <a:solidFill>
                  <a:srgbClr val="3B3B3B"/>
                </a:solidFill>
                <a:latin typeface="Arial"/>
                <a:cs typeface="Arial"/>
              </a:rPr>
              <a:t>Bootstrap </a:t>
            </a:r>
            <a:r>
              <a:rPr sz="1800" dirty="0">
                <a:solidFill>
                  <a:srgbClr val="3B3B3B"/>
                </a:solidFill>
                <a:latin typeface="Arial"/>
                <a:cs typeface="Arial"/>
              </a:rPr>
              <a:t>sample</a:t>
            </a:r>
            <a:r>
              <a:rPr sz="1800" spc="-10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3B3B3B"/>
                </a:solidFill>
                <a:latin typeface="Arial"/>
                <a:cs typeface="Arial"/>
              </a:rPr>
              <a:t>1000</a:t>
            </a:r>
            <a:endParaRPr sz="1800">
              <a:latin typeface="Arial"/>
              <a:cs typeface="Arial"/>
            </a:endParaRPr>
          </a:p>
          <a:p>
            <a:pPr marL="4617720" lvl="1" indent="-367665">
              <a:lnSpc>
                <a:spcPct val="100000"/>
              </a:lnSpc>
              <a:spcBef>
                <a:spcPts val="15"/>
              </a:spcBef>
              <a:buClr>
                <a:srgbClr val="C4820D"/>
              </a:buClr>
              <a:buChar char="■"/>
              <a:tabLst>
                <a:tab pos="4617085" algn="l"/>
                <a:tab pos="4618355" algn="l"/>
              </a:tabLst>
            </a:pPr>
            <a:r>
              <a:rPr sz="1800" dirty="0">
                <a:solidFill>
                  <a:srgbClr val="3B3B3B"/>
                </a:solidFill>
                <a:latin typeface="Arial"/>
                <a:cs typeface="Arial"/>
              </a:rPr>
              <a:t>→ </a:t>
            </a:r>
            <a:r>
              <a:rPr sz="1800" spc="-5" dirty="0">
                <a:solidFill>
                  <a:srgbClr val="3B3B3B"/>
                </a:solidFill>
                <a:latin typeface="Arial"/>
                <a:cs typeface="Arial"/>
              </a:rPr>
              <a:t>Estimate</a:t>
            </a:r>
            <a:r>
              <a:rPr sz="1800" spc="-4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3B3B3B"/>
                </a:solidFill>
                <a:latin typeface="Arial"/>
                <a:cs typeface="Arial"/>
              </a:rPr>
              <a:t>1000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3B7EA1"/>
                </a:solidFill>
                <a:latin typeface="Arial"/>
                <a:cs typeface="Arial"/>
              </a:rPr>
              <a:t>Hope: </a:t>
            </a:r>
            <a:r>
              <a:rPr sz="2400" spc="-5" dirty="0">
                <a:latin typeface="Arial"/>
                <a:cs typeface="Arial"/>
              </a:rPr>
              <a:t>these two </a:t>
            </a:r>
            <a:r>
              <a:rPr sz="2400" dirty="0">
                <a:latin typeface="Arial"/>
                <a:cs typeface="Arial"/>
              </a:rPr>
              <a:t>scenarios </a:t>
            </a:r>
            <a:r>
              <a:rPr sz="2400" spc="-5" dirty="0">
                <a:latin typeface="Arial"/>
                <a:cs typeface="Arial"/>
              </a:rPr>
              <a:t>are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analogous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6775" y="2904550"/>
            <a:ext cx="1541145" cy="344170"/>
          </a:xfrm>
          <a:custGeom>
            <a:avLst/>
            <a:gdLst/>
            <a:ahLst/>
            <a:cxnLst/>
            <a:rect l="l" t="t" r="r" b="b"/>
            <a:pathLst>
              <a:path w="1541145" h="344169">
                <a:moveTo>
                  <a:pt x="1541099" y="344099"/>
                </a:moveTo>
                <a:lnTo>
                  <a:pt x="0" y="344099"/>
                </a:lnTo>
                <a:lnTo>
                  <a:pt x="0" y="0"/>
                </a:lnTo>
                <a:lnTo>
                  <a:pt x="1541099" y="0"/>
                </a:lnTo>
                <a:lnTo>
                  <a:pt x="1541099" y="3440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62487" y="2636437"/>
          <a:ext cx="4236084" cy="14756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26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92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3824">
                <a:tc>
                  <a:txBody>
                    <a:bodyPr/>
                    <a:lstStyle/>
                    <a:p>
                      <a:pPr marR="39370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FF0000"/>
                      </a:solidFill>
                      <a:prstDash val="solid"/>
                    </a:lnR>
                    <a:lnB w="9525">
                      <a:solidFill>
                        <a:srgbClr val="FF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575945" indent="-367665">
                        <a:lnSpc>
                          <a:spcPts val="1900"/>
                        </a:lnSpc>
                        <a:buClr>
                          <a:srgbClr val="C4820D"/>
                        </a:buClr>
                        <a:buChar char="○"/>
                        <a:tabLst>
                          <a:tab pos="575945" algn="l"/>
                          <a:tab pos="576580" algn="l"/>
                        </a:tabLst>
                      </a:pPr>
                      <a:r>
                        <a:rPr sz="1800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→ </a:t>
                      </a:r>
                      <a:r>
                        <a:rPr sz="1800" spc="-5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Random </a:t>
                      </a:r>
                      <a:r>
                        <a:rPr sz="1800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sample</a:t>
                      </a:r>
                      <a:r>
                        <a:rPr sz="1800" spc="-40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FF0000"/>
                      </a:solidFill>
                      <a:prstDash val="solid"/>
                    </a:lnL>
                    <a:lnR w="28575">
                      <a:solidFill>
                        <a:srgbClr val="FF0000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09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4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Can’t get</a:t>
                      </a:r>
                      <a:r>
                        <a:rPr sz="1400" spc="-8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th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7630" marB="0">
                    <a:lnL w="9525">
                      <a:solidFill>
                        <a:srgbClr val="FF0000"/>
                      </a:solidFill>
                      <a:prstDash val="solid"/>
                    </a:lnL>
                    <a:lnR w="28575">
                      <a:solidFill>
                        <a:srgbClr val="FF0000"/>
                      </a:solidFill>
                      <a:prstDash val="solid"/>
                    </a:lnR>
                    <a:lnT w="9525">
                      <a:solidFill>
                        <a:srgbClr val="FF0000"/>
                      </a:solidFill>
                      <a:prstDash val="solid"/>
                    </a:lnT>
                    <a:lnB w="9525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4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ese</a:t>
                      </a:r>
                      <a:r>
                        <a:rPr sz="1400" spc="-3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:(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7630" marB="0">
                    <a:lnL w="28575">
                      <a:solidFill>
                        <a:srgbClr val="FF0000"/>
                      </a:solidFill>
                      <a:prstDash val="solid"/>
                    </a:lnL>
                    <a:lnR w="9525">
                      <a:solidFill>
                        <a:srgbClr val="FF0000"/>
                      </a:solidFill>
                      <a:prstDash val="solid"/>
                    </a:lnR>
                    <a:lnB w="9525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8945" indent="-367665">
                        <a:lnSpc>
                          <a:spcPct val="100000"/>
                        </a:lnSpc>
                        <a:spcBef>
                          <a:spcPts val="80"/>
                        </a:spcBef>
                        <a:buClr>
                          <a:srgbClr val="C4820D"/>
                        </a:buClr>
                        <a:buChar char="■"/>
                        <a:tabLst>
                          <a:tab pos="448945" algn="l"/>
                          <a:tab pos="449580" algn="l"/>
                        </a:tabLst>
                      </a:pPr>
                      <a:r>
                        <a:rPr sz="1800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→ </a:t>
                      </a:r>
                      <a:r>
                        <a:rPr sz="1800" spc="-5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Estimate</a:t>
                      </a:r>
                      <a:r>
                        <a:rPr sz="1800" spc="-30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9525">
                      <a:solidFill>
                        <a:srgbClr val="FF0000"/>
                      </a:solidFill>
                      <a:prstDash val="solid"/>
                    </a:lnL>
                    <a:lnR w="28575">
                      <a:solidFill>
                        <a:srgbClr val="FF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7774">
                <a:tc>
                  <a:txBody>
                    <a:bodyPr/>
                    <a:lstStyle/>
                    <a:p>
                      <a:pPr marR="39370"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FF0000"/>
                      </a:solidFill>
                      <a:prstDash val="solid"/>
                    </a:lnR>
                    <a:lnT w="9525">
                      <a:solidFill>
                        <a:srgbClr val="FF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 marL="575945" indent="-367665">
                        <a:lnSpc>
                          <a:spcPts val="1710"/>
                        </a:lnSpc>
                        <a:buClr>
                          <a:srgbClr val="C4820D"/>
                        </a:buClr>
                        <a:buChar char="○"/>
                        <a:tabLst>
                          <a:tab pos="575945" algn="l"/>
                          <a:tab pos="576580" algn="l"/>
                        </a:tabLst>
                      </a:pPr>
                      <a:r>
                        <a:rPr sz="1800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…</a:t>
                      </a:r>
                      <a:endParaRPr sz="1800" dirty="0">
                        <a:latin typeface="Arial"/>
                        <a:cs typeface="Arial"/>
                      </a:endParaRPr>
                    </a:p>
                    <a:p>
                      <a:pPr marL="575945" indent="-367665">
                        <a:lnSpc>
                          <a:spcPct val="100000"/>
                        </a:lnSpc>
                        <a:spcBef>
                          <a:spcPts val="15"/>
                        </a:spcBef>
                        <a:buClr>
                          <a:srgbClr val="C4820D"/>
                        </a:buClr>
                        <a:buChar char="○"/>
                        <a:tabLst>
                          <a:tab pos="575945" algn="l"/>
                          <a:tab pos="576580" algn="l"/>
                        </a:tabLst>
                      </a:pPr>
                      <a:r>
                        <a:rPr sz="1800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→ </a:t>
                      </a:r>
                      <a:r>
                        <a:rPr sz="1800" spc="-5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Random </a:t>
                      </a:r>
                      <a:r>
                        <a:rPr sz="1800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sample</a:t>
                      </a:r>
                      <a:r>
                        <a:rPr sz="1800" spc="-105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10000</a:t>
                      </a:r>
                      <a:endParaRPr sz="1800" dirty="0">
                        <a:latin typeface="Arial"/>
                        <a:cs typeface="Arial"/>
                      </a:endParaRPr>
                    </a:p>
                    <a:p>
                      <a:pPr marL="1033144" lvl="1" indent="-367665">
                        <a:lnSpc>
                          <a:spcPct val="100000"/>
                        </a:lnSpc>
                        <a:spcBef>
                          <a:spcPts val="15"/>
                        </a:spcBef>
                        <a:buClr>
                          <a:srgbClr val="C4820D"/>
                        </a:buClr>
                        <a:buChar char="■"/>
                        <a:tabLst>
                          <a:tab pos="1033144" algn="l"/>
                          <a:tab pos="1033780" algn="l"/>
                        </a:tabLst>
                      </a:pPr>
                      <a:r>
                        <a:rPr sz="1800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→ </a:t>
                      </a:r>
                      <a:r>
                        <a:rPr sz="1800" spc="-5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Estimate</a:t>
                      </a:r>
                      <a:r>
                        <a:rPr sz="1800" spc="-45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10000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FF0000"/>
                      </a:solidFill>
                      <a:prstDash val="solid"/>
                    </a:lnL>
                    <a:lnR w="28575">
                      <a:solidFill>
                        <a:srgbClr val="FF0000"/>
                      </a:solidFill>
                      <a:prstDash val="soli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2437" y="1310006"/>
            <a:ext cx="8239125" cy="3438525"/>
            <a:chOff x="452437" y="1310006"/>
            <a:chExt cx="8239125" cy="3438525"/>
          </a:xfrm>
        </p:grpSpPr>
        <p:sp>
          <p:nvSpPr>
            <p:cNvPr id="3" name="object 3"/>
            <p:cNvSpPr/>
            <p:nvPr/>
          </p:nvSpPr>
          <p:spPr>
            <a:xfrm>
              <a:off x="2700762" y="2571752"/>
              <a:ext cx="238760" cy="0"/>
            </a:xfrm>
            <a:custGeom>
              <a:avLst/>
              <a:gdLst/>
              <a:ahLst/>
              <a:cxnLst/>
              <a:rect l="l" t="t" r="r" b="b"/>
              <a:pathLst>
                <a:path w="238760">
                  <a:moveTo>
                    <a:pt x="0" y="0"/>
                  </a:moveTo>
                  <a:lnTo>
                    <a:pt x="238262" y="0"/>
                  </a:lnTo>
                </a:path>
              </a:pathLst>
            </a:custGeom>
            <a:ln w="28574">
              <a:solidFill>
                <a:srgbClr val="3368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924737" y="2510267"/>
              <a:ext cx="158251" cy="12297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856624" y="1584149"/>
              <a:ext cx="861694" cy="957580"/>
            </a:xfrm>
            <a:custGeom>
              <a:avLst/>
              <a:gdLst/>
              <a:ahLst/>
              <a:cxnLst/>
              <a:rect l="l" t="t" r="r" b="b"/>
              <a:pathLst>
                <a:path w="861695" h="957580">
                  <a:moveTo>
                    <a:pt x="0" y="957070"/>
                  </a:moveTo>
                  <a:lnTo>
                    <a:pt x="861495" y="0"/>
                  </a:lnTo>
                </a:path>
              </a:pathLst>
            </a:custGeom>
            <a:ln w="28574">
              <a:solidFill>
                <a:srgbClr val="3368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668753" y="1473480"/>
              <a:ext cx="150410" cy="15653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20622" y="2566008"/>
              <a:ext cx="1141095" cy="13970"/>
            </a:xfrm>
            <a:custGeom>
              <a:avLst/>
              <a:gdLst/>
              <a:ahLst/>
              <a:cxnLst/>
              <a:rect l="l" t="t" r="r" b="b"/>
              <a:pathLst>
                <a:path w="1141095" h="13969">
                  <a:moveTo>
                    <a:pt x="0" y="13822"/>
                  </a:moveTo>
                  <a:lnTo>
                    <a:pt x="1140762" y="0"/>
                  </a:lnTo>
                </a:path>
              </a:pathLst>
            </a:custGeom>
            <a:ln w="28574">
              <a:solidFill>
                <a:srgbClr val="3368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646525" y="2504526"/>
              <a:ext cx="158813" cy="12296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94229" y="2673447"/>
              <a:ext cx="918844" cy="939800"/>
            </a:xfrm>
            <a:custGeom>
              <a:avLst/>
              <a:gdLst/>
              <a:ahLst/>
              <a:cxnLst/>
              <a:rect l="l" t="t" r="r" b="b"/>
              <a:pathLst>
                <a:path w="918845" h="939800">
                  <a:moveTo>
                    <a:pt x="0" y="0"/>
                  </a:moveTo>
                  <a:lnTo>
                    <a:pt x="918741" y="939706"/>
                  </a:lnTo>
                </a:path>
              </a:pathLst>
            </a:custGeom>
            <a:ln w="28574">
              <a:solidFill>
                <a:srgbClr val="3368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664934" y="3565870"/>
              <a:ext cx="152978" cy="15429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96150" y="1314768"/>
              <a:ext cx="1265555" cy="625475"/>
            </a:xfrm>
            <a:custGeom>
              <a:avLst/>
              <a:gdLst/>
              <a:ahLst/>
              <a:cxnLst/>
              <a:rect l="l" t="t" r="r" b="b"/>
              <a:pathLst>
                <a:path w="1265554" h="625475">
                  <a:moveTo>
                    <a:pt x="1172499" y="555599"/>
                  </a:moveTo>
                  <a:lnTo>
                    <a:pt x="92599" y="555599"/>
                  </a:lnTo>
                  <a:lnTo>
                    <a:pt x="56555" y="548323"/>
                  </a:lnTo>
                  <a:lnTo>
                    <a:pt x="27121" y="528478"/>
                  </a:lnTo>
                  <a:lnTo>
                    <a:pt x="7276" y="499044"/>
                  </a:lnTo>
                  <a:lnTo>
                    <a:pt x="0" y="462999"/>
                  </a:lnTo>
                  <a:lnTo>
                    <a:pt x="0" y="92599"/>
                  </a:lnTo>
                  <a:lnTo>
                    <a:pt x="7276" y="56555"/>
                  </a:lnTo>
                  <a:lnTo>
                    <a:pt x="27121" y="27121"/>
                  </a:lnTo>
                  <a:lnTo>
                    <a:pt x="56555" y="7276"/>
                  </a:lnTo>
                  <a:lnTo>
                    <a:pt x="92599" y="0"/>
                  </a:lnTo>
                  <a:lnTo>
                    <a:pt x="1172499" y="0"/>
                  </a:lnTo>
                  <a:lnTo>
                    <a:pt x="1223874" y="15557"/>
                  </a:lnTo>
                  <a:lnTo>
                    <a:pt x="1258051" y="57163"/>
                  </a:lnTo>
                  <a:lnTo>
                    <a:pt x="1265099" y="92599"/>
                  </a:lnTo>
                  <a:lnTo>
                    <a:pt x="1265099" y="462999"/>
                  </a:lnTo>
                  <a:lnTo>
                    <a:pt x="1257823" y="499044"/>
                  </a:lnTo>
                  <a:lnTo>
                    <a:pt x="1237978" y="528478"/>
                  </a:lnTo>
                  <a:lnTo>
                    <a:pt x="1208544" y="548323"/>
                  </a:lnTo>
                  <a:lnTo>
                    <a:pt x="1172499" y="555599"/>
                  </a:lnTo>
                  <a:close/>
                </a:path>
                <a:path w="1265554" h="625475">
                  <a:moveTo>
                    <a:pt x="368991" y="625049"/>
                  </a:moveTo>
                  <a:lnTo>
                    <a:pt x="210849" y="555599"/>
                  </a:lnTo>
                  <a:lnTo>
                    <a:pt x="527124" y="555599"/>
                  </a:lnTo>
                  <a:lnTo>
                    <a:pt x="368991" y="625049"/>
                  </a:lnTo>
                  <a:close/>
                </a:path>
              </a:pathLst>
            </a:custGeom>
            <a:solidFill>
              <a:srgbClr val="CEE1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96150" y="1314768"/>
              <a:ext cx="1265555" cy="625475"/>
            </a:xfrm>
            <a:custGeom>
              <a:avLst/>
              <a:gdLst/>
              <a:ahLst/>
              <a:cxnLst/>
              <a:rect l="l" t="t" r="r" b="b"/>
              <a:pathLst>
                <a:path w="1265554" h="625475">
                  <a:moveTo>
                    <a:pt x="0" y="92599"/>
                  </a:moveTo>
                  <a:lnTo>
                    <a:pt x="7276" y="56555"/>
                  </a:lnTo>
                  <a:lnTo>
                    <a:pt x="27121" y="27121"/>
                  </a:lnTo>
                  <a:lnTo>
                    <a:pt x="56555" y="7276"/>
                  </a:lnTo>
                  <a:lnTo>
                    <a:pt x="92599" y="0"/>
                  </a:lnTo>
                  <a:lnTo>
                    <a:pt x="210849" y="0"/>
                  </a:lnTo>
                  <a:lnTo>
                    <a:pt x="527124" y="0"/>
                  </a:lnTo>
                  <a:lnTo>
                    <a:pt x="1172499" y="0"/>
                  </a:lnTo>
                  <a:lnTo>
                    <a:pt x="1190649" y="1795"/>
                  </a:lnTo>
                  <a:lnTo>
                    <a:pt x="1237977" y="27121"/>
                  </a:lnTo>
                  <a:lnTo>
                    <a:pt x="1263304" y="74450"/>
                  </a:lnTo>
                  <a:lnTo>
                    <a:pt x="1265099" y="92599"/>
                  </a:lnTo>
                  <a:lnTo>
                    <a:pt x="1265099" y="324099"/>
                  </a:lnTo>
                  <a:lnTo>
                    <a:pt x="1265099" y="462999"/>
                  </a:lnTo>
                  <a:lnTo>
                    <a:pt x="1257823" y="499044"/>
                  </a:lnTo>
                  <a:lnTo>
                    <a:pt x="1237978" y="528478"/>
                  </a:lnTo>
                  <a:lnTo>
                    <a:pt x="1208544" y="548323"/>
                  </a:lnTo>
                  <a:lnTo>
                    <a:pt x="1172499" y="555599"/>
                  </a:lnTo>
                  <a:lnTo>
                    <a:pt x="527124" y="555599"/>
                  </a:lnTo>
                  <a:lnTo>
                    <a:pt x="368991" y="625049"/>
                  </a:lnTo>
                  <a:lnTo>
                    <a:pt x="210849" y="555599"/>
                  </a:lnTo>
                  <a:lnTo>
                    <a:pt x="92599" y="555599"/>
                  </a:lnTo>
                  <a:lnTo>
                    <a:pt x="56555" y="548323"/>
                  </a:lnTo>
                  <a:lnTo>
                    <a:pt x="27121" y="528478"/>
                  </a:lnTo>
                  <a:lnTo>
                    <a:pt x="7276" y="499044"/>
                  </a:lnTo>
                  <a:lnTo>
                    <a:pt x="0" y="462999"/>
                  </a:lnTo>
                  <a:lnTo>
                    <a:pt x="0" y="324099"/>
                  </a:lnTo>
                  <a:lnTo>
                    <a:pt x="0" y="92599"/>
                  </a:lnTo>
                  <a:close/>
                </a:path>
              </a:pathLst>
            </a:custGeom>
            <a:ln w="9524">
              <a:solidFill>
                <a:srgbClr val="3368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167875" y="2571752"/>
              <a:ext cx="381000" cy="0"/>
            </a:xfrm>
            <a:custGeom>
              <a:avLst/>
              <a:gdLst/>
              <a:ahLst/>
              <a:cxnLst/>
              <a:rect l="l" t="t" r="r" b="b"/>
              <a:pathLst>
                <a:path w="381000">
                  <a:moveTo>
                    <a:pt x="0" y="0"/>
                  </a:moveTo>
                  <a:lnTo>
                    <a:pt x="380487" y="0"/>
                  </a:lnTo>
                </a:path>
              </a:pathLst>
            </a:custGeom>
            <a:ln w="28574">
              <a:solidFill>
                <a:srgbClr val="3368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530225" y="143362"/>
            <a:ext cx="79870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Review: </a:t>
            </a:r>
            <a:r>
              <a:rPr spc="-10" dirty="0"/>
              <a:t>Why </a:t>
            </a:r>
            <a:r>
              <a:rPr spc="-35" dirty="0"/>
              <a:t>We </a:t>
            </a:r>
            <a:r>
              <a:rPr spc="-5" dirty="0"/>
              <a:t>Need the</a:t>
            </a:r>
            <a:r>
              <a:rPr spc="-50" dirty="0"/>
              <a:t> </a:t>
            </a:r>
            <a:r>
              <a:rPr spc="-5" dirty="0"/>
              <a:t>Bootstrap</a:t>
            </a:r>
          </a:p>
        </p:txBody>
      </p:sp>
      <p:grpSp>
        <p:nvGrpSpPr>
          <p:cNvPr id="15" name="object 15"/>
          <p:cNvGrpSpPr/>
          <p:nvPr/>
        </p:nvGrpSpPr>
        <p:grpSpPr>
          <a:xfrm>
            <a:off x="501237" y="1309912"/>
            <a:ext cx="1744980" cy="635000"/>
            <a:chOff x="501237" y="1309912"/>
            <a:chExt cx="1744980" cy="635000"/>
          </a:xfrm>
        </p:grpSpPr>
        <p:sp>
          <p:nvSpPr>
            <p:cNvPr id="16" name="object 16"/>
            <p:cNvSpPr/>
            <p:nvPr/>
          </p:nvSpPr>
          <p:spPr>
            <a:xfrm>
              <a:off x="505999" y="1314674"/>
              <a:ext cx="1735455" cy="625475"/>
            </a:xfrm>
            <a:custGeom>
              <a:avLst/>
              <a:gdLst/>
              <a:ahLst/>
              <a:cxnLst/>
              <a:rect l="l" t="t" r="r" b="b"/>
              <a:pathLst>
                <a:path w="1735455" h="625475">
                  <a:moveTo>
                    <a:pt x="1642299" y="555599"/>
                  </a:moveTo>
                  <a:lnTo>
                    <a:pt x="92599" y="555599"/>
                  </a:lnTo>
                  <a:lnTo>
                    <a:pt x="56555" y="548323"/>
                  </a:lnTo>
                  <a:lnTo>
                    <a:pt x="27121" y="528478"/>
                  </a:lnTo>
                  <a:lnTo>
                    <a:pt x="7276" y="499044"/>
                  </a:lnTo>
                  <a:lnTo>
                    <a:pt x="0" y="462999"/>
                  </a:lnTo>
                  <a:lnTo>
                    <a:pt x="0" y="92599"/>
                  </a:lnTo>
                  <a:lnTo>
                    <a:pt x="7276" y="56555"/>
                  </a:lnTo>
                  <a:lnTo>
                    <a:pt x="27121" y="27121"/>
                  </a:lnTo>
                  <a:lnTo>
                    <a:pt x="56555" y="7276"/>
                  </a:lnTo>
                  <a:lnTo>
                    <a:pt x="92599" y="0"/>
                  </a:lnTo>
                  <a:lnTo>
                    <a:pt x="1642299" y="0"/>
                  </a:lnTo>
                  <a:lnTo>
                    <a:pt x="1693674" y="15557"/>
                  </a:lnTo>
                  <a:lnTo>
                    <a:pt x="1727851" y="57163"/>
                  </a:lnTo>
                  <a:lnTo>
                    <a:pt x="1734899" y="92599"/>
                  </a:lnTo>
                  <a:lnTo>
                    <a:pt x="1734899" y="462999"/>
                  </a:lnTo>
                  <a:lnTo>
                    <a:pt x="1727623" y="499044"/>
                  </a:lnTo>
                  <a:lnTo>
                    <a:pt x="1707778" y="528478"/>
                  </a:lnTo>
                  <a:lnTo>
                    <a:pt x="1678344" y="548323"/>
                  </a:lnTo>
                  <a:lnTo>
                    <a:pt x="1642299" y="555599"/>
                  </a:lnTo>
                  <a:close/>
                </a:path>
                <a:path w="1735455" h="625475">
                  <a:moveTo>
                    <a:pt x="506018" y="625049"/>
                  </a:moveTo>
                  <a:lnTo>
                    <a:pt x="289149" y="555599"/>
                  </a:lnTo>
                  <a:lnTo>
                    <a:pt x="722874" y="555599"/>
                  </a:lnTo>
                  <a:lnTo>
                    <a:pt x="506018" y="625049"/>
                  </a:lnTo>
                  <a:close/>
                </a:path>
              </a:pathLst>
            </a:custGeom>
            <a:solidFill>
              <a:srgbClr val="CEE1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05999" y="1314674"/>
              <a:ext cx="1735455" cy="625475"/>
            </a:xfrm>
            <a:custGeom>
              <a:avLst/>
              <a:gdLst/>
              <a:ahLst/>
              <a:cxnLst/>
              <a:rect l="l" t="t" r="r" b="b"/>
              <a:pathLst>
                <a:path w="1735455" h="625475">
                  <a:moveTo>
                    <a:pt x="0" y="92599"/>
                  </a:moveTo>
                  <a:lnTo>
                    <a:pt x="7276" y="56555"/>
                  </a:lnTo>
                  <a:lnTo>
                    <a:pt x="27121" y="27121"/>
                  </a:lnTo>
                  <a:lnTo>
                    <a:pt x="56555" y="7276"/>
                  </a:lnTo>
                  <a:lnTo>
                    <a:pt x="92599" y="0"/>
                  </a:lnTo>
                  <a:lnTo>
                    <a:pt x="289149" y="0"/>
                  </a:lnTo>
                  <a:lnTo>
                    <a:pt x="722874" y="0"/>
                  </a:lnTo>
                  <a:lnTo>
                    <a:pt x="1642299" y="0"/>
                  </a:lnTo>
                  <a:lnTo>
                    <a:pt x="1660449" y="1795"/>
                  </a:lnTo>
                  <a:lnTo>
                    <a:pt x="1707778" y="27121"/>
                  </a:lnTo>
                  <a:lnTo>
                    <a:pt x="1733104" y="74450"/>
                  </a:lnTo>
                  <a:lnTo>
                    <a:pt x="1734899" y="92599"/>
                  </a:lnTo>
                  <a:lnTo>
                    <a:pt x="1734899" y="324099"/>
                  </a:lnTo>
                  <a:lnTo>
                    <a:pt x="1734899" y="462999"/>
                  </a:lnTo>
                  <a:lnTo>
                    <a:pt x="1727623" y="499044"/>
                  </a:lnTo>
                  <a:lnTo>
                    <a:pt x="1707778" y="528478"/>
                  </a:lnTo>
                  <a:lnTo>
                    <a:pt x="1678344" y="548323"/>
                  </a:lnTo>
                  <a:lnTo>
                    <a:pt x="1642299" y="555599"/>
                  </a:lnTo>
                  <a:lnTo>
                    <a:pt x="722874" y="555599"/>
                  </a:lnTo>
                  <a:lnTo>
                    <a:pt x="506018" y="625049"/>
                  </a:lnTo>
                  <a:lnTo>
                    <a:pt x="289149" y="555599"/>
                  </a:lnTo>
                  <a:lnTo>
                    <a:pt x="92599" y="555599"/>
                  </a:lnTo>
                  <a:lnTo>
                    <a:pt x="56555" y="548323"/>
                  </a:lnTo>
                  <a:lnTo>
                    <a:pt x="27121" y="528478"/>
                  </a:lnTo>
                  <a:lnTo>
                    <a:pt x="7276" y="499044"/>
                  </a:lnTo>
                  <a:lnTo>
                    <a:pt x="0" y="462999"/>
                  </a:lnTo>
                  <a:lnTo>
                    <a:pt x="0" y="324099"/>
                  </a:lnTo>
                  <a:lnTo>
                    <a:pt x="0" y="92599"/>
                  </a:lnTo>
                  <a:close/>
                </a:path>
              </a:pathLst>
            </a:custGeom>
            <a:ln w="9524">
              <a:solidFill>
                <a:srgbClr val="3368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06146" y="1386607"/>
            <a:ext cx="14319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population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696296" y="1386701"/>
            <a:ext cx="1008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sample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6002387" y="4199663"/>
            <a:ext cx="1720850" cy="680720"/>
            <a:chOff x="6002387" y="4199663"/>
            <a:chExt cx="1720850" cy="680720"/>
          </a:xfrm>
        </p:grpSpPr>
        <p:sp>
          <p:nvSpPr>
            <p:cNvPr id="21" name="object 21"/>
            <p:cNvSpPr/>
            <p:nvPr/>
          </p:nvSpPr>
          <p:spPr>
            <a:xfrm>
              <a:off x="6007149" y="4204425"/>
              <a:ext cx="1711325" cy="671195"/>
            </a:xfrm>
            <a:custGeom>
              <a:avLst/>
              <a:gdLst/>
              <a:ahLst/>
              <a:cxnLst/>
              <a:rect l="l" t="t" r="r" b="b"/>
              <a:pathLst>
                <a:path w="1711325" h="671195">
                  <a:moveTo>
                    <a:pt x="712874" y="231449"/>
                  </a:moveTo>
                  <a:lnTo>
                    <a:pt x="285149" y="231449"/>
                  </a:lnTo>
                  <a:lnTo>
                    <a:pt x="237900" y="0"/>
                  </a:lnTo>
                  <a:lnTo>
                    <a:pt x="712874" y="231449"/>
                  </a:lnTo>
                  <a:close/>
                </a:path>
                <a:path w="1711325" h="671195">
                  <a:moveTo>
                    <a:pt x="1637699" y="670649"/>
                  </a:moveTo>
                  <a:lnTo>
                    <a:pt x="73199" y="670649"/>
                  </a:lnTo>
                  <a:lnTo>
                    <a:pt x="44707" y="664897"/>
                  </a:lnTo>
                  <a:lnTo>
                    <a:pt x="21439" y="649209"/>
                  </a:lnTo>
                  <a:lnTo>
                    <a:pt x="5752" y="625942"/>
                  </a:lnTo>
                  <a:lnTo>
                    <a:pt x="0" y="597449"/>
                  </a:lnTo>
                  <a:lnTo>
                    <a:pt x="0" y="304649"/>
                  </a:lnTo>
                  <a:lnTo>
                    <a:pt x="5752" y="276156"/>
                  </a:lnTo>
                  <a:lnTo>
                    <a:pt x="21439" y="252889"/>
                  </a:lnTo>
                  <a:lnTo>
                    <a:pt x="44707" y="237201"/>
                  </a:lnTo>
                  <a:lnTo>
                    <a:pt x="73199" y="231449"/>
                  </a:lnTo>
                  <a:lnTo>
                    <a:pt x="1637699" y="231449"/>
                  </a:lnTo>
                  <a:lnTo>
                    <a:pt x="1678311" y="243747"/>
                  </a:lnTo>
                  <a:lnTo>
                    <a:pt x="1705327" y="276637"/>
                  </a:lnTo>
                  <a:lnTo>
                    <a:pt x="1710899" y="304649"/>
                  </a:lnTo>
                  <a:lnTo>
                    <a:pt x="1710899" y="597449"/>
                  </a:lnTo>
                  <a:lnTo>
                    <a:pt x="1705147" y="625942"/>
                  </a:lnTo>
                  <a:lnTo>
                    <a:pt x="1689460" y="649209"/>
                  </a:lnTo>
                  <a:lnTo>
                    <a:pt x="1666192" y="664897"/>
                  </a:lnTo>
                  <a:lnTo>
                    <a:pt x="1637699" y="670649"/>
                  </a:lnTo>
                  <a:close/>
                </a:path>
              </a:pathLst>
            </a:custGeom>
            <a:solidFill>
              <a:srgbClr val="CEE1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007149" y="4204425"/>
              <a:ext cx="1711325" cy="671195"/>
            </a:xfrm>
            <a:custGeom>
              <a:avLst/>
              <a:gdLst/>
              <a:ahLst/>
              <a:cxnLst/>
              <a:rect l="l" t="t" r="r" b="b"/>
              <a:pathLst>
                <a:path w="1711325" h="671195">
                  <a:moveTo>
                    <a:pt x="0" y="304649"/>
                  </a:moveTo>
                  <a:lnTo>
                    <a:pt x="5752" y="276156"/>
                  </a:lnTo>
                  <a:lnTo>
                    <a:pt x="21439" y="252889"/>
                  </a:lnTo>
                  <a:lnTo>
                    <a:pt x="44707" y="237201"/>
                  </a:lnTo>
                  <a:lnTo>
                    <a:pt x="73199" y="231449"/>
                  </a:lnTo>
                  <a:lnTo>
                    <a:pt x="285149" y="231449"/>
                  </a:lnTo>
                  <a:lnTo>
                    <a:pt x="237900" y="0"/>
                  </a:lnTo>
                  <a:lnTo>
                    <a:pt x="712874" y="231449"/>
                  </a:lnTo>
                  <a:lnTo>
                    <a:pt x="1637699" y="231449"/>
                  </a:lnTo>
                  <a:lnTo>
                    <a:pt x="1652047" y="232868"/>
                  </a:lnTo>
                  <a:lnTo>
                    <a:pt x="1689459" y="252889"/>
                  </a:lnTo>
                  <a:lnTo>
                    <a:pt x="1709480" y="290302"/>
                  </a:lnTo>
                  <a:lnTo>
                    <a:pt x="1710899" y="304649"/>
                  </a:lnTo>
                  <a:lnTo>
                    <a:pt x="1710899" y="414449"/>
                  </a:lnTo>
                  <a:lnTo>
                    <a:pt x="1710899" y="597449"/>
                  </a:lnTo>
                  <a:lnTo>
                    <a:pt x="1705147" y="625942"/>
                  </a:lnTo>
                  <a:lnTo>
                    <a:pt x="1689460" y="649209"/>
                  </a:lnTo>
                  <a:lnTo>
                    <a:pt x="1666192" y="664897"/>
                  </a:lnTo>
                  <a:lnTo>
                    <a:pt x="1637699" y="670649"/>
                  </a:lnTo>
                  <a:lnTo>
                    <a:pt x="712874" y="670649"/>
                  </a:lnTo>
                  <a:lnTo>
                    <a:pt x="285149" y="670649"/>
                  </a:lnTo>
                  <a:lnTo>
                    <a:pt x="73199" y="670649"/>
                  </a:lnTo>
                  <a:lnTo>
                    <a:pt x="44707" y="664897"/>
                  </a:lnTo>
                  <a:lnTo>
                    <a:pt x="21439" y="649209"/>
                  </a:lnTo>
                  <a:lnTo>
                    <a:pt x="5752" y="625942"/>
                  </a:lnTo>
                  <a:lnTo>
                    <a:pt x="0" y="597449"/>
                  </a:lnTo>
                  <a:lnTo>
                    <a:pt x="0" y="414449"/>
                  </a:lnTo>
                  <a:lnTo>
                    <a:pt x="0" y="304649"/>
                  </a:lnTo>
                  <a:close/>
                </a:path>
              </a:pathLst>
            </a:custGeom>
            <a:ln w="9524">
              <a:solidFill>
                <a:srgbClr val="3368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6101614" y="4449608"/>
            <a:ext cx="14319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resamples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579550" y="912600"/>
            <a:ext cx="6779895" cy="3750945"/>
            <a:chOff x="579550" y="912600"/>
            <a:chExt cx="6779895" cy="3750945"/>
          </a:xfrm>
        </p:grpSpPr>
        <p:sp>
          <p:nvSpPr>
            <p:cNvPr id="25" name="object 25"/>
            <p:cNvSpPr/>
            <p:nvPr/>
          </p:nvSpPr>
          <p:spPr>
            <a:xfrm>
              <a:off x="3110475" y="1955875"/>
              <a:ext cx="1710775" cy="123175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832825" y="912600"/>
              <a:ext cx="1526106" cy="108823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832822" y="2021640"/>
              <a:ext cx="1526103" cy="219123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79550" y="2000862"/>
              <a:ext cx="1588413" cy="1141775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548362" y="1158100"/>
              <a:ext cx="152400" cy="3505200"/>
            </a:xfrm>
            <a:custGeom>
              <a:avLst/>
              <a:gdLst/>
              <a:ahLst/>
              <a:cxnLst/>
              <a:rect l="l" t="t" r="r" b="b"/>
              <a:pathLst>
                <a:path w="152400" h="3505200">
                  <a:moveTo>
                    <a:pt x="0" y="0"/>
                  </a:moveTo>
                  <a:lnTo>
                    <a:pt x="152399" y="0"/>
                  </a:lnTo>
                  <a:lnTo>
                    <a:pt x="152399" y="3505199"/>
                  </a:lnTo>
                  <a:lnTo>
                    <a:pt x="0" y="35051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294674" y="3577999"/>
              <a:ext cx="1136650" cy="247015"/>
            </a:xfrm>
            <a:custGeom>
              <a:avLst/>
              <a:gdLst/>
              <a:ahLst/>
              <a:cxnLst/>
              <a:rect l="l" t="t" r="r" b="b"/>
              <a:pathLst>
                <a:path w="1136650" h="247014">
                  <a:moveTo>
                    <a:pt x="123299" y="246599"/>
                  </a:moveTo>
                  <a:lnTo>
                    <a:pt x="0" y="123299"/>
                  </a:lnTo>
                  <a:lnTo>
                    <a:pt x="123299" y="0"/>
                  </a:lnTo>
                  <a:lnTo>
                    <a:pt x="123299" y="61649"/>
                  </a:lnTo>
                  <a:lnTo>
                    <a:pt x="1136399" y="61649"/>
                  </a:lnTo>
                  <a:lnTo>
                    <a:pt x="1136399" y="184949"/>
                  </a:lnTo>
                  <a:lnTo>
                    <a:pt x="123299" y="184949"/>
                  </a:lnTo>
                  <a:lnTo>
                    <a:pt x="123299" y="24659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294674" y="3577999"/>
              <a:ext cx="1136650" cy="247015"/>
            </a:xfrm>
            <a:custGeom>
              <a:avLst/>
              <a:gdLst/>
              <a:ahLst/>
              <a:cxnLst/>
              <a:rect l="l" t="t" r="r" b="b"/>
              <a:pathLst>
                <a:path w="1136650" h="247014">
                  <a:moveTo>
                    <a:pt x="0" y="123299"/>
                  </a:moveTo>
                  <a:lnTo>
                    <a:pt x="123299" y="0"/>
                  </a:lnTo>
                  <a:lnTo>
                    <a:pt x="123299" y="61649"/>
                  </a:lnTo>
                  <a:lnTo>
                    <a:pt x="1136399" y="61649"/>
                  </a:lnTo>
                  <a:lnTo>
                    <a:pt x="1136399" y="184949"/>
                  </a:lnTo>
                  <a:lnTo>
                    <a:pt x="123299" y="184949"/>
                  </a:lnTo>
                  <a:lnTo>
                    <a:pt x="123299" y="246599"/>
                  </a:lnTo>
                  <a:lnTo>
                    <a:pt x="0" y="123299"/>
                  </a:lnTo>
                  <a:close/>
                </a:path>
              </a:pathLst>
            </a:custGeom>
            <a:ln w="9524">
              <a:solidFill>
                <a:srgbClr val="3368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826775" y="3577924"/>
              <a:ext cx="942975" cy="247015"/>
            </a:xfrm>
            <a:custGeom>
              <a:avLst/>
              <a:gdLst/>
              <a:ahLst/>
              <a:cxnLst/>
              <a:rect l="l" t="t" r="r" b="b"/>
              <a:pathLst>
                <a:path w="942975" h="247014">
                  <a:moveTo>
                    <a:pt x="819299" y="246599"/>
                  </a:moveTo>
                  <a:lnTo>
                    <a:pt x="819299" y="184949"/>
                  </a:lnTo>
                  <a:lnTo>
                    <a:pt x="0" y="184949"/>
                  </a:lnTo>
                  <a:lnTo>
                    <a:pt x="0" y="61649"/>
                  </a:lnTo>
                  <a:lnTo>
                    <a:pt x="819299" y="61649"/>
                  </a:lnTo>
                  <a:lnTo>
                    <a:pt x="819299" y="0"/>
                  </a:lnTo>
                  <a:lnTo>
                    <a:pt x="942599" y="123299"/>
                  </a:lnTo>
                  <a:lnTo>
                    <a:pt x="819299" y="24659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826775" y="3577924"/>
              <a:ext cx="942975" cy="247015"/>
            </a:xfrm>
            <a:custGeom>
              <a:avLst/>
              <a:gdLst/>
              <a:ahLst/>
              <a:cxnLst/>
              <a:rect l="l" t="t" r="r" b="b"/>
              <a:pathLst>
                <a:path w="942975" h="247014">
                  <a:moveTo>
                    <a:pt x="942599" y="123299"/>
                  </a:moveTo>
                  <a:lnTo>
                    <a:pt x="819299" y="0"/>
                  </a:lnTo>
                  <a:lnTo>
                    <a:pt x="819299" y="61649"/>
                  </a:lnTo>
                  <a:lnTo>
                    <a:pt x="0" y="61649"/>
                  </a:lnTo>
                  <a:lnTo>
                    <a:pt x="0" y="184949"/>
                  </a:lnTo>
                  <a:lnTo>
                    <a:pt x="819299" y="184949"/>
                  </a:lnTo>
                  <a:lnTo>
                    <a:pt x="819299" y="246599"/>
                  </a:lnTo>
                  <a:lnTo>
                    <a:pt x="942599" y="123299"/>
                  </a:lnTo>
                  <a:close/>
                </a:path>
              </a:pathLst>
            </a:custGeom>
            <a:ln w="9524">
              <a:solidFill>
                <a:srgbClr val="3368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416525" y="3940490"/>
            <a:ext cx="1902460" cy="75311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220"/>
              </a:spcBef>
            </a:pPr>
            <a:r>
              <a:rPr sz="2400" spc="-5" dirty="0">
                <a:latin typeface="Arial"/>
                <a:cs typeface="Arial"/>
              </a:rPr>
              <a:t>What we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wish  we </a:t>
            </a:r>
            <a:r>
              <a:rPr sz="2400" dirty="0">
                <a:latin typeface="Arial"/>
                <a:cs typeface="Arial"/>
              </a:rPr>
              <a:t>could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get</a:t>
            </a:r>
            <a:endParaRPr sz="24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899800" y="3970858"/>
            <a:ext cx="1261745" cy="75311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220"/>
              </a:spcBef>
            </a:pPr>
            <a:r>
              <a:rPr sz="2400" spc="-5" dirty="0">
                <a:latin typeface="Arial"/>
                <a:cs typeface="Arial"/>
              </a:rPr>
              <a:t>What we  </a:t>
            </a:r>
            <a:r>
              <a:rPr sz="2400" dirty="0">
                <a:latin typeface="Arial"/>
                <a:cs typeface="Arial"/>
              </a:rPr>
              <a:t>really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get</a:t>
            </a:r>
            <a:endParaRPr sz="24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855039" y="3100396"/>
            <a:ext cx="11925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78560" algn="l"/>
              </a:tabLst>
            </a:pPr>
            <a:r>
              <a:rPr sz="1600" dirty="0">
                <a:latin typeface="Arial"/>
                <a:cs typeface="Arial"/>
              </a:rPr>
              <a:t>Median: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394102" y="3176921"/>
            <a:ext cx="11925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78560" algn="l"/>
              </a:tabLst>
            </a:pPr>
            <a:r>
              <a:rPr sz="1600" dirty="0">
                <a:latin typeface="Arial"/>
                <a:cs typeface="Arial"/>
              </a:rPr>
              <a:t>Median: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550201" y="1331421"/>
            <a:ext cx="11925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78560" algn="l"/>
              </a:tabLst>
            </a:pPr>
            <a:r>
              <a:rPr sz="1600" dirty="0">
                <a:latin typeface="Arial"/>
                <a:cs typeface="Arial"/>
              </a:rPr>
              <a:t>Median: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550201" y="2438634"/>
            <a:ext cx="11925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78560" algn="l"/>
              </a:tabLst>
            </a:pPr>
            <a:r>
              <a:rPr sz="1600" dirty="0">
                <a:latin typeface="Arial"/>
                <a:cs typeface="Arial"/>
              </a:rPr>
              <a:t>Median: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550201" y="3534247"/>
            <a:ext cx="11925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78560" algn="l"/>
              </a:tabLst>
            </a:pPr>
            <a:r>
              <a:rPr sz="1600" dirty="0">
                <a:latin typeface="Arial"/>
                <a:cs typeface="Arial"/>
              </a:rPr>
              <a:t>Median: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43173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Resampling</a:t>
            </a:r>
            <a:r>
              <a:rPr spc="-90" dirty="0"/>
              <a:t> </a:t>
            </a:r>
            <a:r>
              <a:rPr spc="-5" dirty="0"/>
              <a:t>Review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4724" y="1093342"/>
            <a:ext cx="7862570" cy="3368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1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From the original</a:t>
            </a:r>
            <a:r>
              <a:rPr sz="2400" spc="2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B3B3B"/>
                </a:solidFill>
                <a:latin typeface="Arial"/>
                <a:cs typeface="Arial"/>
              </a:rPr>
              <a:t>sample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,</a:t>
            </a:r>
            <a:endParaRPr sz="2400" dirty="0">
              <a:latin typeface="Arial"/>
              <a:cs typeface="Arial"/>
            </a:endParaRPr>
          </a:p>
          <a:p>
            <a:pPr marL="882015" lvl="1" indent="-412750">
              <a:lnSpc>
                <a:spcPts val="2865"/>
              </a:lnSpc>
              <a:spcBef>
                <a:spcPts val="15"/>
              </a:spcBef>
              <a:buClr>
                <a:srgbClr val="C4820D"/>
              </a:buClr>
              <a:buChar char="○"/>
              <a:tabLst>
                <a:tab pos="882015" algn="l"/>
                <a:tab pos="8826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draw at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random</a:t>
            </a:r>
            <a:endParaRPr sz="2400" dirty="0">
              <a:latin typeface="Arial"/>
              <a:cs typeface="Arial"/>
            </a:endParaRPr>
          </a:p>
          <a:p>
            <a:pPr marL="882015" lvl="1" indent="-412750">
              <a:lnSpc>
                <a:spcPts val="2850"/>
              </a:lnSpc>
              <a:buClr>
                <a:srgbClr val="C4820D"/>
              </a:buClr>
              <a:buFont typeface="Arial"/>
              <a:buChar char="○"/>
              <a:tabLst>
                <a:tab pos="882015" algn="l"/>
                <a:tab pos="882650" algn="l"/>
              </a:tabLst>
            </a:pPr>
            <a:r>
              <a:rPr sz="2400" b="1" spc="-5" dirty="0">
                <a:solidFill>
                  <a:srgbClr val="3B3B3B"/>
                </a:solidFill>
                <a:latin typeface="Arial"/>
                <a:cs typeface="Arial"/>
              </a:rPr>
              <a:t>with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replacement</a:t>
            </a:r>
            <a:endParaRPr sz="2400" dirty="0">
              <a:latin typeface="Arial"/>
              <a:cs typeface="Arial"/>
            </a:endParaRPr>
          </a:p>
          <a:p>
            <a:pPr marL="882015" lvl="1" indent="-412750">
              <a:lnSpc>
                <a:spcPts val="2865"/>
              </a:lnSpc>
              <a:buClr>
                <a:srgbClr val="C4820D"/>
              </a:buClr>
              <a:buChar char="○"/>
              <a:tabLst>
                <a:tab pos="882015" algn="l"/>
                <a:tab pos="8826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as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many values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as the original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sample</a:t>
            </a:r>
            <a:r>
              <a:rPr sz="2400" spc="-7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contained</a:t>
            </a:r>
            <a:endParaRPr sz="2400" dirty="0">
              <a:latin typeface="Arial"/>
              <a:cs typeface="Arial"/>
            </a:endParaRPr>
          </a:p>
          <a:p>
            <a:pPr marL="424815" marR="34290" indent="-412750">
              <a:lnSpc>
                <a:spcPct val="100499"/>
              </a:lnSpc>
              <a:spcBef>
                <a:spcPts val="163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size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of the new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sample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has to be 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same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as the  original one,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so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that the two estimates are</a:t>
            </a:r>
            <a:r>
              <a:rPr sz="2400" spc="-9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comparable.</a:t>
            </a:r>
            <a:endParaRPr sz="2400" dirty="0">
              <a:latin typeface="Arial"/>
              <a:cs typeface="Arial"/>
            </a:endParaRPr>
          </a:p>
          <a:p>
            <a:pPr marL="424815" marR="5080" indent="-412750">
              <a:lnSpc>
                <a:spcPct val="100499"/>
              </a:lnSpc>
              <a:spcBef>
                <a:spcPts val="163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Ideally we’d use fresh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samples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from the population, but  this is the best we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can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do</a:t>
            </a:r>
            <a:r>
              <a:rPr sz="2400" spc="-3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instead.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4724" y="1093342"/>
            <a:ext cx="7918450" cy="3514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1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Interval of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estimates of 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400" b="1" spc="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parameter</a:t>
            </a:r>
            <a:endParaRPr sz="2400" dirty="0">
              <a:latin typeface="Arial"/>
              <a:cs typeface="Arial"/>
            </a:endParaRPr>
          </a:p>
          <a:p>
            <a:pPr marL="424815" indent="-412750">
              <a:lnSpc>
                <a:spcPts val="2865"/>
              </a:lnSpc>
              <a:spcBef>
                <a:spcPts val="1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Based on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random</a:t>
            </a:r>
            <a:r>
              <a:rPr sz="2400" spc="-2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sampling</a:t>
            </a:r>
            <a:endParaRPr sz="2400" dirty="0">
              <a:latin typeface="Arial"/>
              <a:cs typeface="Arial"/>
            </a:endParaRPr>
          </a:p>
          <a:p>
            <a:pPr marL="424815" indent="-412750">
              <a:lnSpc>
                <a:spcPts val="2850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95% is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called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</a:t>
            </a:r>
            <a:r>
              <a:rPr sz="2400" dirty="0">
                <a:latin typeface="Arial"/>
                <a:cs typeface="Arial"/>
              </a:rPr>
              <a:t>confidence</a:t>
            </a:r>
            <a:r>
              <a:rPr sz="2400" spc="-5" dirty="0">
                <a:latin typeface="Arial"/>
                <a:cs typeface="Arial"/>
              </a:rPr>
              <a:t> level</a:t>
            </a:r>
            <a:endParaRPr sz="2400" dirty="0">
              <a:latin typeface="Arial"/>
              <a:cs typeface="Arial"/>
            </a:endParaRPr>
          </a:p>
          <a:p>
            <a:pPr marL="882015" lvl="1" indent="-412750">
              <a:lnSpc>
                <a:spcPts val="2850"/>
              </a:lnSpc>
              <a:buClr>
                <a:srgbClr val="C4820D"/>
              </a:buClr>
              <a:buChar char="○"/>
              <a:tabLst>
                <a:tab pos="882015" algn="l"/>
                <a:tab pos="882650" algn="l"/>
              </a:tabLst>
            </a:pPr>
            <a:r>
              <a:rPr sz="2400" spc="-5" dirty="0">
                <a:latin typeface="Arial"/>
                <a:cs typeface="Arial"/>
              </a:rPr>
              <a:t>Could be any percent between </a:t>
            </a:r>
            <a:r>
              <a:rPr sz="2400" dirty="0">
                <a:latin typeface="Arial"/>
                <a:cs typeface="Arial"/>
              </a:rPr>
              <a:t>0 </a:t>
            </a:r>
            <a:r>
              <a:rPr sz="2400" spc="-5" dirty="0">
                <a:latin typeface="Arial"/>
                <a:cs typeface="Arial"/>
              </a:rPr>
              <a:t>and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100</a:t>
            </a:r>
            <a:endParaRPr sz="2400" dirty="0">
              <a:latin typeface="Arial"/>
              <a:cs typeface="Arial"/>
            </a:endParaRPr>
          </a:p>
          <a:p>
            <a:pPr marL="882015" lvl="1" indent="-412750">
              <a:lnSpc>
                <a:spcPts val="2850"/>
              </a:lnSpc>
              <a:buClr>
                <a:srgbClr val="C4820D"/>
              </a:buClr>
              <a:buChar char="○"/>
              <a:tabLst>
                <a:tab pos="882015" algn="l"/>
                <a:tab pos="882650" algn="l"/>
              </a:tabLst>
            </a:pPr>
            <a:r>
              <a:rPr sz="2400" spc="-5" dirty="0">
                <a:latin typeface="Arial"/>
                <a:cs typeface="Arial"/>
              </a:rPr>
              <a:t>Higher level </a:t>
            </a:r>
            <a:r>
              <a:rPr sz="2400" dirty="0">
                <a:latin typeface="Arial"/>
                <a:cs typeface="Arial"/>
              </a:rPr>
              <a:t>means </a:t>
            </a:r>
            <a:r>
              <a:rPr sz="2400" spc="-5" dirty="0">
                <a:latin typeface="Arial"/>
                <a:cs typeface="Arial"/>
              </a:rPr>
              <a:t>wider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intervals</a:t>
            </a:r>
            <a:endParaRPr sz="2400" dirty="0">
              <a:latin typeface="Arial"/>
              <a:cs typeface="Arial"/>
            </a:endParaRPr>
          </a:p>
          <a:p>
            <a:pPr marL="424815" marR="882650" indent="-412750">
              <a:lnSpc>
                <a:spcPts val="2850"/>
              </a:lnSpc>
              <a:spcBef>
                <a:spcPts val="10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latin typeface="Arial"/>
                <a:cs typeface="Arial"/>
              </a:rPr>
              <a:t>The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confidence is in 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process </a:t>
            </a:r>
            <a:r>
              <a:rPr sz="2400" spc="-5" dirty="0">
                <a:latin typeface="Arial"/>
                <a:cs typeface="Arial"/>
              </a:rPr>
              <a:t>that gives the  interval:</a:t>
            </a:r>
            <a:endParaRPr sz="2400" dirty="0">
              <a:latin typeface="Arial"/>
              <a:cs typeface="Arial"/>
            </a:endParaRPr>
          </a:p>
          <a:p>
            <a:pPr marL="882015" lvl="1" indent="-412750">
              <a:lnSpc>
                <a:spcPts val="2760"/>
              </a:lnSpc>
              <a:buClr>
                <a:srgbClr val="C4820D"/>
              </a:buClr>
              <a:buChar char="○"/>
              <a:tabLst>
                <a:tab pos="882015" algn="l"/>
                <a:tab pos="882650" algn="l"/>
              </a:tabLst>
            </a:pPr>
            <a:r>
              <a:rPr sz="2400" spc="-5" dirty="0">
                <a:latin typeface="Arial"/>
                <a:cs typeface="Arial"/>
              </a:rPr>
              <a:t>It generates </a:t>
            </a:r>
            <a:r>
              <a:rPr sz="2400" dirty="0">
                <a:latin typeface="Arial"/>
                <a:cs typeface="Arial"/>
              </a:rPr>
              <a:t>a “good” </a:t>
            </a:r>
            <a:r>
              <a:rPr sz="2400" spc="-5" dirty="0">
                <a:latin typeface="Arial"/>
                <a:cs typeface="Arial"/>
              </a:rPr>
              <a:t>interval about 95% of the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time.</a:t>
            </a:r>
            <a:endParaRPr sz="2400" dirty="0">
              <a:latin typeface="Arial"/>
              <a:cs typeface="Arial"/>
            </a:endParaRPr>
          </a:p>
          <a:p>
            <a:pPr marR="17780" algn="ctr">
              <a:lnSpc>
                <a:spcPct val="100000"/>
              </a:lnSpc>
              <a:spcBef>
                <a:spcPts val="1710"/>
              </a:spcBef>
            </a:pPr>
            <a:r>
              <a:rPr sz="2400" dirty="0">
                <a:solidFill>
                  <a:srgbClr val="3B7EA1"/>
                </a:solidFill>
                <a:latin typeface="Arial"/>
                <a:cs typeface="Arial"/>
              </a:rPr>
              <a:t>(Demo)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53047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95% Confidence</a:t>
            </a:r>
            <a:r>
              <a:rPr spc="-90" dirty="0"/>
              <a:t> </a:t>
            </a:r>
            <a:r>
              <a:rPr spc="-5" dirty="0"/>
              <a:t>Interval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2126250"/>
            <a:ext cx="8839199" cy="26258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0225" y="212715"/>
            <a:ext cx="45681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3B7EA1"/>
                </a:solidFill>
                <a:latin typeface="Arial"/>
                <a:cs typeface="Arial"/>
              </a:rPr>
              <a:t>Discussion</a:t>
            </a:r>
            <a:r>
              <a:rPr sz="3600" b="1" spc="-90" dirty="0">
                <a:solidFill>
                  <a:srgbClr val="3B7EA1"/>
                </a:solidFill>
                <a:latin typeface="Arial"/>
                <a:cs typeface="Arial"/>
              </a:rPr>
              <a:t> </a:t>
            </a:r>
            <a:r>
              <a:rPr sz="3600" b="1" spc="-5" dirty="0">
                <a:solidFill>
                  <a:srgbClr val="3B7EA1"/>
                </a:solidFill>
                <a:latin typeface="Arial"/>
                <a:cs typeface="Arial"/>
              </a:rPr>
              <a:t>Question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0225" y="1093342"/>
            <a:ext cx="7896859" cy="75882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499"/>
              </a:lnSpc>
              <a:spcBef>
                <a:spcPts val="85"/>
              </a:spcBef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Give two 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different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ways to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make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our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confidence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interval  </a:t>
            </a:r>
            <a:r>
              <a:rPr sz="2400" spc="-20" dirty="0">
                <a:solidFill>
                  <a:srgbClr val="3B3B3B"/>
                </a:solidFill>
                <a:latin typeface="Arial"/>
                <a:cs typeface="Arial"/>
              </a:rPr>
              <a:t>smaller,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and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mark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what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you’d change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in 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code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for</a:t>
            </a:r>
            <a:r>
              <a:rPr sz="2400" spc="-7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each: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How to </a:t>
            </a:r>
            <a:r>
              <a:rPr spc="-10" dirty="0"/>
              <a:t>Interpret </a:t>
            </a:r>
            <a:r>
              <a:rPr spc="-5" dirty="0"/>
              <a:t>Confidence</a:t>
            </a:r>
            <a:r>
              <a:rPr spc="-80" dirty="0"/>
              <a:t> </a:t>
            </a:r>
            <a:r>
              <a:rPr spc="-5" dirty="0"/>
              <a:t>Intervals</a:t>
            </a:r>
          </a:p>
          <a:p>
            <a:pPr algn="ctr">
              <a:lnSpc>
                <a:spcPct val="100000"/>
              </a:lnSpc>
              <a:spcBef>
                <a:spcPts val="75"/>
              </a:spcBef>
            </a:pPr>
            <a:r>
              <a:rPr sz="2400" dirty="0"/>
              <a:t>(and </a:t>
            </a:r>
            <a:r>
              <a:rPr sz="2400" spc="-5" dirty="0"/>
              <a:t>how NOT </a:t>
            </a:r>
            <a:r>
              <a:rPr sz="2400" dirty="0"/>
              <a:t>to </a:t>
            </a:r>
            <a:r>
              <a:rPr sz="2400" spc="-5" dirty="0"/>
              <a:t>interpret </a:t>
            </a:r>
            <a:r>
              <a:rPr sz="2400" dirty="0"/>
              <a:t>them,</a:t>
            </a:r>
            <a:r>
              <a:rPr sz="2400" spc="-50" dirty="0"/>
              <a:t> </a:t>
            </a:r>
            <a:r>
              <a:rPr sz="2400" dirty="0"/>
              <a:t>too)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1"/>
            <a:ext cx="68770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95% CI: Usage vs</a:t>
            </a:r>
            <a:r>
              <a:rPr spc="-85" dirty="0"/>
              <a:t> </a:t>
            </a:r>
            <a:r>
              <a:rPr spc="-5" dirty="0"/>
              <a:t>Interpretation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4724" y="1093342"/>
            <a:ext cx="7867650" cy="2339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100"/>
              </a:spcBef>
              <a:buClr>
                <a:srgbClr val="C4820D"/>
              </a:buClr>
              <a:buFont typeface="Arial"/>
              <a:buChar char="●"/>
              <a:tabLst>
                <a:tab pos="424815" algn="l"/>
                <a:tab pos="425450" algn="l"/>
              </a:tabLst>
            </a:pPr>
            <a:r>
              <a:rPr sz="2400" b="1" spc="-5" dirty="0">
                <a:solidFill>
                  <a:srgbClr val="3B3B3B"/>
                </a:solidFill>
                <a:latin typeface="Arial"/>
                <a:cs typeface="Arial"/>
              </a:rPr>
              <a:t>How </a:t>
            </a:r>
            <a:r>
              <a:rPr sz="2400" b="1" dirty="0">
                <a:solidFill>
                  <a:srgbClr val="3B3B3B"/>
                </a:solidFill>
                <a:latin typeface="Arial"/>
                <a:cs typeface="Arial"/>
              </a:rPr>
              <a:t>to </a:t>
            </a:r>
            <a:r>
              <a:rPr sz="2400" b="1" spc="-5" dirty="0">
                <a:solidFill>
                  <a:srgbClr val="3B3B3B"/>
                </a:solidFill>
                <a:latin typeface="Arial"/>
                <a:cs typeface="Arial"/>
              </a:rPr>
              <a:t>create</a:t>
            </a:r>
            <a:r>
              <a:rPr sz="2400" b="1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B3B3B"/>
                </a:solidFill>
                <a:latin typeface="Arial"/>
                <a:cs typeface="Arial"/>
              </a:rPr>
              <a:t>it</a:t>
            </a:r>
            <a:endParaRPr sz="2400" dirty="0">
              <a:latin typeface="Arial"/>
              <a:cs typeface="Arial"/>
            </a:endParaRPr>
          </a:p>
          <a:p>
            <a:pPr marL="882015" lvl="1" indent="-412750">
              <a:lnSpc>
                <a:spcPct val="100000"/>
              </a:lnSpc>
              <a:spcBef>
                <a:spcPts val="15"/>
              </a:spcBef>
              <a:buClr>
                <a:srgbClr val="C4820D"/>
              </a:buClr>
              <a:buChar char="○"/>
              <a:tabLst>
                <a:tab pos="882015" algn="l"/>
                <a:tab pos="882650" algn="l"/>
              </a:tabLst>
            </a:pP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Middle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95% of the bootstrapped</a:t>
            </a:r>
            <a:r>
              <a:rPr sz="2400" spc="-3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estimates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300" dirty="0"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b="1" spc="-5" dirty="0">
                <a:solidFill>
                  <a:srgbClr val="3B3B3B"/>
                </a:solidFill>
                <a:latin typeface="Arial"/>
                <a:cs typeface="Arial"/>
              </a:rPr>
              <a:t>How </a:t>
            </a:r>
            <a:r>
              <a:rPr sz="2400" b="1" dirty="0">
                <a:solidFill>
                  <a:srgbClr val="3B3B3B"/>
                </a:solidFill>
                <a:latin typeface="Arial"/>
                <a:cs typeface="Arial"/>
              </a:rPr>
              <a:t>to </a:t>
            </a:r>
            <a:r>
              <a:rPr sz="2400" b="1" spc="-5" dirty="0">
                <a:solidFill>
                  <a:srgbClr val="3B3B3B"/>
                </a:solidFill>
                <a:latin typeface="Arial"/>
                <a:cs typeface="Arial"/>
              </a:rPr>
              <a:t>interpret</a:t>
            </a:r>
            <a:r>
              <a:rPr sz="2400" b="1" spc="-2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B3B3B"/>
                </a:solidFill>
                <a:latin typeface="Arial"/>
                <a:cs typeface="Arial"/>
              </a:rPr>
              <a:t>it</a:t>
            </a:r>
            <a:endParaRPr sz="2400" dirty="0">
              <a:latin typeface="Arial"/>
              <a:cs typeface="Arial"/>
            </a:endParaRPr>
          </a:p>
          <a:p>
            <a:pPr marL="882015" marR="5080" lvl="1" indent="-412750">
              <a:lnSpc>
                <a:spcPts val="2850"/>
              </a:lnSpc>
              <a:spcBef>
                <a:spcPts val="135"/>
              </a:spcBef>
              <a:buClr>
                <a:srgbClr val="C4820D"/>
              </a:buClr>
              <a:buChar char="○"/>
              <a:tabLst>
                <a:tab pos="882015" algn="l"/>
                <a:tab pos="8826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95% of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samples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will give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95% CI that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contains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 true</a:t>
            </a:r>
            <a:r>
              <a:rPr sz="2400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parameter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</TotalTime>
  <Words>1087</Words>
  <Application>Microsoft Office PowerPoint</Application>
  <PresentationFormat>On-screen Show (16:9)</PresentationFormat>
  <Paragraphs>152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Times New Roman</vt:lpstr>
      <vt:lpstr>Office Theme</vt:lpstr>
      <vt:lpstr>Confidence Interval Review</vt:lpstr>
      <vt:lpstr>Review: Quantifying Uncertainty</vt:lpstr>
      <vt:lpstr>Review: Real vs. Bootstrap World</vt:lpstr>
      <vt:lpstr>Review: Why We Need the Bootstrap</vt:lpstr>
      <vt:lpstr>Resampling Review</vt:lpstr>
      <vt:lpstr>95% Confidence Interval</vt:lpstr>
      <vt:lpstr>PowerPoint Presentation</vt:lpstr>
      <vt:lpstr>How to Interpret Confidence Intervals (and how NOT to interpret them, too)</vt:lpstr>
      <vt:lpstr>95% CI: Usage vs Interpretation</vt:lpstr>
      <vt:lpstr>PowerPoint Presentation</vt:lpstr>
      <vt:lpstr>Can You Use a CI Like This?</vt:lpstr>
      <vt:lpstr>Is This What a CI Means?</vt:lpstr>
      <vt:lpstr>When Not to Use The Bootstrap</vt:lpstr>
      <vt:lpstr>Confidence Intervals For Testing</vt:lpstr>
      <vt:lpstr>Using a CI for Testing</vt:lpstr>
      <vt:lpstr>Center and Spread</vt:lpstr>
      <vt:lpstr>Questions</vt:lpstr>
      <vt:lpstr>Average</vt:lpstr>
      <vt:lpstr>The Average (or Mean)</vt:lpstr>
      <vt:lpstr>PowerPoint Presentation</vt:lpstr>
      <vt:lpstr>Comparing Mean and Median</vt:lpstr>
      <vt:lpstr>Discussion Question</vt:lpstr>
      <vt:lpstr>Standard Deviation</vt:lpstr>
      <vt:lpstr>Defining Variability</vt:lpstr>
      <vt:lpstr>How Far from the Average?</vt:lpstr>
      <vt:lpstr>Why Use the SD?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Confidence Interval Review</dc:title>
  <cp:lastModifiedBy>Brad Bailey</cp:lastModifiedBy>
  <cp:revision>3</cp:revision>
  <dcterms:created xsi:type="dcterms:W3CDTF">2021-01-19T17:34:07Z</dcterms:created>
  <dcterms:modified xsi:type="dcterms:W3CDTF">2021-01-19T19:28:22Z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