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47"/>
  </p:notesMasterIdLst>
  <p:sldIdLst>
    <p:sldId id="256" r:id="rId3"/>
    <p:sldId id="259" r:id="rId4"/>
    <p:sldId id="285" r:id="rId5"/>
    <p:sldId id="284" r:id="rId6"/>
    <p:sldId id="286" r:id="rId7"/>
    <p:sldId id="287" r:id="rId8"/>
    <p:sldId id="288" r:id="rId9"/>
    <p:sldId id="291" r:id="rId10"/>
    <p:sldId id="289" r:id="rId11"/>
    <p:sldId id="290" r:id="rId12"/>
    <p:sldId id="262" r:id="rId13"/>
    <p:sldId id="294" r:id="rId14"/>
    <p:sldId id="293" r:id="rId15"/>
    <p:sldId id="263" r:id="rId16"/>
    <p:sldId id="297" r:id="rId17"/>
    <p:sldId id="298" r:id="rId18"/>
    <p:sldId id="299" r:id="rId19"/>
    <p:sldId id="265" r:id="rId20"/>
    <p:sldId id="266" r:id="rId21"/>
    <p:sldId id="302" r:id="rId22"/>
    <p:sldId id="301" r:id="rId23"/>
    <p:sldId id="300" r:id="rId24"/>
    <p:sldId id="267" r:id="rId25"/>
    <p:sldId id="303" r:id="rId26"/>
    <p:sldId id="304" r:id="rId27"/>
    <p:sldId id="268" r:id="rId28"/>
    <p:sldId id="305" r:id="rId29"/>
    <p:sldId id="269" r:id="rId30"/>
    <p:sldId id="308" r:id="rId31"/>
    <p:sldId id="307" r:id="rId32"/>
    <p:sldId id="306" r:id="rId33"/>
    <p:sldId id="309" r:id="rId34"/>
    <p:sldId id="270" r:id="rId35"/>
    <p:sldId id="311" r:id="rId36"/>
    <p:sldId id="310" r:id="rId37"/>
    <p:sldId id="271" r:id="rId38"/>
    <p:sldId id="312" r:id="rId39"/>
    <p:sldId id="314" r:id="rId40"/>
    <p:sldId id="313" r:id="rId41"/>
    <p:sldId id="272" r:id="rId42"/>
    <p:sldId id="315" r:id="rId43"/>
    <p:sldId id="273" r:id="rId44"/>
    <p:sldId id="276" r:id="rId45"/>
    <p:sldId id="278" r:id="rId4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117" autoAdjust="0"/>
  </p:normalViewPr>
  <p:slideViewPr>
    <p:cSldViewPr>
      <p:cViewPr varScale="1">
        <p:scale>
          <a:sx n="79" d="100"/>
          <a:sy n="79" d="100"/>
        </p:scale>
        <p:origin x="15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B3AB3B5-B19C-4ACE-8B5C-93F10F5BD3A0}" type="datetimeFigureOut">
              <a:rPr lang="en-US" smtClean="0"/>
              <a:t>4/5/2021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A6A9DFA-617C-4655-977E-0170BE07FB40}" type="slidenum">
              <a:rPr lang="en-US" smtClean="0"/>
              <a:t>‹#›</a:t>
            </a:fld>
            <a:endParaRPr lang="en-US"/>
          </a:p>
        </p:txBody>
      </p:sp>
    </p:spTree>
    <p:extLst>
      <p:ext uri="{BB962C8B-B14F-4D97-AF65-F5344CB8AC3E}">
        <p14:creationId xmlns:p14="http://schemas.microsoft.com/office/powerpoint/2010/main" val="27574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 Last week we learned how to </a:t>
            </a:r>
            <a:r>
              <a:rPr lang="en-US" i="1" dirty="0"/>
              <a:t>estimate</a:t>
            </a:r>
            <a:r>
              <a:rPr lang="en-US" dirty="0"/>
              <a:t> an unknown </a:t>
            </a:r>
            <a:r>
              <a:rPr lang="en-US" i="1" dirty="0"/>
              <a:t>parameter.</a:t>
            </a:r>
          </a:p>
          <a:p>
            <a:pPr marL="228600" indent="-228600">
              <a:buAutoNum type="arabicPeriod"/>
            </a:pPr>
            <a:r>
              <a:rPr lang="en-US" dirty="0"/>
              <a:t>This was done with random sampling and computing statistics.</a:t>
            </a:r>
          </a:p>
          <a:p>
            <a:pPr marL="228600" indent="-228600">
              <a:buAutoNum type="arabicPeriod"/>
            </a:pPr>
            <a:r>
              <a:rPr lang="en-US" dirty="0"/>
              <a:t>We  ran into  two difficulties while estimating : </a:t>
            </a:r>
          </a:p>
          <a:p>
            <a:pPr marL="228600" indent="-228600">
              <a:buAutoNum type="arabicPeriod"/>
            </a:pPr>
            <a:endParaRPr lang="en-US" dirty="0"/>
          </a:p>
          <a:p>
            <a:pPr marL="228600" indent="-228600">
              <a:buAutoNum type="arabicPeriod"/>
            </a:pPr>
            <a:r>
              <a:rPr lang="en-US" dirty="0"/>
              <a:t>How accurate is our estimations?</a:t>
            </a:r>
          </a:p>
          <a:p>
            <a:pPr marL="228600" indent="-228600">
              <a:buAutoNum type="arabicPeriod"/>
            </a:pPr>
            <a:r>
              <a:rPr lang="en-US" dirty="0"/>
              <a:t>And what if we only had one random sample?</a:t>
            </a:r>
          </a:p>
          <a:p>
            <a:pPr marL="228600" indent="-228600">
              <a:buAutoNum type="arabicPeriod"/>
            </a:pPr>
            <a:endParaRPr lang="en-US" dirty="0"/>
          </a:p>
          <a:p>
            <a:pPr marL="228600" indent="-228600">
              <a:buAutoNum type="arabicPeriod"/>
            </a:pPr>
            <a:r>
              <a:rPr lang="en-US" dirty="0"/>
              <a:t>Lets review these topics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3F901F-4FE3-4AC1-ABD1-B1B1DB81B1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60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Any attribute you compute with the resamples will be about the same as computing the same attribute from samples of the population</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10</a:t>
            </a:fld>
            <a:endParaRPr lang="en-US"/>
          </a:p>
        </p:txBody>
      </p:sp>
    </p:spTree>
    <p:extLst>
      <p:ext uri="{BB962C8B-B14F-4D97-AF65-F5344CB8AC3E}">
        <p14:creationId xmlns:p14="http://schemas.microsoft.com/office/powerpoint/2010/main" val="4272810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11</a:t>
            </a:fld>
            <a:endParaRPr lang="en-US"/>
          </a:p>
        </p:txBody>
      </p:sp>
    </p:spTree>
    <p:extLst>
      <p:ext uri="{BB962C8B-B14F-4D97-AF65-F5344CB8AC3E}">
        <p14:creationId xmlns:p14="http://schemas.microsoft.com/office/powerpoint/2010/main" val="281469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228600" indent="-228600">
              <a:buAutoNum type="arabicPeriod"/>
            </a:pPr>
            <a:r>
              <a:rPr lang="en-US" dirty="0"/>
              <a:t>To use a bootstrapping sample we must draw from our original sample  randomly with replacement as many values as the original sample has</a:t>
            </a:r>
          </a:p>
          <a:p>
            <a:pPr marL="228600" indent="-228600">
              <a:buAutoNum type="arabicPeriod"/>
            </a:pPr>
            <a:r>
              <a:rPr lang="en-US" dirty="0"/>
              <a:t>This can be done using the sample method</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12</a:t>
            </a:fld>
            <a:endParaRPr lang="en-US"/>
          </a:p>
        </p:txBody>
      </p:sp>
    </p:spTree>
    <p:extLst>
      <p:ext uri="{BB962C8B-B14F-4D97-AF65-F5344CB8AC3E}">
        <p14:creationId xmlns:p14="http://schemas.microsoft.com/office/powerpoint/2010/main" val="1242018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size of the new sample is equal to the size of the original sample and has a similar distribution </a:t>
            </a:r>
          </a:p>
          <a:p>
            <a:pPr marL="228600" indent="-228600">
              <a:buAutoNum type="arabicPeriod"/>
            </a:pPr>
            <a:r>
              <a:rPr lang="en-US" dirty="0"/>
              <a:t>We can now estimate a parameter by using the bootstrap sample</a:t>
            </a:r>
          </a:p>
          <a:p>
            <a:pPr marL="228600" indent="-228600">
              <a:buAutoNum type="arabicPeriod"/>
            </a:pPr>
            <a:r>
              <a:rPr lang="en-US" dirty="0"/>
              <a:t>We can repeat this </a:t>
            </a:r>
            <a:r>
              <a:rPr lang="en-US" dirty="0" err="1"/>
              <a:t>bootstraping</a:t>
            </a:r>
            <a:r>
              <a:rPr lang="en-US" dirty="0"/>
              <a:t> process to get as many resamples and </a:t>
            </a:r>
            <a:r>
              <a:rPr lang="en-US" dirty="0" err="1"/>
              <a:t>statistiscs</a:t>
            </a:r>
            <a:r>
              <a:rPr lang="en-US" dirty="0"/>
              <a:t> as we need  </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13</a:t>
            </a:fld>
            <a:endParaRPr lang="en-US"/>
          </a:p>
        </p:txBody>
      </p:sp>
    </p:spTree>
    <p:extLst>
      <p:ext uri="{BB962C8B-B14F-4D97-AF65-F5344CB8AC3E}">
        <p14:creationId xmlns:p14="http://schemas.microsoft.com/office/powerpoint/2010/main" val="325861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Now that we know we can always get an estimate we would still like to know how good our estimate is</a:t>
            </a:r>
          </a:p>
          <a:p>
            <a:pPr marL="228600" indent="-228600">
              <a:buAutoNum type="arabicPeriod"/>
            </a:pPr>
            <a:r>
              <a:rPr lang="en-US" dirty="0"/>
              <a:t>This is what </a:t>
            </a:r>
            <a:r>
              <a:rPr lang="en-US" dirty="0" err="1"/>
              <a:t>confidenece</a:t>
            </a:r>
            <a:r>
              <a:rPr lang="en-US" dirty="0"/>
              <a:t> intervals let us do </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14</a:t>
            </a:fld>
            <a:endParaRPr lang="en-US"/>
          </a:p>
        </p:txBody>
      </p:sp>
    </p:spTree>
    <p:extLst>
      <p:ext uri="{BB962C8B-B14F-4D97-AF65-F5344CB8AC3E}">
        <p14:creationId xmlns:p14="http://schemas.microsoft.com/office/powerpoint/2010/main" val="8227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So what is a confidence interval and how do we find it? </a:t>
            </a:r>
          </a:p>
          <a:p>
            <a:pPr marL="228600" indent="-228600">
              <a:buAutoNum type="arabicPeriod"/>
            </a:pPr>
            <a:r>
              <a:rPr lang="en-US" dirty="0"/>
              <a:t>Well if we compute the statistic and we get an estimation of the parameter</a:t>
            </a:r>
          </a:p>
          <a:p>
            <a:pPr marL="228600" indent="-228600">
              <a:buAutoNum type="arabicPeriod"/>
            </a:pPr>
            <a:r>
              <a:rPr lang="en-US" dirty="0"/>
              <a:t>Now if we take  1000 more random samples and we will get 1000 estimations </a:t>
            </a:r>
          </a:p>
          <a:p>
            <a:pPr marL="228600" indent="-228600">
              <a:buAutoNum type="arabicPeriod"/>
            </a:pPr>
            <a:r>
              <a:rPr lang="en-US" dirty="0"/>
              <a:t>We take the highest and lowest estimate as the boundary and all </a:t>
            </a:r>
            <a:r>
              <a:rPr lang="en-US" dirty="0" err="1"/>
              <a:t>ther</a:t>
            </a:r>
            <a:r>
              <a:rPr lang="en-US" dirty="0"/>
              <a:t> other estimations make up our a set</a:t>
            </a:r>
          </a:p>
          <a:p>
            <a:pPr marL="228600" indent="-228600">
              <a:buAutoNum type="arabicPeriod"/>
            </a:pPr>
            <a:r>
              <a:rPr lang="en-US" dirty="0"/>
              <a:t>Which we Call our interval  of estimates of a parameter.</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15</a:t>
            </a:fld>
            <a:endParaRPr lang="en-US"/>
          </a:p>
        </p:txBody>
      </p:sp>
    </p:spTree>
    <p:extLst>
      <p:ext uri="{BB962C8B-B14F-4D97-AF65-F5344CB8AC3E}">
        <p14:creationId xmlns:p14="http://schemas.microsoft.com/office/powerpoint/2010/main" val="2332847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Now every time we create an interval there are two </a:t>
            </a:r>
            <a:r>
              <a:rPr lang="en-US" dirty="0" err="1"/>
              <a:t>ppossibilites</a:t>
            </a:r>
            <a:endParaRPr lang="en-US" dirty="0"/>
          </a:p>
          <a:p>
            <a:pPr marL="228600" indent="-228600">
              <a:buAutoNum type="arabicPeriod"/>
            </a:pPr>
            <a:r>
              <a:rPr lang="en-US" dirty="0"/>
              <a:t>Either it contains the actual parameter or It does not contain it.</a:t>
            </a:r>
          </a:p>
          <a:p>
            <a:pPr marL="228600" indent="-228600">
              <a:buAutoNum type="arabicPeriod"/>
            </a:pPr>
            <a:r>
              <a:rPr lang="en-US" dirty="0"/>
              <a:t>If it </a:t>
            </a:r>
            <a:r>
              <a:rPr lang="en-US" dirty="0" err="1"/>
              <a:t>cotains</a:t>
            </a:r>
            <a:r>
              <a:rPr lang="en-US" dirty="0"/>
              <a:t> the parameter It is called a good interval.</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16</a:t>
            </a:fld>
            <a:endParaRPr lang="en-US"/>
          </a:p>
        </p:txBody>
      </p:sp>
    </p:spTree>
    <p:extLst>
      <p:ext uri="{BB962C8B-B14F-4D97-AF65-F5344CB8AC3E}">
        <p14:creationId xmlns:p14="http://schemas.microsoft.com/office/powerpoint/2010/main" val="2614396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we take a certain percentage of the interval, for example the middle 95 percent, Then there is 95 percent chance we get our parameter in our interval</a:t>
            </a:r>
          </a:p>
          <a:p>
            <a:pPr marL="228600" indent="-228600">
              <a:buAutoNum type="arabicPeriod"/>
            </a:pPr>
            <a:r>
              <a:rPr lang="en-US" dirty="0"/>
              <a:t>We call this percentage that our interval contains our parameter the confidence level. </a:t>
            </a:r>
          </a:p>
          <a:p>
            <a:pPr marL="228600" indent="-228600">
              <a:buAutoNum type="arabicPeriod"/>
            </a:pPr>
            <a:r>
              <a:rPr lang="en-US" dirty="0"/>
              <a:t>The </a:t>
            </a:r>
            <a:r>
              <a:rPr lang="en-US" dirty="0" err="1"/>
              <a:t>confidenece</a:t>
            </a:r>
            <a:r>
              <a:rPr lang="en-US" dirty="0"/>
              <a:t> level can be anything from 0-99 percentage</a:t>
            </a:r>
          </a:p>
          <a:p>
            <a:pPr marL="228600" indent="-228600">
              <a:buAutoNum type="arabicPeriod"/>
            </a:pPr>
            <a:r>
              <a:rPr lang="en-US" dirty="0"/>
              <a:t>The higher the number , the more likely our interval contains the parameter,</a:t>
            </a:r>
          </a:p>
          <a:p>
            <a:pPr marL="0" indent="0">
              <a:buNone/>
            </a:pPr>
            <a:endParaRPr lang="en-US" dirty="0"/>
          </a:p>
          <a:p>
            <a:pPr marL="228600" indent="-228600">
              <a:buAutoNum type="arabicPeriod"/>
            </a:pPr>
            <a:r>
              <a:rPr lang="en-US" dirty="0"/>
              <a:t>We call the middle 95 percent of our interval the 95% confidence interval! </a:t>
            </a:r>
          </a:p>
          <a:p>
            <a:pPr marL="228600" indent="-228600">
              <a:buAutoNum type="arabicPeriod"/>
            </a:pPr>
            <a:r>
              <a:rPr lang="en-US" dirty="0"/>
              <a:t>Note what do we mean there is a 95 percent chance we get the parameter in the confidence interval?</a:t>
            </a:r>
          </a:p>
          <a:p>
            <a:pPr marL="228600" indent="-228600">
              <a:buAutoNum type="arabicPeriod"/>
            </a:pPr>
            <a:r>
              <a:rPr lang="en-US" dirty="0"/>
              <a:t>This means if we computed ;</a:t>
            </a:r>
            <a:r>
              <a:rPr lang="en-US" dirty="0" err="1"/>
              <a:t>ets</a:t>
            </a:r>
            <a:r>
              <a:rPr lang="en-US" dirty="0"/>
              <a:t> say 100 intervals of </a:t>
            </a:r>
            <a:r>
              <a:rPr lang="en-US" dirty="0" err="1"/>
              <a:t>esimates</a:t>
            </a:r>
            <a:r>
              <a:rPr lang="en-US" dirty="0"/>
              <a:t> of our parameter then 95% of our 95% confidence intervals would contain our parameter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17</a:t>
            </a:fld>
            <a:endParaRPr lang="en-US"/>
          </a:p>
        </p:txBody>
      </p:sp>
    </p:spTree>
    <p:extLst>
      <p:ext uri="{BB962C8B-B14F-4D97-AF65-F5344CB8AC3E}">
        <p14:creationId xmlns:p14="http://schemas.microsoft.com/office/powerpoint/2010/main" val="429051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we just saw an example on how to find  a confidence interval</a:t>
            </a:r>
          </a:p>
          <a:p>
            <a:pPr marL="228600" indent="-228600">
              <a:buAutoNum type="arabicPeriod"/>
            </a:pPr>
            <a:r>
              <a:rPr lang="en-US" dirty="0"/>
              <a:t>But what do they mean? </a:t>
            </a:r>
          </a:p>
          <a:p>
            <a:pPr marL="228600" indent="-228600">
              <a:buAutoNum type="arabicPeriod"/>
            </a:pPr>
            <a:r>
              <a:rPr lang="en-US" b="0" i="0" dirty="0">
                <a:solidFill>
                  <a:srgbClr val="000000"/>
                </a:solidFill>
                <a:effectLst/>
                <a:latin typeface="Roboto"/>
              </a:rPr>
              <a:t>confidence interval's measure </a:t>
            </a:r>
            <a:r>
              <a:rPr lang="en-US" b="0" i="0" dirty="0">
                <a:effectLst/>
                <a:latin typeface="Roboto"/>
              </a:rPr>
              <a:t>how high or low your estimations of the parameter are</a:t>
            </a:r>
          </a:p>
          <a:p>
            <a:pPr marL="228600" indent="-228600">
              <a:buAutoNum type="arabicPeriod"/>
            </a:pPr>
            <a:r>
              <a:rPr lang="en-US" b="0" i="0" dirty="0">
                <a:effectLst/>
                <a:latin typeface="Roboto"/>
              </a:rPr>
              <a:t>But </a:t>
            </a:r>
            <a:r>
              <a:rPr lang="en-US" b="0" i="0" dirty="0" err="1">
                <a:effectLst/>
                <a:latin typeface="Roboto"/>
              </a:rPr>
              <a:t>Rembeer</a:t>
            </a:r>
            <a:r>
              <a:rPr lang="en-US" b="0" i="0" dirty="0">
                <a:effectLst/>
                <a:latin typeface="Roboto"/>
              </a:rPr>
              <a:t> that with confidence intervals it is possible to still be uncertain of your estimation</a:t>
            </a:r>
          </a:p>
          <a:p>
            <a:pPr marL="228600" indent="-228600">
              <a:buAutoNum type="arabicPeriod"/>
            </a:pPr>
            <a:r>
              <a:rPr lang="en-US" b="0" i="0" dirty="0">
                <a:effectLst/>
                <a:latin typeface="Roboto"/>
              </a:rPr>
              <a:t>Since it is possible to get an interval that does not contain the parameter at all ! </a:t>
            </a:r>
          </a:p>
          <a:p>
            <a:pPr marL="0" indent="0">
              <a:buNone/>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18</a:t>
            </a:fld>
            <a:endParaRPr lang="en-US"/>
          </a:p>
        </p:txBody>
      </p:sp>
    </p:spTree>
    <p:extLst>
      <p:ext uri="{BB962C8B-B14F-4D97-AF65-F5344CB8AC3E}">
        <p14:creationId xmlns:p14="http://schemas.microsoft.com/office/powerpoint/2010/main" val="1570630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Before we look at some more examples lets review how to find a confidence interval!</a:t>
            </a:r>
          </a:p>
        </p:txBody>
      </p:sp>
      <p:sp>
        <p:nvSpPr>
          <p:cNvPr id="4" name="Slide Number Placeholder 3"/>
          <p:cNvSpPr>
            <a:spLocks noGrp="1"/>
          </p:cNvSpPr>
          <p:nvPr>
            <p:ph type="sldNum" sz="quarter" idx="5"/>
          </p:nvPr>
        </p:nvSpPr>
        <p:spPr/>
        <p:txBody>
          <a:bodyPr/>
          <a:lstStyle/>
          <a:p>
            <a:fld id="{9A6A9DFA-617C-4655-977E-0170BE07FB40}" type="slidenum">
              <a:rPr lang="en-US" smtClean="0"/>
              <a:t>19</a:t>
            </a:fld>
            <a:endParaRPr lang="en-US"/>
          </a:p>
        </p:txBody>
      </p:sp>
    </p:spTree>
    <p:extLst>
      <p:ext uri="{BB962C8B-B14F-4D97-AF65-F5344CB8AC3E}">
        <p14:creationId xmlns:p14="http://schemas.microsoft.com/office/powerpoint/2010/main" val="171984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2</a:t>
            </a:fld>
            <a:endParaRPr lang="en-US"/>
          </a:p>
        </p:txBody>
      </p:sp>
    </p:spTree>
    <p:extLst>
      <p:ext uri="{BB962C8B-B14F-4D97-AF65-F5344CB8AC3E}">
        <p14:creationId xmlns:p14="http://schemas.microsoft.com/office/powerpoint/2010/main" val="733622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First suppose we have an interval of estimates and lets say you are trying to find the 95 percent </a:t>
            </a:r>
            <a:r>
              <a:rPr lang="en-US" dirty="0" err="1"/>
              <a:t>confidenc</a:t>
            </a:r>
            <a:r>
              <a:rPr lang="en-US" dirty="0"/>
              <a:t> </a:t>
            </a:r>
            <a:r>
              <a:rPr lang="en-US" dirty="0" err="1"/>
              <a:t>ineterval</a:t>
            </a: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20</a:t>
            </a:fld>
            <a:endParaRPr lang="en-US"/>
          </a:p>
        </p:txBody>
      </p:sp>
    </p:spTree>
    <p:extLst>
      <p:ext uri="{BB962C8B-B14F-4D97-AF65-F5344CB8AC3E}">
        <p14:creationId xmlns:p14="http://schemas.microsoft.com/office/powerpoint/2010/main" val="84093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21</a:t>
            </a:fld>
            <a:endParaRPr lang="en-US"/>
          </a:p>
        </p:txBody>
      </p:sp>
    </p:spTree>
    <p:extLst>
      <p:ext uri="{BB962C8B-B14F-4D97-AF65-F5344CB8AC3E}">
        <p14:creationId xmlns:p14="http://schemas.microsoft.com/office/powerpoint/2010/main" val="3054960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would then be the middle 95 percentile of our interval of estimates</a:t>
            </a:r>
          </a:p>
          <a:p>
            <a:pPr marL="228600" indent="-228600">
              <a:buAutoNum type="arabicPeriod"/>
            </a:pPr>
            <a:r>
              <a:rPr lang="en-US" dirty="0"/>
              <a:t>Therefore we need to find the lower bound and upper bound </a:t>
            </a:r>
          </a:p>
          <a:p>
            <a:pPr marL="228600" indent="-228600">
              <a:buAutoNum type="arabicPeriod"/>
            </a:pPr>
            <a:r>
              <a:rPr lang="en-US" dirty="0"/>
              <a:t>Take half of the remaining area of the interval</a:t>
            </a:r>
          </a:p>
          <a:p>
            <a:pPr marL="228600" indent="-228600">
              <a:buAutoNum type="arabicPeriod"/>
            </a:pPr>
            <a:r>
              <a:rPr lang="en-US" dirty="0"/>
              <a:t>5/2 </a:t>
            </a:r>
          </a:p>
          <a:p>
            <a:pPr marL="228600" indent="-228600">
              <a:buAutoNum type="arabicPeriod"/>
            </a:pPr>
            <a:r>
              <a:rPr lang="en-US" dirty="0"/>
              <a:t>The lower bound is then 2.5 and the upper bound is 100 – 2.5 = 97.5</a:t>
            </a:r>
          </a:p>
          <a:p>
            <a:pPr marL="228600" indent="-228600">
              <a:buAutoNum type="arabicPeriod"/>
            </a:pPr>
            <a:r>
              <a:rPr lang="en-US" dirty="0"/>
              <a:t>Since the area between 0 to 2.5 and 97.5 and 100  add to 5</a:t>
            </a:r>
          </a:p>
          <a:p>
            <a:pPr marL="228600" indent="-228600">
              <a:buAutoNum type="arabicPeriod"/>
            </a:pPr>
            <a:r>
              <a:rPr lang="en-US" dirty="0"/>
              <a:t>Our 95 percent confidence interval is all estimates being between 2.5 and 97.5 percentile</a:t>
            </a:r>
          </a:p>
          <a:p>
            <a:pPr marL="228600" indent="-228600">
              <a:buAutoNum type="arabicPeriod"/>
            </a:pPr>
            <a:r>
              <a:rPr lang="en-US" dirty="0"/>
              <a:t>Now lets talk a little more about what the confidence interval is measuring </a:t>
            </a:r>
          </a:p>
        </p:txBody>
      </p:sp>
      <p:sp>
        <p:nvSpPr>
          <p:cNvPr id="4" name="Slide Number Placeholder 3"/>
          <p:cNvSpPr>
            <a:spLocks noGrp="1"/>
          </p:cNvSpPr>
          <p:nvPr>
            <p:ph type="sldNum" sz="quarter" idx="5"/>
          </p:nvPr>
        </p:nvSpPr>
        <p:spPr/>
        <p:txBody>
          <a:bodyPr/>
          <a:lstStyle/>
          <a:p>
            <a:fld id="{9A6A9DFA-617C-4655-977E-0170BE07FB40}" type="slidenum">
              <a:rPr lang="en-US" smtClean="0"/>
              <a:t>22</a:t>
            </a:fld>
            <a:endParaRPr lang="en-US"/>
          </a:p>
        </p:txBody>
      </p:sp>
    </p:spTree>
    <p:extLst>
      <p:ext uri="{BB962C8B-B14F-4D97-AF65-F5344CB8AC3E}">
        <p14:creationId xmlns:p14="http://schemas.microsoft.com/office/powerpoint/2010/main" val="258571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So if this class had 100 students </a:t>
            </a:r>
          </a:p>
          <a:p>
            <a:pPr>
              <a:buFont typeface="Arial" panose="020B0604020202020204" pitchFamily="34" charset="0"/>
              <a:buChar char="•"/>
            </a:pPr>
            <a:r>
              <a:rPr lang="en-US" dirty="0"/>
              <a:t>And each student found a 95 % confidence interval for a parameter</a:t>
            </a:r>
          </a:p>
          <a:p>
            <a:pPr>
              <a:buFont typeface="Arial" panose="020B0604020202020204" pitchFamily="34" charset="0"/>
              <a:buChar char="•"/>
            </a:pPr>
            <a:r>
              <a:rPr lang="en-US" dirty="0"/>
              <a:t>For example the estimates of the percentage of voters who voted for </a:t>
            </a:r>
            <a:r>
              <a:rPr lang="en-US" dirty="0" err="1"/>
              <a:t>Imm</a:t>
            </a:r>
            <a:r>
              <a:rPr lang="en-US" dirty="0"/>
              <a:t> Thai </a:t>
            </a:r>
          </a:p>
          <a:p>
            <a:pPr>
              <a:buFont typeface="Arial" panose="020B0604020202020204" pitchFamily="34" charset="0"/>
              <a:buChar char="•"/>
            </a:pPr>
            <a:r>
              <a:rPr lang="en-US" dirty="0"/>
              <a:t>Then we would have a picture like this </a:t>
            </a:r>
          </a:p>
          <a:p>
            <a:pPr>
              <a:buFont typeface="Arial" panose="020B0604020202020204" pitchFamily="34" charset="0"/>
              <a:buChar char="•"/>
            </a:pPr>
            <a:endParaRPr lang="en-US" dirty="0"/>
          </a:p>
          <a:p>
            <a:pPr>
              <a:buFont typeface="Arial" panose="020B0604020202020204" pitchFamily="34" charset="0"/>
              <a:buNone/>
            </a:pPr>
            <a:endParaRPr lang="en-US" dirty="0"/>
          </a:p>
          <a:p>
            <a:pPr>
              <a:buFont typeface="Arial" panose="020B0604020202020204" pitchFamily="34" charset="0"/>
              <a:buChar char="•"/>
            </a:pPr>
            <a:r>
              <a:rPr lang="en-US" dirty="0"/>
              <a:t>Here we see 100 confidence intervals </a:t>
            </a:r>
          </a:p>
          <a:p>
            <a:pPr>
              <a:buFont typeface="Arial" panose="020B0604020202020204" pitchFamily="34" charset="0"/>
              <a:buChar char="•"/>
            </a:pPr>
            <a:r>
              <a:rPr lang="en-US" dirty="0"/>
              <a:t>The red line is again our parameter</a:t>
            </a:r>
          </a:p>
          <a:p>
            <a:pPr>
              <a:buFont typeface="Arial" panose="020B0604020202020204" pitchFamily="34" charset="0"/>
              <a:buChar char="•"/>
            </a:pPr>
            <a:r>
              <a:rPr lang="en-US" dirty="0"/>
              <a:t>Most of these confidence intervals are good</a:t>
            </a:r>
          </a:p>
          <a:p>
            <a:pPr>
              <a:buFont typeface="Arial" panose="020B0604020202020204" pitchFamily="34" charset="0"/>
              <a:buChar char="•"/>
            </a:pPr>
            <a:r>
              <a:rPr lang="en-US" dirty="0"/>
              <a:t>Meaning they contain the parameter </a:t>
            </a:r>
          </a:p>
          <a:p>
            <a:pPr>
              <a:buFont typeface="Arial" panose="020B0604020202020204" pitchFamily="34" charset="0"/>
              <a:buChar char="•"/>
            </a:pPr>
            <a:r>
              <a:rPr lang="en-US" dirty="0"/>
              <a:t>But some are bad, in fact there should be about 5 that are bad </a:t>
            </a:r>
          </a:p>
          <a:p>
            <a:pPr>
              <a:buFont typeface="Arial" panose="020B0604020202020204" pitchFamily="34" charset="0"/>
              <a:buChar char="•"/>
            </a:pPr>
            <a:r>
              <a:rPr lang="en-US" dirty="0"/>
              <a:t>maybe a little more or a little less</a:t>
            </a:r>
          </a:p>
          <a:p>
            <a:pPr>
              <a:buFont typeface="Arial" panose="020B0604020202020204" pitchFamily="34" charset="0"/>
              <a:buChar char="•"/>
            </a:pPr>
            <a:endParaRPr lang="en-US" dirty="0"/>
          </a:p>
          <a:p>
            <a:pPr>
              <a:buFont typeface="Arial" panose="020B0604020202020204" pitchFamily="34" charset="0"/>
              <a:buChar char="•"/>
            </a:pPr>
            <a:r>
              <a:rPr lang="en-US" dirty="0"/>
              <a:t>This is what are 95% confidence interval is measuring, there should be about 95 good ones confidence intervals And 5 bad ones</a:t>
            </a:r>
          </a:p>
          <a:p>
            <a:pPr>
              <a:buFont typeface="Arial" panose="020B0604020202020204" pitchFamily="34" charse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23</a:t>
            </a:fld>
            <a:endParaRPr lang="en-US"/>
          </a:p>
        </p:txBody>
      </p:sp>
    </p:spTree>
    <p:extLst>
      <p:ext uri="{BB962C8B-B14F-4D97-AF65-F5344CB8AC3E}">
        <p14:creationId xmlns:p14="http://schemas.microsoft.com/office/powerpoint/2010/main" val="35584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Lets look at a few examples </a:t>
            </a:r>
          </a:p>
          <a:p>
            <a:pPr marL="0" indent="0">
              <a:buNone/>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24</a:t>
            </a:fld>
            <a:endParaRPr lang="en-US"/>
          </a:p>
        </p:txBody>
      </p:sp>
    </p:spTree>
    <p:extLst>
      <p:ext uri="{BB962C8B-B14F-4D97-AF65-F5344CB8AC3E}">
        <p14:creationId xmlns:p14="http://schemas.microsoft.com/office/powerpoint/2010/main" val="2788578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a:p>
            <a:pPr marL="228600" indent="-228600">
              <a:buAutoNum type="arabicPeriod"/>
            </a:pPr>
            <a:r>
              <a:rPr lang="en-US" dirty="0"/>
              <a:t>Let\'s suppose that we are, we have a population of mothers and we want to know the average age of the mothers.</a:t>
            </a:r>
          </a:p>
          <a:p>
            <a:pPr marL="228600" indent="-228600">
              <a:buAutoNum type="arabicPeriod"/>
            </a:pPr>
            <a:r>
              <a:rPr lang="en-US" dirty="0"/>
              <a:t> And we compute a 95% confidence interval using a bootstrapping on some sample.</a:t>
            </a:r>
          </a:p>
          <a:p>
            <a:pPr marL="228600" indent="-228600">
              <a:buAutoNum type="arabicPeriod"/>
            </a:pPr>
            <a:r>
              <a:rPr lang="en-US" dirty="0"/>
              <a:t> And the confidence interval we get is the range 26.9-27.6 to years. </a:t>
            </a:r>
          </a:p>
        </p:txBody>
      </p:sp>
      <p:sp>
        <p:nvSpPr>
          <p:cNvPr id="4" name="Slide Number Placeholder 3"/>
          <p:cNvSpPr>
            <a:spLocks noGrp="1"/>
          </p:cNvSpPr>
          <p:nvPr>
            <p:ph type="sldNum" sz="quarter" idx="5"/>
          </p:nvPr>
        </p:nvSpPr>
        <p:spPr/>
        <p:txBody>
          <a:bodyPr/>
          <a:lstStyle/>
          <a:p>
            <a:fld id="{9A6A9DFA-617C-4655-977E-0170BE07FB40}" type="slidenum">
              <a:rPr lang="en-US" smtClean="0"/>
              <a:t>25</a:t>
            </a:fld>
            <a:endParaRPr lang="en-US"/>
          </a:p>
        </p:txBody>
      </p:sp>
    </p:spTree>
    <p:extLst>
      <p:ext uri="{BB962C8B-B14F-4D97-AF65-F5344CB8AC3E}">
        <p14:creationId xmlns:p14="http://schemas.microsoft.com/office/powerpoint/2010/main" val="3573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Now true or false.</a:t>
            </a:r>
          </a:p>
          <a:p>
            <a:pPr marL="228600" indent="-228600">
              <a:buAutoNum type="arabicPeriod"/>
            </a:pPr>
            <a:r>
              <a:rPr lang="en-US" dirty="0"/>
              <a:t> About 95% of the mothers in the population are between to 26.9-27.6years old. </a:t>
            </a:r>
          </a:p>
        </p:txBody>
      </p:sp>
      <p:sp>
        <p:nvSpPr>
          <p:cNvPr id="4" name="Slide Number Placeholder 3"/>
          <p:cNvSpPr>
            <a:spLocks noGrp="1"/>
          </p:cNvSpPr>
          <p:nvPr>
            <p:ph type="sldNum" sz="quarter" idx="5"/>
          </p:nvPr>
        </p:nvSpPr>
        <p:spPr/>
        <p:txBody>
          <a:bodyPr/>
          <a:lstStyle/>
          <a:p>
            <a:fld id="{9A6A9DFA-617C-4655-977E-0170BE07FB40}" type="slidenum">
              <a:rPr lang="en-US" smtClean="0"/>
              <a:t>26</a:t>
            </a:fld>
            <a:endParaRPr lang="en-US"/>
          </a:p>
        </p:txBody>
      </p:sp>
    </p:spTree>
    <p:extLst>
      <p:ext uri="{BB962C8B-B14F-4D97-AF65-F5344CB8AC3E}">
        <p14:creationId xmlns:p14="http://schemas.microsoft.com/office/powerpoint/2010/main" val="2694956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is false. </a:t>
            </a:r>
          </a:p>
          <a:p>
            <a:pPr marL="228600" indent="-228600">
              <a:buAutoNum type="arabicPeriod"/>
            </a:pPr>
            <a:r>
              <a:rPr lang="en-US" dirty="0"/>
              <a:t>And the reason is that the confidence interval is estimating the average age of  all the mothers in the population. </a:t>
            </a:r>
          </a:p>
          <a:p>
            <a:pPr marL="228600" indent="-228600">
              <a:buAutoNum type="arabicPeriod"/>
            </a:pPr>
            <a:r>
              <a:rPr lang="en-US" dirty="0"/>
              <a:t>We are not told anything about the age of the mothers</a:t>
            </a:r>
          </a:p>
          <a:p>
            <a:pPr marL="228600" indent="-228600">
              <a:buAutoNum type="arabicPeriod"/>
            </a:pPr>
            <a:r>
              <a:rPr lang="en-US" dirty="0"/>
              <a:t>But this probably spans a whole range from maybe 20 to 40 or something like that. </a:t>
            </a:r>
          </a:p>
          <a:p>
            <a:pPr marL="228600" indent="-228600">
              <a:buAutoNum type="arabicPeriod"/>
            </a:pPr>
            <a:r>
              <a:rPr lang="en-US" dirty="0"/>
              <a:t>Again  the confidence interval refers to the average of the ages of all the mothers in the population.</a:t>
            </a:r>
          </a:p>
          <a:p>
            <a:pPr marL="228600" indent="-228600">
              <a:buAutoNum type="arabicPeriod"/>
            </a:pPr>
            <a:r>
              <a:rPr lang="en-US" dirty="0"/>
              <a:t>It\'s talking about the parameter. </a:t>
            </a:r>
          </a:p>
        </p:txBody>
      </p:sp>
      <p:sp>
        <p:nvSpPr>
          <p:cNvPr id="4" name="Slide Number Placeholder 3"/>
          <p:cNvSpPr>
            <a:spLocks noGrp="1"/>
          </p:cNvSpPr>
          <p:nvPr>
            <p:ph type="sldNum" sz="quarter" idx="5"/>
          </p:nvPr>
        </p:nvSpPr>
        <p:spPr/>
        <p:txBody>
          <a:bodyPr/>
          <a:lstStyle/>
          <a:p>
            <a:fld id="{9A6A9DFA-617C-4655-977E-0170BE07FB40}" type="slidenum">
              <a:rPr lang="en-US" smtClean="0"/>
              <a:t>27</a:t>
            </a:fld>
            <a:endParaRPr lang="en-US"/>
          </a:p>
        </p:txBody>
      </p:sp>
    </p:spTree>
    <p:extLst>
      <p:ext uri="{BB962C8B-B14F-4D97-AF65-F5344CB8AC3E}">
        <p14:creationId xmlns:p14="http://schemas.microsoft.com/office/powerpoint/2010/main" val="254109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assume we have the confidence interval as before for the average age of the mothers in the population</a:t>
            </a:r>
          </a:p>
          <a:p>
            <a:pPr marL="228600" indent="-228600">
              <a:buAutoNum type="arabicPeriod"/>
            </a:pPr>
            <a:r>
              <a:rPr lang="en-US" dirty="0"/>
              <a:t> </a:t>
            </a:r>
          </a:p>
        </p:txBody>
      </p:sp>
      <p:sp>
        <p:nvSpPr>
          <p:cNvPr id="4" name="Slide Number Placeholder 3"/>
          <p:cNvSpPr>
            <a:spLocks noGrp="1"/>
          </p:cNvSpPr>
          <p:nvPr>
            <p:ph type="sldNum" sz="quarter" idx="5"/>
          </p:nvPr>
        </p:nvSpPr>
        <p:spPr/>
        <p:txBody>
          <a:bodyPr/>
          <a:lstStyle/>
          <a:p>
            <a:fld id="{9A6A9DFA-617C-4655-977E-0170BE07FB40}" type="slidenum">
              <a:rPr lang="en-US" smtClean="0"/>
              <a:t>28</a:t>
            </a:fld>
            <a:endParaRPr lang="en-US"/>
          </a:p>
        </p:txBody>
      </p:sp>
    </p:spTree>
    <p:extLst>
      <p:ext uri="{BB962C8B-B14F-4D97-AF65-F5344CB8AC3E}">
        <p14:creationId xmlns:p14="http://schemas.microsoft.com/office/powerpoint/2010/main" val="4159348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95% confidence interval is that the average age of mothers is between 26.9 is to 27.6 . </a:t>
            </a:r>
          </a:p>
        </p:txBody>
      </p:sp>
      <p:sp>
        <p:nvSpPr>
          <p:cNvPr id="4" name="Slide Number Placeholder 3"/>
          <p:cNvSpPr>
            <a:spLocks noGrp="1"/>
          </p:cNvSpPr>
          <p:nvPr>
            <p:ph type="sldNum" sz="quarter" idx="5"/>
          </p:nvPr>
        </p:nvSpPr>
        <p:spPr/>
        <p:txBody>
          <a:bodyPr/>
          <a:lstStyle/>
          <a:p>
            <a:fld id="{9A6A9DFA-617C-4655-977E-0170BE07FB40}" type="slidenum">
              <a:rPr lang="en-US" smtClean="0"/>
              <a:t>29</a:t>
            </a:fld>
            <a:endParaRPr lang="en-US"/>
          </a:p>
        </p:txBody>
      </p:sp>
    </p:spTree>
    <p:extLst>
      <p:ext uri="{BB962C8B-B14F-4D97-AF65-F5344CB8AC3E}">
        <p14:creationId xmlns:p14="http://schemas.microsoft.com/office/powerpoint/2010/main" val="3846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an estimation is a statistic</a:t>
            </a:r>
          </a:p>
          <a:p>
            <a:pPr marL="228600" indent="-228600">
              <a:buAutoNum type="arabicPeriod"/>
            </a:pPr>
            <a:r>
              <a:rPr lang="en-US" dirty="0"/>
              <a:t>statistics are computable attributes of samples or bootstrap samples</a:t>
            </a:r>
          </a:p>
          <a:p>
            <a:pPr marL="228600" indent="-228600">
              <a:buAutoNum type="arabicPeriod"/>
            </a:pPr>
            <a:r>
              <a:rPr lang="en-US" dirty="0"/>
              <a:t>While the parameter is unknown a good estimate is the parameter with some small amount of error.</a:t>
            </a:r>
          </a:p>
          <a:p>
            <a:pPr marL="0" indent="0">
              <a:buNone/>
            </a:pPr>
            <a:r>
              <a:rPr lang="en-US" dirty="0"/>
              <a:t> </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a:t>
            </a:fld>
            <a:endParaRPr lang="en-US"/>
          </a:p>
        </p:txBody>
      </p:sp>
    </p:spTree>
    <p:extLst>
      <p:ext uri="{BB962C8B-B14F-4D97-AF65-F5344CB8AC3E}">
        <p14:creationId xmlns:p14="http://schemas.microsoft.com/office/powerpoint/2010/main" val="273259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True or false. There is a probability .95 that the average age of mothers in the population is in that range.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30</a:t>
            </a:fld>
            <a:endParaRPr lang="en-US"/>
          </a:p>
        </p:txBody>
      </p:sp>
    </p:spTree>
    <p:extLst>
      <p:ext uri="{BB962C8B-B14F-4D97-AF65-F5344CB8AC3E}">
        <p14:creationId xmlns:p14="http://schemas.microsoft.com/office/powerpoint/2010/main" val="2167535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Its False!</a:t>
            </a:r>
          </a:p>
          <a:p>
            <a:pPr marL="228600" indent="-228600">
              <a:buAutoNum type="arabicPeriod"/>
            </a:pPr>
            <a:r>
              <a:rPr lang="en-US" dirty="0"/>
              <a:t>The average age of mothers is a parameter there is nothing random about it</a:t>
            </a:r>
          </a:p>
          <a:p>
            <a:pPr marL="228600" indent="-228600">
              <a:buAutoNum type="arabicPeriod"/>
            </a:pPr>
            <a:r>
              <a:rPr lang="en-US" dirty="0"/>
              <a:t>Parameters are only </a:t>
            </a:r>
            <a:r>
              <a:rPr lang="en-US" dirty="0" err="1"/>
              <a:t>dependant</a:t>
            </a:r>
            <a:r>
              <a:rPr lang="en-US" dirty="0"/>
              <a:t> on the population. </a:t>
            </a:r>
          </a:p>
          <a:p>
            <a:pPr marL="228600" indent="-228600">
              <a:buAutoNum type="arabicPeriod"/>
            </a:pPr>
            <a:r>
              <a:rPr lang="en-US" dirty="0"/>
              <a:t>While we may not know what the true value for the average age of the mothers is</a:t>
            </a:r>
          </a:p>
          <a:p>
            <a:pPr marL="228600" indent="-228600">
              <a:buAutoNum type="arabicPeriod"/>
            </a:pPr>
            <a:r>
              <a:rPr lang="en-US" dirty="0"/>
              <a:t>there still is an answer out there.</a:t>
            </a:r>
          </a:p>
          <a:p>
            <a:pPr marL="0" indent="0">
              <a:buNone/>
            </a:pPr>
            <a:r>
              <a:rPr lang="en-US" dirty="0"/>
              <a:t> </a:t>
            </a:r>
          </a:p>
          <a:p>
            <a:pPr marL="228600" indent="-228600">
              <a:buAutoNum type="arabicPeriod"/>
            </a:pPr>
            <a:r>
              <a:rPr lang="en-US" dirty="0"/>
              <a:t>What the confidence interval is doing is estimating the parameter and how accurate our guess are</a:t>
            </a:r>
          </a:p>
          <a:p>
            <a:pPr marL="228600" indent="-228600">
              <a:buAutoNum type="arabicPeriod"/>
            </a:pPr>
            <a:r>
              <a:rPr lang="en-US" dirty="0"/>
              <a:t>But our parameter does not need to be within our estimation interval</a:t>
            </a:r>
          </a:p>
          <a:p>
            <a:pPr marL="228600" indent="-228600">
              <a:buAutoNum type="arabicPeriod"/>
            </a:pPr>
            <a:r>
              <a:rPr lang="en-US" dirty="0"/>
              <a:t>the confidence level is not the probability that the population parameter’s is in the confidence interval range.</a:t>
            </a:r>
          </a:p>
          <a:p>
            <a:pPr marL="228600" indent="-228600">
              <a:buAutoNum type="arabicPeriod"/>
            </a:pPr>
            <a:r>
              <a:rPr lang="en-US" dirty="0"/>
              <a:t>the confidence level is the probability that confidence interval contains the population parameter</a:t>
            </a:r>
          </a:p>
          <a:p>
            <a:pPr marL="228600" indent="-228600">
              <a:buAutoNum type="arabicPeriod"/>
            </a:pPr>
            <a:r>
              <a:rPr lang="en-US" dirty="0"/>
              <a:t>Again parameters are constants that only depend on a population</a:t>
            </a:r>
          </a:p>
          <a:p>
            <a:pPr marL="228600" indent="-228600">
              <a:buAutoNum type="arabicPeriod"/>
            </a:pPr>
            <a:r>
              <a:rPr lang="en-US" dirty="0"/>
              <a:t>While estimations depend on samples  </a:t>
            </a:r>
          </a:p>
        </p:txBody>
      </p:sp>
      <p:sp>
        <p:nvSpPr>
          <p:cNvPr id="4" name="Slide Number Placeholder 3"/>
          <p:cNvSpPr>
            <a:spLocks noGrp="1"/>
          </p:cNvSpPr>
          <p:nvPr>
            <p:ph type="sldNum" sz="quarter" idx="5"/>
          </p:nvPr>
        </p:nvSpPr>
        <p:spPr/>
        <p:txBody>
          <a:bodyPr/>
          <a:lstStyle/>
          <a:p>
            <a:fld id="{9A6A9DFA-617C-4655-977E-0170BE07FB40}" type="slidenum">
              <a:rPr lang="en-US" smtClean="0"/>
              <a:t>31</a:t>
            </a:fld>
            <a:endParaRPr lang="en-US"/>
          </a:p>
        </p:txBody>
      </p:sp>
    </p:spTree>
    <p:extLst>
      <p:ext uri="{BB962C8B-B14F-4D97-AF65-F5344CB8AC3E}">
        <p14:creationId xmlns:p14="http://schemas.microsoft.com/office/powerpoint/2010/main" val="513225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slogan for estimating is that estimations are not a single number. </a:t>
            </a:r>
          </a:p>
          <a:p>
            <a:pPr marL="228600" indent="-228600">
              <a:buAutoNum type="arabicPeriod"/>
            </a:pPr>
            <a:r>
              <a:rPr lang="en-US" dirty="0"/>
              <a:t>They're a range, </a:t>
            </a:r>
            <a:r>
              <a:rPr lang="en-US" dirty="0" err="1"/>
              <a:t>'cause</a:t>
            </a:r>
            <a:r>
              <a:rPr lang="en-US" dirty="0"/>
              <a:t> there's some uncertainty. </a:t>
            </a:r>
          </a:p>
          <a:p>
            <a:pPr marL="228600" indent="-228600">
              <a:buAutoNum type="arabicPeriod"/>
            </a:pPr>
            <a:r>
              <a:rPr lang="en-US" dirty="0"/>
              <a:t>So when you are reporting results to others, it's often more helpful to report a range to reflect the uncertainty we have.</a:t>
            </a:r>
          </a:p>
          <a:p>
            <a:pPr marL="228600" indent="-228600">
              <a:buAutoNum type="arabicPeriod"/>
            </a:pPr>
            <a:r>
              <a:rPr lang="en-US" dirty="0"/>
              <a:t> Okay, so you can use the bootstrap for this. </a:t>
            </a:r>
          </a:p>
          <a:p>
            <a:pPr marL="228600" indent="-228600">
              <a:buAutoNum type="arabicPeriod"/>
            </a:pPr>
            <a:r>
              <a:rPr lang="en-US" dirty="0"/>
              <a:t>The bootstrap is something you can use for almost any population parameter</a:t>
            </a:r>
          </a:p>
          <a:p>
            <a:pPr marL="228600" indent="-228600">
              <a:buAutoNum type="arabicPeriod"/>
            </a:pPr>
            <a:r>
              <a:rPr lang="en-US" dirty="0"/>
              <a:t>There are some rare cases when you should not use the bootstrap. </a:t>
            </a:r>
          </a:p>
        </p:txBody>
      </p:sp>
      <p:sp>
        <p:nvSpPr>
          <p:cNvPr id="4" name="Slide Number Placeholder 3"/>
          <p:cNvSpPr>
            <a:spLocks noGrp="1"/>
          </p:cNvSpPr>
          <p:nvPr>
            <p:ph type="sldNum" sz="quarter" idx="5"/>
          </p:nvPr>
        </p:nvSpPr>
        <p:spPr/>
        <p:txBody>
          <a:bodyPr/>
          <a:lstStyle/>
          <a:p>
            <a:fld id="{9A6A9DFA-617C-4655-977E-0170BE07FB40}" type="slidenum">
              <a:rPr lang="en-US" smtClean="0"/>
              <a:t>32</a:t>
            </a:fld>
            <a:endParaRPr lang="en-US"/>
          </a:p>
        </p:txBody>
      </p:sp>
    </p:spTree>
    <p:extLst>
      <p:ext uri="{BB962C8B-B14F-4D97-AF65-F5344CB8AC3E}">
        <p14:creationId xmlns:p14="http://schemas.microsoft.com/office/powerpoint/2010/main" val="3874418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you're trying to estimate a parameter that's a very high or a very low percentile the bootstrap is not a good measure.</a:t>
            </a:r>
          </a:p>
          <a:p>
            <a:pPr marL="228600" indent="-228600">
              <a:buAutoNum type="arabicPeriod"/>
            </a:pPr>
            <a:r>
              <a:rPr lang="en-US" dirty="0"/>
              <a:t> For example if you are looking for min or max values</a:t>
            </a:r>
          </a:p>
          <a:p>
            <a:pPr marL="0" indent="0">
              <a:buNone/>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33</a:t>
            </a:fld>
            <a:endParaRPr lang="en-US"/>
          </a:p>
        </p:txBody>
      </p:sp>
    </p:spTree>
    <p:extLst>
      <p:ext uri="{BB962C8B-B14F-4D97-AF65-F5344CB8AC3E}">
        <p14:creationId xmlns:p14="http://schemas.microsoft.com/office/powerpoint/2010/main" val="1637491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the probability distribution of your of the statistic is not bell shaped then the bootstrap's not appropriate. </a:t>
            </a:r>
          </a:p>
        </p:txBody>
      </p:sp>
      <p:sp>
        <p:nvSpPr>
          <p:cNvPr id="4" name="Slide Number Placeholder 3"/>
          <p:cNvSpPr>
            <a:spLocks noGrp="1"/>
          </p:cNvSpPr>
          <p:nvPr>
            <p:ph type="sldNum" sz="quarter" idx="5"/>
          </p:nvPr>
        </p:nvSpPr>
        <p:spPr/>
        <p:txBody>
          <a:bodyPr/>
          <a:lstStyle/>
          <a:p>
            <a:fld id="{9A6A9DFA-617C-4655-977E-0170BE07FB40}" type="slidenum">
              <a:rPr lang="en-US" smtClean="0"/>
              <a:t>34</a:t>
            </a:fld>
            <a:endParaRPr lang="en-US"/>
          </a:p>
        </p:txBody>
      </p:sp>
    </p:spTree>
    <p:extLst>
      <p:ext uri="{BB962C8B-B14F-4D97-AF65-F5344CB8AC3E}">
        <p14:creationId xmlns:p14="http://schemas.microsoft.com/office/powerpoint/2010/main" val="2402793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228600" indent="-228600">
              <a:buAutoNum type="arabicPeriod"/>
            </a:pPr>
            <a:r>
              <a:rPr lang="en-US" dirty="0"/>
              <a:t>Or if your original sample is very small then the bootstrap’s will not work</a:t>
            </a:r>
          </a:p>
          <a:p>
            <a:pPr marL="0" indent="0">
              <a:buNone/>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35</a:t>
            </a:fld>
            <a:endParaRPr lang="en-US"/>
          </a:p>
        </p:txBody>
      </p:sp>
    </p:spTree>
    <p:extLst>
      <p:ext uri="{BB962C8B-B14F-4D97-AF65-F5344CB8AC3E}">
        <p14:creationId xmlns:p14="http://schemas.microsoft.com/office/powerpoint/2010/main" val="3279513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There's a super close connection  for p-values in hypothesis testing and confidence intervals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fact You can use confidence intervals for hypothesis testing.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Lets look at the connection between the 5% cutoff for a p-value in hypothesis testing and 95% confidence interval.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36</a:t>
            </a:fld>
            <a:endParaRPr lang="en-US"/>
          </a:p>
        </p:txBody>
      </p:sp>
    </p:spTree>
    <p:extLst>
      <p:ext uri="{BB962C8B-B14F-4D97-AF65-F5344CB8AC3E}">
        <p14:creationId xmlns:p14="http://schemas.microsoft.com/office/powerpoint/2010/main" val="3193485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37</a:t>
            </a:fld>
            <a:endParaRPr lang="en-US"/>
          </a:p>
        </p:txBody>
      </p:sp>
    </p:spTree>
    <p:extLst>
      <p:ext uri="{BB962C8B-B14F-4D97-AF65-F5344CB8AC3E}">
        <p14:creationId xmlns:p14="http://schemas.microsoft.com/office/powerpoint/2010/main" val="3310505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Suppose that we want to test our hypothesis but are unable to simulate using </a:t>
            </a:r>
            <a:br>
              <a:rPr lang="en-US" dirty="0"/>
            </a:br>
            <a:r>
              <a:rPr lang="en-US" dirty="0"/>
              <a:t>the null </a:t>
            </a:r>
            <a:r>
              <a:rPr lang="en-US" dirty="0" err="1"/>
              <a:t>hypthoesis</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38</a:t>
            </a:fld>
            <a:endParaRPr lang="en-US"/>
          </a:p>
        </p:txBody>
      </p:sp>
    </p:spTree>
    <p:extLst>
      <p:ext uri="{BB962C8B-B14F-4D97-AF65-F5344CB8AC3E}">
        <p14:creationId xmlns:p14="http://schemas.microsoft.com/office/powerpoint/2010/main" val="3448403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and suppose that I have a null hypothesis says something like this. </a:t>
            </a:r>
          </a:p>
          <a:p>
            <a:pPr marL="228600" indent="-228600">
              <a:buAutoNum type="arabicPeriod"/>
            </a:pPr>
            <a:r>
              <a:rPr lang="en-US" dirty="0"/>
              <a:t>My null hypothesis is that the population average is 30. </a:t>
            </a:r>
          </a:p>
          <a:p>
            <a:pPr marL="228600" indent="-228600">
              <a:buAutoNum type="arabicPeriod"/>
            </a:pPr>
            <a:r>
              <a:rPr lang="en-US" dirty="0"/>
              <a:t>And my alternative hypothesis is the population average is not 30 </a:t>
            </a:r>
          </a:p>
          <a:p>
            <a:pPr marL="228600" indent="-228600">
              <a:buAutoNum type="arabicPeriod"/>
            </a:pPr>
            <a:r>
              <a:rPr lang="en-US" dirty="0"/>
              <a:t>So we </a:t>
            </a:r>
            <a:r>
              <a:rPr lang="en-US" dirty="0" err="1"/>
              <a:t>wanna</a:t>
            </a:r>
            <a:r>
              <a:rPr lang="en-US" dirty="0"/>
              <a:t> do a hypothesis test on this. </a:t>
            </a:r>
          </a:p>
          <a:p>
            <a:pPr marL="228600" indent="-228600">
              <a:buAutoNum type="arabicPeriod"/>
            </a:pPr>
            <a:r>
              <a:rPr lang="en-US" dirty="0"/>
              <a:t>This means I need to find the p-value</a:t>
            </a:r>
          </a:p>
          <a:p>
            <a:pPr marL="228600" indent="-228600">
              <a:buAutoNum type="arabicPeriod"/>
            </a:pPr>
            <a:r>
              <a:rPr lang="en-US" dirty="0"/>
              <a:t>Lets say our </a:t>
            </a:r>
            <a:r>
              <a:rPr lang="en-US" dirty="0" err="1"/>
              <a:t>pvalue</a:t>
            </a:r>
            <a:r>
              <a:rPr lang="en-US" dirty="0"/>
              <a:t> has a 5% cutoff.</a:t>
            </a:r>
          </a:p>
          <a:p>
            <a:pPr marL="0" indent="0">
              <a:buNone/>
            </a:pPr>
            <a:r>
              <a:rPr lang="en-US" dirty="0"/>
              <a:t> </a:t>
            </a:r>
          </a:p>
        </p:txBody>
      </p:sp>
      <p:sp>
        <p:nvSpPr>
          <p:cNvPr id="4" name="Slide Number Placeholder 3"/>
          <p:cNvSpPr>
            <a:spLocks noGrp="1"/>
          </p:cNvSpPr>
          <p:nvPr>
            <p:ph type="sldNum" sz="quarter" idx="5"/>
          </p:nvPr>
        </p:nvSpPr>
        <p:spPr/>
        <p:txBody>
          <a:bodyPr/>
          <a:lstStyle/>
          <a:p>
            <a:fld id="{9A6A9DFA-617C-4655-977E-0170BE07FB40}" type="slidenum">
              <a:rPr lang="en-US" smtClean="0"/>
              <a:t>39</a:t>
            </a:fld>
            <a:endParaRPr lang="en-US"/>
          </a:p>
        </p:txBody>
      </p:sp>
    </p:spTree>
    <p:extLst>
      <p:ext uri="{BB962C8B-B14F-4D97-AF65-F5344CB8AC3E}">
        <p14:creationId xmlns:p14="http://schemas.microsoft.com/office/powerpoint/2010/main" val="371178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a:p>
            <a:pPr marL="228600" indent="-228600">
              <a:buAutoNum type="arabicPeriod"/>
            </a:pPr>
            <a:r>
              <a:rPr lang="en-US" dirty="0"/>
              <a:t>We would like to know how close the estimate is to the parameter.</a:t>
            </a:r>
          </a:p>
          <a:p>
            <a:pPr marL="228600" indent="-228600">
              <a:buAutoNum type="arabicPeriod"/>
            </a:pPr>
            <a:r>
              <a:rPr lang="en-US" dirty="0"/>
              <a:t>To figure out how close our estimate is we need to know how large the typical error is.</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4</a:t>
            </a:fld>
            <a:endParaRPr lang="en-US"/>
          </a:p>
        </p:txBody>
      </p:sp>
    </p:spTree>
    <p:extLst>
      <p:ext uri="{BB962C8B-B14F-4D97-AF65-F5344CB8AC3E}">
        <p14:creationId xmlns:p14="http://schemas.microsoft.com/office/powerpoint/2010/main" val="1289902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a:p>
            <a:pPr marL="228600" indent="-228600">
              <a:buAutoNum type="arabicPeriod"/>
            </a:pPr>
            <a:r>
              <a:rPr lang="en-US" dirty="0"/>
              <a:t>then you can use a confidence interval to do this hypothesis test. </a:t>
            </a:r>
          </a:p>
          <a:p>
            <a:pPr marL="228600" indent="-228600">
              <a:buAutoNum type="arabicPeriod"/>
            </a:pPr>
            <a:r>
              <a:rPr lang="en-US" dirty="0"/>
              <a:t>what you can do is you can calculate a 95% confidence interval for the population average</a:t>
            </a:r>
          </a:p>
          <a:p>
            <a:pPr marL="228600" indent="-228600">
              <a:buAutoNum type="arabicPeriod"/>
            </a:pPr>
            <a:r>
              <a:rPr lang="en-US" dirty="0"/>
              <a:t> then check whether 30 is in that interval. And if it's not, if it falls outside the interval, then we reject the null hypothesis. </a:t>
            </a:r>
          </a:p>
          <a:p>
            <a:pPr marL="228600" indent="-228600">
              <a:buAutoNum type="arabicPeriod"/>
            </a:pPr>
            <a:r>
              <a:rPr lang="en-US" dirty="0"/>
              <a:t>If 30 is in the interval, then the null remains plausible. </a:t>
            </a:r>
          </a:p>
          <a:p>
            <a:pPr marL="228600" indent="-228600">
              <a:buAutoNum type="arabicPeriod"/>
            </a:pPr>
            <a:r>
              <a:rPr lang="en-US" dirty="0"/>
              <a:t>You do not reject the null.</a:t>
            </a:r>
          </a:p>
          <a:p>
            <a:pPr marL="228600" indent="-228600">
              <a:buAutoNum type="arabicPeriod"/>
            </a:pPr>
            <a:r>
              <a:rPr lang="en-US" dirty="0"/>
              <a:t>So a confidence interval gives you a way to do a hypothesis test when you cannot simulate the null hypothesis test</a:t>
            </a:r>
          </a:p>
        </p:txBody>
      </p:sp>
      <p:sp>
        <p:nvSpPr>
          <p:cNvPr id="4" name="Slide Number Placeholder 3"/>
          <p:cNvSpPr>
            <a:spLocks noGrp="1"/>
          </p:cNvSpPr>
          <p:nvPr>
            <p:ph type="sldNum" sz="quarter" idx="5"/>
          </p:nvPr>
        </p:nvSpPr>
        <p:spPr/>
        <p:txBody>
          <a:bodyPr/>
          <a:lstStyle/>
          <a:p>
            <a:fld id="{9A6A9DFA-617C-4655-977E-0170BE07FB40}" type="slidenum">
              <a:rPr lang="en-US" smtClean="0"/>
              <a:t>40</a:t>
            </a:fld>
            <a:endParaRPr lang="en-US"/>
          </a:p>
        </p:txBody>
      </p:sp>
    </p:spTree>
    <p:extLst>
      <p:ext uri="{BB962C8B-B14F-4D97-AF65-F5344CB8AC3E}">
        <p14:creationId xmlns:p14="http://schemas.microsoft.com/office/powerpoint/2010/main" val="322492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One thing to note is that </a:t>
            </a:r>
            <a:r>
              <a:rPr lang="en-US" dirty="0" err="1"/>
              <a:t>yf</a:t>
            </a:r>
            <a:r>
              <a:rPr lang="en-US" dirty="0"/>
              <a:t> you have a 95% confidence interval for the population average, that is the range of values that would be accepted that if you took one of those values and stuck it in your null hypothesis, then you would not reject the null. </a:t>
            </a:r>
          </a:p>
        </p:txBody>
      </p:sp>
      <p:sp>
        <p:nvSpPr>
          <p:cNvPr id="4" name="Slide Number Placeholder 3"/>
          <p:cNvSpPr>
            <a:spLocks noGrp="1"/>
          </p:cNvSpPr>
          <p:nvPr>
            <p:ph type="sldNum" sz="quarter" idx="5"/>
          </p:nvPr>
        </p:nvSpPr>
        <p:spPr/>
        <p:txBody>
          <a:bodyPr/>
          <a:lstStyle/>
          <a:p>
            <a:fld id="{9A6A9DFA-617C-4655-977E-0170BE07FB40}" type="slidenum">
              <a:rPr lang="en-US" smtClean="0"/>
              <a:t>41</a:t>
            </a:fld>
            <a:endParaRPr lang="en-US"/>
          </a:p>
        </p:txBody>
      </p:sp>
    </p:spTree>
    <p:extLst>
      <p:ext uri="{BB962C8B-B14F-4D97-AF65-F5344CB8AC3E}">
        <p14:creationId xmlns:p14="http://schemas.microsoft.com/office/powerpoint/2010/main" val="181018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Weve</a:t>
            </a:r>
            <a:r>
              <a:rPr lang="en-US" dirty="0"/>
              <a:t> been trying to estimate parameters of a population. </a:t>
            </a:r>
          </a:p>
          <a:p>
            <a:pPr marL="228600" indent="-228600">
              <a:buAutoNum type="arabicPeriod"/>
            </a:pPr>
            <a:r>
              <a:rPr lang="en-US" dirty="0"/>
              <a:t>We have been working with random samples </a:t>
            </a:r>
            <a:r>
              <a:rPr lang="en-US" dirty="0" err="1"/>
              <a:t>extenstivley</a:t>
            </a:r>
            <a:r>
              <a:rPr lang="en-US" dirty="0"/>
              <a:t> to do this</a:t>
            </a:r>
          </a:p>
          <a:p>
            <a:pPr marL="228600" indent="-228600">
              <a:buAutoNum type="arabicPeriod"/>
            </a:pPr>
            <a:r>
              <a:rPr lang="en-US" b="0" i="0" dirty="0">
                <a:solidFill>
                  <a:srgbClr val="000000"/>
                </a:solidFill>
                <a:effectLst/>
                <a:latin typeface="-apple-system"/>
              </a:rPr>
              <a:t> a nice property of random samples is that some values such as averages are true </a:t>
            </a:r>
            <a:r>
              <a:rPr lang="en-US" b="0" i="1" dirty="0">
                <a:solidFill>
                  <a:srgbClr val="000000"/>
                </a:solidFill>
                <a:effectLst/>
                <a:latin typeface="-apple-system"/>
              </a:rPr>
              <a:t>regardless of the population</a:t>
            </a:r>
          </a:p>
          <a:p>
            <a:pPr marL="228600" indent="-228600">
              <a:buAutoNum type="arabicPeriod"/>
            </a:pPr>
            <a:r>
              <a:rPr lang="en-US" b="0" i="0" dirty="0">
                <a:solidFill>
                  <a:srgbClr val="000000"/>
                </a:solidFill>
                <a:effectLst/>
                <a:latin typeface="-apple-system"/>
              </a:rPr>
              <a:t>This is powerful tool for inference because we rarely know much about the data in the entire population. </a:t>
            </a:r>
            <a:endParaRPr lang="en-US" dirty="0"/>
          </a:p>
          <a:p>
            <a:pPr marL="228600" indent="-228600">
              <a:buAutoNum type="arabicPeriod"/>
            </a:pPr>
            <a:r>
              <a:rPr lang="en-US" dirty="0"/>
              <a:t>For the rest if the </a:t>
            </a:r>
            <a:r>
              <a:rPr lang="en-US" dirty="0" err="1"/>
              <a:t>weej</a:t>
            </a:r>
            <a:r>
              <a:rPr lang="en-US" dirty="0"/>
              <a:t> we will study means and what they can tell us about the population</a:t>
            </a:r>
          </a:p>
          <a:p>
            <a:pPr marL="228600" indent="-228600">
              <a:buAutoNum type="arabicPeriod"/>
            </a:pPr>
            <a:r>
              <a:rPr lang="en-US" dirty="0"/>
              <a:t> </a:t>
            </a:r>
          </a:p>
        </p:txBody>
      </p:sp>
      <p:sp>
        <p:nvSpPr>
          <p:cNvPr id="4" name="Slide Number Placeholder 3"/>
          <p:cNvSpPr>
            <a:spLocks noGrp="1"/>
          </p:cNvSpPr>
          <p:nvPr>
            <p:ph type="sldNum" sz="quarter" idx="5"/>
          </p:nvPr>
        </p:nvSpPr>
        <p:spPr/>
        <p:txBody>
          <a:bodyPr/>
          <a:lstStyle/>
          <a:p>
            <a:fld id="{9A6A9DFA-617C-4655-977E-0170BE07FB40}" type="slidenum">
              <a:rPr lang="en-US" smtClean="0"/>
              <a:t>42</a:t>
            </a:fld>
            <a:endParaRPr lang="en-US"/>
          </a:p>
        </p:txBody>
      </p:sp>
    </p:spTree>
    <p:extLst>
      <p:ext uri="{BB962C8B-B14F-4D97-AF65-F5344CB8AC3E}">
        <p14:creationId xmlns:p14="http://schemas.microsoft.com/office/powerpoint/2010/main" val="2381845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average is the sum of all values in the list divided by the total number of values</a:t>
            </a:r>
          </a:p>
          <a:p>
            <a:pPr marL="228600" indent="-228600">
              <a:buAutoNum type="arabicPeriod"/>
            </a:pPr>
            <a:r>
              <a:rPr lang="en-US" dirty="0"/>
              <a:t>For example suppose we had a list of 4 numbers </a:t>
            </a:r>
          </a:p>
          <a:p>
            <a:pPr marL="228600" indent="-228600">
              <a:buAutoNum type="arabicPeriod"/>
            </a:pPr>
            <a:r>
              <a:rPr lang="en-US" dirty="0"/>
              <a:t>Then by sum up and dividing by 4 we get the average is 4.25</a:t>
            </a:r>
          </a:p>
          <a:p>
            <a:pPr marL="228600" indent="-228600">
              <a:buAutoNum type="arabicPeriod"/>
            </a:pPr>
            <a:r>
              <a:rPr lang="en-US" dirty="0"/>
              <a:t>The first thing to notice is that the average need not be in the collection</a:t>
            </a:r>
          </a:p>
          <a:p>
            <a:pPr marL="228600" indent="-228600">
              <a:buAutoNum type="arabicPeriod"/>
            </a:pPr>
            <a:r>
              <a:rPr lang="en-US" dirty="0"/>
              <a:t>Or even measured in the same number system, I . E </a:t>
            </a:r>
          </a:p>
          <a:p>
            <a:pPr marL="228600" indent="-228600">
              <a:buAutoNum type="arabicPeriod"/>
            </a:pPr>
            <a:r>
              <a:rPr lang="en-US" dirty="0"/>
              <a:t>If your average can be a float </a:t>
            </a:r>
            <a:r>
              <a:rPr lang="en-US" dirty="0" err="1"/>
              <a:t>eveb</a:t>
            </a:r>
            <a:r>
              <a:rPr lang="en-US" dirty="0"/>
              <a:t> if the collections are integers</a:t>
            </a:r>
          </a:p>
          <a:p>
            <a:pPr marL="228600" indent="-228600">
              <a:buAutoNum type="arabicPeriod"/>
            </a:pPr>
            <a:r>
              <a:rPr lang="en-US" dirty="0"/>
              <a:t>Finally the average will always be between min and max</a:t>
            </a:r>
          </a:p>
          <a:p>
            <a:pPr marL="228600" indent="-228600">
              <a:buAutoNum type="arabicPeriod"/>
            </a:pPr>
            <a:r>
              <a:rPr lang="en-US" dirty="0"/>
              <a:t>But the average is not </a:t>
            </a:r>
            <a:r>
              <a:rPr lang="en-US" dirty="0" err="1"/>
              <a:t>necessarly</a:t>
            </a:r>
            <a:r>
              <a:rPr lang="en-US" dirty="0"/>
              <a:t> </a:t>
            </a:r>
            <a:r>
              <a:rPr lang="en-US" dirty="0" err="1"/>
              <a:t>halfwayetween</a:t>
            </a:r>
            <a:endParaRPr lang="en-US" dirty="0"/>
          </a:p>
          <a:p>
            <a:pPr marL="228600" indent="-228600">
              <a:buAutoNum type="arabicPeriod"/>
            </a:pPr>
            <a:r>
              <a:rPr lang="en-US" dirty="0"/>
              <a:t>Thinks about the average as summarize your data with one number</a:t>
            </a:r>
          </a:p>
        </p:txBody>
      </p:sp>
      <p:sp>
        <p:nvSpPr>
          <p:cNvPr id="4" name="Slide Number Placeholder 3"/>
          <p:cNvSpPr>
            <a:spLocks noGrp="1"/>
          </p:cNvSpPr>
          <p:nvPr>
            <p:ph type="sldNum" sz="quarter" idx="5"/>
          </p:nvPr>
        </p:nvSpPr>
        <p:spPr/>
        <p:txBody>
          <a:bodyPr/>
          <a:lstStyle/>
          <a:p>
            <a:fld id="{9A6A9DFA-617C-4655-977E-0170BE07FB40}" type="slidenum">
              <a:rPr lang="en-US" smtClean="0"/>
              <a:t>43</a:t>
            </a:fld>
            <a:endParaRPr lang="en-US"/>
          </a:p>
        </p:txBody>
      </p:sp>
    </p:spTree>
    <p:extLst>
      <p:ext uri="{BB962C8B-B14F-4D97-AF65-F5344CB8AC3E}">
        <p14:creationId xmlns:p14="http://schemas.microsoft.com/office/powerpoint/2010/main" val="746673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the mean is the balance point of the data</a:t>
            </a:r>
          </a:p>
          <a:p>
            <a:pPr marL="228600" indent="-228600">
              <a:buAutoNum type="arabicPeriod"/>
            </a:pPr>
            <a:r>
              <a:rPr lang="en-US" dirty="0"/>
              <a:t>It indicates were the values in the data set tend too</a:t>
            </a:r>
          </a:p>
          <a:p>
            <a:pPr marL="228600" indent="-228600">
              <a:buAutoNum type="arabicPeriod"/>
            </a:pPr>
            <a:r>
              <a:rPr lang="en-US" dirty="0"/>
              <a:t>On the other hand the median is the half way point of the data</a:t>
            </a:r>
          </a:p>
          <a:p>
            <a:pPr marL="228600" indent="-228600">
              <a:buAutoNum type="arabicPeriod"/>
            </a:pPr>
            <a:r>
              <a:rPr lang="en-US" dirty="0"/>
              <a:t>Think of percentiles again</a:t>
            </a:r>
          </a:p>
          <a:p>
            <a:pPr marL="228600" indent="-228600">
              <a:buAutoNum type="arabicPeriod"/>
            </a:pPr>
            <a:r>
              <a:rPr lang="en-US" dirty="0"/>
              <a:t>Half of the data lies on the left and half of the data lies on the right</a:t>
            </a:r>
          </a:p>
        </p:txBody>
      </p:sp>
      <p:sp>
        <p:nvSpPr>
          <p:cNvPr id="4" name="Slide Number Placeholder 3"/>
          <p:cNvSpPr>
            <a:spLocks noGrp="1"/>
          </p:cNvSpPr>
          <p:nvPr>
            <p:ph type="sldNum" sz="quarter" idx="5"/>
          </p:nvPr>
        </p:nvSpPr>
        <p:spPr/>
        <p:txBody>
          <a:bodyPr/>
          <a:lstStyle/>
          <a:p>
            <a:fld id="{9A6A9DFA-617C-4655-977E-0170BE07FB40}" type="slidenum">
              <a:rPr lang="en-US" smtClean="0"/>
              <a:t>44</a:t>
            </a:fld>
            <a:endParaRPr lang="en-US"/>
          </a:p>
        </p:txBody>
      </p:sp>
    </p:spTree>
    <p:extLst>
      <p:ext uri="{BB962C8B-B14F-4D97-AF65-F5344CB8AC3E}">
        <p14:creationId xmlns:p14="http://schemas.microsoft.com/office/powerpoint/2010/main" val="185120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we have the entire population, then we could simulate random samples and  compute the statistic</a:t>
            </a:r>
          </a:p>
          <a:p>
            <a:pPr marL="228600" indent="-228600">
              <a:buAutoNum type="arabicPeriod"/>
            </a:pPr>
            <a:r>
              <a:rPr lang="en-US" dirty="0"/>
              <a:t>We could then  provide an interval of estimates for the unknown parameter</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5</a:t>
            </a:fld>
            <a:endParaRPr lang="en-US"/>
          </a:p>
        </p:txBody>
      </p:sp>
    </p:spTree>
    <p:extLst>
      <p:ext uri="{BB962C8B-B14F-4D97-AF65-F5344CB8AC3E}">
        <p14:creationId xmlns:p14="http://schemas.microsoft.com/office/powerpoint/2010/main" val="315943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problem we ran into was what can we do if we only have one sample? </a:t>
            </a:r>
          </a:p>
          <a:p>
            <a:pPr marL="228600" indent="-228600">
              <a:buAutoNum type="arabicPeriod"/>
            </a:pPr>
            <a:r>
              <a:rPr lang="en-US" dirty="0"/>
              <a:t>if we  only one sample we could still simulating random samples and  compute the statistics using bootstrapping!</a:t>
            </a:r>
          </a:p>
          <a:p>
            <a:pPr marL="228600" indent="-228600">
              <a:buAutoNum type="arabicPeriod"/>
            </a:pPr>
            <a:r>
              <a:rPr lang="en-US" dirty="0"/>
              <a:t>This would also provide an interval of estimates for the unknown parameter</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6</a:t>
            </a:fld>
            <a:endParaRPr lang="en-US"/>
          </a:p>
        </p:txBody>
      </p:sp>
    </p:spTree>
    <p:extLst>
      <p:ext uri="{BB962C8B-B14F-4D97-AF65-F5344CB8AC3E}">
        <p14:creationId xmlns:p14="http://schemas.microsoft.com/office/powerpoint/2010/main" val="409955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7</a:t>
            </a:fld>
            <a:endParaRPr lang="en-US"/>
          </a:p>
        </p:txBody>
      </p:sp>
    </p:spTree>
    <p:extLst>
      <p:ext uri="{BB962C8B-B14F-4D97-AF65-F5344CB8AC3E}">
        <p14:creationId xmlns:p14="http://schemas.microsoft.com/office/powerpoint/2010/main" val="50817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idea of bootstrapping is simply but the observation of why is works is subtle</a:t>
            </a:r>
          </a:p>
          <a:p>
            <a:pPr marL="228600" indent="-228600">
              <a:buAutoNum type="arabicPeriod"/>
            </a:pPr>
            <a:r>
              <a:rPr lang="en-US" dirty="0"/>
              <a:t>suppose that you are only able to obtain one large sample</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8</a:t>
            </a:fld>
            <a:endParaRPr lang="en-US"/>
          </a:p>
        </p:txBody>
      </p:sp>
    </p:spTree>
    <p:extLst>
      <p:ext uri="{BB962C8B-B14F-4D97-AF65-F5344CB8AC3E}">
        <p14:creationId xmlns:p14="http://schemas.microsoft.com/office/powerpoint/2010/main" val="403445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distribution of the sample is pretty similar to the population’s distribution</a:t>
            </a:r>
          </a:p>
          <a:p>
            <a:pPr marL="228600" indent="-228600">
              <a:buAutoNum type="arabicPeriod"/>
            </a:pPr>
            <a:r>
              <a:rPr lang="en-US" dirty="0"/>
              <a:t>So if we would like to find estimates for a parameter and how accurate these estimates are we can draw samples , called resamples, from our original sample and use these!</a:t>
            </a:r>
          </a:p>
          <a:p>
            <a:endParaRPr lang="en-US" dirty="0"/>
          </a:p>
        </p:txBody>
      </p:sp>
      <p:sp>
        <p:nvSpPr>
          <p:cNvPr id="4" name="Slide Number Placeholder 3"/>
          <p:cNvSpPr>
            <a:spLocks noGrp="1"/>
          </p:cNvSpPr>
          <p:nvPr>
            <p:ph type="sldNum" sz="quarter" idx="5"/>
          </p:nvPr>
        </p:nvSpPr>
        <p:spPr/>
        <p:txBody>
          <a:bodyPr/>
          <a:lstStyle/>
          <a:p>
            <a:fld id="{9A6A9DFA-617C-4655-977E-0170BE07FB40}" type="slidenum">
              <a:rPr lang="en-US" smtClean="0"/>
              <a:t>9</a:t>
            </a:fld>
            <a:endParaRPr lang="en-US"/>
          </a:p>
        </p:txBody>
      </p:sp>
    </p:spTree>
    <p:extLst>
      <p:ext uri="{BB962C8B-B14F-4D97-AF65-F5344CB8AC3E}">
        <p14:creationId xmlns:p14="http://schemas.microsoft.com/office/powerpoint/2010/main" val="193212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7678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a:xfrm>
            <a:off x="457200" y="4783455"/>
            <a:ext cx="2103120" cy="276999"/>
          </a:xfrm>
        </p:spPr>
        <p:txBody>
          <a:bodyPr/>
          <a:lstStyle>
            <a:lvl1pPr algn="l">
              <a:defRPr/>
            </a:lvl1pPr>
          </a:lstStyle>
          <a:p>
            <a:fld id="{6AD6EE87-EBD5-4F12-A48A-63ACA297AC8F}" type="datetimeFigureOut">
              <a:rPr lang="en-US" dirty="0"/>
              <a:t>4/5/2021</a:t>
            </a:fld>
            <a:endParaRPr lang="en-US" dirty="0"/>
          </a:p>
        </p:txBody>
      </p:sp>
      <p:sp>
        <p:nvSpPr>
          <p:cNvPr id="5" name="Footer Placeholder 4"/>
          <p:cNvSpPr>
            <a:spLocks noGrp="1"/>
          </p:cNvSpPr>
          <p:nvPr>
            <p:ph type="ftr" sz="quarter" idx="11"/>
          </p:nvPr>
        </p:nvSpPr>
        <p:spPr>
          <a:xfrm>
            <a:off x="3108960" y="4783455"/>
            <a:ext cx="2926080" cy="276999"/>
          </a:xfrm>
        </p:spPr>
        <p:txBody>
          <a:bodyPr/>
          <a:lstStyle/>
          <a:p>
            <a:endParaRPr lang="en-US" dirty="0"/>
          </a:p>
        </p:txBody>
      </p:sp>
      <p:sp>
        <p:nvSpPr>
          <p:cNvPr id="6" name="Slide Number Placeholder 5"/>
          <p:cNvSpPr>
            <a:spLocks noGrp="1"/>
          </p:cNvSpPr>
          <p:nvPr>
            <p:ph type="sldNum" sz="quarter" idx="12"/>
          </p:nvPr>
        </p:nvSpPr>
        <p:spPr>
          <a:xfrm>
            <a:off x="6583680" y="4783455"/>
            <a:ext cx="2103120" cy="276999"/>
          </a:xfrm>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12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3B3B3B"/>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97396" y="312862"/>
            <a:ext cx="4841624" cy="44691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6664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2059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40417" y="2536424"/>
            <a:ext cx="5594350" cy="635"/>
          </a:xfrm>
          <a:custGeom>
            <a:avLst/>
            <a:gdLst/>
            <a:ahLst/>
            <a:cxnLst/>
            <a:rect l="l" t="t" r="r" b="b"/>
            <a:pathLst>
              <a:path w="5594350" h="635">
                <a:moveTo>
                  <a:pt x="0" y="299"/>
                </a:moveTo>
                <a:lnTo>
                  <a:pt x="5594100"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6514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76439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a:xfrm>
            <a:off x="494704" y="2083561"/>
            <a:ext cx="8154590" cy="94996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a:xfrm>
            <a:off x="773149" y="1525016"/>
            <a:ext cx="4432300" cy="1124585"/>
          </a:xfrm>
          <a:prstGeom prst="rect">
            <a:avLst/>
          </a:prstGeom>
        </p:spPr>
        <p:txBody>
          <a:bodyPr wrap="square" lIns="0" tIns="0" rIns="0" bIns="0">
            <a:spAutoFit/>
          </a:bodyPr>
          <a:lstStyle>
            <a:lvl1pPr>
              <a:defRPr sz="1800" b="0" i="0">
                <a:solidFill>
                  <a:srgbClr val="3B3B3B"/>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a:xfrm>
            <a:off x="530225" y="136515"/>
            <a:ext cx="808355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a:xfrm>
            <a:off x="568275" y="1102980"/>
            <a:ext cx="8007449" cy="336867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0773216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3E9E-F0F6-4D4D-A3D7-CDE2516C9B95}"/>
              </a:ext>
            </a:extLst>
          </p:cNvPr>
          <p:cNvSpPr>
            <a:spLocks noGrp="1"/>
          </p:cNvSpPr>
          <p:nvPr>
            <p:ph type="ctrTitle"/>
          </p:nvPr>
        </p:nvSpPr>
        <p:spPr>
          <a:xfrm>
            <a:off x="152400" y="3699919"/>
            <a:ext cx="8077200" cy="1137647"/>
          </a:xfrm>
        </p:spPr>
        <p:txBody>
          <a:bodyPr>
            <a:normAutofit/>
          </a:bodyPr>
          <a:lstStyle/>
          <a:p>
            <a:r>
              <a:rPr lang="en-US" b="1" dirty="0"/>
              <a:t>Confidence Intervals  Review</a:t>
            </a:r>
            <a:endParaRPr lang="en-US" dirty="0"/>
          </a:p>
        </p:txBody>
      </p:sp>
      <p:sp>
        <p:nvSpPr>
          <p:cNvPr id="4" name="Rectangle 3">
            <a:extLst>
              <a:ext uri="{FF2B5EF4-FFF2-40B4-BE49-F238E27FC236}">
                <a16:creationId xmlns:a16="http://schemas.microsoft.com/office/drawing/2014/main" id="{069EF6EC-3928-4D68-AD23-8FA0E0E4B15A}"/>
              </a:ext>
            </a:extLst>
          </p:cNvPr>
          <p:cNvSpPr/>
          <p:nvPr/>
        </p:nvSpPr>
        <p:spPr>
          <a:xfrm>
            <a:off x="6248400" y="3811543"/>
            <a:ext cx="228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0424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71800" y="1450036"/>
            <a:ext cx="3605010" cy="2421093"/>
            <a:chOff x="3596150" y="1299071"/>
            <a:chExt cx="3605010" cy="2421093"/>
          </a:xfrm>
        </p:grpSpPr>
        <p:sp>
          <p:nvSpPr>
            <p:cNvPr id="5" name="object 5"/>
            <p:cNvSpPr/>
            <p:nvPr/>
          </p:nvSpPr>
          <p:spPr>
            <a:xfrm>
              <a:off x="5958350" y="1299071"/>
              <a:ext cx="861694" cy="957580"/>
            </a:xfrm>
            <a:custGeom>
              <a:avLst/>
              <a:gdLst/>
              <a:ahLst/>
              <a:cxnLst/>
              <a:rect l="l" t="t" r="r" b="b"/>
              <a:pathLst>
                <a:path w="861695" h="957580">
                  <a:moveTo>
                    <a:pt x="0" y="957070"/>
                  </a:moveTo>
                  <a:lnTo>
                    <a:pt x="861495" y="0"/>
                  </a:lnTo>
                </a:path>
              </a:pathLst>
            </a:custGeom>
            <a:ln w="28574">
              <a:solidFill>
                <a:srgbClr val="3368FC"/>
              </a:solidFill>
            </a:ln>
          </p:spPr>
          <p:txBody>
            <a:bodyPr wrap="square" lIns="0" tIns="0" rIns="0" bIns="0" rtlCol="0"/>
            <a:lstStyle/>
            <a:p>
              <a:endParaRPr dirty="0"/>
            </a:p>
          </p:txBody>
        </p:sp>
        <p:sp>
          <p:nvSpPr>
            <p:cNvPr id="7" name="object 7"/>
            <p:cNvSpPr/>
            <p:nvPr/>
          </p:nvSpPr>
          <p:spPr>
            <a:xfrm>
              <a:off x="6060065" y="2529234"/>
              <a:ext cx="1141095" cy="13970"/>
            </a:xfrm>
            <a:custGeom>
              <a:avLst/>
              <a:gdLst/>
              <a:ahLst/>
              <a:cxnLst/>
              <a:rect l="l" t="t" r="r" b="b"/>
              <a:pathLst>
                <a:path w="1141095" h="13969">
                  <a:moveTo>
                    <a:pt x="0" y="13822"/>
                  </a:moveTo>
                  <a:lnTo>
                    <a:pt x="1140762" y="0"/>
                  </a:lnTo>
                </a:path>
              </a:pathLst>
            </a:custGeom>
            <a:ln w="28574">
              <a:solidFill>
                <a:srgbClr val="3368FC"/>
              </a:solidFill>
            </a:ln>
          </p:spPr>
          <p:txBody>
            <a:bodyPr wrap="square" lIns="0" tIns="0" rIns="0" bIns="0" rtlCol="0"/>
            <a:lstStyle/>
            <a:p>
              <a:endParaRPr/>
            </a:p>
          </p:txBody>
        </p:sp>
        <p:sp>
          <p:nvSpPr>
            <p:cNvPr id="8" name="object 8"/>
            <p:cNvSpPr/>
            <p:nvPr/>
          </p:nvSpPr>
          <p:spPr>
            <a:xfrm>
              <a:off x="6212585" y="2432613"/>
              <a:ext cx="158813" cy="1229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67104" y="2177459"/>
              <a:ext cx="918844" cy="939800"/>
            </a:xfrm>
            <a:custGeom>
              <a:avLst/>
              <a:gdLst/>
              <a:ahLst/>
              <a:cxnLst/>
              <a:rect l="l" t="t" r="r" b="b"/>
              <a:pathLst>
                <a:path w="918845" h="939800">
                  <a:moveTo>
                    <a:pt x="0" y="0"/>
                  </a:moveTo>
                  <a:lnTo>
                    <a:pt x="918741" y="939706"/>
                  </a:lnTo>
                </a:path>
              </a:pathLst>
            </a:custGeom>
            <a:ln w="28574">
              <a:solidFill>
                <a:srgbClr val="3368FC"/>
              </a:solidFill>
            </a:ln>
          </p:spPr>
          <p:txBody>
            <a:bodyPr wrap="square" lIns="0" tIns="0" rIns="0" bIns="0" rtlCol="0"/>
            <a:lstStyle/>
            <a:p>
              <a:endParaRPr dirty="0"/>
            </a:p>
          </p:txBody>
        </p:sp>
        <p:sp>
          <p:nvSpPr>
            <p:cNvPr id="10" name="object 10"/>
            <p:cNvSpPr/>
            <p:nvPr/>
          </p:nvSpPr>
          <p:spPr>
            <a:xfrm>
              <a:off x="5664934" y="3565870"/>
              <a:ext cx="152978" cy="15429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596150" y="1314768"/>
              <a:ext cx="1265555" cy="625475"/>
            </a:xfrm>
            <a:custGeom>
              <a:avLst/>
              <a:gdLst/>
              <a:ahLst/>
              <a:cxnLst/>
              <a:rect l="l" t="t" r="r" b="b"/>
              <a:pathLst>
                <a:path w="1265554" h="625475">
                  <a:moveTo>
                    <a:pt x="11724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172499" y="0"/>
                  </a:lnTo>
                  <a:lnTo>
                    <a:pt x="1223874" y="15557"/>
                  </a:lnTo>
                  <a:lnTo>
                    <a:pt x="1258051" y="57163"/>
                  </a:lnTo>
                  <a:lnTo>
                    <a:pt x="1265099" y="92599"/>
                  </a:lnTo>
                  <a:lnTo>
                    <a:pt x="1265099" y="462999"/>
                  </a:lnTo>
                  <a:lnTo>
                    <a:pt x="1257823" y="499044"/>
                  </a:lnTo>
                  <a:lnTo>
                    <a:pt x="1237978" y="528478"/>
                  </a:lnTo>
                  <a:lnTo>
                    <a:pt x="1208544" y="548323"/>
                  </a:lnTo>
                  <a:lnTo>
                    <a:pt x="1172499" y="555599"/>
                  </a:lnTo>
                  <a:close/>
                </a:path>
                <a:path w="1265554" h="625475">
                  <a:moveTo>
                    <a:pt x="368991" y="625049"/>
                  </a:moveTo>
                  <a:lnTo>
                    <a:pt x="210849" y="555599"/>
                  </a:lnTo>
                  <a:lnTo>
                    <a:pt x="527124" y="555599"/>
                  </a:lnTo>
                  <a:lnTo>
                    <a:pt x="368991" y="625049"/>
                  </a:lnTo>
                  <a:close/>
                </a:path>
              </a:pathLst>
            </a:custGeom>
            <a:solidFill>
              <a:srgbClr val="CEE1F3"/>
            </a:solidFill>
          </p:spPr>
          <p:txBody>
            <a:bodyPr wrap="square" lIns="0" tIns="0" rIns="0" bIns="0" rtlCol="0"/>
            <a:lstStyle/>
            <a:p>
              <a:endParaRPr/>
            </a:p>
          </p:txBody>
        </p:sp>
        <p:sp>
          <p:nvSpPr>
            <p:cNvPr id="12" name="object 12"/>
            <p:cNvSpPr/>
            <p:nvPr/>
          </p:nvSpPr>
          <p:spPr>
            <a:xfrm>
              <a:off x="3596150" y="1314768"/>
              <a:ext cx="1265555" cy="625475"/>
            </a:xfrm>
            <a:custGeom>
              <a:avLst/>
              <a:gdLst/>
              <a:ahLst/>
              <a:cxnLst/>
              <a:rect l="l" t="t" r="r" b="b"/>
              <a:pathLst>
                <a:path w="1265554" h="625475">
                  <a:moveTo>
                    <a:pt x="0" y="92599"/>
                  </a:moveTo>
                  <a:lnTo>
                    <a:pt x="7276" y="56555"/>
                  </a:lnTo>
                  <a:lnTo>
                    <a:pt x="27121" y="27121"/>
                  </a:lnTo>
                  <a:lnTo>
                    <a:pt x="56555" y="7276"/>
                  </a:lnTo>
                  <a:lnTo>
                    <a:pt x="92599" y="0"/>
                  </a:lnTo>
                  <a:lnTo>
                    <a:pt x="210849" y="0"/>
                  </a:lnTo>
                  <a:lnTo>
                    <a:pt x="527124" y="0"/>
                  </a:lnTo>
                  <a:lnTo>
                    <a:pt x="1172499" y="0"/>
                  </a:lnTo>
                  <a:lnTo>
                    <a:pt x="1190649" y="1795"/>
                  </a:lnTo>
                  <a:lnTo>
                    <a:pt x="1237977" y="27121"/>
                  </a:lnTo>
                  <a:lnTo>
                    <a:pt x="1263304" y="74450"/>
                  </a:lnTo>
                  <a:lnTo>
                    <a:pt x="1265099" y="92599"/>
                  </a:lnTo>
                  <a:lnTo>
                    <a:pt x="1265099" y="324099"/>
                  </a:lnTo>
                  <a:lnTo>
                    <a:pt x="1265099" y="462999"/>
                  </a:lnTo>
                  <a:lnTo>
                    <a:pt x="1257823" y="499044"/>
                  </a:lnTo>
                  <a:lnTo>
                    <a:pt x="1237978" y="528478"/>
                  </a:lnTo>
                  <a:lnTo>
                    <a:pt x="1208544" y="548323"/>
                  </a:lnTo>
                  <a:lnTo>
                    <a:pt x="1172499" y="555599"/>
                  </a:lnTo>
                  <a:lnTo>
                    <a:pt x="527124" y="555599"/>
                  </a:lnTo>
                  <a:lnTo>
                    <a:pt x="368991" y="625049"/>
                  </a:lnTo>
                  <a:lnTo>
                    <a:pt x="210849" y="555599"/>
                  </a:lnTo>
                  <a:lnTo>
                    <a:pt x="92599" y="555599"/>
                  </a:lnTo>
                  <a:lnTo>
                    <a:pt x="56555" y="548323"/>
                  </a:lnTo>
                  <a:lnTo>
                    <a:pt x="27121" y="528478"/>
                  </a:lnTo>
                  <a:lnTo>
                    <a:pt x="7276" y="499044"/>
                  </a:lnTo>
                  <a:lnTo>
                    <a:pt x="0" y="462999"/>
                  </a:lnTo>
                  <a:lnTo>
                    <a:pt x="0" y="324099"/>
                  </a:lnTo>
                  <a:lnTo>
                    <a:pt x="0" y="92599"/>
                  </a:lnTo>
                  <a:close/>
                </a:path>
              </a:pathLst>
            </a:custGeom>
            <a:ln w="9524">
              <a:solidFill>
                <a:srgbClr val="3368FC"/>
              </a:solidFill>
            </a:ln>
          </p:spPr>
          <p:txBody>
            <a:bodyPr wrap="square" lIns="0" tIns="0" rIns="0" bIns="0" rtlCol="0"/>
            <a:lstStyle/>
            <a:p>
              <a:endParaRPr/>
            </a:p>
          </p:txBody>
        </p:sp>
      </p:grpSp>
      <p:sp>
        <p:nvSpPr>
          <p:cNvPr id="14" name="object 14"/>
          <p:cNvSpPr txBox="1">
            <a:spLocks noGrp="1"/>
          </p:cNvSpPr>
          <p:nvPr>
            <p:ph type="title"/>
          </p:nvPr>
        </p:nvSpPr>
        <p:spPr>
          <a:xfrm>
            <a:off x="530225" y="143362"/>
            <a:ext cx="7987030"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Why </a:t>
            </a:r>
            <a:r>
              <a:rPr spc="-35" dirty="0"/>
              <a:t>We </a:t>
            </a:r>
            <a:r>
              <a:rPr spc="-5" dirty="0"/>
              <a:t>Need the</a:t>
            </a:r>
            <a:r>
              <a:rPr spc="-50" dirty="0"/>
              <a:t> </a:t>
            </a:r>
            <a:r>
              <a:rPr spc="-5" dirty="0"/>
              <a:t>Bootstrap</a:t>
            </a:r>
          </a:p>
        </p:txBody>
      </p:sp>
      <p:sp>
        <p:nvSpPr>
          <p:cNvPr id="19" name="object 19"/>
          <p:cNvSpPr txBox="1"/>
          <p:nvPr/>
        </p:nvSpPr>
        <p:spPr>
          <a:xfrm>
            <a:off x="3071946" y="1537666"/>
            <a:ext cx="10083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sample</a:t>
            </a:r>
            <a:endParaRPr sz="2400">
              <a:latin typeface="Arial"/>
              <a:cs typeface="Arial"/>
            </a:endParaRPr>
          </a:p>
        </p:txBody>
      </p:sp>
      <p:grpSp>
        <p:nvGrpSpPr>
          <p:cNvPr id="24" name="object 24"/>
          <p:cNvGrpSpPr/>
          <p:nvPr/>
        </p:nvGrpSpPr>
        <p:grpSpPr>
          <a:xfrm>
            <a:off x="2486125" y="1063565"/>
            <a:ext cx="4248456" cy="3300279"/>
            <a:chOff x="3110475" y="912600"/>
            <a:chExt cx="4248456" cy="3300279"/>
          </a:xfrm>
        </p:grpSpPr>
        <p:sp>
          <p:nvSpPr>
            <p:cNvPr id="25" name="object 25"/>
            <p:cNvSpPr/>
            <p:nvPr/>
          </p:nvSpPr>
          <p:spPr>
            <a:xfrm>
              <a:off x="3110475" y="1955875"/>
              <a:ext cx="1710775" cy="1231755"/>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5832825" y="912600"/>
              <a:ext cx="1526106" cy="108823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832822" y="2021640"/>
              <a:ext cx="1526103" cy="2191239"/>
            </a:xfrm>
            <a:prstGeom prst="rect">
              <a:avLst/>
            </a:prstGeom>
            <a:blipFill>
              <a:blip r:embed="rId7" cstate="print"/>
              <a:stretch>
                <a:fillRect/>
              </a:stretch>
            </a:blipFill>
          </p:spPr>
          <p:txBody>
            <a:bodyPr wrap="square" lIns="0" tIns="0" rIns="0" bIns="0" rtlCol="0"/>
            <a:lstStyle/>
            <a:p>
              <a:endParaRPr/>
            </a:p>
          </p:txBody>
        </p:sp>
      </p:grpSp>
      <p:sp>
        <p:nvSpPr>
          <p:cNvPr id="28" name="object 28">
            <a:extLst>
              <a:ext uri="{FF2B5EF4-FFF2-40B4-BE49-F238E27FC236}">
                <a16:creationId xmlns:a16="http://schemas.microsoft.com/office/drawing/2014/main" id="{B08AFEDD-2536-4AD6-A273-0A5DF08234FE}"/>
              </a:ext>
            </a:extLst>
          </p:cNvPr>
          <p:cNvSpPr/>
          <p:nvPr/>
        </p:nvSpPr>
        <p:spPr>
          <a:xfrm>
            <a:off x="530225" y="2061824"/>
            <a:ext cx="1680075" cy="1231755"/>
          </a:xfrm>
          <a:prstGeom prst="rect">
            <a:avLst/>
          </a:prstGeom>
          <a:blipFill>
            <a:blip r:embed="rId8" cstate="print"/>
            <a:stretch>
              <a:fillRect/>
            </a:stretch>
          </a:blipFill>
        </p:spPr>
        <p:txBody>
          <a:bodyPr wrap="square" lIns="0" tIns="0" rIns="0" bIns="0" rtlCol="0"/>
          <a:lstStyle/>
          <a:p>
            <a:endParaRPr/>
          </a:p>
        </p:txBody>
      </p:sp>
      <p:sp>
        <p:nvSpPr>
          <p:cNvPr id="29" name="object 18">
            <a:extLst>
              <a:ext uri="{FF2B5EF4-FFF2-40B4-BE49-F238E27FC236}">
                <a16:creationId xmlns:a16="http://schemas.microsoft.com/office/drawing/2014/main" id="{6B895BA1-7083-4523-9BF3-F1F23B26FD58}"/>
              </a:ext>
            </a:extLst>
          </p:cNvPr>
          <p:cNvSpPr txBox="1"/>
          <p:nvPr/>
        </p:nvSpPr>
        <p:spPr>
          <a:xfrm>
            <a:off x="606146" y="1386607"/>
            <a:ext cx="14319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population</a:t>
            </a:r>
            <a:endParaRPr sz="2400" dirty="0">
              <a:latin typeface="Arial"/>
              <a:cs typeface="Arial"/>
            </a:endParaRPr>
          </a:p>
        </p:txBody>
      </p:sp>
      <p:sp>
        <p:nvSpPr>
          <p:cNvPr id="30" name="object 16">
            <a:extLst>
              <a:ext uri="{FF2B5EF4-FFF2-40B4-BE49-F238E27FC236}">
                <a16:creationId xmlns:a16="http://schemas.microsoft.com/office/drawing/2014/main" id="{0F091AAF-987E-4E00-870F-0F00DB2C22E5}"/>
              </a:ext>
            </a:extLst>
          </p:cNvPr>
          <p:cNvSpPr/>
          <p:nvPr/>
        </p:nvSpPr>
        <p:spPr>
          <a:xfrm>
            <a:off x="505999" y="1314674"/>
            <a:ext cx="1735455" cy="625475"/>
          </a:xfrm>
          <a:custGeom>
            <a:avLst/>
            <a:gdLst/>
            <a:ahLst/>
            <a:cxnLst/>
            <a:rect l="l" t="t" r="r" b="b"/>
            <a:pathLst>
              <a:path w="1735455" h="625475">
                <a:moveTo>
                  <a:pt x="16422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642299" y="0"/>
                </a:lnTo>
                <a:lnTo>
                  <a:pt x="1693674" y="15557"/>
                </a:lnTo>
                <a:lnTo>
                  <a:pt x="1727851" y="57163"/>
                </a:lnTo>
                <a:lnTo>
                  <a:pt x="1734899" y="92599"/>
                </a:lnTo>
                <a:lnTo>
                  <a:pt x="1734899" y="462999"/>
                </a:lnTo>
                <a:lnTo>
                  <a:pt x="1727623" y="499044"/>
                </a:lnTo>
                <a:lnTo>
                  <a:pt x="1707778" y="528478"/>
                </a:lnTo>
                <a:lnTo>
                  <a:pt x="1678344" y="548323"/>
                </a:lnTo>
                <a:lnTo>
                  <a:pt x="1642299" y="555599"/>
                </a:lnTo>
                <a:close/>
              </a:path>
              <a:path w="1735455" h="625475">
                <a:moveTo>
                  <a:pt x="506018" y="625049"/>
                </a:moveTo>
                <a:lnTo>
                  <a:pt x="289149" y="555599"/>
                </a:lnTo>
                <a:lnTo>
                  <a:pt x="722874" y="555599"/>
                </a:lnTo>
                <a:lnTo>
                  <a:pt x="506018" y="625049"/>
                </a:lnTo>
                <a:close/>
              </a:path>
            </a:pathLst>
          </a:custGeom>
          <a:solidFill>
            <a:srgbClr val="CEE1F3"/>
          </a:solidFill>
        </p:spPr>
        <p:txBody>
          <a:bodyPr wrap="square" lIns="0" tIns="0" rIns="0" bIns="0" rtlCol="0"/>
          <a:lstStyle/>
          <a:p>
            <a:r>
              <a:rPr lang="en-US" sz="2800" dirty="0"/>
              <a:t>Population </a:t>
            </a:r>
            <a:endParaRPr sz="2800" dirty="0"/>
          </a:p>
        </p:txBody>
      </p:sp>
      <p:cxnSp>
        <p:nvCxnSpPr>
          <p:cNvPr id="15" name="Straight Arrow Connector 14">
            <a:extLst>
              <a:ext uri="{FF2B5EF4-FFF2-40B4-BE49-F238E27FC236}">
                <a16:creationId xmlns:a16="http://schemas.microsoft.com/office/drawing/2014/main" id="{46352053-EB4B-4D25-8484-8476318EAE88}"/>
              </a:ext>
            </a:extLst>
          </p:cNvPr>
          <p:cNvCxnSpPr/>
          <p:nvPr/>
        </p:nvCxnSpPr>
        <p:spPr>
          <a:xfrm>
            <a:off x="1905000" y="2583578"/>
            <a:ext cx="58112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EA8EE3E-6634-479F-9F02-75E57320833B}"/>
              </a:ext>
            </a:extLst>
          </p:cNvPr>
          <p:cNvCxnSpPr/>
          <p:nvPr/>
        </p:nvCxnSpPr>
        <p:spPr>
          <a:xfrm flipV="1">
            <a:off x="4343400" y="1777767"/>
            <a:ext cx="697184" cy="62984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9FB107-8886-4B44-A611-06DA5126EE54}"/>
              </a:ext>
            </a:extLst>
          </p:cNvPr>
          <p:cNvCxnSpPr>
            <a:endCxn id="10" idx="0"/>
          </p:cNvCxnSpPr>
          <p:nvPr/>
        </p:nvCxnSpPr>
        <p:spPr>
          <a:xfrm>
            <a:off x="4343400" y="3028950"/>
            <a:ext cx="773673" cy="68788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91B5FC-94C1-44E7-B789-E6E9A22CEE96}"/>
              </a:ext>
            </a:extLst>
          </p:cNvPr>
          <p:cNvCxnSpPr/>
          <p:nvPr/>
        </p:nvCxnSpPr>
        <p:spPr>
          <a:xfrm>
            <a:off x="4343400" y="2735885"/>
            <a:ext cx="69718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1" name="object 20">
            <a:extLst>
              <a:ext uri="{FF2B5EF4-FFF2-40B4-BE49-F238E27FC236}">
                <a16:creationId xmlns:a16="http://schemas.microsoft.com/office/drawing/2014/main" id="{1D19A763-DCBC-4C4D-ABBC-346E9092433D}"/>
              </a:ext>
            </a:extLst>
          </p:cNvPr>
          <p:cNvGrpSpPr/>
          <p:nvPr/>
        </p:nvGrpSpPr>
        <p:grpSpPr>
          <a:xfrm>
            <a:off x="5382799" y="4355390"/>
            <a:ext cx="1711325" cy="671195"/>
            <a:chOff x="6007149" y="4204425"/>
            <a:chExt cx="1711325" cy="671195"/>
          </a:xfrm>
        </p:grpSpPr>
        <p:sp>
          <p:nvSpPr>
            <p:cNvPr id="32" name="object 21">
              <a:extLst>
                <a:ext uri="{FF2B5EF4-FFF2-40B4-BE49-F238E27FC236}">
                  <a16:creationId xmlns:a16="http://schemas.microsoft.com/office/drawing/2014/main" id="{6FBA033F-32B0-4C71-9D6F-36CE8A330E4B}"/>
                </a:ext>
              </a:extLst>
            </p:cNvPr>
            <p:cNvSpPr/>
            <p:nvPr/>
          </p:nvSpPr>
          <p:spPr>
            <a:xfrm>
              <a:off x="6007149" y="4233680"/>
              <a:ext cx="1711325" cy="641940"/>
            </a:xfrm>
            <a:custGeom>
              <a:avLst/>
              <a:gdLst/>
              <a:ahLst/>
              <a:cxnLst/>
              <a:rect l="l" t="t" r="r" b="b"/>
              <a:pathLst>
                <a:path w="1711325" h="671195">
                  <a:moveTo>
                    <a:pt x="712874" y="231449"/>
                  </a:moveTo>
                  <a:lnTo>
                    <a:pt x="285149" y="231449"/>
                  </a:lnTo>
                  <a:lnTo>
                    <a:pt x="237900" y="0"/>
                  </a:lnTo>
                  <a:lnTo>
                    <a:pt x="712874" y="231449"/>
                  </a:lnTo>
                  <a:close/>
                </a:path>
                <a:path w="1711325" h="671195">
                  <a:moveTo>
                    <a:pt x="1637699" y="670649"/>
                  </a:moveTo>
                  <a:lnTo>
                    <a:pt x="73199" y="670649"/>
                  </a:lnTo>
                  <a:lnTo>
                    <a:pt x="44707" y="664897"/>
                  </a:lnTo>
                  <a:lnTo>
                    <a:pt x="21439" y="649209"/>
                  </a:lnTo>
                  <a:lnTo>
                    <a:pt x="5752" y="625942"/>
                  </a:lnTo>
                  <a:lnTo>
                    <a:pt x="0" y="597449"/>
                  </a:lnTo>
                  <a:lnTo>
                    <a:pt x="0" y="304649"/>
                  </a:lnTo>
                  <a:lnTo>
                    <a:pt x="5752" y="276156"/>
                  </a:lnTo>
                  <a:lnTo>
                    <a:pt x="21439" y="252889"/>
                  </a:lnTo>
                  <a:lnTo>
                    <a:pt x="44707" y="237201"/>
                  </a:lnTo>
                  <a:lnTo>
                    <a:pt x="73199" y="231449"/>
                  </a:lnTo>
                  <a:lnTo>
                    <a:pt x="1637699" y="231449"/>
                  </a:lnTo>
                  <a:lnTo>
                    <a:pt x="1678311" y="243747"/>
                  </a:lnTo>
                  <a:lnTo>
                    <a:pt x="1705327" y="276637"/>
                  </a:lnTo>
                  <a:lnTo>
                    <a:pt x="1710899" y="304649"/>
                  </a:lnTo>
                  <a:lnTo>
                    <a:pt x="1710899" y="597449"/>
                  </a:lnTo>
                  <a:lnTo>
                    <a:pt x="1705147" y="625942"/>
                  </a:lnTo>
                  <a:lnTo>
                    <a:pt x="1689460" y="649209"/>
                  </a:lnTo>
                  <a:lnTo>
                    <a:pt x="1666192" y="664897"/>
                  </a:lnTo>
                  <a:lnTo>
                    <a:pt x="1637699" y="670649"/>
                  </a:lnTo>
                  <a:close/>
                </a:path>
              </a:pathLst>
            </a:custGeom>
            <a:solidFill>
              <a:srgbClr val="CEE1F3"/>
            </a:solidFill>
          </p:spPr>
          <p:txBody>
            <a:bodyPr wrap="square" lIns="0" tIns="0" rIns="0" bIns="0" rtlCol="0"/>
            <a:lstStyle/>
            <a:p>
              <a:endParaRPr dirty="0"/>
            </a:p>
          </p:txBody>
        </p:sp>
        <p:sp>
          <p:nvSpPr>
            <p:cNvPr id="33" name="object 22">
              <a:extLst>
                <a:ext uri="{FF2B5EF4-FFF2-40B4-BE49-F238E27FC236}">
                  <a16:creationId xmlns:a16="http://schemas.microsoft.com/office/drawing/2014/main" id="{9180BC73-0257-490B-8322-ABDB1D7AE536}"/>
                </a:ext>
              </a:extLst>
            </p:cNvPr>
            <p:cNvSpPr/>
            <p:nvPr/>
          </p:nvSpPr>
          <p:spPr>
            <a:xfrm>
              <a:off x="6007149" y="4204425"/>
              <a:ext cx="1711325" cy="671195"/>
            </a:xfrm>
            <a:custGeom>
              <a:avLst/>
              <a:gdLst/>
              <a:ahLst/>
              <a:cxnLst/>
              <a:rect l="l" t="t" r="r" b="b"/>
              <a:pathLst>
                <a:path w="1711325" h="671195">
                  <a:moveTo>
                    <a:pt x="0" y="304649"/>
                  </a:moveTo>
                  <a:lnTo>
                    <a:pt x="5752" y="276156"/>
                  </a:lnTo>
                  <a:lnTo>
                    <a:pt x="21439" y="252889"/>
                  </a:lnTo>
                  <a:lnTo>
                    <a:pt x="44707" y="237201"/>
                  </a:lnTo>
                  <a:lnTo>
                    <a:pt x="73199" y="231449"/>
                  </a:lnTo>
                  <a:lnTo>
                    <a:pt x="285149" y="231449"/>
                  </a:lnTo>
                  <a:lnTo>
                    <a:pt x="237900" y="0"/>
                  </a:lnTo>
                  <a:lnTo>
                    <a:pt x="712874" y="231449"/>
                  </a:lnTo>
                  <a:lnTo>
                    <a:pt x="1637699" y="231449"/>
                  </a:lnTo>
                  <a:lnTo>
                    <a:pt x="1652047" y="232868"/>
                  </a:lnTo>
                  <a:lnTo>
                    <a:pt x="1689459" y="252889"/>
                  </a:lnTo>
                  <a:lnTo>
                    <a:pt x="1709480" y="290302"/>
                  </a:lnTo>
                  <a:lnTo>
                    <a:pt x="1710899" y="304649"/>
                  </a:lnTo>
                  <a:lnTo>
                    <a:pt x="1710899" y="414449"/>
                  </a:lnTo>
                  <a:lnTo>
                    <a:pt x="1710899" y="597449"/>
                  </a:lnTo>
                  <a:lnTo>
                    <a:pt x="1705147" y="625942"/>
                  </a:lnTo>
                  <a:lnTo>
                    <a:pt x="1689460" y="649209"/>
                  </a:lnTo>
                  <a:lnTo>
                    <a:pt x="1666192" y="664897"/>
                  </a:lnTo>
                  <a:lnTo>
                    <a:pt x="1637699" y="670649"/>
                  </a:lnTo>
                  <a:lnTo>
                    <a:pt x="712874" y="670649"/>
                  </a:lnTo>
                  <a:lnTo>
                    <a:pt x="285149" y="670649"/>
                  </a:lnTo>
                  <a:lnTo>
                    <a:pt x="73199" y="670649"/>
                  </a:lnTo>
                  <a:lnTo>
                    <a:pt x="44707" y="664897"/>
                  </a:lnTo>
                  <a:lnTo>
                    <a:pt x="21439" y="649209"/>
                  </a:lnTo>
                  <a:lnTo>
                    <a:pt x="5752" y="625942"/>
                  </a:lnTo>
                  <a:lnTo>
                    <a:pt x="0" y="597449"/>
                  </a:lnTo>
                  <a:lnTo>
                    <a:pt x="0" y="414449"/>
                  </a:lnTo>
                  <a:lnTo>
                    <a:pt x="0" y="304649"/>
                  </a:lnTo>
                  <a:close/>
                </a:path>
              </a:pathLst>
            </a:custGeom>
            <a:ln w="9524">
              <a:solidFill>
                <a:srgbClr val="3368FC"/>
              </a:solidFill>
            </a:ln>
          </p:spPr>
          <p:txBody>
            <a:bodyPr wrap="square" lIns="0" tIns="0" rIns="0" bIns="0" rtlCol="0"/>
            <a:lstStyle/>
            <a:p>
              <a:endParaRPr/>
            </a:p>
          </p:txBody>
        </p:sp>
      </p:grpSp>
      <p:sp>
        <p:nvSpPr>
          <p:cNvPr id="20" name="TextBox 19">
            <a:extLst>
              <a:ext uri="{FF2B5EF4-FFF2-40B4-BE49-F238E27FC236}">
                <a16:creationId xmlns:a16="http://schemas.microsoft.com/office/drawing/2014/main" id="{A22FA9C4-B81E-44D5-AE8D-23BBBDFF1895}"/>
              </a:ext>
            </a:extLst>
          </p:cNvPr>
          <p:cNvSpPr txBox="1"/>
          <p:nvPr/>
        </p:nvSpPr>
        <p:spPr>
          <a:xfrm>
            <a:off x="5442754" y="4590401"/>
            <a:ext cx="1651370" cy="523220"/>
          </a:xfrm>
          <a:prstGeom prst="rect">
            <a:avLst/>
          </a:prstGeom>
          <a:noFill/>
        </p:spPr>
        <p:txBody>
          <a:bodyPr wrap="square" rtlCol="0">
            <a:spAutoFit/>
          </a:bodyPr>
          <a:lstStyle/>
          <a:p>
            <a:r>
              <a:rPr lang="en-US" sz="2800" dirty="0"/>
              <a:t>resample</a:t>
            </a:r>
          </a:p>
        </p:txBody>
      </p:sp>
    </p:spTree>
    <p:extLst>
      <p:ext uri="{BB962C8B-B14F-4D97-AF65-F5344CB8AC3E}">
        <p14:creationId xmlns:p14="http://schemas.microsoft.com/office/powerpoint/2010/main" val="179333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17365" cy="574040"/>
          </a:xfrm>
          <a:prstGeom prst="rect">
            <a:avLst/>
          </a:prstGeom>
        </p:spPr>
        <p:txBody>
          <a:bodyPr vert="horz" wrap="square" lIns="0" tIns="12700" rIns="0" bIns="0" rtlCol="0">
            <a:spAutoFit/>
          </a:bodyPr>
          <a:lstStyle/>
          <a:p>
            <a:pPr marL="12700">
              <a:lnSpc>
                <a:spcPct val="100000"/>
              </a:lnSpc>
              <a:spcBef>
                <a:spcPts val="100"/>
              </a:spcBef>
            </a:pPr>
            <a:r>
              <a:rPr spc="-5" dirty="0"/>
              <a:t>Resampling</a:t>
            </a:r>
            <a:r>
              <a:rPr spc="-90" dirty="0"/>
              <a:t> </a:t>
            </a:r>
            <a:r>
              <a:rPr spc="-5" dirty="0"/>
              <a:t>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17365" cy="574040"/>
          </a:xfrm>
          <a:prstGeom prst="rect">
            <a:avLst/>
          </a:prstGeom>
        </p:spPr>
        <p:txBody>
          <a:bodyPr vert="horz" wrap="square" lIns="0" tIns="12700" rIns="0" bIns="0" rtlCol="0">
            <a:spAutoFit/>
          </a:bodyPr>
          <a:lstStyle/>
          <a:p>
            <a:pPr marL="12700">
              <a:lnSpc>
                <a:spcPct val="100000"/>
              </a:lnSpc>
              <a:spcBef>
                <a:spcPts val="100"/>
              </a:spcBef>
            </a:pPr>
            <a:r>
              <a:rPr spc="-5" dirty="0"/>
              <a:t>Resampling</a:t>
            </a:r>
            <a:r>
              <a:rPr spc="-90" dirty="0"/>
              <a:t> </a:t>
            </a:r>
            <a:r>
              <a:rPr spc="-5" dirty="0"/>
              <a:t>Review</a:t>
            </a:r>
          </a:p>
        </p:txBody>
      </p:sp>
      <p:sp>
        <p:nvSpPr>
          <p:cNvPr id="3" name="object 3"/>
          <p:cNvSpPr txBox="1"/>
          <p:nvPr/>
        </p:nvSpPr>
        <p:spPr>
          <a:xfrm>
            <a:off x="574724" y="1093342"/>
            <a:ext cx="7862570" cy="147489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From the original</a:t>
            </a:r>
            <a:r>
              <a:rPr sz="2400" spc="20" dirty="0">
                <a:solidFill>
                  <a:srgbClr val="3B3B3B"/>
                </a:solidFill>
                <a:latin typeface="Arial"/>
                <a:cs typeface="Arial"/>
              </a:rPr>
              <a:t> </a:t>
            </a:r>
            <a:r>
              <a:rPr sz="2400" b="1" spc="-5" dirty="0">
                <a:solidFill>
                  <a:srgbClr val="3B3B3B"/>
                </a:solidFill>
                <a:latin typeface="Arial"/>
                <a:cs typeface="Arial"/>
              </a:rPr>
              <a:t>sample</a:t>
            </a:r>
            <a:r>
              <a:rPr sz="2400" spc="-5" dirty="0">
                <a:solidFill>
                  <a:srgbClr val="3B3B3B"/>
                </a:solidFill>
                <a:latin typeface="Arial"/>
                <a:cs typeface="Arial"/>
              </a:rPr>
              <a:t>,</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draw at</a:t>
            </a:r>
            <a:r>
              <a:rPr sz="2400" spc="-10" dirty="0">
                <a:solidFill>
                  <a:srgbClr val="3B3B3B"/>
                </a:solidFill>
                <a:latin typeface="Arial"/>
                <a:cs typeface="Arial"/>
              </a:rPr>
              <a:t> </a:t>
            </a:r>
            <a:r>
              <a:rPr sz="2400" dirty="0">
                <a:solidFill>
                  <a:srgbClr val="3B3B3B"/>
                </a:solidFill>
                <a:latin typeface="Arial"/>
                <a:cs typeface="Arial"/>
              </a:rPr>
              <a:t>random</a:t>
            </a:r>
            <a:r>
              <a:rPr lang="en-US" sz="2400" dirty="0">
                <a:latin typeface="Arial"/>
                <a:cs typeface="Arial"/>
              </a:rPr>
              <a:t> </a:t>
            </a:r>
            <a:r>
              <a:rPr sz="2400" b="1" spc="-5" dirty="0">
                <a:solidFill>
                  <a:srgbClr val="3B3B3B"/>
                </a:solidFill>
                <a:latin typeface="Arial"/>
                <a:cs typeface="Arial"/>
              </a:rPr>
              <a:t>with </a:t>
            </a:r>
            <a:r>
              <a:rPr sz="2400" dirty="0">
                <a:solidFill>
                  <a:srgbClr val="3B3B3B"/>
                </a:solidFill>
                <a:latin typeface="Arial"/>
                <a:cs typeface="Arial"/>
              </a:rPr>
              <a:t>replacement</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as </a:t>
            </a:r>
            <a:r>
              <a:rPr sz="2400" dirty="0">
                <a:solidFill>
                  <a:srgbClr val="3B3B3B"/>
                </a:solidFill>
                <a:latin typeface="Arial"/>
                <a:cs typeface="Arial"/>
              </a:rPr>
              <a:t>many values </a:t>
            </a:r>
            <a:r>
              <a:rPr sz="2400" spc="-5" dirty="0">
                <a:solidFill>
                  <a:srgbClr val="3B3B3B"/>
                </a:solidFill>
                <a:latin typeface="Arial"/>
                <a:cs typeface="Arial"/>
              </a:rPr>
              <a:t>as the original </a:t>
            </a:r>
            <a:r>
              <a:rPr sz="2400" dirty="0">
                <a:solidFill>
                  <a:srgbClr val="3B3B3B"/>
                </a:solidFill>
                <a:latin typeface="Arial"/>
                <a:cs typeface="Arial"/>
              </a:rPr>
              <a:t>sample</a:t>
            </a:r>
            <a:r>
              <a:rPr sz="2400" spc="-70" dirty="0">
                <a:solidFill>
                  <a:srgbClr val="3B3B3B"/>
                </a:solidFill>
                <a:latin typeface="Arial"/>
                <a:cs typeface="Arial"/>
              </a:rPr>
              <a:t> </a:t>
            </a:r>
            <a:r>
              <a:rPr sz="2400" dirty="0">
                <a:solidFill>
                  <a:srgbClr val="3B3B3B"/>
                </a:solidFill>
                <a:latin typeface="Arial"/>
                <a:cs typeface="Arial"/>
              </a:rPr>
              <a:t>contained</a:t>
            </a:r>
            <a:endParaRPr lang="en-US" sz="2400" dirty="0">
              <a:solidFill>
                <a:srgbClr val="3B3B3B"/>
              </a:solidFill>
              <a:latin typeface="Arial"/>
              <a:cs typeface="Arial"/>
            </a:endParaRPr>
          </a:p>
          <a:p>
            <a:pPr marL="882015" lvl="1" indent="-412750">
              <a:lnSpc>
                <a:spcPts val="2865"/>
              </a:lnSpc>
              <a:buClr>
                <a:srgbClr val="C4820D"/>
              </a:buClr>
              <a:buChar char="○"/>
              <a:tabLst>
                <a:tab pos="882015" algn="l"/>
                <a:tab pos="882650" algn="l"/>
              </a:tabLst>
            </a:pPr>
            <a:r>
              <a:rPr lang="en-US" sz="2400" dirty="0">
                <a:solidFill>
                  <a:srgbClr val="3B3B3B"/>
                </a:solidFill>
                <a:latin typeface="Arial"/>
                <a:cs typeface="Arial"/>
              </a:rPr>
              <a:t>Use the method .sample()</a:t>
            </a:r>
            <a:endParaRPr sz="2400" dirty="0">
              <a:latin typeface="Arial"/>
              <a:cs typeface="Arial"/>
            </a:endParaRPr>
          </a:p>
        </p:txBody>
      </p:sp>
    </p:spTree>
    <p:extLst>
      <p:ext uri="{BB962C8B-B14F-4D97-AF65-F5344CB8AC3E}">
        <p14:creationId xmlns:p14="http://schemas.microsoft.com/office/powerpoint/2010/main" val="33821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317365" cy="574040"/>
          </a:xfrm>
          <a:prstGeom prst="rect">
            <a:avLst/>
          </a:prstGeom>
        </p:spPr>
        <p:txBody>
          <a:bodyPr vert="horz" wrap="square" lIns="0" tIns="12700" rIns="0" bIns="0" rtlCol="0">
            <a:spAutoFit/>
          </a:bodyPr>
          <a:lstStyle/>
          <a:p>
            <a:pPr marL="12700">
              <a:lnSpc>
                <a:spcPct val="100000"/>
              </a:lnSpc>
              <a:spcBef>
                <a:spcPts val="100"/>
              </a:spcBef>
            </a:pPr>
            <a:r>
              <a:rPr spc="-5" dirty="0"/>
              <a:t>Resampling</a:t>
            </a:r>
            <a:r>
              <a:rPr spc="-90" dirty="0"/>
              <a:t> </a:t>
            </a:r>
            <a:r>
              <a:rPr spc="-5" dirty="0"/>
              <a:t>Review</a:t>
            </a:r>
          </a:p>
        </p:txBody>
      </p:sp>
      <p:sp>
        <p:nvSpPr>
          <p:cNvPr id="3" name="object 3"/>
          <p:cNvSpPr txBox="1"/>
          <p:nvPr/>
        </p:nvSpPr>
        <p:spPr>
          <a:xfrm>
            <a:off x="574724" y="1093342"/>
            <a:ext cx="7862570" cy="244169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From the original</a:t>
            </a:r>
            <a:r>
              <a:rPr sz="2400" spc="20" dirty="0">
                <a:solidFill>
                  <a:srgbClr val="3B3B3B"/>
                </a:solidFill>
                <a:latin typeface="Arial"/>
                <a:cs typeface="Arial"/>
              </a:rPr>
              <a:t> </a:t>
            </a:r>
            <a:r>
              <a:rPr sz="2400" b="1" spc="-5" dirty="0">
                <a:solidFill>
                  <a:srgbClr val="3B3B3B"/>
                </a:solidFill>
                <a:latin typeface="Arial"/>
                <a:cs typeface="Arial"/>
              </a:rPr>
              <a:t>sample</a:t>
            </a:r>
            <a:r>
              <a:rPr sz="2400" spc="-5" dirty="0">
                <a:solidFill>
                  <a:srgbClr val="3B3B3B"/>
                </a:solidFill>
                <a:latin typeface="Arial"/>
                <a:cs typeface="Arial"/>
              </a:rPr>
              <a:t>,</a:t>
            </a:r>
            <a:endParaRPr sz="2400" dirty="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draw at</a:t>
            </a:r>
            <a:r>
              <a:rPr sz="2400" spc="-10" dirty="0">
                <a:solidFill>
                  <a:srgbClr val="3B3B3B"/>
                </a:solidFill>
                <a:latin typeface="Arial"/>
                <a:cs typeface="Arial"/>
              </a:rPr>
              <a:t> </a:t>
            </a:r>
            <a:r>
              <a:rPr sz="2400" dirty="0">
                <a:solidFill>
                  <a:srgbClr val="3B3B3B"/>
                </a:solidFill>
                <a:latin typeface="Arial"/>
                <a:cs typeface="Arial"/>
              </a:rPr>
              <a:t>random</a:t>
            </a:r>
            <a:r>
              <a:rPr lang="en-US" sz="2400" dirty="0">
                <a:latin typeface="Arial"/>
                <a:cs typeface="Arial"/>
              </a:rPr>
              <a:t> </a:t>
            </a:r>
            <a:r>
              <a:rPr sz="2400" b="1" spc="-5" dirty="0">
                <a:solidFill>
                  <a:srgbClr val="3B3B3B"/>
                </a:solidFill>
                <a:latin typeface="Arial"/>
                <a:cs typeface="Arial"/>
              </a:rPr>
              <a:t>with </a:t>
            </a:r>
            <a:r>
              <a:rPr sz="2400" dirty="0">
                <a:solidFill>
                  <a:srgbClr val="3B3B3B"/>
                </a:solidFill>
                <a:latin typeface="Arial"/>
                <a:cs typeface="Arial"/>
              </a:rPr>
              <a:t>replacement</a:t>
            </a:r>
            <a:endParaRPr sz="2400" dirty="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as </a:t>
            </a:r>
            <a:r>
              <a:rPr sz="2400" dirty="0">
                <a:solidFill>
                  <a:srgbClr val="3B3B3B"/>
                </a:solidFill>
                <a:latin typeface="Arial"/>
                <a:cs typeface="Arial"/>
              </a:rPr>
              <a:t>many values </a:t>
            </a:r>
            <a:r>
              <a:rPr sz="2400" spc="-5" dirty="0">
                <a:solidFill>
                  <a:srgbClr val="3B3B3B"/>
                </a:solidFill>
                <a:latin typeface="Arial"/>
                <a:cs typeface="Arial"/>
              </a:rPr>
              <a:t>as the original </a:t>
            </a:r>
            <a:r>
              <a:rPr sz="2400" dirty="0">
                <a:solidFill>
                  <a:srgbClr val="3B3B3B"/>
                </a:solidFill>
                <a:latin typeface="Arial"/>
                <a:cs typeface="Arial"/>
              </a:rPr>
              <a:t>sample</a:t>
            </a:r>
            <a:r>
              <a:rPr sz="2400" spc="-70" dirty="0">
                <a:solidFill>
                  <a:srgbClr val="3B3B3B"/>
                </a:solidFill>
                <a:latin typeface="Arial"/>
                <a:cs typeface="Arial"/>
              </a:rPr>
              <a:t> </a:t>
            </a:r>
            <a:r>
              <a:rPr sz="2400" dirty="0">
                <a:solidFill>
                  <a:srgbClr val="3B3B3B"/>
                </a:solidFill>
                <a:latin typeface="Arial"/>
                <a:cs typeface="Arial"/>
              </a:rPr>
              <a:t>contained</a:t>
            </a:r>
            <a:endParaRPr lang="en-US" sz="2400" dirty="0">
              <a:solidFill>
                <a:srgbClr val="3B3B3B"/>
              </a:solidFill>
              <a:latin typeface="Arial"/>
              <a:cs typeface="Arial"/>
            </a:endParaRPr>
          </a:p>
          <a:p>
            <a:pPr marL="882015" lvl="1" indent="-412750">
              <a:lnSpc>
                <a:spcPts val="2865"/>
              </a:lnSpc>
              <a:buClr>
                <a:srgbClr val="C4820D"/>
              </a:buClr>
              <a:buChar char="○"/>
              <a:tabLst>
                <a:tab pos="882015" algn="l"/>
                <a:tab pos="882650" algn="l"/>
              </a:tabLst>
            </a:pPr>
            <a:r>
              <a:rPr lang="en-US" sz="2400" dirty="0">
                <a:solidFill>
                  <a:srgbClr val="3B3B3B"/>
                </a:solidFill>
                <a:latin typeface="Arial"/>
                <a:cs typeface="Arial"/>
              </a:rPr>
              <a:t>Use the method .sample()</a:t>
            </a:r>
            <a:endParaRPr sz="2400" dirty="0">
              <a:latin typeface="Arial"/>
              <a:cs typeface="Arial"/>
            </a:endParaRPr>
          </a:p>
          <a:p>
            <a:pPr marL="424815" marR="34290" indent="-412750">
              <a:lnSpc>
                <a:spcPct val="100499"/>
              </a:lnSpc>
              <a:spcBef>
                <a:spcPts val="1635"/>
              </a:spcBef>
              <a:buClr>
                <a:srgbClr val="C4820D"/>
              </a:buClr>
              <a:buChar char="●"/>
              <a:tabLst>
                <a:tab pos="424815" algn="l"/>
                <a:tab pos="425450" algn="l"/>
              </a:tabLst>
            </a:pPr>
            <a:r>
              <a:rPr sz="2400" spc="-5" dirty="0">
                <a:solidFill>
                  <a:srgbClr val="3B3B3B"/>
                </a:solidFill>
                <a:latin typeface="Arial"/>
                <a:cs typeface="Arial"/>
              </a:rPr>
              <a:t>The </a:t>
            </a:r>
            <a:r>
              <a:rPr sz="2400" dirty="0">
                <a:solidFill>
                  <a:srgbClr val="3B3B3B"/>
                </a:solidFill>
                <a:latin typeface="Arial"/>
                <a:cs typeface="Arial"/>
              </a:rPr>
              <a:t>size </a:t>
            </a:r>
            <a:r>
              <a:rPr sz="2400" spc="-5" dirty="0">
                <a:solidFill>
                  <a:srgbClr val="3B3B3B"/>
                </a:solidFill>
                <a:latin typeface="Arial"/>
                <a:cs typeface="Arial"/>
              </a:rPr>
              <a:t>of the new </a:t>
            </a:r>
            <a:r>
              <a:rPr sz="2400" dirty="0">
                <a:solidFill>
                  <a:srgbClr val="3B3B3B"/>
                </a:solidFill>
                <a:latin typeface="Arial"/>
                <a:cs typeface="Arial"/>
              </a:rPr>
              <a:t>sample </a:t>
            </a:r>
            <a:r>
              <a:rPr sz="2400" spc="-5" dirty="0">
                <a:solidFill>
                  <a:srgbClr val="3B3B3B"/>
                </a:solidFill>
                <a:latin typeface="Arial"/>
                <a:cs typeface="Arial"/>
              </a:rPr>
              <a:t>has to be the </a:t>
            </a:r>
            <a:r>
              <a:rPr sz="2400" dirty="0">
                <a:solidFill>
                  <a:srgbClr val="3B3B3B"/>
                </a:solidFill>
                <a:latin typeface="Arial"/>
                <a:cs typeface="Arial"/>
              </a:rPr>
              <a:t>same </a:t>
            </a:r>
            <a:r>
              <a:rPr sz="2400" spc="-5" dirty="0">
                <a:solidFill>
                  <a:srgbClr val="3B3B3B"/>
                </a:solidFill>
                <a:latin typeface="Arial"/>
                <a:cs typeface="Arial"/>
              </a:rPr>
              <a:t>as the  original one, </a:t>
            </a:r>
            <a:r>
              <a:rPr sz="2400" dirty="0">
                <a:solidFill>
                  <a:srgbClr val="3B3B3B"/>
                </a:solidFill>
                <a:latin typeface="Arial"/>
                <a:cs typeface="Arial"/>
              </a:rPr>
              <a:t>so </a:t>
            </a:r>
            <a:r>
              <a:rPr sz="2400" spc="-5" dirty="0">
                <a:solidFill>
                  <a:srgbClr val="3B3B3B"/>
                </a:solidFill>
                <a:latin typeface="Arial"/>
                <a:cs typeface="Arial"/>
              </a:rPr>
              <a:t>that the two estimates are</a:t>
            </a:r>
            <a:r>
              <a:rPr sz="2400" spc="-90" dirty="0">
                <a:solidFill>
                  <a:srgbClr val="3B3B3B"/>
                </a:solidFill>
                <a:latin typeface="Arial"/>
                <a:cs typeface="Arial"/>
              </a:rPr>
              <a:t> </a:t>
            </a:r>
            <a:r>
              <a:rPr sz="2400" dirty="0">
                <a:solidFill>
                  <a:srgbClr val="3B3B3B"/>
                </a:solidFill>
                <a:latin typeface="Arial"/>
                <a:cs typeface="Arial"/>
              </a:rPr>
              <a:t>comparable.</a:t>
            </a:r>
            <a:endParaRPr sz="2400" dirty="0">
              <a:latin typeface="Arial"/>
              <a:cs typeface="Arial"/>
            </a:endParaRPr>
          </a:p>
        </p:txBody>
      </p:sp>
    </p:spTree>
    <p:extLst>
      <p:ext uri="{BB962C8B-B14F-4D97-AF65-F5344CB8AC3E}">
        <p14:creationId xmlns:p14="http://schemas.microsoft.com/office/powerpoint/2010/main" val="133797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0225" y="212715"/>
            <a:ext cx="5304790" cy="574040"/>
          </a:xfrm>
          <a:prstGeom prst="rect">
            <a:avLst/>
          </a:prstGeom>
        </p:spPr>
        <p:txBody>
          <a:bodyPr vert="horz" wrap="square" lIns="0" tIns="12700" rIns="0" bIns="0" rtlCol="0">
            <a:spAutoFit/>
          </a:bodyPr>
          <a:lstStyle/>
          <a:p>
            <a:pPr marL="12700">
              <a:lnSpc>
                <a:spcPct val="100000"/>
              </a:lnSpc>
              <a:spcBef>
                <a:spcPts val="100"/>
              </a:spcBef>
            </a:pPr>
            <a:r>
              <a:rPr spc="-5" dirty="0"/>
              <a:t>95% Confidence</a:t>
            </a:r>
            <a:r>
              <a:rPr spc="-90" dirty="0"/>
              <a:t> </a:t>
            </a:r>
            <a:r>
              <a:rPr spc="-5" dirty="0"/>
              <a:t>Interval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918450" cy="38215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Interval of </a:t>
            </a:r>
            <a:r>
              <a:rPr sz="2400" b="1" spc="-5" dirty="0">
                <a:solidFill>
                  <a:srgbClr val="0000FF"/>
                </a:solidFill>
                <a:latin typeface="Arial"/>
                <a:cs typeface="Arial"/>
              </a:rPr>
              <a:t>estimates of </a:t>
            </a:r>
            <a:r>
              <a:rPr sz="2400" b="1" dirty="0">
                <a:solidFill>
                  <a:srgbClr val="0000FF"/>
                </a:solidFill>
                <a:latin typeface="Arial"/>
                <a:cs typeface="Arial"/>
              </a:rPr>
              <a:t>a</a:t>
            </a:r>
            <a:r>
              <a:rPr sz="2400" b="1" spc="5" dirty="0">
                <a:solidFill>
                  <a:srgbClr val="0000FF"/>
                </a:solidFill>
                <a:latin typeface="Arial"/>
                <a:cs typeface="Arial"/>
              </a:rPr>
              <a:t> </a:t>
            </a:r>
            <a:r>
              <a:rPr sz="2400" b="1" spc="-5" dirty="0">
                <a:solidFill>
                  <a:srgbClr val="0000FF"/>
                </a:solidFill>
                <a:latin typeface="Arial"/>
                <a:cs typeface="Arial"/>
              </a:rPr>
              <a:t>parameter</a:t>
            </a:r>
            <a:endParaRPr sz="2400" dirty="0">
              <a:latin typeface="Arial"/>
              <a:cs typeface="Arial"/>
            </a:endParaRPr>
          </a:p>
        </p:txBody>
      </p:sp>
      <p:sp>
        <p:nvSpPr>
          <p:cNvPr id="3" name="object 3"/>
          <p:cNvSpPr txBox="1">
            <a:spLocks noGrp="1"/>
          </p:cNvSpPr>
          <p:nvPr>
            <p:ph type="title"/>
          </p:nvPr>
        </p:nvSpPr>
        <p:spPr>
          <a:xfrm>
            <a:off x="530225" y="212715"/>
            <a:ext cx="5304790" cy="574040"/>
          </a:xfrm>
          <a:prstGeom prst="rect">
            <a:avLst/>
          </a:prstGeom>
        </p:spPr>
        <p:txBody>
          <a:bodyPr vert="horz" wrap="square" lIns="0" tIns="12700" rIns="0" bIns="0" rtlCol="0">
            <a:spAutoFit/>
          </a:bodyPr>
          <a:lstStyle/>
          <a:p>
            <a:pPr marL="12700">
              <a:lnSpc>
                <a:spcPct val="100000"/>
              </a:lnSpc>
              <a:spcBef>
                <a:spcPts val="100"/>
              </a:spcBef>
            </a:pPr>
            <a:r>
              <a:rPr spc="-5" dirty="0"/>
              <a:t>95% Confidence</a:t>
            </a:r>
            <a:r>
              <a:rPr spc="-90" dirty="0"/>
              <a:t> </a:t>
            </a:r>
            <a:r>
              <a:rPr spc="-5" dirty="0"/>
              <a:t>Interval</a:t>
            </a:r>
          </a:p>
        </p:txBody>
      </p:sp>
    </p:spTree>
    <p:extLst>
      <p:ext uri="{BB962C8B-B14F-4D97-AF65-F5344CB8AC3E}">
        <p14:creationId xmlns:p14="http://schemas.microsoft.com/office/powerpoint/2010/main" val="601638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918450" cy="150053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Interval of </a:t>
            </a:r>
            <a:r>
              <a:rPr sz="2400" b="1" spc="-5" dirty="0">
                <a:solidFill>
                  <a:srgbClr val="0000FF"/>
                </a:solidFill>
                <a:latin typeface="Arial"/>
                <a:cs typeface="Arial"/>
              </a:rPr>
              <a:t>estimates of </a:t>
            </a:r>
            <a:r>
              <a:rPr sz="2400" b="1" dirty="0">
                <a:solidFill>
                  <a:srgbClr val="0000FF"/>
                </a:solidFill>
                <a:latin typeface="Arial"/>
                <a:cs typeface="Arial"/>
              </a:rPr>
              <a:t>a</a:t>
            </a:r>
            <a:r>
              <a:rPr sz="2400" b="1" spc="5" dirty="0">
                <a:solidFill>
                  <a:srgbClr val="0000FF"/>
                </a:solidFill>
                <a:latin typeface="Arial"/>
                <a:cs typeface="Arial"/>
              </a:rPr>
              <a:t> </a:t>
            </a:r>
            <a:r>
              <a:rPr sz="2400" b="1" spc="-5" dirty="0">
                <a:solidFill>
                  <a:srgbClr val="0000FF"/>
                </a:solidFill>
                <a:latin typeface="Arial"/>
                <a:cs typeface="Arial"/>
              </a:rPr>
              <a:t>parameter</a:t>
            </a:r>
            <a:endParaRPr lang="en-US" sz="2400" b="1" spc="-5" dirty="0">
              <a:solidFill>
                <a:srgbClr val="0000FF"/>
              </a:solidFill>
              <a:latin typeface="Arial"/>
              <a:cs typeface="Arial"/>
            </a:endParaRPr>
          </a:p>
          <a:p>
            <a:pPr marL="469265" lvl="1">
              <a:lnSpc>
                <a:spcPts val="2850"/>
              </a:lnSpc>
              <a:buClr>
                <a:srgbClr val="C4820D"/>
              </a:buClr>
              <a:tabLst>
                <a:tab pos="882015" algn="l"/>
                <a:tab pos="882650" algn="l"/>
              </a:tabLst>
            </a:pPr>
            <a:endParaRPr sz="2400" dirty="0">
              <a:latin typeface="Arial"/>
              <a:cs typeface="Arial"/>
            </a:endParaRPr>
          </a:p>
          <a:p>
            <a:pPr marL="424815" marR="882650" indent="-412750">
              <a:lnSpc>
                <a:spcPts val="2850"/>
              </a:lnSpc>
              <a:spcBef>
                <a:spcPts val="105"/>
              </a:spcBef>
              <a:buClr>
                <a:srgbClr val="C4820D"/>
              </a:buClr>
              <a:buChar char="●"/>
              <a:tabLst>
                <a:tab pos="424815" algn="l"/>
                <a:tab pos="425450" algn="l"/>
              </a:tabLst>
            </a:pPr>
            <a:r>
              <a:rPr lang="en-US" sz="2400" spc="-5" dirty="0">
                <a:latin typeface="Arial"/>
                <a:cs typeface="Arial"/>
              </a:rPr>
              <a:t>A “good” interval contains the parameter</a:t>
            </a:r>
          </a:p>
          <a:p>
            <a:pPr marL="12065" marR="882650">
              <a:lnSpc>
                <a:spcPts val="2850"/>
              </a:lnSpc>
              <a:spcBef>
                <a:spcPts val="105"/>
              </a:spcBef>
              <a:buClr>
                <a:srgbClr val="C4820D"/>
              </a:buClr>
              <a:tabLst>
                <a:tab pos="424815" algn="l"/>
                <a:tab pos="425450" algn="l"/>
              </a:tabLst>
            </a:pPr>
            <a:endParaRPr lang="en-US" sz="2400" dirty="0">
              <a:solidFill>
                <a:srgbClr val="3B7EA1"/>
              </a:solidFill>
              <a:latin typeface="Arial"/>
              <a:cs typeface="Arial"/>
            </a:endParaRPr>
          </a:p>
        </p:txBody>
      </p:sp>
      <p:sp>
        <p:nvSpPr>
          <p:cNvPr id="3" name="object 3"/>
          <p:cNvSpPr txBox="1">
            <a:spLocks noGrp="1"/>
          </p:cNvSpPr>
          <p:nvPr>
            <p:ph type="title"/>
          </p:nvPr>
        </p:nvSpPr>
        <p:spPr>
          <a:xfrm>
            <a:off x="530225" y="212715"/>
            <a:ext cx="5304790" cy="574040"/>
          </a:xfrm>
          <a:prstGeom prst="rect">
            <a:avLst/>
          </a:prstGeom>
        </p:spPr>
        <p:txBody>
          <a:bodyPr vert="horz" wrap="square" lIns="0" tIns="12700" rIns="0" bIns="0" rtlCol="0">
            <a:spAutoFit/>
          </a:bodyPr>
          <a:lstStyle/>
          <a:p>
            <a:pPr marL="12700">
              <a:lnSpc>
                <a:spcPct val="100000"/>
              </a:lnSpc>
              <a:spcBef>
                <a:spcPts val="100"/>
              </a:spcBef>
            </a:pPr>
            <a:r>
              <a:rPr spc="-5" dirty="0"/>
              <a:t>95% Confidence</a:t>
            </a:r>
            <a:r>
              <a:rPr spc="-90" dirty="0"/>
              <a:t> </a:t>
            </a:r>
            <a:r>
              <a:rPr spc="-5" dirty="0"/>
              <a:t>Interval</a:t>
            </a:r>
          </a:p>
        </p:txBody>
      </p:sp>
    </p:spTree>
    <p:extLst>
      <p:ext uri="{BB962C8B-B14F-4D97-AF65-F5344CB8AC3E}">
        <p14:creationId xmlns:p14="http://schemas.microsoft.com/office/powerpoint/2010/main" val="233202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918450" cy="359842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Interval of </a:t>
            </a:r>
            <a:r>
              <a:rPr sz="2400" b="1" spc="-5" dirty="0">
                <a:solidFill>
                  <a:srgbClr val="0000FF"/>
                </a:solidFill>
                <a:latin typeface="Arial"/>
                <a:cs typeface="Arial"/>
              </a:rPr>
              <a:t>estimates of </a:t>
            </a:r>
            <a:r>
              <a:rPr sz="2400" b="1" dirty="0">
                <a:solidFill>
                  <a:srgbClr val="0000FF"/>
                </a:solidFill>
                <a:latin typeface="Arial"/>
                <a:cs typeface="Arial"/>
              </a:rPr>
              <a:t>a</a:t>
            </a:r>
            <a:r>
              <a:rPr sz="2400" b="1" spc="5" dirty="0">
                <a:solidFill>
                  <a:srgbClr val="0000FF"/>
                </a:solidFill>
                <a:latin typeface="Arial"/>
                <a:cs typeface="Arial"/>
              </a:rPr>
              <a:t> </a:t>
            </a:r>
            <a:r>
              <a:rPr sz="2400" b="1" spc="-5" dirty="0">
                <a:solidFill>
                  <a:srgbClr val="0000FF"/>
                </a:solidFill>
                <a:latin typeface="Arial"/>
                <a:cs typeface="Arial"/>
              </a:rPr>
              <a:t>parameter</a:t>
            </a:r>
            <a:endParaRPr lang="en-US" sz="2400" b="1" spc="-5" dirty="0">
              <a:solidFill>
                <a:srgbClr val="0000FF"/>
              </a:solidFill>
              <a:latin typeface="Arial"/>
              <a:cs typeface="Arial"/>
            </a:endParaRPr>
          </a:p>
          <a:p>
            <a:pPr marL="469265" lvl="1">
              <a:lnSpc>
                <a:spcPts val="2850"/>
              </a:lnSpc>
              <a:buClr>
                <a:srgbClr val="C4820D"/>
              </a:buClr>
              <a:tabLst>
                <a:tab pos="882015" algn="l"/>
                <a:tab pos="882650" algn="l"/>
              </a:tabLst>
            </a:pPr>
            <a:endParaRPr sz="2400" dirty="0">
              <a:latin typeface="Arial"/>
              <a:cs typeface="Arial"/>
            </a:endParaRPr>
          </a:p>
          <a:p>
            <a:pPr marL="424815" marR="882650" indent="-412750">
              <a:lnSpc>
                <a:spcPts val="2850"/>
              </a:lnSpc>
              <a:spcBef>
                <a:spcPts val="105"/>
              </a:spcBef>
              <a:buClr>
                <a:srgbClr val="C4820D"/>
              </a:buClr>
              <a:buChar char="●"/>
              <a:tabLst>
                <a:tab pos="424815" algn="l"/>
                <a:tab pos="425450" algn="l"/>
              </a:tabLst>
            </a:pPr>
            <a:r>
              <a:rPr lang="en-US" sz="2400" spc="-5" dirty="0">
                <a:latin typeface="Arial"/>
                <a:cs typeface="Arial"/>
              </a:rPr>
              <a:t>A “good” interval contains the parameter</a:t>
            </a:r>
          </a:p>
          <a:p>
            <a:pPr marL="12065" marR="882650">
              <a:lnSpc>
                <a:spcPts val="2850"/>
              </a:lnSpc>
              <a:spcBef>
                <a:spcPts val="105"/>
              </a:spcBef>
              <a:buClr>
                <a:srgbClr val="C4820D"/>
              </a:buClr>
              <a:tabLst>
                <a:tab pos="424815" algn="l"/>
                <a:tab pos="425450" algn="l"/>
              </a:tabLst>
            </a:pPr>
            <a:endParaRPr lang="en-US" sz="2400" dirty="0">
              <a:solidFill>
                <a:srgbClr val="3B7EA1"/>
              </a:solidFill>
              <a:latin typeface="Arial"/>
              <a:cs typeface="Arial"/>
            </a:endParaRPr>
          </a:p>
          <a:p>
            <a:pPr marL="424815" indent="-412750">
              <a:lnSpc>
                <a:spcPts val="2850"/>
              </a:lnSpc>
              <a:buClr>
                <a:srgbClr val="C4820D"/>
              </a:buClr>
              <a:buChar char="●"/>
              <a:tabLst>
                <a:tab pos="424815" algn="l"/>
                <a:tab pos="425450" algn="l"/>
              </a:tabLst>
            </a:pPr>
            <a:r>
              <a:rPr lang="en-US" sz="2400" spc="-5" dirty="0">
                <a:solidFill>
                  <a:srgbClr val="3B3B3B"/>
                </a:solidFill>
                <a:latin typeface="Arial"/>
                <a:cs typeface="Arial"/>
              </a:rPr>
              <a:t>The </a:t>
            </a:r>
            <a:r>
              <a:rPr lang="en-US" sz="2400" b="1" dirty="0">
                <a:solidFill>
                  <a:srgbClr val="00B0F0"/>
                </a:solidFill>
                <a:latin typeface="Arial"/>
                <a:cs typeface="Arial"/>
              </a:rPr>
              <a:t>confidence</a:t>
            </a:r>
            <a:r>
              <a:rPr lang="en-US" sz="2400" spc="-5" dirty="0">
                <a:latin typeface="Arial"/>
                <a:cs typeface="Arial"/>
              </a:rPr>
              <a:t> level is chance we have a good interval</a:t>
            </a:r>
            <a:endParaRPr lang="en-US" sz="2400" dirty="0">
              <a:latin typeface="Arial"/>
              <a:cs typeface="Arial"/>
            </a:endParaRPr>
          </a:p>
          <a:p>
            <a:pPr marL="882015" lvl="1" indent="-412750">
              <a:lnSpc>
                <a:spcPts val="2850"/>
              </a:lnSpc>
              <a:buClr>
                <a:srgbClr val="C4820D"/>
              </a:buClr>
              <a:buChar char="○"/>
              <a:tabLst>
                <a:tab pos="882015" algn="l"/>
                <a:tab pos="882650" algn="l"/>
              </a:tabLst>
            </a:pPr>
            <a:r>
              <a:rPr lang="en-US" sz="2400" spc="-5" dirty="0">
                <a:latin typeface="Arial"/>
                <a:cs typeface="Arial"/>
              </a:rPr>
              <a:t>Could be any percent between </a:t>
            </a:r>
            <a:r>
              <a:rPr lang="en-US" sz="2400" dirty="0">
                <a:latin typeface="Arial"/>
                <a:cs typeface="Arial"/>
              </a:rPr>
              <a:t>0 </a:t>
            </a:r>
            <a:r>
              <a:rPr lang="en-US" sz="2400" spc="-5" dirty="0">
                <a:latin typeface="Arial"/>
                <a:cs typeface="Arial"/>
              </a:rPr>
              <a:t>and</a:t>
            </a:r>
            <a:r>
              <a:rPr lang="en-US" sz="2400" spc="-30" dirty="0">
                <a:latin typeface="Arial"/>
                <a:cs typeface="Arial"/>
              </a:rPr>
              <a:t> </a:t>
            </a:r>
            <a:r>
              <a:rPr lang="en-US" sz="2400" spc="-5" dirty="0">
                <a:latin typeface="Arial"/>
                <a:cs typeface="Arial"/>
              </a:rPr>
              <a:t>100</a:t>
            </a:r>
            <a:endParaRPr lang="en-US" sz="2400" dirty="0">
              <a:latin typeface="Arial"/>
              <a:cs typeface="Arial"/>
            </a:endParaRPr>
          </a:p>
          <a:p>
            <a:pPr marL="882015" lvl="1" indent="-412750">
              <a:lnSpc>
                <a:spcPts val="2850"/>
              </a:lnSpc>
              <a:buClr>
                <a:srgbClr val="C4820D"/>
              </a:buClr>
              <a:buChar char="○"/>
              <a:tabLst>
                <a:tab pos="882015" algn="l"/>
                <a:tab pos="882650" algn="l"/>
              </a:tabLst>
            </a:pPr>
            <a:r>
              <a:rPr lang="en-US" sz="2400" spc="-5" dirty="0">
                <a:latin typeface="Arial"/>
                <a:cs typeface="Arial"/>
              </a:rPr>
              <a:t>Higher level </a:t>
            </a:r>
            <a:r>
              <a:rPr lang="en-US" sz="2400" dirty="0">
                <a:latin typeface="Arial"/>
                <a:cs typeface="Arial"/>
              </a:rPr>
              <a:t>means </a:t>
            </a:r>
            <a:r>
              <a:rPr lang="en-US" sz="2400" spc="-5" dirty="0">
                <a:latin typeface="Arial"/>
                <a:cs typeface="Arial"/>
              </a:rPr>
              <a:t>wider</a:t>
            </a:r>
            <a:r>
              <a:rPr lang="en-US" sz="2400" spc="-25" dirty="0">
                <a:latin typeface="Arial"/>
                <a:cs typeface="Arial"/>
              </a:rPr>
              <a:t> </a:t>
            </a:r>
            <a:r>
              <a:rPr lang="en-US" sz="2400" spc="-5" dirty="0">
                <a:latin typeface="Arial"/>
                <a:cs typeface="Arial"/>
              </a:rPr>
              <a:t>intervals</a:t>
            </a:r>
            <a:endParaRPr lang="en-US" sz="2400" dirty="0">
              <a:solidFill>
                <a:srgbClr val="3B7EA1"/>
              </a:solidFill>
              <a:latin typeface="Arial"/>
              <a:cs typeface="Arial"/>
            </a:endParaRPr>
          </a:p>
          <a:p>
            <a:pPr marR="17780" algn="ctr">
              <a:lnSpc>
                <a:spcPct val="100000"/>
              </a:lnSpc>
              <a:spcBef>
                <a:spcPts val="1710"/>
              </a:spcBef>
            </a:pPr>
            <a:r>
              <a:rPr sz="2400" dirty="0">
                <a:solidFill>
                  <a:srgbClr val="3B7EA1"/>
                </a:solidFill>
                <a:latin typeface="Arial"/>
                <a:cs typeface="Arial"/>
              </a:rPr>
              <a:t>(Demo</a:t>
            </a:r>
            <a:r>
              <a:rPr lang="en-US" sz="2400" dirty="0">
                <a:solidFill>
                  <a:srgbClr val="3B7EA1"/>
                </a:solidFill>
                <a:latin typeface="Arial"/>
                <a:cs typeface="Arial"/>
              </a:rPr>
              <a:t> Homework 8</a:t>
            </a:r>
            <a:r>
              <a:rPr sz="2400" dirty="0">
                <a:solidFill>
                  <a:srgbClr val="3B7EA1"/>
                </a:solidFill>
                <a:latin typeface="Arial"/>
                <a:cs typeface="Arial"/>
              </a:rPr>
              <a:t>)</a:t>
            </a:r>
            <a:endParaRPr sz="2400" dirty="0">
              <a:latin typeface="Arial"/>
              <a:cs typeface="Arial"/>
            </a:endParaRPr>
          </a:p>
        </p:txBody>
      </p:sp>
      <p:sp>
        <p:nvSpPr>
          <p:cNvPr id="3" name="object 3"/>
          <p:cNvSpPr txBox="1">
            <a:spLocks noGrp="1"/>
          </p:cNvSpPr>
          <p:nvPr>
            <p:ph type="title"/>
          </p:nvPr>
        </p:nvSpPr>
        <p:spPr>
          <a:xfrm>
            <a:off x="530225" y="212715"/>
            <a:ext cx="5304790" cy="574040"/>
          </a:xfrm>
          <a:prstGeom prst="rect">
            <a:avLst/>
          </a:prstGeom>
        </p:spPr>
        <p:txBody>
          <a:bodyPr vert="horz" wrap="square" lIns="0" tIns="12700" rIns="0" bIns="0" rtlCol="0">
            <a:spAutoFit/>
          </a:bodyPr>
          <a:lstStyle/>
          <a:p>
            <a:pPr marL="12700">
              <a:lnSpc>
                <a:spcPct val="100000"/>
              </a:lnSpc>
              <a:spcBef>
                <a:spcPts val="100"/>
              </a:spcBef>
            </a:pPr>
            <a:r>
              <a:rPr spc="-5" dirty="0"/>
              <a:t>95% Confidence</a:t>
            </a:r>
            <a:r>
              <a:rPr spc="-90" dirty="0"/>
              <a:t> </a:t>
            </a:r>
            <a:r>
              <a:rPr spc="-5" dirty="0"/>
              <a:t>Interval</a:t>
            </a:r>
          </a:p>
        </p:txBody>
      </p:sp>
    </p:spTree>
    <p:extLst>
      <p:ext uri="{BB962C8B-B14F-4D97-AF65-F5344CB8AC3E}">
        <p14:creationId xmlns:p14="http://schemas.microsoft.com/office/powerpoint/2010/main" val="126845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704" y="2083561"/>
            <a:ext cx="8154590" cy="566822"/>
          </a:xfrm>
          <a:prstGeom prst="rect">
            <a:avLst/>
          </a:prstGeom>
        </p:spPr>
        <p:txBody>
          <a:bodyPr vert="horz" wrap="square" lIns="0" tIns="12700" rIns="0" bIns="0" rtlCol="0">
            <a:spAutoFit/>
          </a:bodyPr>
          <a:lstStyle/>
          <a:p>
            <a:pPr algn="ctr">
              <a:lnSpc>
                <a:spcPct val="100000"/>
              </a:lnSpc>
              <a:spcBef>
                <a:spcPts val="100"/>
              </a:spcBef>
            </a:pPr>
            <a:r>
              <a:rPr spc="-5" dirty="0"/>
              <a:t>How to </a:t>
            </a:r>
            <a:r>
              <a:rPr spc="-10" dirty="0"/>
              <a:t>Interpret </a:t>
            </a:r>
            <a:r>
              <a:rPr spc="-5" dirty="0"/>
              <a:t>Confidence</a:t>
            </a:r>
            <a:r>
              <a:rPr spc="-80" dirty="0"/>
              <a:t> </a:t>
            </a:r>
            <a:r>
              <a:rPr spc="-5" dirty="0"/>
              <a:t>Intervals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12711"/>
            <a:ext cx="8156575" cy="566822"/>
          </a:xfrm>
          <a:prstGeom prst="rect">
            <a:avLst/>
          </a:prstGeom>
        </p:spPr>
        <p:txBody>
          <a:bodyPr vert="horz" wrap="square" lIns="0" tIns="12700" rIns="0" bIns="0" rtlCol="0">
            <a:spAutoFit/>
          </a:bodyPr>
          <a:lstStyle/>
          <a:p>
            <a:pPr marL="12700">
              <a:lnSpc>
                <a:spcPct val="100000"/>
              </a:lnSpc>
              <a:spcBef>
                <a:spcPts val="100"/>
              </a:spcBef>
            </a:pPr>
            <a:r>
              <a:rPr lang="en-US" spc="-5" dirty="0"/>
              <a:t>How to find x% confidence interval</a:t>
            </a:r>
            <a:endParaRPr spc="-5" dirty="0"/>
          </a:p>
        </p:txBody>
      </p:sp>
      <p:sp>
        <p:nvSpPr>
          <p:cNvPr id="3" name="object 3"/>
          <p:cNvSpPr txBox="1"/>
          <p:nvPr/>
        </p:nvSpPr>
        <p:spPr>
          <a:xfrm>
            <a:off x="574724" y="1093342"/>
            <a:ext cx="7867650" cy="1636474"/>
          </a:xfrm>
          <a:prstGeom prst="rect">
            <a:avLst/>
          </a:prstGeom>
        </p:spPr>
        <p:txBody>
          <a:bodyPr vert="horz" wrap="square" lIns="0" tIns="12700" rIns="0" bIns="0" rtlCol="0">
            <a:spAutoFit/>
          </a:bodyPr>
          <a:lstStyle/>
          <a:p>
            <a:pPr marL="12065">
              <a:lnSpc>
                <a:spcPct val="100000"/>
              </a:lnSpc>
              <a:spcBef>
                <a:spcPts val="100"/>
              </a:spcBef>
              <a:buClr>
                <a:srgbClr val="C4820D"/>
              </a:buClr>
              <a:tabLst>
                <a:tab pos="424815" algn="l"/>
                <a:tab pos="425450" algn="l"/>
              </a:tabLst>
            </a:pPr>
            <a:endParaRPr sz="3300" dirty="0">
              <a:latin typeface="Arial"/>
              <a:cs typeface="Arial"/>
            </a:endParaRPr>
          </a:p>
          <a:p>
            <a:pPr marL="12065">
              <a:buClr>
                <a:srgbClr val="C4820D"/>
              </a:buClr>
              <a:tabLst>
                <a:tab pos="424815" algn="l"/>
                <a:tab pos="425450" algn="l"/>
              </a:tabLst>
            </a:pPr>
            <a:endParaRPr sz="2400" dirty="0">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051675"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Quantifying</a:t>
            </a:r>
            <a:r>
              <a:rPr spc="-90" dirty="0"/>
              <a:t> </a:t>
            </a:r>
            <a:r>
              <a:rPr spc="-5" dirty="0"/>
              <a:t>Uncertainty</a:t>
            </a:r>
          </a:p>
        </p:txBody>
      </p:sp>
      <p:sp>
        <p:nvSpPr>
          <p:cNvPr id="3" name="object 3"/>
          <p:cNvSpPr txBox="1"/>
          <p:nvPr/>
        </p:nvSpPr>
        <p:spPr>
          <a:xfrm>
            <a:off x="4157363" y="1999413"/>
            <a:ext cx="12103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unknown,</a:t>
            </a:r>
            <a:r>
              <a:rPr sz="1400" spc="-75" dirty="0">
                <a:latin typeface="Arial"/>
                <a:cs typeface="Arial"/>
              </a:rPr>
              <a:t> </a:t>
            </a:r>
            <a:r>
              <a:rPr sz="1400" spc="-5" dirty="0">
                <a:latin typeface="Arial"/>
                <a:cs typeface="Arial"/>
              </a:rPr>
              <a:t>fixed</a:t>
            </a:r>
            <a:endParaRPr sz="1400">
              <a:latin typeface="Arial"/>
              <a:cs typeface="Arial"/>
            </a:endParaRPr>
          </a:p>
        </p:txBody>
      </p:sp>
      <p:sp>
        <p:nvSpPr>
          <p:cNvPr id="4" name="object 4"/>
          <p:cNvSpPr txBox="1"/>
          <p:nvPr/>
        </p:nvSpPr>
        <p:spPr>
          <a:xfrm>
            <a:off x="2440757" y="1962863"/>
            <a:ext cx="1348105" cy="448309"/>
          </a:xfrm>
          <a:prstGeom prst="rect">
            <a:avLst/>
          </a:prstGeom>
        </p:spPr>
        <p:txBody>
          <a:bodyPr vert="horz" wrap="square" lIns="0" tIns="22860" rIns="0" bIns="0" rtlCol="0">
            <a:spAutoFit/>
          </a:bodyPr>
          <a:lstStyle/>
          <a:p>
            <a:pPr marL="372745" marR="5080" indent="-360680">
              <a:lnSpc>
                <a:spcPts val="1650"/>
              </a:lnSpc>
              <a:spcBef>
                <a:spcPts val="180"/>
              </a:spcBef>
            </a:pPr>
            <a:r>
              <a:rPr sz="1400" spc="-5" dirty="0">
                <a:latin typeface="Arial"/>
                <a:cs typeface="Arial"/>
              </a:rPr>
              <a:t>get from</a:t>
            </a:r>
            <a:r>
              <a:rPr sz="1400" spc="-95" dirty="0">
                <a:latin typeface="Arial"/>
                <a:cs typeface="Arial"/>
              </a:rPr>
              <a:t> </a:t>
            </a:r>
            <a:r>
              <a:rPr sz="1400" dirty="0">
                <a:latin typeface="Arial"/>
                <a:cs typeface="Arial"/>
              </a:rPr>
              <a:t>sample:  random</a:t>
            </a:r>
            <a:endParaRPr sz="1400">
              <a:latin typeface="Arial"/>
              <a:cs typeface="Arial"/>
            </a:endParaRPr>
          </a:p>
        </p:txBody>
      </p:sp>
      <p:sp>
        <p:nvSpPr>
          <p:cNvPr id="5" name="object 5"/>
          <p:cNvSpPr txBox="1"/>
          <p:nvPr/>
        </p:nvSpPr>
        <p:spPr>
          <a:xfrm>
            <a:off x="5875827" y="1962863"/>
            <a:ext cx="78613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a:cs typeface="Arial"/>
              </a:rPr>
              <a:t>unknown,</a:t>
            </a:r>
            <a:endParaRPr sz="1400">
              <a:latin typeface="Arial"/>
              <a:cs typeface="Arial"/>
            </a:endParaRPr>
          </a:p>
          <a:p>
            <a:pPr marL="66675">
              <a:lnSpc>
                <a:spcPts val="1664"/>
              </a:lnSpc>
            </a:pPr>
            <a:r>
              <a:rPr sz="1400" b="1" i="1" spc="-5" dirty="0">
                <a:latin typeface="Arial"/>
                <a:cs typeface="Arial"/>
              </a:rPr>
              <a:t>random</a:t>
            </a:r>
            <a:endParaRPr sz="1400">
              <a:latin typeface="Arial"/>
              <a:cs typeface="Arial"/>
            </a:endParaRPr>
          </a:p>
        </p:txBody>
      </p:sp>
      <p:sp>
        <p:nvSpPr>
          <p:cNvPr id="6" name="object 6"/>
          <p:cNvSpPr txBox="1"/>
          <p:nvPr/>
        </p:nvSpPr>
        <p:spPr>
          <a:xfrm>
            <a:off x="574724" y="973327"/>
            <a:ext cx="6109335" cy="996950"/>
          </a:xfrm>
          <a:prstGeom prst="rect">
            <a:avLst/>
          </a:prstGeom>
        </p:spPr>
        <p:txBody>
          <a:bodyPr vert="horz" wrap="square" lIns="0" tIns="132715" rIns="0" bIns="0" rtlCol="0">
            <a:spAutoFit/>
          </a:bodyPr>
          <a:lstStyle/>
          <a:p>
            <a:pPr marL="424815" indent="-412750">
              <a:lnSpc>
                <a:spcPct val="100000"/>
              </a:lnSpc>
              <a:spcBef>
                <a:spcPts val="1045"/>
              </a:spcBef>
              <a:buClr>
                <a:srgbClr val="C4820D"/>
              </a:buClr>
              <a:buChar char="●"/>
              <a:tabLst>
                <a:tab pos="424815" algn="l"/>
                <a:tab pos="425450" algn="l"/>
              </a:tabLst>
            </a:pPr>
            <a:r>
              <a:rPr sz="2400" spc="-5" dirty="0">
                <a:solidFill>
                  <a:srgbClr val="3B3B3B"/>
                </a:solidFill>
                <a:latin typeface="Arial"/>
                <a:cs typeface="Arial"/>
              </a:rPr>
              <a:t>The estimate is usually not exactly</a:t>
            </a:r>
            <a:r>
              <a:rPr sz="2400" spc="-55" dirty="0">
                <a:solidFill>
                  <a:srgbClr val="3B3B3B"/>
                </a:solidFill>
                <a:latin typeface="Arial"/>
                <a:cs typeface="Arial"/>
              </a:rPr>
              <a:t> </a:t>
            </a:r>
            <a:r>
              <a:rPr sz="2400" dirty="0">
                <a:solidFill>
                  <a:srgbClr val="3B3B3B"/>
                </a:solidFill>
                <a:latin typeface="Arial"/>
                <a:cs typeface="Arial"/>
              </a:rPr>
              <a:t>right:</a:t>
            </a:r>
            <a:endParaRPr sz="2400">
              <a:latin typeface="Arial"/>
              <a:cs typeface="Arial"/>
            </a:endParaRPr>
          </a:p>
          <a:p>
            <a:pPr marL="1896110">
              <a:lnSpc>
                <a:spcPct val="100000"/>
              </a:lnSpc>
              <a:spcBef>
                <a:spcPts val="944"/>
              </a:spcBef>
            </a:pPr>
            <a:r>
              <a:rPr sz="2400" b="1" spc="-5" dirty="0">
                <a:solidFill>
                  <a:srgbClr val="3B7EA1"/>
                </a:solidFill>
                <a:latin typeface="Arial"/>
                <a:cs typeface="Arial"/>
              </a:rPr>
              <a:t>Estimate </a:t>
            </a:r>
            <a:r>
              <a:rPr sz="2400" b="1" dirty="0">
                <a:solidFill>
                  <a:srgbClr val="3B3B3B"/>
                </a:solidFill>
                <a:latin typeface="Arial"/>
                <a:cs typeface="Arial"/>
              </a:rPr>
              <a:t>= </a:t>
            </a:r>
            <a:r>
              <a:rPr sz="2400" b="1" spc="-5" dirty="0">
                <a:solidFill>
                  <a:srgbClr val="3B3B3B"/>
                </a:solidFill>
                <a:latin typeface="Arial"/>
                <a:cs typeface="Arial"/>
              </a:rPr>
              <a:t>Parameter </a:t>
            </a:r>
            <a:r>
              <a:rPr sz="2400" b="1" dirty="0">
                <a:solidFill>
                  <a:srgbClr val="3B3B3B"/>
                </a:solidFill>
                <a:latin typeface="Arial"/>
                <a:cs typeface="Arial"/>
              </a:rPr>
              <a:t>+</a:t>
            </a:r>
            <a:r>
              <a:rPr sz="2400" b="1" spc="-40" dirty="0">
                <a:solidFill>
                  <a:srgbClr val="3B3B3B"/>
                </a:solidFill>
                <a:latin typeface="Arial"/>
                <a:cs typeface="Arial"/>
              </a:rPr>
              <a:t> </a:t>
            </a:r>
            <a:r>
              <a:rPr sz="2400" b="1" spc="-5" dirty="0">
                <a:solidFill>
                  <a:srgbClr val="F40017"/>
                </a:solidFill>
                <a:latin typeface="Arial"/>
                <a:cs typeface="Arial"/>
              </a:rPr>
              <a:t>Error</a:t>
            </a:r>
            <a:endParaRPr sz="2400">
              <a:latin typeface="Arial"/>
              <a:cs typeface="Arial"/>
            </a:endParaRPr>
          </a:p>
        </p:txBody>
      </p:sp>
      <p:sp>
        <p:nvSpPr>
          <p:cNvPr id="8" name="Rectangle 7">
            <a:extLst>
              <a:ext uri="{FF2B5EF4-FFF2-40B4-BE49-F238E27FC236}">
                <a16:creationId xmlns:a16="http://schemas.microsoft.com/office/drawing/2014/main" id="{D175B152-6209-4335-A9D1-C385DDFA6AD1}"/>
              </a:ext>
            </a:extLst>
          </p:cNvPr>
          <p:cNvSpPr/>
          <p:nvPr/>
        </p:nvSpPr>
        <p:spPr>
          <a:xfrm>
            <a:off x="381000" y="1123950"/>
            <a:ext cx="73914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12711"/>
            <a:ext cx="8156575" cy="566822"/>
          </a:xfrm>
          <a:prstGeom prst="rect">
            <a:avLst/>
          </a:prstGeom>
        </p:spPr>
        <p:txBody>
          <a:bodyPr vert="horz" wrap="square" lIns="0" tIns="12700" rIns="0" bIns="0" rtlCol="0">
            <a:spAutoFit/>
          </a:bodyPr>
          <a:lstStyle/>
          <a:p>
            <a:pPr marL="12700">
              <a:lnSpc>
                <a:spcPct val="100000"/>
              </a:lnSpc>
              <a:spcBef>
                <a:spcPts val="100"/>
              </a:spcBef>
            </a:pPr>
            <a:r>
              <a:rPr lang="en-US" spc="-5" dirty="0"/>
              <a:t>How to find x% confidence interval</a:t>
            </a:r>
            <a:endParaRPr spc="-5" dirty="0"/>
          </a:p>
        </p:txBody>
      </p:sp>
      <p:sp>
        <p:nvSpPr>
          <p:cNvPr id="3" name="object 3"/>
          <p:cNvSpPr txBox="1"/>
          <p:nvPr/>
        </p:nvSpPr>
        <p:spPr>
          <a:xfrm>
            <a:off x="574724" y="1093342"/>
            <a:ext cx="7867650" cy="201863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spc="-5" dirty="0">
                <a:solidFill>
                  <a:srgbClr val="3B3B3B"/>
                </a:solidFill>
                <a:latin typeface="Arial"/>
                <a:cs typeface="Arial"/>
              </a:rPr>
              <a:t>Suppose we have an interval of estimations</a:t>
            </a:r>
            <a:endParaRPr lang="en-US" sz="2400" dirty="0">
              <a:latin typeface="Arial"/>
              <a:cs typeface="Arial"/>
            </a:endParaRPr>
          </a:p>
          <a:p>
            <a:pPr marL="12065">
              <a:lnSpc>
                <a:spcPct val="100000"/>
              </a:lnSpc>
              <a:spcBef>
                <a:spcPts val="100"/>
              </a:spcBef>
              <a:buClr>
                <a:srgbClr val="C4820D"/>
              </a:buClr>
              <a:tabLst>
                <a:tab pos="424815" algn="l"/>
                <a:tab pos="425450" algn="l"/>
              </a:tabLst>
            </a:pPr>
            <a:endParaRPr sz="3300" dirty="0">
              <a:latin typeface="Arial"/>
              <a:cs typeface="Arial"/>
            </a:endParaRPr>
          </a:p>
          <a:p>
            <a:pPr marL="12065">
              <a:buClr>
                <a:srgbClr val="C4820D"/>
              </a:buClr>
              <a:tabLst>
                <a:tab pos="424815" algn="l"/>
                <a:tab pos="425450" algn="l"/>
              </a:tabLst>
            </a:pPr>
            <a:endParaRPr sz="2400" dirty="0">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p:txBody>
      </p:sp>
    </p:spTree>
    <p:extLst>
      <p:ext uri="{BB962C8B-B14F-4D97-AF65-F5344CB8AC3E}">
        <p14:creationId xmlns:p14="http://schemas.microsoft.com/office/powerpoint/2010/main" val="2533313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12711"/>
            <a:ext cx="8156575" cy="566822"/>
          </a:xfrm>
          <a:prstGeom prst="rect">
            <a:avLst/>
          </a:prstGeom>
        </p:spPr>
        <p:txBody>
          <a:bodyPr vert="horz" wrap="square" lIns="0" tIns="12700" rIns="0" bIns="0" rtlCol="0">
            <a:spAutoFit/>
          </a:bodyPr>
          <a:lstStyle/>
          <a:p>
            <a:pPr marL="12700">
              <a:lnSpc>
                <a:spcPct val="100000"/>
              </a:lnSpc>
              <a:spcBef>
                <a:spcPts val="100"/>
              </a:spcBef>
            </a:pPr>
            <a:r>
              <a:rPr lang="en-US" spc="-5" dirty="0"/>
              <a:t>How to find x% confidence interval</a:t>
            </a:r>
            <a:endParaRPr spc="-5" dirty="0"/>
          </a:p>
        </p:txBody>
      </p:sp>
      <p:sp>
        <p:nvSpPr>
          <p:cNvPr id="3" name="object 3"/>
          <p:cNvSpPr txBox="1"/>
          <p:nvPr/>
        </p:nvSpPr>
        <p:spPr>
          <a:xfrm>
            <a:off x="574724" y="1093342"/>
            <a:ext cx="7867650" cy="238796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spc="-5" dirty="0">
                <a:solidFill>
                  <a:srgbClr val="3B3B3B"/>
                </a:solidFill>
                <a:latin typeface="Arial"/>
                <a:cs typeface="Arial"/>
              </a:rPr>
              <a:t>Suppose we have an interval of estimations</a:t>
            </a:r>
            <a:endParaRPr lang="en-US" sz="2400" dirty="0">
              <a:latin typeface="Arial"/>
              <a:cs typeface="Arial"/>
            </a:endParaRPr>
          </a:p>
          <a:p>
            <a:pPr marL="12065">
              <a:lnSpc>
                <a:spcPct val="100000"/>
              </a:lnSpc>
              <a:spcBef>
                <a:spcPts val="100"/>
              </a:spcBef>
              <a:buClr>
                <a:srgbClr val="C4820D"/>
              </a:buClr>
              <a:tabLst>
                <a:tab pos="424815" algn="l"/>
                <a:tab pos="425450" algn="l"/>
              </a:tabLst>
            </a:pPr>
            <a:endParaRPr sz="3300" dirty="0">
              <a:latin typeface="Arial"/>
              <a:cs typeface="Arial"/>
            </a:endParaRPr>
          </a:p>
          <a:p>
            <a:pPr marL="424815" indent="-412750">
              <a:buClr>
                <a:srgbClr val="C4820D"/>
              </a:buClr>
              <a:buFontTx/>
              <a:buChar char="●"/>
              <a:tabLst>
                <a:tab pos="424815" algn="l"/>
                <a:tab pos="425450" algn="l"/>
              </a:tabLst>
            </a:pPr>
            <a:r>
              <a:rPr lang="en-US" sz="2400" b="1" spc="-5" dirty="0">
                <a:solidFill>
                  <a:srgbClr val="3B3B3B"/>
                </a:solidFill>
                <a:latin typeface="Arial"/>
                <a:cs typeface="Arial"/>
              </a:rPr>
              <a:t>If we wanted to find the </a:t>
            </a:r>
            <a:r>
              <a:rPr lang="en-US" sz="2400" dirty="0">
                <a:solidFill>
                  <a:srgbClr val="3B3B3B"/>
                </a:solidFill>
                <a:latin typeface="Arial"/>
                <a:cs typeface="Arial"/>
              </a:rPr>
              <a:t>95% confidence interval</a:t>
            </a:r>
          </a:p>
          <a:p>
            <a:pPr marL="12065">
              <a:buClr>
                <a:srgbClr val="C4820D"/>
              </a:buClr>
              <a:tabLst>
                <a:tab pos="424815" algn="l"/>
                <a:tab pos="425450" algn="l"/>
              </a:tabLst>
            </a:pPr>
            <a:endParaRPr sz="2400" dirty="0">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p:txBody>
      </p:sp>
    </p:spTree>
    <p:extLst>
      <p:ext uri="{BB962C8B-B14F-4D97-AF65-F5344CB8AC3E}">
        <p14:creationId xmlns:p14="http://schemas.microsoft.com/office/powerpoint/2010/main" val="25883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212711"/>
            <a:ext cx="8156575" cy="566822"/>
          </a:xfrm>
          <a:prstGeom prst="rect">
            <a:avLst/>
          </a:prstGeom>
        </p:spPr>
        <p:txBody>
          <a:bodyPr vert="horz" wrap="square" lIns="0" tIns="12700" rIns="0" bIns="0" rtlCol="0">
            <a:spAutoFit/>
          </a:bodyPr>
          <a:lstStyle/>
          <a:p>
            <a:pPr marL="12700">
              <a:lnSpc>
                <a:spcPct val="100000"/>
              </a:lnSpc>
              <a:spcBef>
                <a:spcPts val="100"/>
              </a:spcBef>
            </a:pPr>
            <a:r>
              <a:rPr lang="en-US" spc="-5" dirty="0"/>
              <a:t>How to find x% confidence interval</a:t>
            </a:r>
            <a:endParaRPr spc="-5" dirty="0"/>
          </a:p>
        </p:txBody>
      </p:sp>
      <p:sp>
        <p:nvSpPr>
          <p:cNvPr id="3" name="object 3"/>
          <p:cNvSpPr txBox="1"/>
          <p:nvPr/>
        </p:nvSpPr>
        <p:spPr>
          <a:xfrm>
            <a:off x="574724" y="1093342"/>
            <a:ext cx="7867650" cy="428591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spc="-5" dirty="0">
                <a:solidFill>
                  <a:srgbClr val="3B3B3B"/>
                </a:solidFill>
                <a:latin typeface="Arial"/>
                <a:cs typeface="Arial"/>
              </a:rPr>
              <a:t>Suppose we have an interval of estimations</a:t>
            </a:r>
            <a:endParaRPr lang="en-US" sz="2400" dirty="0">
              <a:latin typeface="Arial"/>
              <a:cs typeface="Arial"/>
            </a:endParaRPr>
          </a:p>
          <a:p>
            <a:pPr marL="12065">
              <a:lnSpc>
                <a:spcPct val="100000"/>
              </a:lnSpc>
              <a:spcBef>
                <a:spcPts val="100"/>
              </a:spcBef>
              <a:buClr>
                <a:srgbClr val="C4820D"/>
              </a:buClr>
              <a:tabLst>
                <a:tab pos="424815" algn="l"/>
                <a:tab pos="425450" algn="l"/>
              </a:tabLst>
            </a:pPr>
            <a:endParaRPr sz="3300" dirty="0">
              <a:latin typeface="Arial"/>
              <a:cs typeface="Arial"/>
            </a:endParaRPr>
          </a:p>
          <a:p>
            <a:pPr marL="424815" indent="-412750">
              <a:buClr>
                <a:srgbClr val="C4820D"/>
              </a:buClr>
              <a:buFontTx/>
              <a:buChar char="●"/>
              <a:tabLst>
                <a:tab pos="424815" algn="l"/>
                <a:tab pos="425450" algn="l"/>
              </a:tabLst>
            </a:pPr>
            <a:r>
              <a:rPr lang="en-US" sz="2400" b="1" spc="-5" dirty="0">
                <a:solidFill>
                  <a:srgbClr val="3B3B3B"/>
                </a:solidFill>
                <a:latin typeface="Arial"/>
                <a:cs typeface="Arial"/>
              </a:rPr>
              <a:t>If we wanted to find the </a:t>
            </a:r>
            <a:r>
              <a:rPr lang="en-US" sz="2400" dirty="0">
                <a:solidFill>
                  <a:srgbClr val="3B3B3B"/>
                </a:solidFill>
                <a:latin typeface="Arial"/>
                <a:cs typeface="Arial"/>
              </a:rPr>
              <a:t>95% confidence interval</a:t>
            </a:r>
          </a:p>
          <a:p>
            <a:pPr marL="12065">
              <a:buClr>
                <a:srgbClr val="C4820D"/>
              </a:buClr>
              <a:tabLst>
                <a:tab pos="424815" algn="l"/>
                <a:tab pos="425450" algn="l"/>
              </a:tabLst>
            </a:pPr>
            <a:endParaRPr sz="2400" dirty="0">
              <a:latin typeface="Arial"/>
              <a:cs typeface="Arial"/>
            </a:endParaRPr>
          </a:p>
          <a:p>
            <a:pPr marL="882015" marR="5080" lvl="1" indent="-412750">
              <a:lnSpc>
                <a:spcPts val="2850"/>
              </a:lnSpc>
              <a:spcBef>
                <a:spcPts val="135"/>
              </a:spcBef>
              <a:buClr>
                <a:srgbClr val="C4820D"/>
              </a:buClr>
              <a:buFontTx/>
              <a:buChar char="○"/>
              <a:tabLst>
                <a:tab pos="882015" algn="l"/>
                <a:tab pos="882650" algn="l"/>
              </a:tabLst>
            </a:pPr>
            <a:r>
              <a:rPr lang="en-US" sz="2400" dirty="0">
                <a:solidFill>
                  <a:srgbClr val="3B3B3B"/>
                </a:solidFill>
                <a:latin typeface="Arial"/>
                <a:cs typeface="Arial"/>
              </a:rPr>
              <a:t>Middle </a:t>
            </a:r>
            <a:r>
              <a:rPr lang="en-US" sz="2400" spc="-5" dirty="0">
                <a:solidFill>
                  <a:srgbClr val="3B3B3B"/>
                </a:solidFill>
                <a:latin typeface="Arial"/>
                <a:cs typeface="Arial"/>
              </a:rPr>
              <a:t>95% of the bootstrapped</a:t>
            </a:r>
            <a:r>
              <a:rPr lang="en-US" sz="2400" spc="-35" dirty="0">
                <a:solidFill>
                  <a:srgbClr val="3B3B3B"/>
                </a:solidFill>
                <a:latin typeface="Arial"/>
                <a:cs typeface="Arial"/>
              </a:rPr>
              <a:t> </a:t>
            </a:r>
            <a:r>
              <a:rPr lang="en-US" sz="2400" spc="-5" dirty="0">
                <a:solidFill>
                  <a:srgbClr val="3B3B3B"/>
                </a:solidFill>
                <a:latin typeface="Arial"/>
                <a:cs typeface="Arial"/>
              </a:rPr>
              <a:t>estimates</a:t>
            </a:r>
            <a:endParaRPr lang="en-US" sz="2400" dirty="0">
              <a:latin typeface="Arial"/>
              <a:cs typeface="Arial"/>
            </a:endParaRPr>
          </a:p>
          <a:p>
            <a:pPr marL="882015" marR="5080" lvl="1" indent="-412750">
              <a:lnSpc>
                <a:spcPts val="2850"/>
              </a:lnSpc>
              <a:spcBef>
                <a:spcPts val="135"/>
              </a:spcBef>
              <a:buClr>
                <a:srgbClr val="C4820D"/>
              </a:buClr>
              <a:buChar char="○"/>
              <a:tabLst>
                <a:tab pos="882015" algn="l"/>
                <a:tab pos="882650" algn="l"/>
              </a:tabLst>
            </a:pPr>
            <a:r>
              <a:rPr lang="en-US" sz="2400" spc="-5" dirty="0">
                <a:solidFill>
                  <a:srgbClr val="3B3B3B"/>
                </a:solidFill>
                <a:latin typeface="Arial"/>
                <a:cs typeface="Arial"/>
              </a:rPr>
              <a:t>Take half of the </a:t>
            </a:r>
            <a:r>
              <a:rPr lang="en-US" sz="2400" spc="-5" dirty="0" err="1">
                <a:solidFill>
                  <a:srgbClr val="3B3B3B"/>
                </a:solidFill>
                <a:latin typeface="Arial"/>
                <a:cs typeface="Arial"/>
              </a:rPr>
              <a:t>the</a:t>
            </a:r>
            <a:r>
              <a:rPr lang="en-US" sz="2400" spc="-5" dirty="0">
                <a:solidFill>
                  <a:srgbClr val="3B3B3B"/>
                </a:solidFill>
                <a:latin typeface="Arial"/>
                <a:cs typeface="Arial"/>
              </a:rPr>
              <a:t> remaining area of the interval</a:t>
            </a:r>
            <a:br>
              <a:rPr lang="en-US" sz="2400" dirty="0">
                <a:latin typeface="Arial"/>
                <a:cs typeface="Arial"/>
              </a:rPr>
            </a:br>
            <a:r>
              <a:rPr lang="en-US" sz="2400" dirty="0">
                <a:latin typeface="Arial"/>
                <a:cs typeface="Arial"/>
              </a:rPr>
              <a:t>I.E 5/2 = 2.5</a:t>
            </a:r>
          </a:p>
          <a:p>
            <a:pPr marL="882015" marR="5080" lvl="1" indent="-412750">
              <a:lnSpc>
                <a:spcPts val="2850"/>
              </a:lnSpc>
              <a:spcBef>
                <a:spcPts val="135"/>
              </a:spcBef>
              <a:buClr>
                <a:srgbClr val="C4820D"/>
              </a:buClr>
              <a:buChar char="○"/>
              <a:tabLst>
                <a:tab pos="882015" algn="l"/>
                <a:tab pos="882650" algn="l"/>
              </a:tabLst>
            </a:pPr>
            <a:r>
              <a:rPr lang="en-US" sz="2400" spc="-5" dirty="0">
                <a:solidFill>
                  <a:srgbClr val="3B3B3B"/>
                </a:solidFill>
                <a:latin typeface="Arial"/>
                <a:cs typeface="Arial"/>
              </a:rPr>
              <a:t>The middle 95 percent is between the 2.5 and 97.5 percentile. </a:t>
            </a: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a:p>
            <a:pPr marL="882015" marR="5080" lvl="1" indent="-412750">
              <a:lnSpc>
                <a:spcPts val="2850"/>
              </a:lnSpc>
              <a:spcBef>
                <a:spcPts val="135"/>
              </a:spcBef>
              <a:buClr>
                <a:srgbClr val="C4820D"/>
              </a:buClr>
              <a:buChar char="○"/>
              <a:tabLst>
                <a:tab pos="882015" algn="l"/>
                <a:tab pos="882650" algn="l"/>
              </a:tabLst>
            </a:pPr>
            <a:endParaRPr lang="en-US" sz="2400" spc="-5" dirty="0">
              <a:solidFill>
                <a:srgbClr val="3B3B3B"/>
              </a:solidFill>
              <a:latin typeface="Arial"/>
              <a:cs typeface="Arial"/>
            </a:endParaRPr>
          </a:p>
        </p:txBody>
      </p:sp>
    </p:spTree>
    <p:extLst>
      <p:ext uri="{BB962C8B-B14F-4D97-AF65-F5344CB8AC3E}">
        <p14:creationId xmlns:p14="http://schemas.microsoft.com/office/powerpoint/2010/main" val="26096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8824" y="1833683"/>
            <a:ext cx="2712720" cy="1838960"/>
          </a:xfrm>
          <a:prstGeom prst="rect">
            <a:avLst/>
          </a:prstGeom>
        </p:spPr>
        <p:txBody>
          <a:bodyPr vert="horz" wrap="square" lIns="0" tIns="27940" rIns="0" bIns="0" rtlCol="0">
            <a:spAutoFit/>
          </a:bodyPr>
          <a:lstStyle/>
          <a:p>
            <a:pPr marL="12700" marR="5080">
              <a:lnSpc>
                <a:spcPts val="2850"/>
              </a:lnSpc>
              <a:spcBef>
                <a:spcPts val="220"/>
              </a:spcBef>
            </a:pPr>
            <a:r>
              <a:rPr sz="2400" spc="-5" dirty="0">
                <a:latin typeface="Arial"/>
                <a:cs typeface="Arial"/>
              </a:rPr>
              <a:t>Each line here is </a:t>
            </a:r>
            <a:r>
              <a:rPr sz="2400" dirty="0">
                <a:latin typeface="Arial"/>
                <a:cs typeface="Arial"/>
              </a:rPr>
              <a:t>a  </a:t>
            </a:r>
            <a:r>
              <a:rPr sz="2400" spc="-5" dirty="0">
                <a:latin typeface="Arial"/>
                <a:cs typeface="Arial"/>
              </a:rPr>
              <a:t>95% </a:t>
            </a:r>
            <a:r>
              <a:rPr sz="2400" dirty="0">
                <a:latin typeface="Arial"/>
                <a:cs typeface="Arial"/>
              </a:rPr>
              <a:t>confidence  </a:t>
            </a:r>
            <a:r>
              <a:rPr sz="2400" spc="-5" dirty="0">
                <a:latin typeface="Arial"/>
                <a:cs typeface="Arial"/>
              </a:rPr>
              <a:t>interval from </a:t>
            </a:r>
            <a:r>
              <a:rPr sz="2400" dirty="0">
                <a:latin typeface="Arial"/>
                <a:cs typeface="Arial"/>
              </a:rPr>
              <a:t>a</a:t>
            </a:r>
            <a:r>
              <a:rPr sz="2400" spc="-100" dirty="0">
                <a:latin typeface="Arial"/>
                <a:cs typeface="Arial"/>
              </a:rPr>
              <a:t> </a:t>
            </a:r>
            <a:r>
              <a:rPr sz="2400" spc="-5" dirty="0">
                <a:latin typeface="Arial"/>
                <a:cs typeface="Arial"/>
              </a:rPr>
              <a:t>fresh  </a:t>
            </a:r>
            <a:r>
              <a:rPr sz="2400" dirty="0">
                <a:latin typeface="Arial"/>
                <a:cs typeface="Arial"/>
              </a:rPr>
              <a:t>sample </a:t>
            </a:r>
            <a:r>
              <a:rPr sz="2400" spc="-5" dirty="0">
                <a:latin typeface="Arial"/>
                <a:cs typeface="Arial"/>
              </a:rPr>
              <a:t>from the  population</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146800" cy="574040"/>
          </a:xfrm>
          <a:prstGeom prst="rect">
            <a:avLst/>
          </a:prstGeom>
        </p:spPr>
        <p:txBody>
          <a:bodyPr vert="horz" wrap="square" lIns="0" tIns="12700" rIns="0" bIns="0" rtlCol="0">
            <a:spAutoFit/>
          </a:bodyPr>
          <a:lstStyle/>
          <a:p>
            <a:pPr marL="12700">
              <a:lnSpc>
                <a:spcPct val="100000"/>
              </a:lnSpc>
              <a:spcBef>
                <a:spcPts val="100"/>
              </a:spcBef>
            </a:pPr>
            <a:r>
              <a:rPr spc="-5" dirty="0"/>
              <a:t>Can </a:t>
            </a:r>
            <a:r>
              <a:rPr spc="-95" dirty="0"/>
              <a:t>You </a:t>
            </a:r>
            <a:r>
              <a:rPr spc="-5" dirty="0"/>
              <a:t>Use </a:t>
            </a:r>
            <a:r>
              <a:rPr dirty="0"/>
              <a:t>a </a:t>
            </a:r>
            <a:r>
              <a:rPr spc="-5" dirty="0"/>
              <a:t>CI </a:t>
            </a:r>
            <a:r>
              <a:rPr spc="-10" dirty="0"/>
              <a:t>Like</a:t>
            </a:r>
            <a:r>
              <a:rPr spc="-65" dirty="0"/>
              <a:t> </a:t>
            </a:r>
            <a:r>
              <a:rPr spc="-5" dirty="0"/>
              <a:t>This?</a:t>
            </a:r>
          </a:p>
        </p:txBody>
      </p:sp>
    </p:spTree>
    <p:extLst>
      <p:ext uri="{BB962C8B-B14F-4D97-AF65-F5344CB8AC3E}">
        <p14:creationId xmlns:p14="http://schemas.microsoft.com/office/powerpoint/2010/main" val="200991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146800" cy="574040"/>
          </a:xfrm>
          <a:prstGeom prst="rect">
            <a:avLst/>
          </a:prstGeom>
        </p:spPr>
        <p:txBody>
          <a:bodyPr vert="horz" wrap="square" lIns="0" tIns="12700" rIns="0" bIns="0" rtlCol="0">
            <a:spAutoFit/>
          </a:bodyPr>
          <a:lstStyle/>
          <a:p>
            <a:pPr marL="12700">
              <a:lnSpc>
                <a:spcPct val="100000"/>
              </a:lnSpc>
              <a:spcBef>
                <a:spcPts val="100"/>
              </a:spcBef>
            </a:pPr>
            <a:r>
              <a:rPr spc="-5" dirty="0"/>
              <a:t>Can </a:t>
            </a:r>
            <a:r>
              <a:rPr spc="-95" dirty="0"/>
              <a:t>You </a:t>
            </a:r>
            <a:r>
              <a:rPr spc="-5" dirty="0"/>
              <a:t>Use </a:t>
            </a:r>
            <a:r>
              <a:rPr dirty="0"/>
              <a:t>a </a:t>
            </a:r>
            <a:r>
              <a:rPr spc="-5" dirty="0"/>
              <a:t>CI </a:t>
            </a:r>
            <a:r>
              <a:rPr spc="-10" dirty="0"/>
              <a:t>Like</a:t>
            </a:r>
            <a:r>
              <a:rPr spc="-65" dirty="0"/>
              <a:t> </a:t>
            </a:r>
            <a:r>
              <a:rPr spc="-5" dirty="0"/>
              <a:t>This?</a:t>
            </a:r>
          </a:p>
        </p:txBody>
      </p:sp>
      <p:sp>
        <p:nvSpPr>
          <p:cNvPr id="3" name="object 3"/>
          <p:cNvSpPr txBox="1"/>
          <p:nvPr/>
        </p:nvSpPr>
        <p:spPr>
          <a:xfrm>
            <a:off x="530225" y="1093342"/>
            <a:ext cx="8017509" cy="1121461"/>
          </a:xfrm>
          <a:prstGeom prst="rect">
            <a:avLst/>
          </a:prstGeom>
        </p:spPr>
        <p:txBody>
          <a:bodyPr vert="horz" wrap="square" lIns="0" tIns="13335" rIns="0" bIns="0" rtlCol="0">
            <a:spAutoFit/>
          </a:bodyPr>
          <a:lstStyle/>
          <a:p>
            <a:pPr marL="12700" marR="5080">
              <a:lnSpc>
                <a:spcPct val="99700"/>
              </a:lnSpc>
              <a:spcBef>
                <a:spcPts val="105"/>
              </a:spcBef>
            </a:pPr>
            <a:r>
              <a:rPr sz="2400" spc="-5" dirty="0">
                <a:solidFill>
                  <a:srgbClr val="3B3B3B"/>
                </a:solidFill>
                <a:latin typeface="Arial"/>
                <a:cs typeface="Arial"/>
              </a:rPr>
              <a:t>By our </a:t>
            </a:r>
            <a:r>
              <a:rPr sz="2400" dirty="0">
                <a:solidFill>
                  <a:srgbClr val="3B3B3B"/>
                </a:solidFill>
                <a:latin typeface="Arial"/>
                <a:cs typeface="Arial"/>
              </a:rPr>
              <a:t>calculation, </a:t>
            </a: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1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p:txBody>
      </p:sp>
    </p:spTree>
    <p:extLst>
      <p:ext uri="{BB962C8B-B14F-4D97-AF65-F5344CB8AC3E}">
        <p14:creationId xmlns:p14="http://schemas.microsoft.com/office/powerpoint/2010/main" val="3367392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146800" cy="574040"/>
          </a:xfrm>
          <a:prstGeom prst="rect">
            <a:avLst/>
          </a:prstGeom>
        </p:spPr>
        <p:txBody>
          <a:bodyPr vert="horz" wrap="square" lIns="0" tIns="12700" rIns="0" bIns="0" rtlCol="0">
            <a:spAutoFit/>
          </a:bodyPr>
          <a:lstStyle/>
          <a:p>
            <a:pPr marL="12700">
              <a:lnSpc>
                <a:spcPct val="100000"/>
              </a:lnSpc>
              <a:spcBef>
                <a:spcPts val="100"/>
              </a:spcBef>
            </a:pPr>
            <a:r>
              <a:rPr spc="-5" dirty="0"/>
              <a:t>Can </a:t>
            </a:r>
            <a:r>
              <a:rPr spc="-95" dirty="0"/>
              <a:t>You </a:t>
            </a:r>
            <a:r>
              <a:rPr spc="-5" dirty="0"/>
              <a:t>Use </a:t>
            </a:r>
            <a:r>
              <a:rPr dirty="0"/>
              <a:t>a </a:t>
            </a:r>
            <a:r>
              <a:rPr spc="-5" dirty="0"/>
              <a:t>CI </a:t>
            </a:r>
            <a:r>
              <a:rPr spc="-10" dirty="0"/>
              <a:t>Like</a:t>
            </a:r>
            <a:r>
              <a:rPr spc="-65" dirty="0"/>
              <a:t> </a:t>
            </a:r>
            <a:r>
              <a:rPr spc="-5" dirty="0"/>
              <a:t>This?</a:t>
            </a:r>
          </a:p>
        </p:txBody>
      </p:sp>
      <p:sp>
        <p:nvSpPr>
          <p:cNvPr id="3" name="object 3"/>
          <p:cNvSpPr txBox="1"/>
          <p:nvPr/>
        </p:nvSpPr>
        <p:spPr>
          <a:xfrm>
            <a:off x="530225" y="1093342"/>
            <a:ext cx="8017509" cy="2511585"/>
          </a:xfrm>
          <a:prstGeom prst="rect">
            <a:avLst/>
          </a:prstGeom>
        </p:spPr>
        <p:txBody>
          <a:bodyPr vert="horz" wrap="square" lIns="0" tIns="13335" rIns="0" bIns="0" rtlCol="0">
            <a:spAutoFit/>
          </a:bodyPr>
          <a:lstStyle/>
          <a:p>
            <a:pPr marL="12700" marR="5080">
              <a:lnSpc>
                <a:spcPct val="99700"/>
              </a:lnSpc>
              <a:spcBef>
                <a:spcPts val="105"/>
              </a:spcBef>
            </a:pPr>
            <a:r>
              <a:rPr sz="2400" spc="-5" dirty="0">
                <a:solidFill>
                  <a:srgbClr val="3B3B3B"/>
                </a:solidFill>
                <a:latin typeface="Arial"/>
                <a:cs typeface="Arial"/>
              </a:rPr>
              <a:t>By our </a:t>
            </a:r>
            <a:r>
              <a:rPr sz="2400" dirty="0">
                <a:solidFill>
                  <a:srgbClr val="3B3B3B"/>
                </a:solidFill>
                <a:latin typeface="Arial"/>
                <a:cs typeface="Arial"/>
              </a:rPr>
              <a:t>calculation, </a:t>
            </a: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1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a:p>
            <a:pPr marL="12700">
              <a:lnSpc>
                <a:spcPct val="100000"/>
              </a:lnSpc>
              <a:spcBef>
                <a:spcPts val="1650"/>
              </a:spcBef>
            </a:pPr>
            <a:r>
              <a:rPr sz="2400" b="1" spc="-40" dirty="0">
                <a:solidFill>
                  <a:srgbClr val="0000FF"/>
                </a:solidFill>
                <a:latin typeface="Arial"/>
                <a:cs typeface="Arial"/>
              </a:rPr>
              <a:t>True </a:t>
            </a:r>
            <a:r>
              <a:rPr sz="2400" b="1" spc="-5" dirty="0">
                <a:solidFill>
                  <a:srgbClr val="0000FF"/>
                </a:solidFill>
                <a:latin typeface="Arial"/>
                <a:cs typeface="Arial"/>
              </a:rPr>
              <a:t>or</a:t>
            </a:r>
            <a:r>
              <a:rPr sz="2400" b="1" spc="20" dirty="0">
                <a:solidFill>
                  <a:srgbClr val="0000FF"/>
                </a:solidFill>
                <a:latin typeface="Arial"/>
                <a:cs typeface="Arial"/>
              </a:rPr>
              <a:t> </a:t>
            </a:r>
            <a:r>
              <a:rPr sz="2400" b="1" spc="-5" dirty="0">
                <a:solidFill>
                  <a:srgbClr val="0000FF"/>
                </a:solidFill>
                <a:latin typeface="Arial"/>
                <a:cs typeface="Arial"/>
              </a:rPr>
              <a:t>False:</a:t>
            </a:r>
            <a:endParaRPr sz="2400" dirty="0">
              <a:latin typeface="Arial"/>
              <a:cs typeface="Arial"/>
            </a:endParaRPr>
          </a:p>
          <a:p>
            <a:pPr marL="469900" marR="958215" indent="-412750">
              <a:lnSpc>
                <a:spcPct val="100499"/>
              </a:lnSpc>
              <a:spcBef>
                <a:spcPts val="484"/>
              </a:spcBef>
              <a:buClr>
                <a:srgbClr val="C4820D"/>
              </a:buClr>
              <a:buChar char="●"/>
              <a:tabLst>
                <a:tab pos="469265" algn="l"/>
                <a:tab pos="469900" algn="l"/>
              </a:tabLst>
            </a:pPr>
            <a:r>
              <a:rPr sz="2400" spc="-5" dirty="0">
                <a:solidFill>
                  <a:srgbClr val="3B3B3B"/>
                </a:solidFill>
                <a:latin typeface="Arial"/>
                <a:cs typeface="Arial"/>
              </a:rPr>
              <a:t>About 95% of the </a:t>
            </a:r>
            <a:r>
              <a:rPr sz="2400" dirty="0">
                <a:solidFill>
                  <a:srgbClr val="3B3B3B"/>
                </a:solidFill>
                <a:latin typeface="Arial"/>
                <a:cs typeface="Arial"/>
              </a:rPr>
              <a:t>mothers </a:t>
            </a:r>
            <a:r>
              <a:rPr sz="2400" spc="-5" dirty="0">
                <a:solidFill>
                  <a:srgbClr val="3B3B3B"/>
                </a:solidFill>
                <a:latin typeface="Arial"/>
                <a:cs typeface="Arial"/>
              </a:rPr>
              <a:t>in the population were  between 26.9 </a:t>
            </a:r>
            <a:r>
              <a:rPr sz="2400" dirty="0">
                <a:solidFill>
                  <a:srgbClr val="3B3B3B"/>
                </a:solidFill>
                <a:latin typeface="Arial"/>
                <a:cs typeface="Arial"/>
              </a:rPr>
              <a:t>years </a:t>
            </a:r>
            <a:r>
              <a:rPr sz="2400" spc="-5" dirty="0">
                <a:solidFill>
                  <a:srgbClr val="3B3B3B"/>
                </a:solidFill>
                <a:latin typeface="Arial"/>
                <a:cs typeface="Arial"/>
              </a:rPr>
              <a:t>and 27.6 </a:t>
            </a:r>
            <a:r>
              <a:rPr sz="2400" dirty="0">
                <a:solidFill>
                  <a:srgbClr val="3B3B3B"/>
                </a:solidFill>
                <a:latin typeface="Arial"/>
                <a:cs typeface="Arial"/>
              </a:rPr>
              <a:t>years</a:t>
            </a:r>
            <a:r>
              <a:rPr sz="2400" spc="-35" dirty="0">
                <a:solidFill>
                  <a:srgbClr val="3B3B3B"/>
                </a:solidFill>
                <a:latin typeface="Arial"/>
                <a:cs typeface="Arial"/>
              </a:rPr>
              <a:t> </a:t>
            </a:r>
            <a:r>
              <a:rPr sz="2400" spc="-5" dirty="0">
                <a:solidFill>
                  <a:srgbClr val="3B3B3B"/>
                </a:solidFill>
                <a:latin typeface="Arial"/>
                <a:cs typeface="Arial"/>
              </a:rPr>
              <a:t>old.</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146800" cy="574040"/>
          </a:xfrm>
          <a:prstGeom prst="rect">
            <a:avLst/>
          </a:prstGeom>
        </p:spPr>
        <p:txBody>
          <a:bodyPr vert="horz" wrap="square" lIns="0" tIns="12700" rIns="0" bIns="0" rtlCol="0">
            <a:spAutoFit/>
          </a:bodyPr>
          <a:lstStyle/>
          <a:p>
            <a:pPr marL="12700">
              <a:lnSpc>
                <a:spcPct val="100000"/>
              </a:lnSpc>
              <a:spcBef>
                <a:spcPts val="100"/>
              </a:spcBef>
            </a:pPr>
            <a:r>
              <a:rPr spc="-5" dirty="0"/>
              <a:t>Can </a:t>
            </a:r>
            <a:r>
              <a:rPr spc="-95" dirty="0"/>
              <a:t>You </a:t>
            </a:r>
            <a:r>
              <a:rPr spc="-5" dirty="0"/>
              <a:t>Use </a:t>
            </a:r>
            <a:r>
              <a:rPr dirty="0"/>
              <a:t>a </a:t>
            </a:r>
            <a:r>
              <a:rPr spc="-5" dirty="0"/>
              <a:t>CI </a:t>
            </a:r>
            <a:r>
              <a:rPr spc="-10" dirty="0"/>
              <a:t>Like</a:t>
            </a:r>
            <a:r>
              <a:rPr spc="-65" dirty="0"/>
              <a:t> </a:t>
            </a:r>
            <a:r>
              <a:rPr spc="-5" dirty="0"/>
              <a:t>This?</a:t>
            </a:r>
          </a:p>
        </p:txBody>
      </p:sp>
      <p:sp>
        <p:nvSpPr>
          <p:cNvPr id="3" name="object 3"/>
          <p:cNvSpPr txBox="1"/>
          <p:nvPr/>
        </p:nvSpPr>
        <p:spPr>
          <a:xfrm>
            <a:off x="530225" y="1093342"/>
            <a:ext cx="8017509" cy="3435350"/>
          </a:xfrm>
          <a:prstGeom prst="rect">
            <a:avLst/>
          </a:prstGeom>
        </p:spPr>
        <p:txBody>
          <a:bodyPr vert="horz" wrap="square" lIns="0" tIns="13335" rIns="0" bIns="0" rtlCol="0">
            <a:spAutoFit/>
          </a:bodyPr>
          <a:lstStyle/>
          <a:p>
            <a:pPr marL="12700" marR="5080">
              <a:lnSpc>
                <a:spcPct val="99700"/>
              </a:lnSpc>
              <a:spcBef>
                <a:spcPts val="105"/>
              </a:spcBef>
            </a:pPr>
            <a:r>
              <a:rPr sz="2400" spc="-5" dirty="0">
                <a:solidFill>
                  <a:srgbClr val="3B3B3B"/>
                </a:solidFill>
                <a:latin typeface="Arial"/>
                <a:cs typeface="Arial"/>
              </a:rPr>
              <a:t>By our </a:t>
            </a:r>
            <a:r>
              <a:rPr sz="2400" dirty="0">
                <a:solidFill>
                  <a:srgbClr val="3B3B3B"/>
                </a:solidFill>
                <a:latin typeface="Arial"/>
                <a:cs typeface="Arial"/>
              </a:rPr>
              <a:t>calculation, </a:t>
            </a: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1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a:p>
            <a:pPr marL="12700">
              <a:lnSpc>
                <a:spcPct val="100000"/>
              </a:lnSpc>
              <a:spcBef>
                <a:spcPts val="1650"/>
              </a:spcBef>
            </a:pPr>
            <a:r>
              <a:rPr sz="2400" b="1" spc="-40" dirty="0">
                <a:solidFill>
                  <a:srgbClr val="0000FF"/>
                </a:solidFill>
                <a:latin typeface="Arial"/>
                <a:cs typeface="Arial"/>
              </a:rPr>
              <a:t>True </a:t>
            </a:r>
            <a:r>
              <a:rPr sz="2400" b="1" spc="-5" dirty="0">
                <a:solidFill>
                  <a:srgbClr val="0000FF"/>
                </a:solidFill>
                <a:latin typeface="Arial"/>
                <a:cs typeface="Arial"/>
              </a:rPr>
              <a:t>or</a:t>
            </a:r>
            <a:r>
              <a:rPr sz="2400" b="1" spc="20" dirty="0">
                <a:solidFill>
                  <a:srgbClr val="0000FF"/>
                </a:solidFill>
                <a:latin typeface="Arial"/>
                <a:cs typeface="Arial"/>
              </a:rPr>
              <a:t> </a:t>
            </a:r>
            <a:r>
              <a:rPr sz="2400" b="1" spc="-5" dirty="0">
                <a:solidFill>
                  <a:srgbClr val="0000FF"/>
                </a:solidFill>
                <a:latin typeface="Arial"/>
                <a:cs typeface="Arial"/>
              </a:rPr>
              <a:t>False:</a:t>
            </a:r>
            <a:endParaRPr sz="2400" dirty="0">
              <a:latin typeface="Arial"/>
              <a:cs typeface="Arial"/>
            </a:endParaRPr>
          </a:p>
          <a:p>
            <a:pPr marL="469900" marR="958215" indent="-412750">
              <a:lnSpc>
                <a:spcPct val="100499"/>
              </a:lnSpc>
              <a:spcBef>
                <a:spcPts val="484"/>
              </a:spcBef>
              <a:buClr>
                <a:srgbClr val="C4820D"/>
              </a:buClr>
              <a:buChar char="●"/>
              <a:tabLst>
                <a:tab pos="469265" algn="l"/>
                <a:tab pos="469900" algn="l"/>
              </a:tabLst>
            </a:pPr>
            <a:r>
              <a:rPr sz="2400" spc="-5" dirty="0">
                <a:solidFill>
                  <a:srgbClr val="3B3B3B"/>
                </a:solidFill>
                <a:latin typeface="Arial"/>
                <a:cs typeface="Arial"/>
              </a:rPr>
              <a:t>About 95% of the </a:t>
            </a:r>
            <a:r>
              <a:rPr sz="2400" dirty="0">
                <a:solidFill>
                  <a:srgbClr val="3B3B3B"/>
                </a:solidFill>
                <a:latin typeface="Arial"/>
                <a:cs typeface="Arial"/>
              </a:rPr>
              <a:t>mothers </a:t>
            </a:r>
            <a:r>
              <a:rPr sz="2400" spc="-5" dirty="0">
                <a:solidFill>
                  <a:srgbClr val="3B3B3B"/>
                </a:solidFill>
                <a:latin typeface="Arial"/>
                <a:cs typeface="Arial"/>
              </a:rPr>
              <a:t>in the population were  between 26.9 </a:t>
            </a:r>
            <a:r>
              <a:rPr sz="2400" dirty="0">
                <a:solidFill>
                  <a:srgbClr val="3B3B3B"/>
                </a:solidFill>
                <a:latin typeface="Arial"/>
                <a:cs typeface="Arial"/>
              </a:rPr>
              <a:t>years </a:t>
            </a:r>
            <a:r>
              <a:rPr sz="2400" spc="-5" dirty="0">
                <a:solidFill>
                  <a:srgbClr val="3B3B3B"/>
                </a:solidFill>
                <a:latin typeface="Arial"/>
                <a:cs typeface="Arial"/>
              </a:rPr>
              <a:t>and 27.6 </a:t>
            </a:r>
            <a:r>
              <a:rPr sz="2400" dirty="0">
                <a:solidFill>
                  <a:srgbClr val="3B3B3B"/>
                </a:solidFill>
                <a:latin typeface="Arial"/>
                <a:cs typeface="Arial"/>
              </a:rPr>
              <a:t>years</a:t>
            </a:r>
            <a:r>
              <a:rPr sz="2400" spc="-35" dirty="0">
                <a:solidFill>
                  <a:srgbClr val="3B3B3B"/>
                </a:solidFill>
                <a:latin typeface="Arial"/>
                <a:cs typeface="Arial"/>
              </a:rPr>
              <a:t> </a:t>
            </a:r>
            <a:r>
              <a:rPr sz="2400" spc="-5" dirty="0">
                <a:solidFill>
                  <a:srgbClr val="3B3B3B"/>
                </a:solidFill>
                <a:latin typeface="Arial"/>
                <a:cs typeface="Arial"/>
              </a:rPr>
              <a:t>old.</a:t>
            </a:r>
            <a:endParaRPr sz="2400" dirty="0">
              <a:latin typeface="Arial"/>
              <a:cs typeface="Arial"/>
            </a:endParaRPr>
          </a:p>
          <a:p>
            <a:pPr marL="12700" marR="74295">
              <a:lnSpc>
                <a:spcPct val="100499"/>
              </a:lnSpc>
              <a:spcBef>
                <a:spcPts val="1635"/>
              </a:spcBef>
            </a:pPr>
            <a:r>
              <a:rPr sz="2400" b="1" spc="-5" dirty="0">
                <a:solidFill>
                  <a:srgbClr val="3B3B3B"/>
                </a:solidFill>
                <a:latin typeface="Arial"/>
                <a:cs typeface="Arial"/>
              </a:rPr>
              <a:t>Answer: </a:t>
            </a:r>
            <a:r>
              <a:rPr sz="2400" b="1" spc="-5" dirty="0">
                <a:solidFill>
                  <a:srgbClr val="0000FF"/>
                </a:solidFill>
                <a:latin typeface="Arial"/>
                <a:cs typeface="Arial"/>
              </a:rPr>
              <a:t>False. </a:t>
            </a:r>
            <a:r>
              <a:rPr sz="2400" spc="-15" dirty="0">
                <a:latin typeface="Arial"/>
                <a:cs typeface="Arial"/>
              </a:rPr>
              <a:t>We’re </a:t>
            </a:r>
            <a:r>
              <a:rPr sz="2400" spc="-5" dirty="0">
                <a:latin typeface="Arial"/>
                <a:cs typeface="Arial"/>
              </a:rPr>
              <a:t>estimating that their </a:t>
            </a:r>
            <a:r>
              <a:rPr sz="2400" b="1" spc="-5" dirty="0">
                <a:solidFill>
                  <a:srgbClr val="0000FF"/>
                </a:solidFill>
                <a:latin typeface="Arial"/>
                <a:cs typeface="Arial"/>
              </a:rPr>
              <a:t>average age </a:t>
            </a:r>
            <a:r>
              <a:rPr sz="2400" spc="-5" dirty="0">
                <a:latin typeface="Arial"/>
                <a:cs typeface="Arial"/>
              </a:rPr>
              <a:t>is  in this</a:t>
            </a:r>
            <a:r>
              <a:rPr sz="2400" spc="-15" dirty="0">
                <a:latin typeface="Arial"/>
                <a:cs typeface="Arial"/>
              </a:rPr>
              <a:t> </a:t>
            </a:r>
            <a:r>
              <a:rPr sz="2400" spc="-5" dirty="0">
                <a:latin typeface="Arial"/>
                <a:cs typeface="Arial"/>
              </a:rPr>
              <a:t>interval.</a:t>
            </a:r>
            <a:endParaRPr sz="2400" dirty="0">
              <a:latin typeface="Arial"/>
              <a:cs typeface="Arial"/>
            </a:endParaRPr>
          </a:p>
        </p:txBody>
      </p:sp>
    </p:spTree>
    <p:extLst>
      <p:ext uri="{BB962C8B-B14F-4D97-AF65-F5344CB8AC3E}">
        <p14:creationId xmlns:p14="http://schemas.microsoft.com/office/powerpoint/2010/main" val="410756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5502910" cy="574040"/>
          </a:xfrm>
          <a:prstGeom prst="rect">
            <a:avLst/>
          </a:prstGeom>
        </p:spPr>
        <p:txBody>
          <a:bodyPr vert="horz" wrap="square" lIns="0" tIns="12700" rIns="0" bIns="0" rtlCol="0">
            <a:spAutoFit/>
          </a:bodyPr>
          <a:lstStyle/>
          <a:p>
            <a:pPr marL="12700">
              <a:lnSpc>
                <a:spcPct val="100000"/>
              </a:lnSpc>
              <a:spcBef>
                <a:spcPts val="100"/>
              </a:spcBef>
            </a:pPr>
            <a:r>
              <a:rPr spc="-5" dirty="0"/>
              <a:t>Is </a:t>
            </a:r>
            <a:r>
              <a:rPr spc="-10" dirty="0"/>
              <a:t>This What </a:t>
            </a:r>
            <a:r>
              <a:rPr dirty="0"/>
              <a:t>a </a:t>
            </a:r>
            <a:r>
              <a:rPr spc="-5" dirty="0"/>
              <a:t>CI</a:t>
            </a:r>
            <a:r>
              <a:rPr spc="-90" dirty="0"/>
              <a:t> </a:t>
            </a:r>
            <a:r>
              <a:rPr dirty="0"/>
              <a:t>Means?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5502910" cy="574040"/>
          </a:xfrm>
          <a:prstGeom prst="rect">
            <a:avLst/>
          </a:prstGeom>
        </p:spPr>
        <p:txBody>
          <a:bodyPr vert="horz" wrap="square" lIns="0" tIns="12700" rIns="0" bIns="0" rtlCol="0">
            <a:spAutoFit/>
          </a:bodyPr>
          <a:lstStyle/>
          <a:p>
            <a:pPr marL="12700">
              <a:lnSpc>
                <a:spcPct val="100000"/>
              </a:lnSpc>
              <a:spcBef>
                <a:spcPts val="100"/>
              </a:spcBef>
            </a:pPr>
            <a:r>
              <a:rPr spc="-5" dirty="0"/>
              <a:t>Is </a:t>
            </a:r>
            <a:r>
              <a:rPr spc="-10" dirty="0"/>
              <a:t>This What </a:t>
            </a:r>
            <a:r>
              <a:rPr dirty="0"/>
              <a:t>a </a:t>
            </a:r>
            <a:r>
              <a:rPr spc="-5" dirty="0"/>
              <a:t>CI</a:t>
            </a:r>
            <a:r>
              <a:rPr spc="-90" dirty="0"/>
              <a:t> </a:t>
            </a:r>
            <a:r>
              <a:rPr dirty="0"/>
              <a:t>Means?</a:t>
            </a:r>
          </a:p>
        </p:txBody>
      </p:sp>
      <p:sp>
        <p:nvSpPr>
          <p:cNvPr id="3" name="object 3"/>
          <p:cNvSpPr txBox="1"/>
          <p:nvPr/>
        </p:nvSpPr>
        <p:spPr>
          <a:xfrm>
            <a:off x="530225" y="1003668"/>
            <a:ext cx="7752080" cy="749564"/>
          </a:xfrm>
          <a:prstGeom prst="rect">
            <a:avLst/>
          </a:prstGeom>
        </p:spPr>
        <p:txBody>
          <a:bodyPr vert="horz" wrap="square" lIns="0" tIns="10795" rIns="0" bIns="0" rtlCol="0">
            <a:spAutoFit/>
          </a:bodyPr>
          <a:lstStyle/>
          <a:p>
            <a:pPr marL="12700" marR="12700">
              <a:lnSpc>
                <a:spcPct val="100499"/>
              </a:lnSpc>
              <a:spcBef>
                <a:spcPts val="85"/>
              </a:spcBef>
            </a:pP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8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p:txBody>
      </p:sp>
    </p:spTree>
    <p:extLst>
      <p:ext uri="{BB962C8B-B14F-4D97-AF65-F5344CB8AC3E}">
        <p14:creationId xmlns:p14="http://schemas.microsoft.com/office/powerpoint/2010/main" val="28918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051675"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Quantifying</a:t>
            </a:r>
            <a:r>
              <a:rPr spc="-90" dirty="0"/>
              <a:t> </a:t>
            </a:r>
            <a:r>
              <a:rPr spc="-5" dirty="0"/>
              <a:t>Uncertainty</a:t>
            </a:r>
          </a:p>
        </p:txBody>
      </p:sp>
      <p:sp>
        <p:nvSpPr>
          <p:cNvPr id="3" name="object 3"/>
          <p:cNvSpPr txBox="1"/>
          <p:nvPr/>
        </p:nvSpPr>
        <p:spPr>
          <a:xfrm>
            <a:off x="4157363" y="1999413"/>
            <a:ext cx="12103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unknown,</a:t>
            </a:r>
            <a:r>
              <a:rPr sz="1400" spc="-75" dirty="0">
                <a:latin typeface="Arial"/>
                <a:cs typeface="Arial"/>
              </a:rPr>
              <a:t> </a:t>
            </a:r>
            <a:r>
              <a:rPr sz="1400" spc="-5" dirty="0">
                <a:latin typeface="Arial"/>
                <a:cs typeface="Arial"/>
              </a:rPr>
              <a:t>fixed</a:t>
            </a:r>
            <a:endParaRPr sz="1400">
              <a:latin typeface="Arial"/>
              <a:cs typeface="Arial"/>
            </a:endParaRPr>
          </a:p>
        </p:txBody>
      </p:sp>
      <p:sp>
        <p:nvSpPr>
          <p:cNvPr id="4" name="object 4"/>
          <p:cNvSpPr txBox="1"/>
          <p:nvPr/>
        </p:nvSpPr>
        <p:spPr>
          <a:xfrm>
            <a:off x="2440757" y="1962863"/>
            <a:ext cx="1348105" cy="448309"/>
          </a:xfrm>
          <a:prstGeom prst="rect">
            <a:avLst/>
          </a:prstGeom>
        </p:spPr>
        <p:txBody>
          <a:bodyPr vert="horz" wrap="square" lIns="0" tIns="22860" rIns="0" bIns="0" rtlCol="0">
            <a:spAutoFit/>
          </a:bodyPr>
          <a:lstStyle/>
          <a:p>
            <a:pPr marL="372745" marR="5080" indent="-360680">
              <a:lnSpc>
                <a:spcPts val="1650"/>
              </a:lnSpc>
              <a:spcBef>
                <a:spcPts val="180"/>
              </a:spcBef>
            </a:pPr>
            <a:r>
              <a:rPr sz="1400" spc="-5" dirty="0">
                <a:latin typeface="Arial"/>
                <a:cs typeface="Arial"/>
              </a:rPr>
              <a:t>get from</a:t>
            </a:r>
            <a:r>
              <a:rPr sz="1400" spc="-95" dirty="0">
                <a:latin typeface="Arial"/>
                <a:cs typeface="Arial"/>
              </a:rPr>
              <a:t> </a:t>
            </a:r>
            <a:r>
              <a:rPr sz="1400" dirty="0">
                <a:latin typeface="Arial"/>
                <a:cs typeface="Arial"/>
              </a:rPr>
              <a:t>sample:  random</a:t>
            </a:r>
            <a:endParaRPr sz="1400">
              <a:latin typeface="Arial"/>
              <a:cs typeface="Arial"/>
            </a:endParaRPr>
          </a:p>
        </p:txBody>
      </p:sp>
      <p:sp>
        <p:nvSpPr>
          <p:cNvPr id="5" name="object 5"/>
          <p:cNvSpPr txBox="1"/>
          <p:nvPr/>
        </p:nvSpPr>
        <p:spPr>
          <a:xfrm>
            <a:off x="5875827" y="1962863"/>
            <a:ext cx="78613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a:cs typeface="Arial"/>
              </a:rPr>
              <a:t>unknown,</a:t>
            </a:r>
            <a:endParaRPr sz="1400">
              <a:latin typeface="Arial"/>
              <a:cs typeface="Arial"/>
            </a:endParaRPr>
          </a:p>
          <a:p>
            <a:pPr marL="66675">
              <a:lnSpc>
                <a:spcPts val="1664"/>
              </a:lnSpc>
            </a:pPr>
            <a:r>
              <a:rPr sz="1400" b="1" i="1" spc="-5" dirty="0">
                <a:latin typeface="Arial"/>
                <a:cs typeface="Arial"/>
              </a:rPr>
              <a:t>random</a:t>
            </a:r>
            <a:endParaRPr sz="1400">
              <a:latin typeface="Arial"/>
              <a:cs typeface="Arial"/>
            </a:endParaRPr>
          </a:p>
        </p:txBody>
      </p:sp>
      <p:sp>
        <p:nvSpPr>
          <p:cNvPr id="6" name="object 6"/>
          <p:cNvSpPr txBox="1"/>
          <p:nvPr/>
        </p:nvSpPr>
        <p:spPr>
          <a:xfrm>
            <a:off x="574724" y="973327"/>
            <a:ext cx="6109335" cy="996950"/>
          </a:xfrm>
          <a:prstGeom prst="rect">
            <a:avLst/>
          </a:prstGeom>
        </p:spPr>
        <p:txBody>
          <a:bodyPr vert="horz" wrap="square" lIns="0" tIns="132715" rIns="0" bIns="0" rtlCol="0">
            <a:spAutoFit/>
          </a:bodyPr>
          <a:lstStyle/>
          <a:p>
            <a:pPr marL="424815" indent="-412750">
              <a:lnSpc>
                <a:spcPct val="100000"/>
              </a:lnSpc>
              <a:spcBef>
                <a:spcPts val="1045"/>
              </a:spcBef>
              <a:buClr>
                <a:srgbClr val="C4820D"/>
              </a:buClr>
              <a:buChar char="●"/>
              <a:tabLst>
                <a:tab pos="424815" algn="l"/>
                <a:tab pos="425450" algn="l"/>
              </a:tabLst>
            </a:pPr>
            <a:r>
              <a:rPr sz="2400" spc="-5" dirty="0">
                <a:solidFill>
                  <a:srgbClr val="3B3B3B"/>
                </a:solidFill>
                <a:latin typeface="Arial"/>
                <a:cs typeface="Arial"/>
              </a:rPr>
              <a:t>The estimate is usually not exactly</a:t>
            </a:r>
            <a:r>
              <a:rPr sz="2400" spc="-55" dirty="0">
                <a:solidFill>
                  <a:srgbClr val="3B3B3B"/>
                </a:solidFill>
                <a:latin typeface="Arial"/>
                <a:cs typeface="Arial"/>
              </a:rPr>
              <a:t> </a:t>
            </a:r>
            <a:r>
              <a:rPr sz="2400" dirty="0">
                <a:solidFill>
                  <a:srgbClr val="3B3B3B"/>
                </a:solidFill>
                <a:latin typeface="Arial"/>
                <a:cs typeface="Arial"/>
              </a:rPr>
              <a:t>right:</a:t>
            </a:r>
            <a:endParaRPr sz="2400">
              <a:latin typeface="Arial"/>
              <a:cs typeface="Arial"/>
            </a:endParaRPr>
          </a:p>
          <a:p>
            <a:pPr marL="1896110">
              <a:lnSpc>
                <a:spcPct val="100000"/>
              </a:lnSpc>
              <a:spcBef>
                <a:spcPts val="944"/>
              </a:spcBef>
            </a:pPr>
            <a:r>
              <a:rPr sz="2400" b="1" spc="-5" dirty="0">
                <a:solidFill>
                  <a:srgbClr val="3B7EA1"/>
                </a:solidFill>
                <a:latin typeface="Arial"/>
                <a:cs typeface="Arial"/>
              </a:rPr>
              <a:t>Estimate </a:t>
            </a:r>
            <a:r>
              <a:rPr sz="2400" b="1" dirty="0">
                <a:solidFill>
                  <a:srgbClr val="3B3B3B"/>
                </a:solidFill>
                <a:latin typeface="Arial"/>
                <a:cs typeface="Arial"/>
              </a:rPr>
              <a:t>= </a:t>
            </a:r>
            <a:r>
              <a:rPr sz="2400" b="1" spc="-5" dirty="0">
                <a:solidFill>
                  <a:srgbClr val="3B3B3B"/>
                </a:solidFill>
                <a:latin typeface="Arial"/>
                <a:cs typeface="Arial"/>
              </a:rPr>
              <a:t>Parameter </a:t>
            </a:r>
            <a:r>
              <a:rPr sz="2400" b="1" dirty="0">
                <a:solidFill>
                  <a:srgbClr val="3B3B3B"/>
                </a:solidFill>
                <a:latin typeface="Arial"/>
                <a:cs typeface="Arial"/>
              </a:rPr>
              <a:t>+</a:t>
            </a:r>
            <a:r>
              <a:rPr sz="2400" b="1" spc="-40" dirty="0">
                <a:solidFill>
                  <a:srgbClr val="3B3B3B"/>
                </a:solidFill>
                <a:latin typeface="Arial"/>
                <a:cs typeface="Arial"/>
              </a:rPr>
              <a:t> </a:t>
            </a:r>
            <a:r>
              <a:rPr sz="2400" b="1" spc="-5" dirty="0">
                <a:solidFill>
                  <a:srgbClr val="F40017"/>
                </a:solidFill>
                <a:latin typeface="Arial"/>
                <a:cs typeface="Arial"/>
              </a:rPr>
              <a:t>Error</a:t>
            </a:r>
            <a:endParaRPr sz="2400">
              <a:latin typeface="Arial"/>
              <a:cs typeface="Arial"/>
            </a:endParaRPr>
          </a:p>
        </p:txBody>
      </p:sp>
    </p:spTree>
    <p:extLst>
      <p:ext uri="{BB962C8B-B14F-4D97-AF65-F5344CB8AC3E}">
        <p14:creationId xmlns:p14="http://schemas.microsoft.com/office/powerpoint/2010/main" val="18358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5502910" cy="574040"/>
          </a:xfrm>
          <a:prstGeom prst="rect">
            <a:avLst/>
          </a:prstGeom>
        </p:spPr>
        <p:txBody>
          <a:bodyPr vert="horz" wrap="square" lIns="0" tIns="12700" rIns="0" bIns="0" rtlCol="0">
            <a:spAutoFit/>
          </a:bodyPr>
          <a:lstStyle/>
          <a:p>
            <a:pPr marL="12700">
              <a:lnSpc>
                <a:spcPct val="100000"/>
              </a:lnSpc>
              <a:spcBef>
                <a:spcPts val="100"/>
              </a:spcBef>
            </a:pPr>
            <a:r>
              <a:rPr spc="-5" dirty="0"/>
              <a:t>Is </a:t>
            </a:r>
            <a:r>
              <a:rPr spc="-10" dirty="0"/>
              <a:t>This What </a:t>
            </a:r>
            <a:r>
              <a:rPr dirty="0"/>
              <a:t>a </a:t>
            </a:r>
            <a:r>
              <a:rPr spc="-5" dirty="0"/>
              <a:t>CI</a:t>
            </a:r>
            <a:r>
              <a:rPr spc="-90" dirty="0"/>
              <a:t> </a:t>
            </a:r>
            <a:r>
              <a:rPr dirty="0"/>
              <a:t>Means?</a:t>
            </a:r>
          </a:p>
        </p:txBody>
      </p:sp>
      <p:sp>
        <p:nvSpPr>
          <p:cNvPr id="3" name="object 3"/>
          <p:cNvSpPr txBox="1"/>
          <p:nvPr/>
        </p:nvSpPr>
        <p:spPr>
          <a:xfrm>
            <a:off x="530225" y="1003668"/>
            <a:ext cx="7752080" cy="2509020"/>
          </a:xfrm>
          <a:prstGeom prst="rect">
            <a:avLst/>
          </a:prstGeom>
        </p:spPr>
        <p:txBody>
          <a:bodyPr vert="horz" wrap="square" lIns="0" tIns="10795" rIns="0" bIns="0" rtlCol="0">
            <a:spAutoFit/>
          </a:bodyPr>
          <a:lstStyle/>
          <a:p>
            <a:pPr marL="12700" marR="12700">
              <a:lnSpc>
                <a:spcPct val="100499"/>
              </a:lnSpc>
              <a:spcBef>
                <a:spcPts val="85"/>
              </a:spcBef>
            </a:pP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8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a:p>
            <a:pPr marL="12700">
              <a:lnSpc>
                <a:spcPct val="100000"/>
              </a:lnSpc>
              <a:spcBef>
                <a:spcPts val="1650"/>
              </a:spcBef>
            </a:pPr>
            <a:r>
              <a:rPr sz="2400" b="1" spc="-40" dirty="0">
                <a:solidFill>
                  <a:srgbClr val="0000FF"/>
                </a:solidFill>
                <a:latin typeface="Arial"/>
                <a:cs typeface="Arial"/>
              </a:rPr>
              <a:t>True </a:t>
            </a:r>
            <a:r>
              <a:rPr sz="2400" b="1" spc="-5" dirty="0">
                <a:solidFill>
                  <a:srgbClr val="0000FF"/>
                </a:solidFill>
                <a:latin typeface="Arial"/>
                <a:cs typeface="Arial"/>
              </a:rPr>
              <a:t>or</a:t>
            </a:r>
            <a:r>
              <a:rPr sz="2400" b="1" spc="20" dirty="0">
                <a:solidFill>
                  <a:srgbClr val="0000FF"/>
                </a:solidFill>
                <a:latin typeface="Arial"/>
                <a:cs typeface="Arial"/>
              </a:rPr>
              <a:t> </a:t>
            </a:r>
            <a:r>
              <a:rPr sz="2400" b="1" spc="-5" dirty="0">
                <a:solidFill>
                  <a:srgbClr val="0000FF"/>
                </a:solidFill>
                <a:latin typeface="Arial"/>
                <a:cs typeface="Arial"/>
              </a:rPr>
              <a:t>False:</a:t>
            </a:r>
            <a:endParaRPr sz="2400" dirty="0">
              <a:latin typeface="Arial"/>
              <a:cs typeface="Arial"/>
            </a:endParaRPr>
          </a:p>
          <a:p>
            <a:pPr marL="469900" marR="166370" indent="-412750">
              <a:lnSpc>
                <a:spcPct val="99700"/>
              </a:lnSpc>
              <a:spcBef>
                <a:spcPts val="505"/>
              </a:spcBef>
              <a:buClr>
                <a:srgbClr val="C4820D"/>
              </a:buClr>
              <a:buChar char="●"/>
              <a:tabLst>
                <a:tab pos="469265" algn="l"/>
                <a:tab pos="469900" algn="l"/>
              </a:tabLst>
            </a:pPr>
            <a:r>
              <a:rPr sz="2400" spc="-5" dirty="0">
                <a:solidFill>
                  <a:srgbClr val="3B3B3B"/>
                </a:solidFill>
                <a:latin typeface="Arial"/>
                <a:cs typeface="Arial"/>
              </a:rPr>
              <a:t>There is </a:t>
            </a:r>
            <a:r>
              <a:rPr sz="2400" dirty="0">
                <a:solidFill>
                  <a:srgbClr val="3B3B3B"/>
                </a:solidFill>
                <a:latin typeface="Arial"/>
                <a:cs typeface="Arial"/>
              </a:rPr>
              <a:t>a </a:t>
            </a:r>
            <a:r>
              <a:rPr sz="2400" spc="-5" dirty="0">
                <a:solidFill>
                  <a:srgbClr val="3B3B3B"/>
                </a:solidFill>
                <a:latin typeface="Arial"/>
                <a:cs typeface="Arial"/>
              </a:rPr>
              <a:t>0.95 probability that the average age of  </a:t>
            </a:r>
            <a:r>
              <a:rPr sz="2400" dirty="0">
                <a:solidFill>
                  <a:srgbClr val="3B3B3B"/>
                </a:solidFill>
                <a:latin typeface="Arial"/>
                <a:cs typeface="Arial"/>
              </a:rPr>
              <a:t>mothers </a:t>
            </a:r>
            <a:r>
              <a:rPr sz="2400" spc="-5" dirty="0">
                <a:solidFill>
                  <a:srgbClr val="3B3B3B"/>
                </a:solidFill>
                <a:latin typeface="Arial"/>
                <a:cs typeface="Arial"/>
              </a:rPr>
              <a:t>in the population is in the </a:t>
            </a:r>
            <a:r>
              <a:rPr sz="2400" dirty="0">
                <a:solidFill>
                  <a:srgbClr val="3B3B3B"/>
                </a:solidFill>
                <a:latin typeface="Arial"/>
                <a:cs typeface="Arial"/>
              </a:rPr>
              <a:t>range </a:t>
            </a:r>
            <a:r>
              <a:rPr sz="2400" spc="-5" dirty="0">
                <a:solidFill>
                  <a:srgbClr val="3B3B3B"/>
                </a:solidFill>
                <a:latin typeface="Arial"/>
                <a:cs typeface="Arial"/>
              </a:rPr>
              <a:t>26.9 to 27.6  </a:t>
            </a:r>
            <a:r>
              <a:rPr sz="2400" dirty="0">
                <a:solidFill>
                  <a:srgbClr val="3B3B3B"/>
                </a:solidFill>
                <a:latin typeface="Arial"/>
                <a:cs typeface="Arial"/>
              </a:rPr>
              <a:t>years.</a:t>
            </a:r>
            <a:endParaRPr sz="2400" dirty="0">
              <a:latin typeface="Arial"/>
              <a:cs typeface="Arial"/>
            </a:endParaRPr>
          </a:p>
        </p:txBody>
      </p:sp>
    </p:spTree>
    <p:extLst>
      <p:ext uri="{BB962C8B-B14F-4D97-AF65-F5344CB8AC3E}">
        <p14:creationId xmlns:p14="http://schemas.microsoft.com/office/powerpoint/2010/main" val="420715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5502910" cy="574040"/>
          </a:xfrm>
          <a:prstGeom prst="rect">
            <a:avLst/>
          </a:prstGeom>
        </p:spPr>
        <p:txBody>
          <a:bodyPr vert="horz" wrap="square" lIns="0" tIns="12700" rIns="0" bIns="0" rtlCol="0">
            <a:spAutoFit/>
          </a:bodyPr>
          <a:lstStyle/>
          <a:p>
            <a:pPr marL="12700">
              <a:lnSpc>
                <a:spcPct val="100000"/>
              </a:lnSpc>
              <a:spcBef>
                <a:spcPts val="100"/>
              </a:spcBef>
            </a:pPr>
            <a:r>
              <a:rPr spc="-5" dirty="0"/>
              <a:t>Is </a:t>
            </a:r>
            <a:r>
              <a:rPr spc="-10" dirty="0"/>
              <a:t>This What </a:t>
            </a:r>
            <a:r>
              <a:rPr dirty="0"/>
              <a:t>a </a:t>
            </a:r>
            <a:r>
              <a:rPr spc="-5" dirty="0"/>
              <a:t>CI</a:t>
            </a:r>
            <a:r>
              <a:rPr spc="-90" dirty="0"/>
              <a:t> </a:t>
            </a:r>
            <a:r>
              <a:rPr dirty="0"/>
              <a:t>Means?</a:t>
            </a:r>
          </a:p>
        </p:txBody>
      </p:sp>
      <p:sp>
        <p:nvSpPr>
          <p:cNvPr id="3" name="object 3"/>
          <p:cNvSpPr txBox="1"/>
          <p:nvPr/>
        </p:nvSpPr>
        <p:spPr>
          <a:xfrm>
            <a:off x="530225" y="1003668"/>
            <a:ext cx="7752080" cy="3644900"/>
          </a:xfrm>
          <a:prstGeom prst="rect">
            <a:avLst/>
          </a:prstGeom>
        </p:spPr>
        <p:txBody>
          <a:bodyPr vert="horz" wrap="square" lIns="0" tIns="10795" rIns="0" bIns="0" rtlCol="0">
            <a:spAutoFit/>
          </a:bodyPr>
          <a:lstStyle/>
          <a:p>
            <a:pPr marL="12700" marR="12700">
              <a:lnSpc>
                <a:spcPct val="100499"/>
              </a:lnSpc>
              <a:spcBef>
                <a:spcPts val="85"/>
              </a:spcBef>
            </a:pPr>
            <a:r>
              <a:rPr sz="2400" spc="-5" dirty="0">
                <a:solidFill>
                  <a:srgbClr val="3B3B3B"/>
                </a:solidFill>
                <a:latin typeface="Arial"/>
                <a:cs typeface="Arial"/>
              </a:rPr>
              <a:t>An approximate 95% </a:t>
            </a:r>
            <a:r>
              <a:rPr sz="2400" dirty="0">
                <a:solidFill>
                  <a:srgbClr val="3B3B3B"/>
                </a:solidFill>
                <a:latin typeface="Arial"/>
                <a:cs typeface="Arial"/>
              </a:rPr>
              <a:t>confidence </a:t>
            </a:r>
            <a:r>
              <a:rPr sz="2400" spc="-5" dirty="0">
                <a:solidFill>
                  <a:srgbClr val="3B3B3B"/>
                </a:solidFill>
                <a:latin typeface="Arial"/>
                <a:cs typeface="Arial"/>
              </a:rPr>
              <a:t>interval for the average  age of the </a:t>
            </a:r>
            <a:r>
              <a:rPr sz="2400" dirty="0">
                <a:solidFill>
                  <a:srgbClr val="3B3B3B"/>
                </a:solidFill>
                <a:latin typeface="Arial"/>
                <a:cs typeface="Arial"/>
              </a:rPr>
              <a:t>mothers </a:t>
            </a:r>
            <a:r>
              <a:rPr sz="2400" spc="-5" dirty="0">
                <a:solidFill>
                  <a:srgbClr val="3B3B3B"/>
                </a:solidFill>
                <a:latin typeface="Arial"/>
                <a:cs typeface="Arial"/>
              </a:rPr>
              <a:t>in the population is </a:t>
            </a:r>
            <a:r>
              <a:rPr sz="2400" dirty="0">
                <a:solidFill>
                  <a:srgbClr val="3B3B3B"/>
                </a:solidFill>
                <a:latin typeface="Arial"/>
                <a:cs typeface="Arial"/>
              </a:rPr>
              <a:t>(26.9, </a:t>
            </a:r>
            <a:r>
              <a:rPr sz="2400" spc="-5" dirty="0">
                <a:solidFill>
                  <a:srgbClr val="3B3B3B"/>
                </a:solidFill>
                <a:latin typeface="Arial"/>
                <a:cs typeface="Arial"/>
              </a:rPr>
              <a:t>27.6)</a:t>
            </a:r>
            <a:r>
              <a:rPr sz="2400" spc="-85" dirty="0">
                <a:solidFill>
                  <a:srgbClr val="3B3B3B"/>
                </a:solidFill>
                <a:latin typeface="Arial"/>
                <a:cs typeface="Arial"/>
              </a:rPr>
              <a:t> </a:t>
            </a:r>
            <a:r>
              <a:rPr sz="2400" dirty="0">
                <a:solidFill>
                  <a:srgbClr val="3B3B3B"/>
                </a:solidFill>
                <a:latin typeface="Arial"/>
                <a:cs typeface="Arial"/>
              </a:rPr>
              <a:t>years.</a:t>
            </a:r>
            <a:endParaRPr sz="2400" dirty="0">
              <a:latin typeface="Arial"/>
              <a:cs typeface="Arial"/>
            </a:endParaRPr>
          </a:p>
          <a:p>
            <a:pPr marL="12700">
              <a:lnSpc>
                <a:spcPct val="100000"/>
              </a:lnSpc>
              <a:spcBef>
                <a:spcPts val="1650"/>
              </a:spcBef>
            </a:pPr>
            <a:r>
              <a:rPr sz="2400" b="1" spc="-40" dirty="0">
                <a:solidFill>
                  <a:srgbClr val="0000FF"/>
                </a:solidFill>
                <a:latin typeface="Arial"/>
                <a:cs typeface="Arial"/>
              </a:rPr>
              <a:t>True </a:t>
            </a:r>
            <a:r>
              <a:rPr sz="2400" b="1" spc="-5" dirty="0">
                <a:solidFill>
                  <a:srgbClr val="0000FF"/>
                </a:solidFill>
                <a:latin typeface="Arial"/>
                <a:cs typeface="Arial"/>
              </a:rPr>
              <a:t>or</a:t>
            </a:r>
            <a:r>
              <a:rPr sz="2400" b="1" spc="20" dirty="0">
                <a:solidFill>
                  <a:srgbClr val="0000FF"/>
                </a:solidFill>
                <a:latin typeface="Arial"/>
                <a:cs typeface="Arial"/>
              </a:rPr>
              <a:t> </a:t>
            </a:r>
            <a:r>
              <a:rPr sz="2400" b="1" spc="-5" dirty="0">
                <a:solidFill>
                  <a:srgbClr val="0000FF"/>
                </a:solidFill>
                <a:latin typeface="Arial"/>
                <a:cs typeface="Arial"/>
              </a:rPr>
              <a:t>False:</a:t>
            </a:r>
            <a:endParaRPr sz="2400" dirty="0">
              <a:latin typeface="Arial"/>
              <a:cs typeface="Arial"/>
            </a:endParaRPr>
          </a:p>
          <a:p>
            <a:pPr marL="469900" marR="166370" indent="-412750">
              <a:lnSpc>
                <a:spcPct val="99700"/>
              </a:lnSpc>
              <a:spcBef>
                <a:spcPts val="505"/>
              </a:spcBef>
              <a:buClr>
                <a:srgbClr val="C4820D"/>
              </a:buClr>
              <a:buChar char="●"/>
              <a:tabLst>
                <a:tab pos="469265" algn="l"/>
                <a:tab pos="469900" algn="l"/>
              </a:tabLst>
            </a:pPr>
            <a:r>
              <a:rPr sz="2400" spc="-5" dirty="0">
                <a:solidFill>
                  <a:srgbClr val="3B3B3B"/>
                </a:solidFill>
                <a:latin typeface="Arial"/>
                <a:cs typeface="Arial"/>
              </a:rPr>
              <a:t>There is </a:t>
            </a:r>
            <a:r>
              <a:rPr sz="2400" dirty="0">
                <a:solidFill>
                  <a:srgbClr val="3B3B3B"/>
                </a:solidFill>
                <a:latin typeface="Arial"/>
                <a:cs typeface="Arial"/>
              </a:rPr>
              <a:t>a </a:t>
            </a:r>
            <a:r>
              <a:rPr sz="2400" spc="-5" dirty="0">
                <a:solidFill>
                  <a:srgbClr val="3B3B3B"/>
                </a:solidFill>
                <a:latin typeface="Arial"/>
                <a:cs typeface="Arial"/>
              </a:rPr>
              <a:t>0.95 probability that the average age of  </a:t>
            </a:r>
            <a:r>
              <a:rPr sz="2400" dirty="0">
                <a:solidFill>
                  <a:srgbClr val="3B3B3B"/>
                </a:solidFill>
                <a:latin typeface="Arial"/>
                <a:cs typeface="Arial"/>
              </a:rPr>
              <a:t>mothers </a:t>
            </a:r>
            <a:r>
              <a:rPr sz="2400" spc="-5" dirty="0">
                <a:solidFill>
                  <a:srgbClr val="3B3B3B"/>
                </a:solidFill>
                <a:latin typeface="Arial"/>
                <a:cs typeface="Arial"/>
              </a:rPr>
              <a:t>in the population is in the </a:t>
            </a:r>
            <a:r>
              <a:rPr sz="2400" dirty="0">
                <a:solidFill>
                  <a:srgbClr val="3B3B3B"/>
                </a:solidFill>
                <a:latin typeface="Arial"/>
                <a:cs typeface="Arial"/>
              </a:rPr>
              <a:t>range </a:t>
            </a:r>
            <a:r>
              <a:rPr sz="2400" spc="-5" dirty="0">
                <a:solidFill>
                  <a:srgbClr val="3B3B3B"/>
                </a:solidFill>
                <a:latin typeface="Arial"/>
                <a:cs typeface="Arial"/>
              </a:rPr>
              <a:t>26.9 to 27.6  </a:t>
            </a:r>
            <a:r>
              <a:rPr sz="2400" dirty="0">
                <a:solidFill>
                  <a:srgbClr val="3B3B3B"/>
                </a:solidFill>
                <a:latin typeface="Arial"/>
                <a:cs typeface="Arial"/>
              </a:rPr>
              <a:t>years.</a:t>
            </a:r>
            <a:endParaRPr sz="2400" dirty="0">
              <a:latin typeface="Arial"/>
              <a:cs typeface="Arial"/>
            </a:endParaRPr>
          </a:p>
          <a:p>
            <a:pPr marL="12700" marR="5080">
              <a:lnSpc>
                <a:spcPct val="99700"/>
              </a:lnSpc>
              <a:spcBef>
                <a:spcPts val="455"/>
              </a:spcBef>
            </a:pPr>
            <a:r>
              <a:rPr sz="2400" b="1" spc="-5" dirty="0">
                <a:solidFill>
                  <a:srgbClr val="3B3B3B"/>
                </a:solidFill>
                <a:latin typeface="Arial"/>
                <a:cs typeface="Arial"/>
              </a:rPr>
              <a:t>Answer: </a:t>
            </a:r>
            <a:r>
              <a:rPr sz="2400" b="1" spc="-5" dirty="0">
                <a:solidFill>
                  <a:srgbClr val="0000FF"/>
                </a:solidFill>
                <a:latin typeface="Arial"/>
                <a:cs typeface="Arial"/>
              </a:rPr>
              <a:t>False. </a:t>
            </a:r>
            <a:r>
              <a:rPr sz="2400" spc="-5" dirty="0">
                <a:latin typeface="Arial"/>
                <a:cs typeface="Arial"/>
              </a:rPr>
              <a:t>The average age of the </a:t>
            </a:r>
            <a:r>
              <a:rPr sz="2400" dirty="0">
                <a:latin typeface="Arial"/>
                <a:cs typeface="Arial"/>
              </a:rPr>
              <a:t>mothers </a:t>
            </a:r>
            <a:r>
              <a:rPr sz="2400" spc="-5" dirty="0">
                <a:latin typeface="Arial"/>
                <a:cs typeface="Arial"/>
              </a:rPr>
              <a:t>in the  population is unknown but </a:t>
            </a:r>
            <a:r>
              <a:rPr sz="2400" spc="-15" dirty="0">
                <a:latin typeface="Arial"/>
                <a:cs typeface="Arial"/>
              </a:rPr>
              <a:t>it’s </a:t>
            </a:r>
            <a:r>
              <a:rPr sz="2400" dirty="0">
                <a:latin typeface="Arial"/>
                <a:cs typeface="Arial"/>
              </a:rPr>
              <a:t>a constant. </a:t>
            </a:r>
            <a:r>
              <a:rPr sz="2400" spc="-15" dirty="0">
                <a:latin typeface="Arial"/>
                <a:cs typeface="Arial"/>
              </a:rPr>
              <a:t>It’s </a:t>
            </a:r>
            <a:r>
              <a:rPr sz="2400" spc="-5" dirty="0">
                <a:latin typeface="Arial"/>
                <a:cs typeface="Arial"/>
              </a:rPr>
              <a:t>not </a:t>
            </a:r>
            <a:r>
              <a:rPr sz="2400" dirty="0">
                <a:latin typeface="Arial"/>
                <a:cs typeface="Arial"/>
              </a:rPr>
              <a:t>random.  </a:t>
            </a:r>
            <a:r>
              <a:rPr sz="2400" spc="-5" dirty="0">
                <a:latin typeface="Arial"/>
                <a:cs typeface="Arial"/>
              </a:rPr>
              <a:t>No </a:t>
            </a:r>
            <a:r>
              <a:rPr sz="2400" dirty="0">
                <a:latin typeface="Arial"/>
                <a:cs typeface="Arial"/>
              </a:rPr>
              <a:t>chances</a:t>
            </a:r>
            <a:r>
              <a:rPr sz="2400" spc="-10" dirty="0">
                <a:latin typeface="Arial"/>
                <a:cs typeface="Arial"/>
              </a:rPr>
              <a:t> </a:t>
            </a:r>
            <a:r>
              <a:rPr sz="2400" spc="-5" dirty="0">
                <a:latin typeface="Arial"/>
                <a:cs typeface="Arial"/>
              </a:rPr>
              <a:t>involved.</a:t>
            </a:r>
            <a:endParaRPr sz="2400" dirty="0">
              <a:latin typeface="Arial"/>
              <a:cs typeface="Arial"/>
            </a:endParaRPr>
          </a:p>
        </p:txBody>
      </p:sp>
    </p:spTree>
    <p:extLst>
      <p:ext uri="{BB962C8B-B14F-4D97-AF65-F5344CB8AC3E}">
        <p14:creationId xmlns:p14="http://schemas.microsoft.com/office/powerpoint/2010/main" val="367650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903720" cy="574040"/>
          </a:xfrm>
          <a:prstGeom prst="rect">
            <a:avLst/>
          </a:prstGeom>
        </p:spPr>
        <p:txBody>
          <a:bodyPr vert="horz" wrap="square" lIns="0" tIns="12700" rIns="0" bIns="0" rtlCol="0">
            <a:spAutoFit/>
          </a:bodyPr>
          <a:lstStyle/>
          <a:p>
            <a:pPr marL="12700">
              <a:lnSpc>
                <a:spcPct val="100000"/>
              </a:lnSpc>
              <a:spcBef>
                <a:spcPts val="100"/>
              </a:spcBef>
            </a:pPr>
            <a:r>
              <a:rPr spc="-10" dirty="0"/>
              <a:t>When </a:t>
            </a:r>
            <a:r>
              <a:rPr i="1" spc="-5" dirty="0">
                <a:latin typeface="Arial"/>
                <a:cs typeface="Arial"/>
              </a:rPr>
              <a:t>Not </a:t>
            </a:r>
            <a:r>
              <a:rPr spc="-5" dirty="0"/>
              <a:t>to Use </a:t>
            </a:r>
            <a:r>
              <a:rPr spc="-10" dirty="0"/>
              <a:t>The</a:t>
            </a:r>
            <a:r>
              <a:rPr spc="-50" dirty="0"/>
              <a:t> </a:t>
            </a:r>
            <a:r>
              <a:rPr spc="-5" dirty="0"/>
              <a:t>Bootstrap</a:t>
            </a:r>
          </a:p>
        </p:txBody>
      </p:sp>
    </p:spTree>
    <p:extLst>
      <p:ext uri="{BB962C8B-B14F-4D97-AF65-F5344CB8AC3E}">
        <p14:creationId xmlns:p14="http://schemas.microsoft.com/office/powerpoint/2010/main" val="296805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903720" cy="574040"/>
          </a:xfrm>
          <a:prstGeom prst="rect">
            <a:avLst/>
          </a:prstGeom>
        </p:spPr>
        <p:txBody>
          <a:bodyPr vert="horz" wrap="square" lIns="0" tIns="12700" rIns="0" bIns="0" rtlCol="0">
            <a:spAutoFit/>
          </a:bodyPr>
          <a:lstStyle/>
          <a:p>
            <a:pPr marL="12700">
              <a:lnSpc>
                <a:spcPct val="100000"/>
              </a:lnSpc>
              <a:spcBef>
                <a:spcPts val="100"/>
              </a:spcBef>
            </a:pPr>
            <a:r>
              <a:rPr spc="-10" dirty="0"/>
              <a:t>When </a:t>
            </a:r>
            <a:r>
              <a:rPr i="1" spc="-5" dirty="0">
                <a:latin typeface="Arial"/>
                <a:cs typeface="Arial"/>
              </a:rPr>
              <a:t>Not </a:t>
            </a:r>
            <a:r>
              <a:rPr spc="-5" dirty="0"/>
              <a:t>to Use </a:t>
            </a:r>
            <a:r>
              <a:rPr spc="-10" dirty="0"/>
              <a:t>The</a:t>
            </a:r>
            <a:r>
              <a:rPr spc="-50" dirty="0"/>
              <a:t> </a:t>
            </a:r>
            <a:r>
              <a:rPr spc="-5" dirty="0"/>
              <a:t>Bootstrap</a:t>
            </a:r>
          </a:p>
        </p:txBody>
      </p:sp>
      <p:sp>
        <p:nvSpPr>
          <p:cNvPr id="3" name="object 3"/>
          <p:cNvSpPr txBox="1"/>
          <p:nvPr/>
        </p:nvSpPr>
        <p:spPr>
          <a:xfrm>
            <a:off x="574724" y="1093342"/>
            <a:ext cx="7774305" cy="749564"/>
          </a:xfrm>
          <a:prstGeom prst="rect">
            <a:avLst/>
          </a:prstGeom>
        </p:spPr>
        <p:txBody>
          <a:bodyPr vert="horz" wrap="square" lIns="0" tIns="10795" rIns="0" bIns="0" rtlCol="0">
            <a:spAutoFit/>
          </a:bodyPr>
          <a:lstStyle/>
          <a:p>
            <a:pPr marL="424815" marR="980440"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If </a:t>
            </a:r>
            <a:r>
              <a:rPr sz="2400" dirty="0">
                <a:solidFill>
                  <a:srgbClr val="3B3B3B"/>
                </a:solidFill>
                <a:latin typeface="Arial"/>
                <a:cs typeface="Arial"/>
              </a:rPr>
              <a:t>you’re </a:t>
            </a:r>
            <a:r>
              <a:rPr sz="2400" spc="-5" dirty="0">
                <a:solidFill>
                  <a:srgbClr val="3B3B3B"/>
                </a:solidFill>
                <a:latin typeface="Arial"/>
                <a:cs typeface="Arial"/>
              </a:rPr>
              <a:t>trying to estimate </a:t>
            </a:r>
            <a:r>
              <a:rPr sz="2400" dirty="0">
                <a:solidFill>
                  <a:srgbClr val="3B3B3B"/>
                </a:solidFill>
                <a:latin typeface="Arial"/>
                <a:cs typeface="Arial"/>
              </a:rPr>
              <a:t>very </a:t>
            </a:r>
            <a:r>
              <a:rPr sz="2400" spc="-5" dirty="0">
                <a:solidFill>
                  <a:srgbClr val="3B3B3B"/>
                </a:solidFill>
                <a:latin typeface="Arial"/>
                <a:cs typeface="Arial"/>
              </a:rPr>
              <a:t>high or </a:t>
            </a:r>
            <a:r>
              <a:rPr sz="2400" dirty="0">
                <a:solidFill>
                  <a:srgbClr val="3B3B3B"/>
                </a:solidFill>
                <a:latin typeface="Arial"/>
                <a:cs typeface="Arial"/>
              </a:rPr>
              <a:t>very </a:t>
            </a:r>
            <a:r>
              <a:rPr sz="2400" spc="-5" dirty="0">
                <a:solidFill>
                  <a:srgbClr val="3B3B3B"/>
                </a:solidFill>
                <a:latin typeface="Arial"/>
                <a:cs typeface="Arial"/>
              </a:rPr>
              <a:t>low  percentiles, or </a:t>
            </a:r>
            <a:r>
              <a:rPr sz="2400" dirty="0">
                <a:solidFill>
                  <a:srgbClr val="3B3B3B"/>
                </a:solidFill>
                <a:latin typeface="Arial"/>
                <a:cs typeface="Arial"/>
              </a:rPr>
              <a:t>min </a:t>
            </a:r>
            <a:r>
              <a:rPr sz="2400" spc="-5"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max</a:t>
            </a:r>
            <a:endParaRPr sz="24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903720" cy="574040"/>
          </a:xfrm>
          <a:prstGeom prst="rect">
            <a:avLst/>
          </a:prstGeom>
        </p:spPr>
        <p:txBody>
          <a:bodyPr vert="horz" wrap="square" lIns="0" tIns="12700" rIns="0" bIns="0" rtlCol="0">
            <a:spAutoFit/>
          </a:bodyPr>
          <a:lstStyle/>
          <a:p>
            <a:pPr marL="12700">
              <a:lnSpc>
                <a:spcPct val="100000"/>
              </a:lnSpc>
              <a:spcBef>
                <a:spcPts val="100"/>
              </a:spcBef>
            </a:pPr>
            <a:r>
              <a:rPr spc="-10" dirty="0"/>
              <a:t>When </a:t>
            </a:r>
            <a:r>
              <a:rPr i="1" spc="-5" dirty="0">
                <a:latin typeface="Arial"/>
                <a:cs typeface="Arial"/>
              </a:rPr>
              <a:t>Not </a:t>
            </a:r>
            <a:r>
              <a:rPr spc="-5" dirty="0"/>
              <a:t>to Use </a:t>
            </a:r>
            <a:r>
              <a:rPr spc="-10" dirty="0"/>
              <a:t>The</a:t>
            </a:r>
            <a:r>
              <a:rPr spc="-50" dirty="0"/>
              <a:t> </a:t>
            </a:r>
            <a:r>
              <a:rPr spc="-5" dirty="0"/>
              <a:t>Bootstrap</a:t>
            </a:r>
          </a:p>
        </p:txBody>
      </p:sp>
      <p:sp>
        <p:nvSpPr>
          <p:cNvPr id="3" name="object 3"/>
          <p:cNvSpPr txBox="1"/>
          <p:nvPr/>
        </p:nvSpPr>
        <p:spPr>
          <a:xfrm>
            <a:off x="574724" y="1093342"/>
            <a:ext cx="7774305" cy="1842299"/>
          </a:xfrm>
          <a:prstGeom prst="rect">
            <a:avLst/>
          </a:prstGeom>
        </p:spPr>
        <p:txBody>
          <a:bodyPr vert="horz" wrap="square" lIns="0" tIns="10795" rIns="0" bIns="0" rtlCol="0">
            <a:spAutoFit/>
          </a:bodyPr>
          <a:lstStyle/>
          <a:p>
            <a:pPr marL="424815" marR="980440"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If </a:t>
            </a:r>
            <a:r>
              <a:rPr sz="2400" dirty="0">
                <a:solidFill>
                  <a:srgbClr val="3B3B3B"/>
                </a:solidFill>
                <a:latin typeface="Arial"/>
                <a:cs typeface="Arial"/>
              </a:rPr>
              <a:t>you’re </a:t>
            </a:r>
            <a:r>
              <a:rPr sz="2400" spc="-5" dirty="0">
                <a:solidFill>
                  <a:srgbClr val="3B3B3B"/>
                </a:solidFill>
                <a:latin typeface="Arial"/>
                <a:cs typeface="Arial"/>
              </a:rPr>
              <a:t>trying to estimate </a:t>
            </a:r>
            <a:r>
              <a:rPr sz="2400" dirty="0">
                <a:solidFill>
                  <a:srgbClr val="3B3B3B"/>
                </a:solidFill>
                <a:latin typeface="Arial"/>
                <a:cs typeface="Arial"/>
              </a:rPr>
              <a:t>very </a:t>
            </a:r>
            <a:r>
              <a:rPr sz="2400" spc="-5" dirty="0">
                <a:solidFill>
                  <a:srgbClr val="3B3B3B"/>
                </a:solidFill>
                <a:latin typeface="Arial"/>
                <a:cs typeface="Arial"/>
              </a:rPr>
              <a:t>high or </a:t>
            </a:r>
            <a:r>
              <a:rPr sz="2400" dirty="0">
                <a:solidFill>
                  <a:srgbClr val="3B3B3B"/>
                </a:solidFill>
                <a:latin typeface="Arial"/>
                <a:cs typeface="Arial"/>
              </a:rPr>
              <a:t>very </a:t>
            </a:r>
            <a:r>
              <a:rPr sz="2400" spc="-5" dirty="0">
                <a:solidFill>
                  <a:srgbClr val="3B3B3B"/>
                </a:solidFill>
                <a:latin typeface="Arial"/>
                <a:cs typeface="Arial"/>
              </a:rPr>
              <a:t>low  percentiles, or </a:t>
            </a:r>
            <a:r>
              <a:rPr sz="2400" dirty="0">
                <a:solidFill>
                  <a:srgbClr val="3B3B3B"/>
                </a:solidFill>
                <a:latin typeface="Arial"/>
                <a:cs typeface="Arial"/>
              </a:rPr>
              <a:t>min </a:t>
            </a:r>
            <a:r>
              <a:rPr sz="2400" spc="-5"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max</a:t>
            </a:r>
            <a:endParaRPr sz="2400" dirty="0">
              <a:latin typeface="Arial"/>
              <a:cs typeface="Arial"/>
            </a:endParaRPr>
          </a:p>
          <a:p>
            <a:pPr marL="424815" marR="707390" indent="-412750">
              <a:lnSpc>
                <a:spcPts val="2850"/>
              </a:lnSpc>
              <a:buClr>
                <a:srgbClr val="C4820D"/>
              </a:buClr>
              <a:buChar char="●"/>
              <a:tabLst>
                <a:tab pos="424815" algn="l"/>
                <a:tab pos="425450" algn="l"/>
              </a:tabLst>
            </a:pPr>
            <a:r>
              <a:rPr sz="2400" spc="-5" dirty="0">
                <a:solidFill>
                  <a:srgbClr val="3B3B3B"/>
                </a:solidFill>
                <a:latin typeface="Arial"/>
                <a:cs typeface="Arial"/>
              </a:rPr>
              <a:t>If the probability distribution of </a:t>
            </a:r>
            <a:r>
              <a:rPr sz="2400" dirty="0">
                <a:solidFill>
                  <a:srgbClr val="3B3B3B"/>
                </a:solidFill>
                <a:latin typeface="Arial"/>
                <a:cs typeface="Arial"/>
              </a:rPr>
              <a:t>your statistic </a:t>
            </a:r>
            <a:r>
              <a:rPr sz="2400" spc="-5" dirty="0">
                <a:solidFill>
                  <a:srgbClr val="3B3B3B"/>
                </a:solidFill>
                <a:latin typeface="Arial"/>
                <a:cs typeface="Arial"/>
              </a:rPr>
              <a:t>is not  </a:t>
            </a:r>
            <a:r>
              <a:rPr sz="2400" dirty="0">
                <a:solidFill>
                  <a:srgbClr val="3B3B3B"/>
                </a:solidFill>
                <a:latin typeface="Arial"/>
                <a:cs typeface="Arial"/>
              </a:rPr>
              <a:t>roughly </a:t>
            </a:r>
            <a:r>
              <a:rPr sz="2400" spc="-5" dirty="0">
                <a:solidFill>
                  <a:srgbClr val="3B3B3B"/>
                </a:solidFill>
                <a:latin typeface="Arial"/>
                <a:cs typeface="Arial"/>
              </a:rPr>
              <a:t>bell </a:t>
            </a:r>
            <a:r>
              <a:rPr sz="2400" dirty="0">
                <a:solidFill>
                  <a:srgbClr val="3B3B3B"/>
                </a:solidFill>
                <a:latin typeface="Arial"/>
                <a:cs typeface="Arial"/>
              </a:rPr>
              <a:t>shaped (the shape </a:t>
            </a:r>
            <a:r>
              <a:rPr sz="2400" spc="-5" dirty="0">
                <a:solidFill>
                  <a:srgbClr val="3B3B3B"/>
                </a:solidFill>
                <a:latin typeface="Arial"/>
                <a:cs typeface="Arial"/>
              </a:rPr>
              <a:t>of the empirical  distribution will be </a:t>
            </a:r>
            <a:r>
              <a:rPr sz="2400" dirty="0">
                <a:solidFill>
                  <a:srgbClr val="3B3B3B"/>
                </a:solidFill>
                <a:latin typeface="Arial"/>
                <a:cs typeface="Arial"/>
              </a:rPr>
              <a:t>a</a:t>
            </a:r>
            <a:r>
              <a:rPr sz="2400" spc="-15" dirty="0">
                <a:solidFill>
                  <a:srgbClr val="3B3B3B"/>
                </a:solidFill>
                <a:latin typeface="Arial"/>
                <a:cs typeface="Arial"/>
              </a:rPr>
              <a:t> </a:t>
            </a:r>
            <a:r>
              <a:rPr sz="2400" dirty="0">
                <a:solidFill>
                  <a:srgbClr val="3B3B3B"/>
                </a:solidFill>
                <a:latin typeface="Arial"/>
                <a:cs typeface="Arial"/>
              </a:rPr>
              <a:t>clue)</a:t>
            </a:r>
            <a:endParaRPr sz="2400" dirty="0">
              <a:latin typeface="Arial"/>
              <a:cs typeface="Arial"/>
            </a:endParaRPr>
          </a:p>
        </p:txBody>
      </p:sp>
    </p:spTree>
    <p:extLst>
      <p:ext uri="{BB962C8B-B14F-4D97-AF65-F5344CB8AC3E}">
        <p14:creationId xmlns:p14="http://schemas.microsoft.com/office/powerpoint/2010/main" val="146390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6903720" cy="574040"/>
          </a:xfrm>
          <a:prstGeom prst="rect">
            <a:avLst/>
          </a:prstGeom>
        </p:spPr>
        <p:txBody>
          <a:bodyPr vert="horz" wrap="square" lIns="0" tIns="12700" rIns="0" bIns="0" rtlCol="0">
            <a:spAutoFit/>
          </a:bodyPr>
          <a:lstStyle/>
          <a:p>
            <a:pPr marL="12700">
              <a:lnSpc>
                <a:spcPct val="100000"/>
              </a:lnSpc>
              <a:spcBef>
                <a:spcPts val="100"/>
              </a:spcBef>
            </a:pPr>
            <a:r>
              <a:rPr spc="-10" dirty="0"/>
              <a:t>When </a:t>
            </a:r>
            <a:r>
              <a:rPr i="1" spc="-5" dirty="0">
                <a:latin typeface="Arial"/>
                <a:cs typeface="Arial"/>
              </a:rPr>
              <a:t>Not </a:t>
            </a:r>
            <a:r>
              <a:rPr spc="-5" dirty="0"/>
              <a:t>to Use </a:t>
            </a:r>
            <a:r>
              <a:rPr spc="-10" dirty="0"/>
              <a:t>The</a:t>
            </a:r>
            <a:r>
              <a:rPr spc="-50" dirty="0"/>
              <a:t> </a:t>
            </a:r>
            <a:r>
              <a:rPr spc="-5" dirty="0"/>
              <a:t>Bootstrap</a:t>
            </a:r>
          </a:p>
        </p:txBody>
      </p:sp>
      <p:sp>
        <p:nvSpPr>
          <p:cNvPr id="3" name="object 3"/>
          <p:cNvSpPr txBox="1"/>
          <p:nvPr/>
        </p:nvSpPr>
        <p:spPr>
          <a:xfrm>
            <a:off x="574724" y="1093342"/>
            <a:ext cx="7774305" cy="2224327"/>
          </a:xfrm>
          <a:prstGeom prst="rect">
            <a:avLst/>
          </a:prstGeom>
        </p:spPr>
        <p:txBody>
          <a:bodyPr vert="horz" wrap="square" lIns="0" tIns="10795" rIns="0" bIns="0" rtlCol="0">
            <a:spAutoFit/>
          </a:bodyPr>
          <a:lstStyle/>
          <a:p>
            <a:pPr marL="424815" marR="980440"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If </a:t>
            </a:r>
            <a:r>
              <a:rPr sz="2400" dirty="0">
                <a:solidFill>
                  <a:srgbClr val="3B3B3B"/>
                </a:solidFill>
                <a:latin typeface="Arial"/>
                <a:cs typeface="Arial"/>
              </a:rPr>
              <a:t>you’re </a:t>
            </a:r>
            <a:r>
              <a:rPr sz="2400" spc="-5" dirty="0">
                <a:solidFill>
                  <a:srgbClr val="3B3B3B"/>
                </a:solidFill>
                <a:latin typeface="Arial"/>
                <a:cs typeface="Arial"/>
              </a:rPr>
              <a:t>trying to estimate </a:t>
            </a:r>
            <a:r>
              <a:rPr sz="2400" dirty="0">
                <a:solidFill>
                  <a:srgbClr val="3B3B3B"/>
                </a:solidFill>
                <a:latin typeface="Arial"/>
                <a:cs typeface="Arial"/>
              </a:rPr>
              <a:t>very </a:t>
            </a:r>
            <a:r>
              <a:rPr sz="2400" spc="-5" dirty="0">
                <a:solidFill>
                  <a:srgbClr val="3B3B3B"/>
                </a:solidFill>
                <a:latin typeface="Arial"/>
                <a:cs typeface="Arial"/>
              </a:rPr>
              <a:t>high or </a:t>
            </a:r>
            <a:r>
              <a:rPr sz="2400" dirty="0">
                <a:solidFill>
                  <a:srgbClr val="3B3B3B"/>
                </a:solidFill>
                <a:latin typeface="Arial"/>
                <a:cs typeface="Arial"/>
              </a:rPr>
              <a:t>very </a:t>
            </a:r>
            <a:r>
              <a:rPr sz="2400" spc="-5" dirty="0">
                <a:solidFill>
                  <a:srgbClr val="3B3B3B"/>
                </a:solidFill>
                <a:latin typeface="Arial"/>
                <a:cs typeface="Arial"/>
              </a:rPr>
              <a:t>low  percentiles, or </a:t>
            </a:r>
            <a:r>
              <a:rPr sz="2400" dirty="0">
                <a:solidFill>
                  <a:srgbClr val="3B3B3B"/>
                </a:solidFill>
                <a:latin typeface="Arial"/>
                <a:cs typeface="Arial"/>
              </a:rPr>
              <a:t>min </a:t>
            </a:r>
            <a:r>
              <a:rPr sz="2400" spc="-5"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max</a:t>
            </a:r>
            <a:endParaRPr sz="2400" dirty="0">
              <a:latin typeface="Arial"/>
              <a:cs typeface="Arial"/>
            </a:endParaRPr>
          </a:p>
          <a:p>
            <a:pPr marL="424815" marR="707390" indent="-412750">
              <a:lnSpc>
                <a:spcPts val="2850"/>
              </a:lnSpc>
              <a:buClr>
                <a:srgbClr val="C4820D"/>
              </a:buClr>
              <a:buChar char="●"/>
              <a:tabLst>
                <a:tab pos="424815" algn="l"/>
                <a:tab pos="425450" algn="l"/>
              </a:tabLst>
            </a:pPr>
            <a:r>
              <a:rPr sz="2400" spc="-5" dirty="0">
                <a:solidFill>
                  <a:srgbClr val="3B3B3B"/>
                </a:solidFill>
                <a:latin typeface="Arial"/>
                <a:cs typeface="Arial"/>
              </a:rPr>
              <a:t>If the probability distribution of </a:t>
            </a:r>
            <a:r>
              <a:rPr sz="2400" dirty="0">
                <a:solidFill>
                  <a:srgbClr val="3B3B3B"/>
                </a:solidFill>
                <a:latin typeface="Arial"/>
                <a:cs typeface="Arial"/>
              </a:rPr>
              <a:t>your statistic </a:t>
            </a:r>
            <a:r>
              <a:rPr sz="2400" spc="-5" dirty="0">
                <a:solidFill>
                  <a:srgbClr val="3B3B3B"/>
                </a:solidFill>
                <a:latin typeface="Arial"/>
                <a:cs typeface="Arial"/>
              </a:rPr>
              <a:t>is not  </a:t>
            </a:r>
            <a:r>
              <a:rPr sz="2400" dirty="0">
                <a:solidFill>
                  <a:srgbClr val="3B3B3B"/>
                </a:solidFill>
                <a:latin typeface="Arial"/>
                <a:cs typeface="Arial"/>
              </a:rPr>
              <a:t>roughly </a:t>
            </a:r>
            <a:r>
              <a:rPr sz="2400" spc="-5" dirty="0">
                <a:solidFill>
                  <a:srgbClr val="3B3B3B"/>
                </a:solidFill>
                <a:latin typeface="Arial"/>
                <a:cs typeface="Arial"/>
              </a:rPr>
              <a:t>bell </a:t>
            </a:r>
            <a:r>
              <a:rPr sz="2400" dirty="0">
                <a:solidFill>
                  <a:srgbClr val="3B3B3B"/>
                </a:solidFill>
                <a:latin typeface="Arial"/>
                <a:cs typeface="Arial"/>
              </a:rPr>
              <a:t>shaped (the shape </a:t>
            </a:r>
            <a:r>
              <a:rPr sz="2400" spc="-5" dirty="0">
                <a:solidFill>
                  <a:srgbClr val="3B3B3B"/>
                </a:solidFill>
                <a:latin typeface="Arial"/>
                <a:cs typeface="Arial"/>
              </a:rPr>
              <a:t>of the empirical  distribution will be </a:t>
            </a:r>
            <a:r>
              <a:rPr sz="2400" dirty="0">
                <a:solidFill>
                  <a:srgbClr val="3B3B3B"/>
                </a:solidFill>
                <a:latin typeface="Arial"/>
                <a:cs typeface="Arial"/>
              </a:rPr>
              <a:t>a</a:t>
            </a:r>
            <a:r>
              <a:rPr sz="2400" spc="-15" dirty="0">
                <a:solidFill>
                  <a:srgbClr val="3B3B3B"/>
                </a:solidFill>
                <a:latin typeface="Arial"/>
                <a:cs typeface="Arial"/>
              </a:rPr>
              <a:t> </a:t>
            </a:r>
            <a:r>
              <a:rPr sz="2400" dirty="0">
                <a:solidFill>
                  <a:srgbClr val="3B3B3B"/>
                </a:solidFill>
                <a:latin typeface="Arial"/>
                <a:cs typeface="Arial"/>
              </a:rPr>
              <a:t>clue)</a:t>
            </a:r>
            <a:endParaRPr sz="2400" dirty="0">
              <a:latin typeface="Arial"/>
              <a:cs typeface="Arial"/>
            </a:endParaRPr>
          </a:p>
          <a:p>
            <a:pPr marL="424815" indent="-412750">
              <a:lnSpc>
                <a:spcPts val="2760"/>
              </a:lnSpc>
              <a:buClr>
                <a:srgbClr val="C4820D"/>
              </a:buClr>
              <a:buChar char="●"/>
              <a:tabLst>
                <a:tab pos="424815" algn="l"/>
                <a:tab pos="425450" algn="l"/>
              </a:tabLst>
            </a:pPr>
            <a:r>
              <a:rPr sz="2400" spc="-5" dirty="0">
                <a:solidFill>
                  <a:srgbClr val="3B3B3B"/>
                </a:solidFill>
                <a:latin typeface="Arial"/>
                <a:cs typeface="Arial"/>
              </a:rPr>
              <a:t>If the original </a:t>
            </a:r>
            <a:r>
              <a:rPr sz="2400" dirty="0">
                <a:solidFill>
                  <a:srgbClr val="3B3B3B"/>
                </a:solidFill>
                <a:latin typeface="Arial"/>
                <a:cs typeface="Arial"/>
              </a:rPr>
              <a:t>sample </a:t>
            </a:r>
            <a:r>
              <a:rPr sz="2400" spc="-5" dirty="0">
                <a:solidFill>
                  <a:srgbClr val="3B3B3B"/>
                </a:solidFill>
                <a:latin typeface="Arial"/>
                <a:cs typeface="Arial"/>
              </a:rPr>
              <a:t>is </a:t>
            </a:r>
            <a:r>
              <a:rPr sz="2400" dirty="0">
                <a:solidFill>
                  <a:srgbClr val="3B3B3B"/>
                </a:solidFill>
                <a:latin typeface="Arial"/>
                <a:cs typeface="Arial"/>
              </a:rPr>
              <a:t>very</a:t>
            </a:r>
            <a:r>
              <a:rPr sz="2400" spc="-35" dirty="0">
                <a:solidFill>
                  <a:srgbClr val="3B3B3B"/>
                </a:solidFill>
                <a:latin typeface="Arial"/>
                <a:cs typeface="Arial"/>
              </a:rPr>
              <a:t> </a:t>
            </a:r>
            <a:r>
              <a:rPr sz="2400" dirty="0">
                <a:solidFill>
                  <a:srgbClr val="3B3B3B"/>
                </a:solidFill>
                <a:latin typeface="Arial"/>
                <a:cs typeface="Arial"/>
              </a:rPr>
              <a:t>small</a:t>
            </a:r>
            <a:endParaRPr sz="2400" dirty="0">
              <a:latin typeface="Arial"/>
              <a:cs typeface="Arial"/>
            </a:endParaRPr>
          </a:p>
        </p:txBody>
      </p:sp>
    </p:spTree>
    <p:extLst>
      <p:ext uri="{BB962C8B-B14F-4D97-AF65-F5344CB8AC3E}">
        <p14:creationId xmlns:p14="http://schemas.microsoft.com/office/powerpoint/2010/main" val="37321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5383" y="2240537"/>
            <a:ext cx="7092315" cy="574040"/>
          </a:xfrm>
          <a:prstGeom prst="rect">
            <a:avLst/>
          </a:prstGeom>
        </p:spPr>
        <p:txBody>
          <a:bodyPr vert="horz" wrap="square" lIns="0" tIns="12700" rIns="0" bIns="0" rtlCol="0">
            <a:spAutoFit/>
          </a:bodyPr>
          <a:lstStyle/>
          <a:p>
            <a:pPr marL="12700">
              <a:lnSpc>
                <a:spcPct val="100000"/>
              </a:lnSpc>
              <a:spcBef>
                <a:spcPts val="100"/>
              </a:spcBef>
            </a:pPr>
            <a:r>
              <a:rPr spc="-5" dirty="0"/>
              <a:t>Confidence </a:t>
            </a:r>
            <a:r>
              <a:rPr spc="-10" dirty="0"/>
              <a:t>Intervals For</a:t>
            </a:r>
            <a:r>
              <a:rPr spc="-70" dirty="0"/>
              <a:t> </a:t>
            </a:r>
            <a:r>
              <a:rPr spc="-45" dirty="0"/>
              <a:t>Testing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4712970" cy="574040"/>
          </a:xfrm>
          <a:prstGeom prst="rect">
            <a:avLst/>
          </a:prstGeom>
        </p:spPr>
        <p:txBody>
          <a:bodyPr vert="horz" wrap="square" lIns="0" tIns="12700" rIns="0" bIns="0" rtlCol="0">
            <a:spAutoFit/>
          </a:bodyPr>
          <a:lstStyle/>
          <a:p>
            <a:pPr marL="12700">
              <a:lnSpc>
                <a:spcPct val="100000"/>
              </a:lnSpc>
              <a:spcBef>
                <a:spcPts val="100"/>
              </a:spcBef>
            </a:pPr>
            <a:r>
              <a:rPr spc="-5" dirty="0"/>
              <a:t>Using </a:t>
            </a:r>
            <a:r>
              <a:rPr dirty="0"/>
              <a:t>a </a:t>
            </a:r>
            <a:r>
              <a:rPr spc="-5" dirty="0"/>
              <a:t>CI for</a:t>
            </a:r>
            <a:r>
              <a:rPr spc="-80" dirty="0"/>
              <a:t> </a:t>
            </a:r>
            <a:r>
              <a:rPr spc="-45" dirty="0"/>
              <a:t>Testing</a:t>
            </a:r>
          </a:p>
        </p:txBody>
      </p:sp>
    </p:spTree>
    <p:extLst>
      <p:ext uri="{BB962C8B-B14F-4D97-AF65-F5344CB8AC3E}">
        <p14:creationId xmlns:p14="http://schemas.microsoft.com/office/powerpoint/2010/main" val="1860206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4712970" cy="574040"/>
          </a:xfrm>
          <a:prstGeom prst="rect">
            <a:avLst/>
          </a:prstGeom>
        </p:spPr>
        <p:txBody>
          <a:bodyPr vert="horz" wrap="square" lIns="0" tIns="12700" rIns="0" bIns="0" rtlCol="0">
            <a:spAutoFit/>
          </a:bodyPr>
          <a:lstStyle/>
          <a:p>
            <a:pPr marL="12700">
              <a:lnSpc>
                <a:spcPct val="100000"/>
              </a:lnSpc>
              <a:spcBef>
                <a:spcPts val="100"/>
              </a:spcBef>
            </a:pPr>
            <a:r>
              <a:rPr spc="-5" dirty="0"/>
              <a:t>Using </a:t>
            </a:r>
            <a:r>
              <a:rPr dirty="0"/>
              <a:t>a </a:t>
            </a:r>
            <a:r>
              <a:rPr spc="-5" dirty="0"/>
              <a:t>CI for</a:t>
            </a:r>
            <a:r>
              <a:rPr spc="-80" dirty="0"/>
              <a:t> </a:t>
            </a:r>
            <a:r>
              <a:rPr spc="-45" dirty="0"/>
              <a:t>Testing</a:t>
            </a:r>
          </a:p>
        </p:txBody>
      </p:sp>
      <p:sp>
        <p:nvSpPr>
          <p:cNvPr id="3" name="object 3"/>
          <p:cNvSpPr txBox="1"/>
          <p:nvPr/>
        </p:nvSpPr>
        <p:spPr>
          <a:xfrm>
            <a:off x="530225" y="925593"/>
            <a:ext cx="7407275" cy="749564"/>
          </a:xfrm>
          <a:prstGeom prst="rect">
            <a:avLst/>
          </a:prstGeom>
        </p:spPr>
        <p:txBody>
          <a:bodyPr vert="horz" wrap="square" lIns="0" tIns="10795" rIns="0" bIns="0" rtlCol="0">
            <a:spAutoFit/>
          </a:bodyPr>
          <a:lstStyle/>
          <a:p>
            <a:pPr marL="12700" marR="314960">
              <a:lnSpc>
                <a:spcPct val="100499"/>
              </a:lnSpc>
              <a:spcBef>
                <a:spcPts val="85"/>
              </a:spcBef>
            </a:pPr>
            <a:r>
              <a:rPr sz="2400" i="1" spc="-5" dirty="0">
                <a:solidFill>
                  <a:srgbClr val="3B3B3B"/>
                </a:solidFill>
                <a:latin typeface="Arial"/>
                <a:cs typeface="Arial"/>
              </a:rPr>
              <a:t>What if we want to do </a:t>
            </a:r>
            <a:r>
              <a:rPr sz="2400" i="1" dirty="0">
                <a:solidFill>
                  <a:srgbClr val="3B3B3B"/>
                </a:solidFill>
                <a:latin typeface="Arial"/>
                <a:cs typeface="Arial"/>
              </a:rPr>
              <a:t>a </a:t>
            </a:r>
            <a:r>
              <a:rPr sz="2400" i="1" spc="-5" dirty="0">
                <a:solidFill>
                  <a:srgbClr val="3B3B3B"/>
                </a:solidFill>
                <a:latin typeface="Arial"/>
                <a:cs typeface="Arial"/>
              </a:rPr>
              <a:t>hypothesis test, but we </a:t>
            </a:r>
            <a:r>
              <a:rPr sz="2400" i="1" dirty="0">
                <a:solidFill>
                  <a:srgbClr val="3B3B3B"/>
                </a:solidFill>
                <a:latin typeface="Arial"/>
                <a:cs typeface="Arial"/>
              </a:rPr>
              <a:t>can’t  simulate </a:t>
            </a:r>
            <a:r>
              <a:rPr sz="2400" i="1" spc="-5" dirty="0">
                <a:solidFill>
                  <a:srgbClr val="3B3B3B"/>
                </a:solidFill>
                <a:latin typeface="Arial"/>
                <a:cs typeface="Arial"/>
              </a:rPr>
              <a:t>under the</a:t>
            </a:r>
            <a:r>
              <a:rPr sz="2400" i="1" spc="-25" dirty="0">
                <a:solidFill>
                  <a:srgbClr val="3B3B3B"/>
                </a:solidFill>
                <a:latin typeface="Arial"/>
                <a:cs typeface="Arial"/>
              </a:rPr>
              <a:t> </a:t>
            </a:r>
            <a:r>
              <a:rPr sz="2400" i="1" spc="-5" dirty="0">
                <a:solidFill>
                  <a:srgbClr val="3B3B3B"/>
                </a:solidFill>
                <a:latin typeface="Arial"/>
                <a:cs typeface="Arial"/>
              </a:rPr>
              <a:t>null?</a:t>
            </a:r>
            <a:endParaRPr sz="2400" dirty="0">
              <a:latin typeface="Arial"/>
              <a:cs typeface="Arial"/>
            </a:endParaRPr>
          </a:p>
        </p:txBody>
      </p:sp>
    </p:spTree>
    <p:extLst>
      <p:ext uri="{BB962C8B-B14F-4D97-AF65-F5344CB8AC3E}">
        <p14:creationId xmlns:p14="http://schemas.microsoft.com/office/powerpoint/2010/main" val="72748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4712970" cy="574040"/>
          </a:xfrm>
          <a:prstGeom prst="rect">
            <a:avLst/>
          </a:prstGeom>
        </p:spPr>
        <p:txBody>
          <a:bodyPr vert="horz" wrap="square" lIns="0" tIns="12700" rIns="0" bIns="0" rtlCol="0">
            <a:spAutoFit/>
          </a:bodyPr>
          <a:lstStyle/>
          <a:p>
            <a:pPr marL="12700">
              <a:lnSpc>
                <a:spcPct val="100000"/>
              </a:lnSpc>
              <a:spcBef>
                <a:spcPts val="100"/>
              </a:spcBef>
            </a:pPr>
            <a:r>
              <a:rPr spc="-5" dirty="0"/>
              <a:t>Using </a:t>
            </a:r>
            <a:r>
              <a:rPr dirty="0"/>
              <a:t>a </a:t>
            </a:r>
            <a:r>
              <a:rPr spc="-5" dirty="0"/>
              <a:t>CI for</a:t>
            </a:r>
            <a:r>
              <a:rPr spc="-80" dirty="0"/>
              <a:t> </a:t>
            </a:r>
            <a:r>
              <a:rPr spc="-45" dirty="0"/>
              <a:t>Testing</a:t>
            </a:r>
          </a:p>
        </p:txBody>
      </p:sp>
      <p:sp>
        <p:nvSpPr>
          <p:cNvPr id="3" name="object 3"/>
          <p:cNvSpPr txBox="1"/>
          <p:nvPr/>
        </p:nvSpPr>
        <p:spPr>
          <a:xfrm>
            <a:off x="530225" y="925593"/>
            <a:ext cx="7407275" cy="1903855"/>
          </a:xfrm>
          <a:prstGeom prst="rect">
            <a:avLst/>
          </a:prstGeom>
        </p:spPr>
        <p:txBody>
          <a:bodyPr vert="horz" wrap="square" lIns="0" tIns="10795" rIns="0" bIns="0" rtlCol="0">
            <a:spAutoFit/>
          </a:bodyPr>
          <a:lstStyle/>
          <a:p>
            <a:pPr marL="12700" marR="314960">
              <a:lnSpc>
                <a:spcPct val="100499"/>
              </a:lnSpc>
              <a:spcBef>
                <a:spcPts val="85"/>
              </a:spcBef>
            </a:pPr>
            <a:r>
              <a:rPr sz="2400" i="1" spc="-5" dirty="0">
                <a:solidFill>
                  <a:srgbClr val="3B3B3B"/>
                </a:solidFill>
                <a:latin typeface="Arial"/>
                <a:cs typeface="Arial"/>
              </a:rPr>
              <a:t>What if we want to do </a:t>
            </a:r>
            <a:r>
              <a:rPr sz="2400" i="1" dirty="0">
                <a:solidFill>
                  <a:srgbClr val="3B3B3B"/>
                </a:solidFill>
                <a:latin typeface="Arial"/>
                <a:cs typeface="Arial"/>
              </a:rPr>
              <a:t>a </a:t>
            </a:r>
            <a:r>
              <a:rPr sz="2400" i="1" spc="-5" dirty="0">
                <a:solidFill>
                  <a:srgbClr val="3B3B3B"/>
                </a:solidFill>
                <a:latin typeface="Arial"/>
                <a:cs typeface="Arial"/>
              </a:rPr>
              <a:t>hypothesis test, but we </a:t>
            </a:r>
            <a:r>
              <a:rPr sz="2400" i="1" dirty="0">
                <a:solidFill>
                  <a:srgbClr val="3B3B3B"/>
                </a:solidFill>
                <a:latin typeface="Arial"/>
                <a:cs typeface="Arial"/>
              </a:rPr>
              <a:t>can’t  simulate </a:t>
            </a:r>
            <a:r>
              <a:rPr sz="2400" i="1" spc="-5" dirty="0">
                <a:solidFill>
                  <a:srgbClr val="3B3B3B"/>
                </a:solidFill>
                <a:latin typeface="Arial"/>
                <a:cs typeface="Arial"/>
              </a:rPr>
              <a:t>under the</a:t>
            </a:r>
            <a:r>
              <a:rPr sz="2400" i="1" spc="-25" dirty="0">
                <a:solidFill>
                  <a:srgbClr val="3B3B3B"/>
                </a:solidFill>
                <a:latin typeface="Arial"/>
                <a:cs typeface="Arial"/>
              </a:rPr>
              <a:t> </a:t>
            </a:r>
            <a:r>
              <a:rPr sz="2400" i="1" spc="-5" dirty="0">
                <a:solidFill>
                  <a:srgbClr val="3B3B3B"/>
                </a:solidFill>
                <a:latin typeface="Arial"/>
                <a:cs typeface="Arial"/>
              </a:rPr>
              <a:t>null?</a:t>
            </a:r>
            <a:endParaRPr sz="2400" dirty="0">
              <a:latin typeface="Arial"/>
              <a:cs typeface="Arial"/>
            </a:endParaRPr>
          </a:p>
          <a:p>
            <a:pPr marL="469900" indent="-412750">
              <a:lnSpc>
                <a:spcPct val="100000"/>
              </a:lnSpc>
              <a:spcBef>
                <a:spcPts val="450"/>
              </a:spcBef>
              <a:buClr>
                <a:srgbClr val="C4820D"/>
              </a:buClr>
              <a:buChar char="●"/>
              <a:tabLst>
                <a:tab pos="469265" algn="l"/>
                <a:tab pos="469900" algn="l"/>
              </a:tabLst>
            </a:pPr>
            <a:r>
              <a:rPr sz="2400" spc="-5" dirty="0">
                <a:solidFill>
                  <a:srgbClr val="3B3B3B"/>
                </a:solidFill>
                <a:latin typeface="Arial"/>
                <a:cs typeface="Arial"/>
              </a:rPr>
              <a:t>Null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45"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65"/>
              </a:lnSpc>
              <a:spcBef>
                <a:spcPts val="15"/>
              </a:spcBef>
              <a:buClr>
                <a:srgbClr val="C4820D"/>
              </a:buClr>
              <a:buChar char="●"/>
              <a:tabLst>
                <a:tab pos="469265" algn="l"/>
                <a:tab pos="469900" algn="l"/>
              </a:tabLst>
            </a:pPr>
            <a:r>
              <a:rPr sz="2400" spc="-5" dirty="0">
                <a:solidFill>
                  <a:srgbClr val="3B3B3B"/>
                </a:solidFill>
                <a:latin typeface="Arial"/>
                <a:cs typeface="Arial"/>
              </a:rPr>
              <a:t>Alternative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70"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50"/>
              </a:lnSpc>
              <a:buClr>
                <a:srgbClr val="C4820D"/>
              </a:buClr>
              <a:buChar char="●"/>
              <a:tabLst>
                <a:tab pos="469265" algn="l"/>
                <a:tab pos="469900" algn="l"/>
              </a:tabLst>
            </a:pPr>
            <a:r>
              <a:rPr sz="2400" spc="-15" dirty="0">
                <a:solidFill>
                  <a:srgbClr val="3B3B3B"/>
                </a:solidFill>
                <a:latin typeface="Arial"/>
                <a:cs typeface="Arial"/>
              </a:rPr>
              <a:t>Cutoff </a:t>
            </a:r>
            <a:r>
              <a:rPr sz="2400" spc="-5" dirty="0">
                <a:solidFill>
                  <a:srgbClr val="3B3B3B"/>
                </a:solidFill>
                <a:latin typeface="Arial"/>
                <a:cs typeface="Arial"/>
              </a:rPr>
              <a:t>for P-value:</a:t>
            </a:r>
            <a:r>
              <a:rPr sz="2400" spc="50" dirty="0">
                <a:solidFill>
                  <a:srgbClr val="3B3B3B"/>
                </a:solidFill>
                <a:latin typeface="Arial"/>
                <a:cs typeface="Arial"/>
              </a:rPr>
              <a:t> </a:t>
            </a:r>
            <a:r>
              <a:rPr sz="2400" i="1" dirty="0">
                <a:solidFill>
                  <a:srgbClr val="3B3B3B"/>
                </a:solidFill>
                <a:latin typeface="Arial"/>
                <a:cs typeface="Arial"/>
              </a:rPr>
              <a:t>p</a:t>
            </a:r>
            <a:r>
              <a:rPr sz="2400" dirty="0">
                <a:solidFill>
                  <a:srgbClr val="3B3B3B"/>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2478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051675"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Quantifying</a:t>
            </a:r>
            <a:r>
              <a:rPr spc="-90" dirty="0"/>
              <a:t> </a:t>
            </a:r>
            <a:r>
              <a:rPr spc="-5" dirty="0"/>
              <a:t>Uncertainty</a:t>
            </a:r>
          </a:p>
        </p:txBody>
      </p:sp>
      <p:sp>
        <p:nvSpPr>
          <p:cNvPr id="3" name="object 3"/>
          <p:cNvSpPr txBox="1"/>
          <p:nvPr/>
        </p:nvSpPr>
        <p:spPr>
          <a:xfrm>
            <a:off x="4157363" y="1999413"/>
            <a:ext cx="12103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unknown,</a:t>
            </a:r>
            <a:r>
              <a:rPr sz="1400" spc="-75" dirty="0">
                <a:latin typeface="Arial"/>
                <a:cs typeface="Arial"/>
              </a:rPr>
              <a:t> </a:t>
            </a:r>
            <a:r>
              <a:rPr sz="1400" spc="-5" dirty="0">
                <a:latin typeface="Arial"/>
                <a:cs typeface="Arial"/>
              </a:rPr>
              <a:t>fixed</a:t>
            </a:r>
            <a:endParaRPr sz="1400">
              <a:latin typeface="Arial"/>
              <a:cs typeface="Arial"/>
            </a:endParaRPr>
          </a:p>
        </p:txBody>
      </p:sp>
      <p:sp>
        <p:nvSpPr>
          <p:cNvPr id="4" name="object 4"/>
          <p:cNvSpPr txBox="1"/>
          <p:nvPr/>
        </p:nvSpPr>
        <p:spPr>
          <a:xfrm>
            <a:off x="2440757" y="1962863"/>
            <a:ext cx="1348105" cy="448309"/>
          </a:xfrm>
          <a:prstGeom prst="rect">
            <a:avLst/>
          </a:prstGeom>
        </p:spPr>
        <p:txBody>
          <a:bodyPr vert="horz" wrap="square" lIns="0" tIns="22860" rIns="0" bIns="0" rtlCol="0">
            <a:spAutoFit/>
          </a:bodyPr>
          <a:lstStyle/>
          <a:p>
            <a:pPr marL="372745" marR="5080" indent="-360680">
              <a:lnSpc>
                <a:spcPts val="1650"/>
              </a:lnSpc>
              <a:spcBef>
                <a:spcPts val="180"/>
              </a:spcBef>
            </a:pPr>
            <a:r>
              <a:rPr sz="1400" spc="-5" dirty="0">
                <a:latin typeface="Arial"/>
                <a:cs typeface="Arial"/>
              </a:rPr>
              <a:t>get from</a:t>
            </a:r>
            <a:r>
              <a:rPr sz="1400" spc="-95" dirty="0">
                <a:latin typeface="Arial"/>
                <a:cs typeface="Arial"/>
              </a:rPr>
              <a:t> </a:t>
            </a:r>
            <a:r>
              <a:rPr sz="1400" dirty="0">
                <a:latin typeface="Arial"/>
                <a:cs typeface="Arial"/>
              </a:rPr>
              <a:t>sample:  random</a:t>
            </a:r>
            <a:endParaRPr sz="1400">
              <a:latin typeface="Arial"/>
              <a:cs typeface="Arial"/>
            </a:endParaRPr>
          </a:p>
        </p:txBody>
      </p:sp>
      <p:sp>
        <p:nvSpPr>
          <p:cNvPr id="5" name="object 5"/>
          <p:cNvSpPr txBox="1"/>
          <p:nvPr/>
        </p:nvSpPr>
        <p:spPr>
          <a:xfrm>
            <a:off x="5875827" y="1962863"/>
            <a:ext cx="78613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a:cs typeface="Arial"/>
              </a:rPr>
              <a:t>unknown,</a:t>
            </a:r>
            <a:endParaRPr sz="1400">
              <a:latin typeface="Arial"/>
              <a:cs typeface="Arial"/>
            </a:endParaRPr>
          </a:p>
          <a:p>
            <a:pPr marL="66675">
              <a:lnSpc>
                <a:spcPts val="1664"/>
              </a:lnSpc>
            </a:pPr>
            <a:r>
              <a:rPr sz="1400" b="1" i="1" spc="-5" dirty="0">
                <a:latin typeface="Arial"/>
                <a:cs typeface="Arial"/>
              </a:rPr>
              <a:t>random</a:t>
            </a:r>
            <a:endParaRPr sz="1400">
              <a:latin typeface="Arial"/>
              <a:cs typeface="Arial"/>
            </a:endParaRPr>
          </a:p>
        </p:txBody>
      </p:sp>
      <p:sp>
        <p:nvSpPr>
          <p:cNvPr id="6" name="object 6"/>
          <p:cNvSpPr txBox="1"/>
          <p:nvPr/>
        </p:nvSpPr>
        <p:spPr>
          <a:xfrm>
            <a:off x="574724" y="973327"/>
            <a:ext cx="6109335" cy="996950"/>
          </a:xfrm>
          <a:prstGeom prst="rect">
            <a:avLst/>
          </a:prstGeom>
        </p:spPr>
        <p:txBody>
          <a:bodyPr vert="horz" wrap="square" lIns="0" tIns="132715" rIns="0" bIns="0" rtlCol="0">
            <a:spAutoFit/>
          </a:bodyPr>
          <a:lstStyle/>
          <a:p>
            <a:pPr marL="424815" indent="-412750">
              <a:lnSpc>
                <a:spcPct val="100000"/>
              </a:lnSpc>
              <a:spcBef>
                <a:spcPts val="1045"/>
              </a:spcBef>
              <a:buClr>
                <a:srgbClr val="C4820D"/>
              </a:buClr>
              <a:buChar char="●"/>
              <a:tabLst>
                <a:tab pos="424815" algn="l"/>
                <a:tab pos="425450" algn="l"/>
              </a:tabLst>
            </a:pPr>
            <a:r>
              <a:rPr sz="2400" spc="-5" dirty="0">
                <a:solidFill>
                  <a:srgbClr val="3B3B3B"/>
                </a:solidFill>
                <a:latin typeface="Arial"/>
                <a:cs typeface="Arial"/>
              </a:rPr>
              <a:t>The estimate is usually not exactly</a:t>
            </a:r>
            <a:r>
              <a:rPr sz="2400" spc="-55" dirty="0">
                <a:solidFill>
                  <a:srgbClr val="3B3B3B"/>
                </a:solidFill>
                <a:latin typeface="Arial"/>
                <a:cs typeface="Arial"/>
              </a:rPr>
              <a:t> </a:t>
            </a:r>
            <a:r>
              <a:rPr sz="2400" dirty="0">
                <a:solidFill>
                  <a:srgbClr val="3B3B3B"/>
                </a:solidFill>
                <a:latin typeface="Arial"/>
                <a:cs typeface="Arial"/>
              </a:rPr>
              <a:t>right:</a:t>
            </a:r>
            <a:endParaRPr sz="2400">
              <a:latin typeface="Arial"/>
              <a:cs typeface="Arial"/>
            </a:endParaRPr>
          </a:p>
          <a:p>
            <a:pPr marL="1896110">
              <a:lnSpc>
                <a:spcPct val="100000"/>
              </a:lnSpc>
              <a:spcBef>
                <a:spcPts val="944"/>
              </a:spcBef>
            </a:pPr>
            <a:r>
              <a:rPr sz="2400" b="1" spc="-5" dirty="0">
                <a:solidFill>
                  <a:srgbClr val="3B7EA1"/>
                </a:solidFill>
                <a:latin typeface="Arial"/>
                <a:cs typeface="Arial"/>
              </a:rPr>
              <a:t>Estimate </a:t>
            </a:r>
            <a:r>
              <a:rPr sz="2400" b="1" dirty="0">
                <a:solidFill>
                  <a:srgbClr val="3B3B3B"/>
                </a:solidFill>
                <a:latin typeface="Arial"/>
                <a:cs typeface="Arial"/>
              </a:rPr>
              <a:t>= </a:t>
            </a:r>
            <a:r>
              <a:rPr sz="2400" b="1" spc="-5" dirty="0">
                <a:solidFill>
                  <a:srgbClr val="3B3B3B"/>
                </a:solidFill>
                <a:latin typeface="Arial"/>
                <a:cs typeface="Arial"/>
              </a:rPr>
              <a:t>Parameter </a:t>
            </a:r>
            <a:r>
              <a:rPr sz="2400" b="1" dirty="0">
                <a:solidFill>
                  <a:srgbClr val="3B3B3B"/>
                </a:solidFill>
                <a:latin typeface="Arial"/>
                <a:cs typeface="Arial"/>
              </a:rPr>
              <a:t>+</a:t>
            </a:r>
            <a:r>
              <a:rPr sz="2400" b="1" spc="-40" dirty="0">
                <a:solidFill>
                  <a:srgbClr val="3B3B3B"/>
                </a:solidFill>
                <a:latin typeface="Arial"/>
                <a:cs typeface="Arial"/>
              </a:rPr>
              <a:t> </a:t>
            </a:r>
            <a:r>
              <a:rPr sz="2400" b="1" spc="-5" dirty="0">
                <a:solidFill>
                  <a:srgbClr val="F40017"/>
                </a:solidFill>
                <a:latin typeface="Arial"/>
                <a:cs typeface="Arial"/>
              </a:rPr>
              <a:t>Error</a:t>
            </a:r>
            <a:endParaRPr sz="2400">
              <a:latin typeface="Arial"/>
              <a:cs typeface="Arial"/>
            </a:endParaRPr>
          </a:p>
        </p:txBody>
      </p:sp>
      <p:sp>
        <p:nvSpPr>
          <p:cNvPr id="7" name="object 7"/>
          <p:cNvSpPr txBox="1"/>
          <p:nvPr/>
        </p:nvSpPr>
        <p:spPr>
          <a:xfrm>
            <a:off x="574724" y="2664968"/>
            <a:ext cx="7412990" cy="38215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How big is </a:t>
            </a:r>
            <a:r>
              <a:rPr sz="2400" dirty="0">
                <a:solidFill>
                  <a:srgbClr val="3B3B3B"/>
                </a:solidFill>
                <a:latin typeface="Arial"/>
                <a:cs typeface="Arial"/>
              </a:rPr>
              <a:t>a </a:t>
            </a:r>
            <a:r>
              <a:rPr sz="2400" spc="-5" dirty="0">
                <a:solidFill>
                  <a:srgbClr val="3B3B3B"/>
                </a:solidFill>
                <a:latin typeface="Arial"/>
                <a:cs typeface="Arial"/>
              </a:rPr>
              <a:t>typical</a:t>
            </a:r>
            <a:r>
              <a:rPr sz="2400" spc="-25" dirty="0">
                <a:solidFill>
                  <a:srgbClr val="3B3B3B"/>
                </a:solidFill>
                <a:latin typeface="Arial"/>
                <a:cs typeface="Arial"/>
              </a:rPr>
              <a:t> </a:t>
            </a:r>
            <a:r>
              <a:rPr sz="2400" spc="-5" dirty="0">
                <a:solidFill>
                  <a:srgbClr val="3B3B3B"/>
                </a:solidFill>
                <a:latin typeface="Arial"/>
                <a:cs typeface="Arial"/>
              </a:rPr>
              <a:t>error?</a:t>
            </a:r>
            <a:endParaRPr sz="2400" dirty="0">
              <a:latin typeface="Arial"/>
              <a:cs typeface="Arial"/>
            </a:endParaRPr>
          </a:p>
        </p:txBody>
      </p:sp>
    </p:spTree>
    <p:extLst>
      <p:ext uri="{BB962C8B-B14F-4D97-AF65-F5344CB8AC3E}">
        <p14:creationId xmlns:p14="http://schemas.microsoft.com/office/powerpoint/2010/main" val="1189792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4712970" cy="574040"/>
          </a:xfrm>
          <a:prstGeom prst="rect">
            <a:avLst/>
          </a:prstGeom>
        </p:spPr>
        <p:txBody>
          <a:bodyPr vert="horz" wrap="square" lIns="0" tIns="12700" rIns="0" bIns="0" rtlCol="0">
            <a:spAutoFit/>
          </a:bodyPr>
          <a:lstStyle/>
          <a:p>
            <a:pPr marL="12700">
              <a:lnSpc>
                <a:spcPct val="100000"/>
              </a:lnSpc>
              <a:spcBef>
                <a:spcPts val="100"/>
              </a:spcBef>
            </a:pPr>
            <a:r>
              <a:rPr spc="-5" dirty="0"/>
              <a:t>Using </a:t>
            </a:r>
            <a:r>
              <a:rPr dirty="0"/>
              <a:t>a </a:t>
            </a:r>
            <a:r>
              <a:rPr spc="-5" dirty="0"/>
              <a:t>CI for</a:t>
            </a:r>
            <a:r>
              <a:rPr spc="-80" dirty="0"/>
              <a:t> </a:t>
            </a:r>
            <a:r>
              <a:rPr spc="-45" dirty="0"/>
              <a:t>Testing</a:t>
            </a:r>
          </a:p>
        </p:txBody>
      </p:sp>
      <p:sp>
        <p:nvSpPr>
          <p:cNvPr id="3" name="object 3"/>
          <p:cNvSpPr txBox="1"/>
          <p:nvPr/>
        </p:nvSpPr>
        <p:spPr>
          <a:xfrm>
            <a:off x="530225" y="925593"/>
            <a:ext cx="7407275" cy="3721100"/>
          </a:xfrm>
          <a:prstGeom prst="rect">
            <a:avLst/>
          </a:prstGeom>
        </p:spPr>
        <p:txBody>
          <a:bodyPr vert="horz" wrap="square" lIns="0" tIns="10795" rIns="0" bIns="0" rtlCol="0">
            <a:spAutoFit/>
          </a:bodyPr>
          <a:lstStyle/>
          <a:p>
            <a:pPr marL="12700" marR="314960">
              <a:lnSpc>
                <a:spcPct val="100499"/>
              </a:lnSpc>
              <a:spcBef>
                <a:spcPts val="85"/>
              </a:spcBef>
            </a:pPr>
            <a:r>
              <a:rPr sz="2400" i="1" spc="-5" dirty="0">
                <a:solidFill>
                  <a:srgbClr val="3B3B3B"/>
                </a:solidFill>
                <a:latin typeface="Arial"/>
                <a:cs typeface="Arial"/>
              </a:rPr>
              <a:t>What if we want to do </a:t>
            </a:r>
            <a:r>
              <a:rPr sz="2400" i="1" dirty="0">
                <a:solidFill>
                  <a:srgbClr val="3B3B3B"/>
                </a:solidFill>
                <a:latin typeface="Arial"/>
                <a:cs typeface="Arial"/>
              </a:rPr>
              <a:t>a </a:t>
            </a:r>
            <a:r>
              <a:rPr sz="2400" i="1" spc="-5" dirty="0">
                <a:solidFill>
                  <a:srgbClr val="3B3B3B"/>
                </a:solidFill>
                <a:latin typeface="Arial"/>
                <a:cs typeface="Arial"/>
              </a:rPr>
              <a:t>hypothesis test, but we </a:t>
            </a:r>
            <a:r>
              <a:rPr sz="2400" i="1" dirty="0">
                <a:solidFill>
                  <a:srgbClr val="3B3B3B"/>
                </a:solidFill>
                <a:latin typeface="Arial"/>
                <a:cs typeface="Arial"/>
              </a:rPr>
              <a:t>can’t  simulate </a:t>
            </a:r>
            <a:r>
              <a:rPr sz="2400" i="1" spc="-5" dirty="0">
                <a:solidFill>
                  <a:srgbClr val="3B3B3B"/>
                </a:solidFill>
                <a:latin typeface="Arial"/>
                <a:cs typeface="Arial"/>
              </a:rPr>
              <a:t>under the</a:t>
            </a:r>
            <a:r>
              <a:rPr sz="2400" i="1" spc="-25" dirty="0">
                <a:solidFill>
                  <a:srgbClr val="3B3B3B"/>
                </a:solidFill>
                <a:latin typeface="Arial"/>
                <a:cs typeface="Arial"/>
              </a:rPr>
              <a:t> </a:t>
            </a:r>
            <a:r>
              <a:rPr sz="2400" i="1" spc="-5" dirty="0">
                <a:solidFill>
                  <a:srgbClr val="3B3B3B"/>
                </a:solidFill>
                <a:latin typeface="Arial"/>
                <a:cs typeface="Arial"/>
              </a:rPr>
              <a:t>null?</a:t>
            </a:r>
            <a:endParaRPr sz="2400" dirty="0">
              <a:latin typeface="Arial"/>
              <a:cs typeface="Arial"/>
            </a:endParaRPr>
          </a:p>
          <a:p>
            <a:pPr marL="469900" indent="-412750">
              <a:lnSpc>
                <a:spcPct val="100000"/>
              </a:lnSpc>
              <a:spcBef>
                <a:spcPts val="450"/>
              </a:spcBef>
              <a:buClr>
                <a:srgbClr val="C4820D"/>
              </a:buClr>
              <a:buChar char="●"/>
              <a:tabLst>
                <a:tab pos="469265" algn="l"/>
                <a:tab pos="469900" algn="l"/>
              </a:tabLst>
            </a:pPr>
            <a:r>
              <a:rPr sz="2400" spc="-5" dirty="0">
                <a:solidFill>
                  <a:srgbClr val="3B3B3B"/>
                </a:solidFill>
                <a:latin typeface="Arial"/>
                <a:cs typeface="Arial"/>
              </a:rPr>
              <a:t>Null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45"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65"/>
              </a:lnSpc>
              <a:spcBef>
                <a:spcPts val="15"/>
              </a:spcBef>
              <a:buClr>
                <a:srgbClr val="C4820D"/>
              </a:buClr>
              <a:buChar char="●"/>
              <a:tabLst>
                <a:tab pos="469265" algn="l"/>
                <a:tab pos="469900" algn="l"/>
              </a:tabLst>
            </a:pPr>
            <a:r>
              <a:rPr sz="2400" spc="-5" dirty="0">
                <a:solidFill>
                  <a:srgbClr val="3B3B3B"/>
                </a:solidFill>
                <a:latin typeface="Arial"/>
                <a:cs typeface="Arial"/>
              </a:rPr>
              <a:t>Alternative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70"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50"/>
              </a:lnSpc>
              <a:buClr>
                <a:srgbClr val="C4820D"/>
              </a:buClr>
              <a:buChar char="●"/>
              <a:tabLst>
                <a:tab pos="469265" algn="l"/>
                <a:tab pos="469900" algn="l"/>
              </a:tabLst>
            </a:pPr>
            <a:r>
              <a:rPr sz="2400" spc="-15" dirty="0">
                <a:solidFill>
                  <a:srgbClr val="3B3B3B"/>
                </a:solidFill>
                <a:latin typeface="Arial"/>
                <a:cs typeface="Arial"/>
              </a:rPr>
              <a:t>Cutoff </a:t>
            </a:r>
            <a:r>
              <a:rPr sz="2400" spc="-5" dirty="0">
                <a:solidFill>
                  <a:srgbClr val="3B3B3B"/>
                </a:solidFill>
                <a:latin typeface="Arial"/>
                <a:cs typeface="Arial"/>
              </a:rPr>
              <a:t>for P-value:</a:t>
            </a:r>
            <a:r>
              <a:rPr sz="2400" spc="50" dirty="0">
                <a:solidFill>
                  <a:srgbClr val="3B3B3B"/>
                </a:solidFill>
                <a:latin typeface="Arial"/>
                <a:cs typeface="Arial"/>
              </a:rPr>
              <a:t> </a:t>
            </a:r>
            <a:r>
              <a:rPr sz="2400" i="1" dirty="0">
                <a:solidFill>
                  <a:srgbClr val="3B3B3B"/>
                </a:solidFill>
                <a:latin typeface="Arial"/>
                <a:cs typeface="Arial"/>
              </a:rPr>
              <a:t>p</a:t>
            </a:r>
            <a:r>
              <a:rPr sz="2400" dirty="0">
                <a:solidFill>
                  <a:srgbClr val="3B3B3B"/>
                </a:solidFill>
                <a:latin typeface="Arial"/>
                <a:cs typeface="Arial"/>
              </a:rPr>
              <a:t>%</a:t>
            </a:r>
            <a:endParaRPr sz="2400" dirty="0">
              <a:latin typeface="Arial"/>
              <a:cs typeface="Arial"/>
            </a:endParaRPr>
          </a:p>
          <a:p>
            <a:pPr marL="469900" indent="-412750">
              <a:lnSpc>
                <a:spcPts val="2850"/>
              </a:lnSpc>
              <a:buClr>
                <a:srgbClr val="C4820D"/>
              </a:buClr>
              <a:buChar char="●"/>
              <a:tabLst>
                <a:tab pos="469265" algn="l"/>
                <a:tab pos="469900" algn="l"/>
              </a:tabLst>
            </a:pPr>
            <a:r>
              <a:rPr sz="2400" dirty="0">
                <a:solidFill>
                  <a:srgbClr val="3B3B3B"/>
                </a:solidFill>
                <a:latin typeface="Arial"/>
                <a:cs typeface="Arial"/>
              </a:rPr>
              <a:t>Method:</a:t>
            </a:r>
            <a:endParaRPr sz="2400" dirty="0">
              <a:latin typeface="Arial"/>
              <a:cs typeface="Arial"/>
            </a:endParaRPr>
          </a:p>
          <a:p>
            <a:pPr marL="927100" marR="5080" lvl="1" indent="-412750">
              <a:lnSpc>
                <a:spcPts val="2850"/>
              </a:lnSpc>
              <a:spcBef>
                <a:spcPts val="105"/>
              </a:spcBef>
              <a:buClr>
                <a:srgbClr val="C4820D"/>
              </a:buClr>
              <a:buChar char="○"/>
              <a:tabLst>
                <a:tab pos="926465" algn="l"/>
                <a:tab pos="927100" algn="l"/>
              </a:tabLst>
            </a:pPr>
            <a:r>
              <a:rPr sz="2400" spc="-5" dirty="0">
                <a:solidFill>
                  <a:srgbClr val="3B3B3B"/>
                </a:solidFill>
                <a:latin typeface="Arial"/>
                <a:cs typeface="Arial"/>
              </a:rPr>
              <a:t>Construct </a:t>
            </a:r>
            <a:r>
              <a:rPr sz="2400" dirty="0">
                <a:solidFill>
                  <a:srgbClr val="3B3B3B"/>
                </a:solidFill>
                <a:latin typeface="Arial"/>
                <a:cs typeface="Arial"/>
              </a:rPr>
              <a:t>a (100-</a:t>
            </a:r>
            <a:r>
              <a:rPr sz="2400" i="1" dirty="0">
                <a:solidFill>
                  <a:srgbClr val="3B3B3B"/>
                </a:solidFill>
                <a:latin typeface="Arial"/>
                <a:cs typeface="Arial"/>
              </a:rPr>
              <a:t>p</a:t>
            </a:r>
            <a:r>
              <a:rPr sz="2400" dirty="0">
                <a:solidFill>
                  <a:srgbClr val="3B3B3B"/>
                </a:solidFill>
                <a:latin typeface="Arial"/>
                <a:cs typeface="Arial"/>
              </a:rPr>
              <a:t>)% confidence </a:t>
            </a:r>
            <a:r>
              <a:rPr sz="2400" spc="-5" dirty="0">
                <a:solidFill>
                  <a:srgbClr val="3B3B3B"/>
                </a:solidFill>
                <a:latin typeface="Arial"/>
                <a:cs typeface="Arial"/>
              </a:rPr>
              <a:t>interval for</a:t>
            </a:r>
            <a:r>
              <a:rPr sz="2400" spc="-100" dirty="0">
                <a:solidFill>
                  <a:srgbClr val="3B3B3B"/>
                </a:solidFill>
                <a:latin typeface="Arial"/>
                <a:cs typeface="Arial"/>
              </a:rPr>
              <a:t> </a:t>
            </a:r>
            <a:r>
              <a:rPr sz="2400" spc="-5" dirty="0">
                <a:solidFill>
                  <a:srgbClr val="3B3B3B"/>
                </a:solidFill>
                <a:latin typeface="Arial"/>
                <a:cs typeface="Arial"/>
              </a:rPr>
              <a:t>the  population</a:t>
            </a:r>
            <a:r>
              <a:rPr sz="2400" spc="-10" dirty="0">
                <a:solidFill>
                  <a:srgbClr val="3B3B3B"/>
                </a:solidFill>
                <a:latin typeface="Arial"/>
                <a:cs typeface="Arial"/>
              </a:rPr>
              <a:t> </a:t>
            </a:r>
            <a:r>
              <a:rPr sz="2400" spc="-5" dirty="0">
                <a:solidFill>
                  <a:srgbClr val="3B3B3B"/>
                </a:solidFill>
                <a:latin typeface="Arial"/>
                <a:cs typeface="Arial"/>
              </a:rPr>
              <a:t>average</a:t>
            </a:r>
            <a:endParaRPr sz="2400" dirty="0">
              <a:latin typeface="Arial"/>
              <a:cs typeface="Arial"/>
            </a:endParaRPr>
          </a:p>
          <a:p>
            <a:pPr marL="927100" lvl="1" indent="-412750">
              <a:lnSpc>
                <a:spcPts val="2745"/>
              </a:lnSpc>
              <a:buClr>
                <a:srgbClr val="C4820D"/>
              </a:buClr>
              <a:buChar char="○"/>
              <a:tabLst>
                <a:tab pos="926465" algn="l"/>
                <a:tab pos="927100" algn="l"/>
              </a:tabLst>
            </a:pPr>
            <a:r>
              <a:rPr sz="2400" spc="-5" dirty="0">
                <a:solidFill>
                  <a:srgbClr val="3B3B3B"/>
                </a:solidFill>
                <a:latin typeface="Arial"/>
                <a:cs typeface="Arial"/>
              </a:rPr>
              <a:t>If </a:t>
            </a:r>
            <a:r>
              <a:rPr sz="2400" i="1" dirty="0">
                <a:solidFill>
                  <a:srgbClr val="3B3B3B"/>
                </a:solidFill>
                <a:latin typeface="Arial"/>
                <a:cs typeface="Arial"/>
              </a:rPr>
              <a:t>x </a:t>
            </a:r>
            <a:r>
              <a:rPr sz="2400" spc="-5" dirty="0">
                <a:solidFill>
                  <a:srgbClr val="3B3B3B"/>
                </a:solidFill>
                <a:latin typeface="Arial"/>
                <a:cs typeface="Arial"/>
              </a:rPr>
              <a:t>is not in the interval, </a:t>
            </a:r>
            <a:r>
              <a:rPr sz="2400" dirty="0">
                <a:solidFill>
                  <a:srgbClr val="3B3B3B"/>
                </a:solidFill>
                <a:latin typeface="Arial"/>
                <a:cs typeface="Arial"/>
              </a:rPr>
              <a:t>reject </a:t>
            </a:r>
            <a:r>
              <a:rPr sz="2400" spc="-5" dirty="0">
                <a:solidFill>
                  <a:srgbClr val="3B3B3B"/>
                </a:solidFill>
                <a:latin typeface="Arial"/>
                <a:cs typeface="Arial"/>
              </a:rPr>
              <a:t>the</a:t>
            </a:r>
            <a:r>
              <a:rPr sz="2400" spc="-45" dirty="0">
                <a:solidFill>
                  <a:srgbClr val="3B3B3B"/>
                </a:solidFill>
                <a:latin typeface="Arial"/>
                <a:cs typeface="Arial"/>
              </a:rPr>
              <a:t> </a:t>
            </a:r>
            <a:r>
              <a:rPr sz="2400" spc="-5" dirty="0">
                <a:solidFill>
                  <a:srgbClr val="3B3B3B"/>
                </a:solidFill>
                <a:latin typeface="Arial"/>
                <a:cs typeface="Arial"/>
              </a:rPr>
              <a:t>null</a:t>
            </a:r>
            <a:endParaRPr sz="2400" dirty="0">
              <a:latin typeface="Arial"/>
              <a:cs typeface="Arial"/>
            </a:endParaRPr>
          </a:p>
          <a:p>
            <a:pPr marL="927100" lvl="1" indent="-412750">
              <a:lnSpc>
                <a:spcPts val="2865"/>
              </a:lnSpc>
              <a:buClr>
                <a:srgbClr val="C4820D"/>
              </a:buClr>
              <a:buChar char="○"/>
              <a:tabLst>
                <a:tab pos="926465" algn="l"/>
                <a:tab pos="927100" algn="l"/>
              </a:tabLst>
            </a:pPr>
            <a:r>
              <a:rPr sz="2400" spc="-5" dirty="0">
                <a:solidFill>
                  <a:srgbClr val="3B3B3B"/>
                </a:solidFill>
                <a:latin typeface="Arial"/>
                <a:cs typeface="Arial"/>
              </a:rPr>
              <a:t>If </a:t>
            </a:r>
            <a:r>
              <a:rPr sz="2400" i="1" dirty="0">
                <a:solidFill>
                  <a:srgbClr val="3B3B3B"/>
                </a:solidFill>
                <a:latin typeface="Arial"/>
                <a:cs typeface="Arial"/>
              </a:rPr>
              <a:t>x </a:t>
            </a:r>
            <a:r>
              <a:rPr sz="2400" spc="-5" dirty="0">
                <a:solidFill>
                  <a:srgbClr val="3B3B3B"/>
                </a:solidFill>
                <a:latin typeface="Arial"/>
                <a:cs typeface="Arial"/>
              </a:rPr>
              <a:t>is in the interval, </a:t>
            </a:r>
            <a:r>
              <a:rPr sz="2400" dirty="0">
                <a:solidFill>
                  <a:srgbClr val="3B3B3B"/>
                </a:solidFill>
                <a:latin typeface="Arial"/>
                <a:cs typeface="Arial"/>
              </a:rPr>
              <a:t>can’t reject </a:t>
            </a:r>
            <a:r>
              <a:rPr sz="2400" spc="-5" dirty="0">
                <a:solidFill>
                  <a:srgbClr val="3B3B3B"/>
                </a:solidFill>
                <a:latin typeface="Arial"/>
                <a:cs typeface="Arial"/>
              </a:rPr>
              <a:t>the</a:t>
            </a:r>
            <a:r>
              <a:rPr sz="2400" spc="-55" dirty="0">
                <a:solidFill>
                  <a:srgbClr val="3B3B3B"/>
                </a:solidFill>
                <a:latin typeface="Arial"/>
                <a:cs typeface="Arial"/>
              </a:rPr>
              <a:t> </a:t>
            </a:r>
            <a:r>
              <a:rPr sz="2400" spc="-5" dirty="0">
                <a:solidFill>
                  <a:srgbClr val="3B3B3B"/>
                </a:solidFill>
                <a:latin typeface="Arial"/>
                <a:cs typeface="Arial"/>
              </a:rPr>
              <a:t>null</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4712970" cy="574040"/>
          </a:xfrm>
          <a:prstGeom prst="rect">
            <a:avLst/>
          </a:prstGeom>
        </p:spPr>
        <p:txBody>
          <a:bodyPr vert="horz" wrap="square" lIns="0" tIns="12700" rIns="0" bIns="0" rtlCol="0">
            <a:spAutoFit/>
          </a:bodyPr>
          <a:lstStyle/>
          <a:p>
            <a:pPr marL="12700">
              <a:lnSpc>
                <a:spcPct val="100000"/>
              </a:lnSpc>
              <a:spcBef>
                <a:spcPts val="100"/>
              </a:spcBef>
            </a:pPr>
            <a:r>
              <a:rPr spc="-5" dirty="0"/>
              <a:t>Using </a:t>
            </a:r>
            <a:r>
              <a:rPr dirty="0"/>
              <a:t>a </a:t>
            </a:r>
            <a:r>
              <a:rPr spc="-5" dirty="0"/>
              <a:t>CI for</a:t>
            </a:r>
            <a:r>
              <a:rPr spc="-80" dirty="0"/>
              <a:t> </a:t>
            </a:r>
            <a:r>
              <a:rPr spc="-45" dirty="0"/>
              <a:t>Testing</a:t>
            </a:r>
          </a:p>
        </p:txBody>
      </p:sp>
      <p:sp>
        <p:nvSpPr>
          <p:cNvPr id="3" name="object 3"/>
          <p:cNvSpPr txBox="1"/>
          <p:nvPr/>
        </p:nvSpPr>
        <p:spPr>
          <a:xfrm>
            <a:off x="530225" y="925593"/>
            <a:ext cx="7407275" cy="3721100"/>
          </a:xfrm>
          <a:prstGeom prst="rect">
            <a:avLst/>
          </a:prstGeom>
        </p:spPr>
        <p:txBody>
          <a:bodyPr vert="horz" wrap="square" lIns="0" tIns="10795" rIns="0" bIns="0" rtlCol="0">
            <a:spAutoFit/>
          </a:bodyPr>
          <a:lstStyle/>
          <a:p>
            <a:pPr marL="12700" marR="314960">
              <a:lnSpc>
                <a:spcPct val="100499"/>
              </a:lnSpc>
              <a:spcBef>
                <a:spcPts val="85"/>
              </a:spcBef>
            </a:pPr>
            <a:r>
              <a:rPr sz="2400" i="1" spc="-5" dirty="0">
                <a:solidFill>
                  <a:srgbClr val="3B3B3B"/>
                </a:solidFill>
                <a:latin typeface="Arial"/>
                <a:cs typeface="Arial"/>
              </a:rPr>
              <a:t>What if we want to do </a:t>
            </a:r>
            <a:r>
              <a:rPr sz="2400" i="1" dirty="0">
                <a:solidFill>
                  <a:srgbClr val="3B3B3B"/>
                </a:solidFill>
                <a:latin typeface="Arial"/>
                <a:cs typeface="Arial"/>
              </a:rPr>
              <a:t>a </a:t>
            </a:r>
            <a:r>
              <a:rPr sz="2400" i="1" spc="-5" dirty="0">
                <a:solidFill>
                  <a:srgbClr val="3B3B3B"/>
                </a:solidFill>
                <a:latin typeface="Arial"/>
                <a:cs typeface="Arial"/>
              </a:rPr>
              <a:t>hypothesis test, but we </a:t>
            </a:r>
            <a:r>
              <a:rPr sz="2400" i="1" dirty="0">
                <a:solidFill>
                  <a:srgbClr val="3B3B3B"/>
                </a:solidFill>
                <a:latin typeface="Arial"/>
                <a:cs typeface="Arial"/>
              </a:rPr>
              <a:t>can’t  simulate </a:t>
            </a:r>
            <a:r>
              <a:rPr sz="2400" i="1" spc="-5" dirty="0">
                <a:solidFill>
                  <a:srgbClr val="3B3B3B"/>
                </a:solidFill>
                <a:latin typeface="Arial"/>
                <a:cs typeface="Arial"/>
              </a:rPr>
              <a:t>under the</a:t>
            </a:r>
            <a:r>
              <a:rPr sz="2400" i="1" spc="-25" dirty="0">
                <a:solidFill>
                  <a:srgbClr val="3B3B3B"/>
                </a:solidFill>
                <a:latin typeface="Arial"/>
                <a:cs typeface="Arial"/>
              </a:rPr>
              <a:t> </a:t>
            </a:r>
            <a:r>
              <a:rPr sz="2400" i="1" spc="-5" dirty="0">
                <a:solidFill>
                  <a:srgbClr val="3B3B3B"/>
                </a:solidFill>
                <a:latin typeface="Arial"/>
                <a:cs typeface="Arial"/>
              </a:rPr>
              <a:t>null?</a:t>
            </a:r>
            <a:endParaRPr sz="2400" dirty="0">
              <a:latin typeface="Arial"/>
              <a:cs typeface="Arial"/>
            </a:endParaRPr>
          </a:p>
          <a:p>
            <a:pPr marL="469900" indent="-412750">
              <a:lnSpc>
                <a:spcPct val="100000"/>
              </a:lnSpc>
              <a:spcBef>
                <a:spcPts val="450"/>
              </a:spcBef>
              <a:buClr>
                <a:srgbClr val="C4820D"/>
              </a:buClr>
              <a:buChar char="●"/>
              <a:tabLst>
                <a:tab pos="469265" algn="l"/>
                <a:tab pos="469900" algn="l"/>
              </a:tabLst>
            </a:pPr>
            <a:r>
              <a:rPr sz="2400" spc="-5" dirty="0">
                <a:solidFill>
                  <a:srgbClr val="3B3B3B"/>
                </a:solidFill>
                <a:latin typeface="Arial"/>
                <a:cs typeface="Arial"/>
              </a:rPr>
              <a:t>Null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45"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65"/>
              </a:lnSpc>
              <a:spcBef>
                <a:spcPts val="15"/>
              </a:spcBef>
              <a:buClr>
                <a:srgbClr val="C4820D"/>
              </a:buClr>
              <a:buChar char="●"/>
              <a:tabLst>
                <a:tab pos="469265" algn="l"/>
                <a:tab pos="469900" algn="l"/>
              </a:tabLst>
            </a:pPr>
            <a:r>
              <a:rPr sz="2400" spc="-5" dirty="0">
                <a:solidFill>
                  <a:srgbClr val="3B3B3B"/>
                </a:solidFill>
                <a:latin typeface="Arial"/>
                <a:cs typeface="Arial"/>
              </a:rPr>
              <a:t>Alternative hypothesis: </a:t>
            </a:r>
            <a:r>
              <a:rPr sz="2400" b="1" spc="-5" dirty="0">
                <a:solidFill>
                  <a:srgbClr val="0000FF"/>
                </a:solidFill>
                <a:latin typeface="Arial"/>
                <a:cs typeface="Arial"/>
              </a:rPr>
              <a:t>Population average </a:t>
            </a:r>
            <a:r>
              <a:rPr sz="2400" b="1" dirty="0">
                <a:solidFill>
                  <a:srgbClr val="0000FF"/>
                </a:solidFill>
                <a:latin typeface="Arial"/>
                <a:cs typeface="Arial"/>
              </a:rPr>
              <a:t>≠</a:t>
            </a:r>
            <a:r>
              <a:rPr sz="2400" b="1" spc="70" dirty="0">
                <a:solidFill>
                  <a:srgbClr val="0000FF"/>
                </a:solidFill>
                <a:latin typeface="Arial"/>
                <a:cs typeface="Arial"/>
              </a:rPr>
              <a:t> </a:t>
            </a:r>
            <a:r>
              <a:rPr sz="2400" b="1" i="1" dirty="0">
                <a:solidFill>
                  <a:srgbClr val="0000FF"/>
                </a:solidFill>
                <a:latin typeface="Arial"/>
                <a:cs typeface="Arial"/>
              </a:rPr>
              <a:t>x</a:t>
            </a:r>
            <a:endParaRPr sz="2400" dirty="0">
              <a:latin typeface="Arial"/>
              <a:cs typeface="Arial"/>
            </a:endParaRPr>
          </a:p>
          <a:p>
            <a:pPr marL="469900" indent="-412750">
              <a:lnSpc>
                <a:spcPts val="2850"/>
              </a:lnSpc>
              <a:buClr>
                <a:srgbClr val="C4820D"/>
              </a:buClr>
              <a:buChar char="●"/>
              <a:tabLst>
                <a:tab pos="469265" algn="l"/>
                <a:tab pos="469900" algn="l"/>
              </a:tabLst>
            </a:pPr>
            <a:r>
              <a:rPr sz="2400" spc="-15" dirty="0">
                <a:solidFill>
                  <a:srgbClr val="3B3B3B"/>
                </a:solidFill>
                <a:latin typeface="Arial"/>
                <a:cs typeface="Arial"/>
              </a:rPr>
              <a:t>Cutoff </a:t>
            </a:r>
            <a:r>
              <a:rPr sz="2400" spc="-5" dirty="0">
                <a:solidFill>
                  <a:srgbClr val="3B3B3B"/>
                </a:solidFill>
                <a:latin typeface="Arial"/>
                <a:cs typeface="Arial"/>
              </a:rPr>
              <a:t>for P-value:</a:t>
            </a:r>
            <a:r>
              <a:rPr sz="2400" spc="50" dirty="0">
                <a:solidFill>
                  <a:srgbClr val="3B3B3B"/>
                </a:solidFill>
                <a:latin typeface="Arial"/>
                <a:cs typeface="Arial"/>
              </a:rPr>
              <a:t> </a:t>
            </a:r>
            <a:r>
              <a:rPr sz="2400" i="1" dirty="0">
                <a:solidFill>
                  <a:srgbClr val="3B3B3B"/>
                </a:solidFill>
                <a:latin typeface="Arial"/>
                <a:cs typeface="Arial"/>
              </a:rPr>
              <a:t>p</a:t>
            </a:r>
            <a:r>
              <a:rPr sz="2400" dirty="0">
                <a:solidFill>
                  <a:srgbClr val="3B3B3B"/>
                </a:solidFill>
                <a:latin typeface="Arial"/>
                <a:cs typeface="Arial"/>
              </a:rPr>
              <a:t>%</a:t>
            </a:r>
            <a:endParaRPr sz="2400" dirty="0">
              <a:latin typeface="Arial"/>
              <a:cs typeface="Arial"/>
            </a:endParaRPr>
          </a:p>
          <a:p>
            <a:pPr marL="469900" indent="-412750">
              <a:lnSpc>
                <a:spcPts val="2850"/>
              </a:lnSpc>
              <a:buClr>
                <a:srgbClr val="C4820D"/>
              </a:buClr>
              <a:buChar char="●"/>
              <a:tabLst>
                <a:tab pos="469265" algn="l"/>
                <a:tab pos="469900" algn="l"/>
              </a:tabLst>
            </a:pPr>
            <a:r>
              <a:rPr sz="2400" dirty="0">
                <a:solidFill>
                  <a:srgbClr val="3B3B3B"/>
                </a:solidFill>
                <a:latin typeface="Arial"/>
                <a:cs typeface="Arial"/>
              </a:rPr>
              <a:t>Method:</a:t>
            </a:r>
            <a:endParaRPr sz="2400" dirty="0">
              <a:latin typeface="Arial"/>
              <a:cs typeface="Arial"/>
            </a:endParaRPr>
          </a:p>
          <a:p>
            <a:pPr marL="927100" marR="5080" lvl="1" indent="-412750">
              <a:lnSpc>
                <a:spcPts val="2850"/>
              </a:lnSpc>
              <a:spcBef>
                <a:spcPts val="105"/>
              </a:spcBef>
              <a:buClr>
                <a:srgbClr val="C4820D"/>
              </a:buClr>
              <a:buChar char="○"/>
              <a:tabLst>
                <a:tab pos="926465" algn="l"/>
                <a:tab pos="927100" algn="l"/>
              </a:tabLst>
            </a:pPr>
            <a:r>
              <a:rPr sz="2400" spc="-5" dirty="0">
                <a:solidFill>
                  <a:srgbClr val="3B3B3B"/>
                </a:solidFill>
                <a:latin typeface="Arial"/>
                <a:cs typeface="Arial"/>
              </a:rPr>
              <a:t>Construct </a:t>
            </a:r>
            <a:r>
              <a:rPr sz="2400" dirty="0">
                <a:solidFill>
                  <a:srgbClr val="3B3B3B"/>
                </a:solidFill>
                <a:latin typeface="Arial"/>
                <a:cs typeface="Arial"/>
              </a:rPr>
              <a:t>a (100-</a:t>
            </a:r>
            <a:r>
              <a:rPr sz="2400" i="1" dirty="0">
                <a:solidFill>
                  <a:srgbClr val="3B3B3B"/>
                </a:solidFill>
                <a:latin typeface="Arial"/>
                <a:cs typeface="Arial"/>
              </a:rPr>
              <a:t>p</a:t>
            </a:r>
            <a:r>
              <a:rPr sz="2400" dirty="0">
                <a:solidFill>
                  <a:srgbClr val="3B3B3B"/>
                </a:solidFill>
                <a:latin typeface="Arial"/>
                <a:cs typeface="Arial"/>
              </a:rPr>
              <a:t>)% confidence </a:t>
            </a:r>
            <a:r>
              <a:rPr sz="2400" spc="-5" dirty="0">
                <a:solidFill>
                  <a:srgbClr val="3B3B3B"/>
                </a:solidFill>
                <a:latin typeface="Arial"/>
                <a:cs typeface="Arial"/>
              </a:rPr>
              <a:t>interval for</a:t>
            </a:r>
            <a:r>
              <a:rPr sz="2400" spc="-100" dirty="0">
                <a:solidFill>
                  <a:srgbClr val="3B3B3B"/>
                </a:solidFill>
                <a:latin typeface="Arial"/>
                <a:cs typeface="Arial"/>
              </a:rPr>
              <a:t> </a:t>
            </a:r>
            <a:r>
              <a:rPr sz="2400" spc="-5" dirty="0">
                <a:solidFill>
                  <a:srgbClr val="3B3B3B"/>
                </a:solidFill>
                <a:latin typeface="Arial"/>
                <a:cs typeface="Arial"/>
              </a:rPr>
              <a:t>the  population</a:t>
            </a:r>
            <a:r>
              <a:rPr sz="2400" spc="-10" dirty="0">
                <a:solidFill>
                  <a:srgbClr val="3B3B3B"/>
                </a:solidFill>
                <a:latin typeface="Arial"/>
                <a:cs typeface="Arial"/>
              </a:rPr>
              <a:t> </a:t>
            </a:r>
            <a:r>
              <a:rPr sz="2400" spc="-5" dirty="0">
                <a:solidFill>
                  <a:srgbClr val="3B3B3B"/>
                </a:solidFill>
                <a:latin typeface="Arial"/>
                <a:cs typeface="Arial"/>
              </a:rPr>
              <a:t>average</a:t>
            </a:r>
            <a:endParaRPr sz="2400" dirty="0">
              <a:latin typeface="Arial"/>
              <a:cs typeface="Arial"/>
            </a:endParaRPr>
          </a:p>
          <a:p>
            <a:pPr marL="927100" lvl="1" indent="-412750">
              <a:lnSpc>
                <a:spcPts val="2745"/>
              </a:lnSpc>
              <a:buClr>
                <a:srgbClr val="C4820D"/>
              </a:buClr>
              <a:buChar char="○"/>
              <a:tabLst>
                <a:tab pos="926465" algn="l"/>
                <a:tab pos="927100" algn="l"/>
              </a:tabLst>
            </a:pPr>
            <a:r>
              <a:rPr sz="2400" spc="-5" dirty="0">
                <a:solidFill>
                  <a:srgbClr val="3B3B3B"/>
                </a:solidFill>
                <a:latin typeface="Arial"/>
                <a:cs typeface="Arial"/>
              </a:rPr>
              <a:t>If </a:t>
            </a:r>
            <a:r>
              <a:rPr sz="2400" i="1" dirty="0">
                <a:solidFill>
                  <a:srgbClr val="3B3B3B"/>
                </a:solidFill>
                <a:latin typeface="Arial"/>
                <a:cs typeface="Arial"/>
              </a:rPr>
              <a:t>x </a:t>
            </a:r>
            <a:r>
              <a:rPr sz="2400" spc="-5" dirty="0">
                <a:solidFill>
                  <a:srgbClr val="3B3B3B"/>
                </a:solidFill>
                <a:latin typeface="Arial"/>
                <a:cs typeface="Arial"/>
              </a:rPr>
              <a:t>is not in the interval, </a:t>
            </a:r>
            <a:r>
              <a:rPr sz="2400" dirty="0">
                <a:solidFill>
                  <a:srgbClr val="3B3B3B"/>
                </a:solidFill>
                <a:latin typeface="Arial"/>
                <a:cs typeface="Arial"/>
              </a:rPr>
              <a:t>reject </a:t>
            </a:r>
            <a:r>
              <a:rPr sz="2400" spc="-5" dirty="0">
                <a:solidFill>
                  <a:srgbClr val="3B3B3B"/>
                </a:solidFill>
                <a:latin typeface="Arial"/>
                <a:cs typeface="Arial"/>
              </a:rPr>
              <a:t>the</a:t>
            </a:r>
            <a:r>
              <a:rPr sz="2400" spc="-45" dirty="0">
                <a:solidFill>
                  <a:srgbClr val="3B3B3B"/>
                </a:solidFill>
                <a:latin typeface="Arial"/>
                <a:cs typeface="Arial"/>
              </a:rPr>
              <a:t> </a:t>
            </a:r>
            <a:r>
              <a:rPr sz="2400" spc="-5" dirty="0">
                <a:solidFill>
                  <a:srgbClr val="3B3B3B"/>
                </a:solidFill>
                <a:latin typeface="Arial"/>
                <a:cs typeface="Arial"/>
              </a:rPr>
              <a:t>null</a:t>
            </a:r>
            <a:endParaRPr sz="2400" dirty="0">
              <a:latin typeface="Arial"/>
              <a:cs typeface="Arial"/>
            </a:endParaRPr>
          </a:p>
          <a:p>
            <a:pPr marL="927100" lvl="1" indent="-412750">
              <a:lnSpc>
                <a:spcPts val="2865"/>
              </a:lnSpc>
              <a:buClr>
                <a:srgbClr val="C4820D"/>
              </a:buClr>
              <a:buChar char="○"/>
              <a:tabLst>
                <a:tab pos="926465" algn="l"/>
                <a:tab pos="927100" algn="l"/>
              </a:tabLst>
            </a:pPr>
            <a:r>
              <a:rPr sz="2400" spc="-5" dirty="0">
                <a:solidFill>
                  <a:srgbClr val="3B3B3B"/>
                </a:solidFill>
                <a:latin typeface="Arial"/>
                <a:cs typeface="Arial"/>
              </a:rPr>
              <a:t>If </a:t>
            </a:r>
            <a:r>
              <a:rPr sz="2400" i="1" dirty="0">
                <a:solidFill>
                  <a:srgbClr val="3B3B3B"/>
                </a:solidFill>
                <a:latin typeface="Arial"/>
                <a:cs typeface="Arial"/>
              </a:rPr>
              <a:t>x </a:t>
            </a:r>
            <a:r>
              <a:rPr sz="2400" spc="-5" dirty="0">
                <a:solidFill>
                  <a:srgbClr val="3B3B3B"/>
                </a:solidFill>
                <a:latin typeface="Arial"/>
                <a:cs typeface="Arial"/>
              </a:rPr>
              <a:t>is in the interval, </a:t>
            </a:r>
            <a:r>
              <a:rPr sz="2400" dirty="0">
                <a:solidFill>
                  <a:srgbClr val="3B3B3B"/>
                </a:solidFill>
                <a:latin typeface="Arial"/>
                <a:cs typeface="Arial"/>
              </a:rPr>
              <a:t>can’t reject </a:t>
            </a:r>
            <a:r>
              <a:rPr sz="2400" spc="-5" dirty="0">
                <a:solidFill>
                  <a:srgbClr val="3B3B3B"/>
                </a:solidFill>
                <a:latin typeface="Arial"/>
                <a:cs typeface="Arial"/>
              </a:rPr>
              <a:t>the</a:t>
            </a:r>
            <a:r>
              <a:rPr sz="2400" spc="-55" dirty="0">
                <a:solidFill>
                  <a:srgbClr val="3B3B3B"/>
                </a:solidFill>
                <a:latin typeface="Arial"/>
                <a:cs typeface="Arial"/>
              </a:rPr>
              <a:t> </a:t>
            </a:r>
            <a:r>
              <a:rPr sz="2400" spc="-5" dirty="0">
                <a:solidFill>
                  <a:srgbClr val="3B3B3B"/>
                </a:solidFill>
                <a:latin typeface="Arial"/>
                <a:cs typeface="Arial"/>
              </a:rPr>
              <a:t>null</a:t>
            </a:r>
            <a:endParaRPr sz="2400" dirty="0">
              <a:latin typeface="Arial"/>
              <a:cs typeface="Arial"/>
            </a:endParaRPr>
          </a:p>
        </p:txBody>
      </p:sp>
      <p:sp>
        <p:nvSpPr>
          <p:cNvPr id="4" name="TextBox 3">
            <a:extLst>
              <a:ext uri="{FF2B5EF4-FFF2-40B4-BE49-F238E27FC236}">
                <a16:creationId xmlns:a16="http://schemas.microsoft.com/office/drawing/2014/main" id="{F2DBB355-824E-421A-87ED-6F24FD3AAAD4}"/>
              </a:ext>
            </a:extLst>
          </p:cNvPr>
          <p:cNvSpPr txBox="1"/>
          <p:nvPr/>
        </p:nvSpPr>
        <p:spPr>
          <a:xfrm>
            <a:off x="7162800" y="4324350"/>
            <a:ext cx="1828800" cy="461665"/>
          </a:xfrm>
          <a:prstGeom prst="rect">
            <a:avLst/>
          </a:prstGeom>
          <a:noFill/>
        </p:spPr>
        <p:txBody>
          <a:bodyPr wrap="square" rtlCol="0">
            <a:spAutoFit/>
          </a:bodyPr>
          <a:lstStyle/>
          <a:p>
            <a:r>
              <a:rPr lang="en-US" sz="2400" b="1" dirty="0"/>
              <a:t>Homework 8</a:t>
            </a:r>
          </a:p>
        </p:txBody>
      </p:sp>
    </p:spTree>
    <p:extLst>
      <p:ext uri="{BB962C8B-B14F-4D97-AF65-F5344CB8AC3E}">
        <p14:creationId xmlns:p14="http://schemas.microsoft.com/office/powerpoint/2010/main" val="109757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2190750"/>
            <a:ext cx="4085590" cy="574040"/>
          </a:xfrm>
          <a:prstGeom prst="rect">
            <a:avLst/>
          </a:prstGeom>
        </p:spPr>
        <p:txBody>
          <a:bodyPr vert="horz" wrap="square" lIns="0" tIns="12700" rIns="0" bIns="0" rtlCol="0">
            <a:spAutoFit/>
          </a:bodyPr>
          <a:lstStyle/>
          <a:p>
            <a:pPr marL="12700">
              <a:lnSpc>
                <a:spcPct val="100000"/>
              </a:lnSpc>
              <a:spcBef>
                <a:spcPts val="100"/>
              </a:spcBef>
            </a:pPr>
            <a:r>
              <a:rPr lang="en-US" spc="-135" dirty="0"/>
              <a:t>A</a:t>
            </a:r>
            <a:r>
              <a:rPr lang="en-US" spc="-5" dirty="0"/>
              <a:t>verage</a:t>
            </a:r>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916170" cy="574040"/>
          </a:xfrm>
          <a:prstGeom prst="rect">
            <a:avLst/>
          </a:prstGeom>
        </p:spPr>
        <p:txBody>
          <a:bodyPr vert="horz" wrap="square" lIns="0" tIns="12700" rIns="0" bIns="0" rtlCol="0">
            <a:spAutoFit/>
          </a:bodyPr>
          <a:lstStyle/>
          <a:p>
            <a:pPr marL="12700">
              <a:lnSpc>
                <a:spcPct val="100000"/>
              </a:lnSpc>
              <a:spcBef>
                <a:spcPts val="100"/>
              </a:spcBef>
            </a:pPr>
            <a:r>
              <a:rPr spc="-10" dirty="0"/>
              <a:t>The </a:t>
            </a:r>
            <a:r>
              <a:rPr spc="-25" dirty="0"/>
              <a:t>Average </a:t>
            </a:r>
            <a:r>
              <a:rPr spc="-5" dirty="0"/>
              <a:t>(or</a:t>
            </a:r>
            <a:r>
              <a:rPr spc="-190" dirty="0"/>
              <a:t> </a:t>
            </a:r>
            <a:r>
              <a:rPr dirty="0"/>
              <a:t>Mean)</a:t>
            </a:r>
          </a:p>
        </p:txBody>
      </p:sp>
      <p:sp>
        <p:nvSpPr>
          <p:cNvPr id="3" name="object 3"/>
          <p:cNvSpPr txBox="1"/>
          <p:nvPr/>
        </p:nvSpPr>
        <p:spPr>
          <a:xfrm>
            <a:off x="530225" y="1030477"/>
            <a:ext cx="7877175" cy="2530821"/>
          </a:xfrm>
          <a:prstGeom prst="rect">
            <a:avLst/>
          </a:prstGeom>
        </p:spPr>
        <p:txBody>
          <a:bodyPr vert="horz" wrap="square" lIns="0" tIns="75565" rIns="0" bIns="0" rtlCol="0">
            <a:spAutoFit/>
          </a:bodyPr>
          <a:lstStyle/>
          <a:p>
            <a:pPr marL="12700">
              <a:lnSpc>
                <a:spcPct val="100000"/>
              </a:lnSpc>
              <a:spcBef>
                <a:spcPts val="595"/>
              </a:spcBef>
              <a:tabLst>
                <a:tab pos="2350135" algn="l"/>
              </a:tabLst>
            </a:pPr>
            <a:r>
              <a:rPr sz="2400" spc="-5" dirty="0">
                <a:solidFill>
                  <a:srgbClr val="3B3B3B"/>
                </a:solidFill>
                <a:latin typeface="Arial"/>
                <a:cs typeface="Arial"/>
              </a:rPr>
              <a:t>Data: 2, 3,</a:t>
            </a:r>
            <a:r>
              <a:rPr sz="2400" dirty="0">
                <a:solidFill>
                  <a:srgbClr val="3B3B3B"/>
                </a:solidFill>
                <a:latin typeface="Arial"/>
                <a:cs typeface="Arial"/>
              </a:rPr>
              <a:t> </a:t>
            </a:r>
            <a:r>
              <a:rPr sz="2400" spc="-5" dirty="0">
                <a:solidFill>
                  <a:srgbClr val="3B3B3B"/>
                </a:solidFill>
                <a:latin typeface="Arial"/>
                <a:cs typeface="Arial"/>
              </a:rPr>
              <a:t>3,</a:t>
            </a:r>
            <a:r>
              <a:rPr sz="2400" dirty="0">
                <a:solidFill>
                  <a:srgbClr val="3B3B3B"/>
                </a:solidFill>
                <a:latin typeface="Arial"/>
                <a:cs typeface="Arial"/>
              </a:rPr>
              <a:t> 9	</a:t>
            </a:r>
            <a:r>
              <a:rPr sz="2400" b="1" spc="-20" dirty="0">
                <a:solidFill>
                  <a:srgbClr val="0000FF"/>
                </a:solidFill>
                <a:latin typeface="Arial"/>
                <a:cs typeface="Arial"/>
              </a:rPr>
              <a:t>Average </a:t>
            </a:r>
            <a:r>
              <a:rPr sz="2400" b="1" dirty="0">
                <a:solidFill>
                  <a:srgbClr val="0000FF"/>
                </a:solidFill>
                <a:latin typeface="Arial"/>
                <a:cs typeface="Arial"/>
              </a:rPr>
              <a:t>= (2+3+3+9)/4 =</a:t>
            </a:r>
            <a:r>
              <a:rPr sz="2400" b="1" spc="-25" dirty="0">
                <a:solidFill>
                  <a:srgbClr val="0000FF"/>
                </a:solidFill>
                <a:latin typeface="Arial"/>
                <a:cs typeface="Arial"/>
              </a:rPr>
              <a:t> </a:t>
            </a:r>
            <a:r>
              <a:rPr sz="2400" b="1" spc="-5" dirty="0">
                <a:solidFill>
                  <a:srgbClr val="0000FF"/>
                </a:solidFill>
                <a:latin typeface="Arial"/>
                <a:cs typeface="Arial"/>
              </a:rPr>
              <a:t>4.25</a:t>
            </a:r>
            <a:endParaRPr sz="2400" dirty="0">
              <a:latin typeface="Arial"/>
              <a:cs typeface="Arial"/>
            </a:endParaRPr>
          </a:p>
          <a:p>
            <a:pPr marL="469900" indent="-412750">
              <a:lnSpc>
                <a:spcPct val="100000"/>
              </a:lnSpc>
              <a:spcBef>
                <a:spcPts val="495"/>
              </a:spcBef>
              <a:buClr>
                <a:srgbClr val="C4820D"/>
              </a:buClr>
              <a:buChar char="●"/>
              <a:tabLst>
                <a:tab pos="469265" algn="l"/>
                <a:tab pos="469900" algn="l"/>
              </a:tabLst>
            </a:pPr>
            <a:r>
              <a:rPr sz="2400" spc="-5" dirty="0">
                <a:latin typeface="Arial"/>
                <a:cs typeface="Arial"/>
              </a:rPr>
              <a:t>Need not be </a:t>
            </a:r>
            <a:r>
              <a:rPr sz="2400" dirty="0">
                <a:latin typeface="Arial"/>
                <a:cs typeface="Arial"/>
              </a:rPr>
              <a:t>a value </a:t>
            </a:r>
            <a:r>
              <a:rPr sz="2400" spc="-5" dirty="0">
                <a:latin typeface="Arial"/>
                <a:cs typeface="Arial"/>
              </a:rPr>
              <a:t>in the</a:t>
            </a:r>
            <a:r>
              <a:rPr sz="2400" spc="-35" dirty="0">
                <a:latin typeface="Arial"/>
                <a:cs typeface="Arial"/>
              </a:rPr>
              <a:t> </a:t>
            </a:r>
            <a:r>
              <a:rPr sz="2400" dirty="0">
                <a:latin typeface="Arial"/>
                <a:cs typeface="Arial"/>
              </a:rPr>
              <a:t>collection</a:t>
            </a:r>
          </a:p>
          <a:p>
            <a:pPr marL="469900" indent="-412750">
              <a:lnSpc>
                <a:spcPts val="2865"/>
              </a:lnSpc>
              <a:spcBef>
                <a:spcPts val="15"/>
              </a:spcBef>
              <a:buClr>
                <a:srgbClr val="C4820D"/>
              </a:buClr>
              <a:buChar char="●"/>
              <a:tabLst>
                <a:tab pos="469265" algn="l"/>
                <a:tab pos="469900" algn="l"/>
              </a:tabLst>
            </a:pPr>
            <a:r>
              <a:rPr sz="2400" spc="-5" dirty="0">
                <a:latin typeface="Arial"/>
                <a:cs typeface="Arial"/>
              </a:rPr>
              <a:t>Need not be an integer even if the data are</a:t>
            </a:r>
            <a:r>
              <a:rPr sz="2400" spc="-45" dirty="0">
                <a:latin typeface="Arial"/>
                <a:cs typeface="Arial"/>
              </a:rPr>
              <a:t> </a:t>
            </a:r>
            <a:r>
              <a:rPr sz="2400" spc="-5" dirty="0">
                <a:latin typeface="Arial"/>
                <a:cs typeface="Arial"/>
              </a:rPr>
              <a:t>integers</a:t>
            </a:r>
            <a:endParaRPr sz="2400" dirty="0">
              <a:latin typeface="Arial"/>
              <a:cs typeface="Arial"/>
            </a:endParaRPr>
          </a:p>
          <a:p>
            <a:pPr marL="469900" marR="5080" indent="-412750">
              <a:lnSpc>
                <a:spcPts val="2850"/>
              </a:lnSpc>
              <a:spcBef>
                <a:spcPts val="105"/>
              </a:spcBef>
              <a:buClr>
                <a:srgbClr val="C4820D"/>
              </a:buClr>
              <a:buChar char="●"/>
              <a:tabLst>
                <a:tab pos="469265" algn="l"/>
                <a:tab pos="469900" algn="l"/>
              </a:tabLst>
            </a:pPr>
            <a:r>
              <a:rPr sz="2400" spc="-5" dirty="0">
                <a:latin typeface="Arial"/>
                <a:cs typeface="Arial"/>
              </a:rPr>
              <a:t>Somewhere between </a:t>
            </a:r>
            <a:r>
              <a:rPr sz="2400" dirty="0">
                <a:latin typeface="Arial"/>
                <a:cs typeface="Arial"/>
              </a:rPr>
              <a:t>min </a:t>
            </a:r>
            <a:r>
              <a:rPr sz="2400" spc="-5" dirty="0">
                <a:latin typeface="Arial"/>
                <a:cs typeface="Arial"/>
              </a:rPr>
              <a:t>and </a:t>
            </a:r>
            <a:r>
              <a:rPr sz="2400" dirty="0">
                <a:latin typeface="Arial"/>
                <a:cs typeface="Arial"/>
              </a:rPr>
              <a:t>max, </a:t>
            </a:r>
            <a:r>
              <a:rPr sz="2400" spc="-5" dirty="0">
                <a:latin typeface="Arial"/>
                <a:cs typeface="Arial"/>
              </a:rPr>
              <a:t>but not necessarily  halfway in</a:t>
            </a:r>
            <a:r>
              <a:rPr sz="2400" spc="-10" dirty="0">
                <a:latin typeface="Arial"/>
                <a:cs typeface="Arial"/>
              </a:rPr>
              <a:t> </a:t>
            </a:r>
            <a:r>
              <a:rPr sz="2400" spc="-5" dirty="0">
                <a:latin typeface="Arial"/>
                <a:cs typeface="Arial"/>
              </a:rPr>
              <a:t>between</a:t>
            </a:r>
            <a:endParaRPr sz="2400" dirty="0">
              <a:latin typeface="Arial"/>
              <a:cs typeface="Arial"/>
            </a:endParaRPr>
          </a:p>
          <a:p>
            <a:pPr marL="3502660">
              <a:lnSpc>
                <a:spcPct val="100000"/>
              </a:lnSpc>
              <a:spcBef>
                <a:spcPts val="1185"/>
              </a:spcBef>
            </a:pPr>
            <a:r>
              <a:rPr sz="2400" dirty="0">
                <a:solidFill>
                  <a:srgbClr val="3B7EA1"/>
                </a:solidFill>
                <a:latin typeface="Arial"/>
                <a:cs typeface="Arial"/>
              </a:rPr>
              <a:t>(Demo)</a:t>
            </a:r>
            <a:endParaRPr sz="24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169542"/>
            <a:ext cx="7712709" cy="33728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3B3B3B"/>
                </a:solidFill>
                <a:latin typeface="Arial"/>
                <a:cs typeface="Arial"/>
              </a:rPr>
              <a:t>Mean: </a:t>
            </a:r>
            <a:r>
              <a:rPr lang="en-US" sz="2400" spc="-5" dirty="0">
                <a:solidFill>
                  <a:srgbClr val="3B3B3B"/>
                </a:solidFill>
                <a:latin typeface="Arial"/>
                <a:cs typeface="Arial"/>
              </a:rPr>
              <a:t>the center of ‘gravity’</a:t>
            </a:r>
            <a:endParaRPr sz="2400" dirty="0">
              <a:latin typeface="Arial"/>
              <a:cs typeface="Arial"/>
            </a:endParaRPr>
          </a:p>
          <a:p>
            <a:pPr marL="424815" marR="898525" indent="-412750">
              <a:lnSpc>
                <a:spcPts val="2850"/>
              </a:lnSpc>
              <a:spcBef>
                <a:spcPts val="2085"/>
              </a:spcBef>
              <a:buClr>
                <a:srgbClr val="C4820D"/>
              </a:buClr>
              <a:buFont typeface="Arial"/>
              <a:buChar char="●"/>
              <a:tabLst>
                <a:tab pos="424815" algn="l"/>
                <a:tab pos="425450" algn="l"/>
              </a:tabLst>
            </a:pPr>
            <a:r>
              <a:rPr sz="2400" b="1" dirty="0">
                <a:solidFill>
                  <a:srgbClr val="3B3B3B"/>
                </a:solidFill>
                <a:latin typeface="Arial"/>
                <a:cs typeface="Arial"/>
              </a:rPr>
              <a:t>Median: </a:t>
            </a:r>
            <a:r>
              <a:rPr sz="2400" spc="-5" dirty="0">
                <a:solidFill>
                  <a:srgbClr val="3B3B3B"/>
                </a:solidFill>
                <a:latin typeface="Arial"/>
                <a:cs typeface="Arial"/>
              </a:rPr>
              <a:t>Half-way point of data; half the area of  histogram is on either </a:t>
            </a:r>
            <a:r>
              <a:rPr sz="2400" dirty="0">
                <a:solidFill>
                  <a:srgbClr val="3B3B3B"/>
                </a:solidFill>
                <a:latin typeface="Arial"/>
                <a:cs typeface="Arial"/>
              </a:rPr>
              <a:t>side </a:t>
            </a:r>
            <a:r>
              <a:rPr sz="2400" spc="-5" dirty="0">
                <a:solidFill>
                  <a:srgbClr val="3B3B3B"/>
                </a:solidFill>
                <a:latin typeface="Arial"/>
                <a:cs typeface="Arial"/>
              </a:rPr>
              <a:t>of</a:t>
            </a:r>
            <a:r>
              <a:rPr sz="2400" spc="-30" dirty="0">
                <a:solidFill>
                  <a:srgbClr val="3B3B3B"/>
                </a:solidFill>
                <a:latin typeface="Arial"/>
                <a:cs typeface="Arial"/>
              </a:rPr>
              <a:t> </a:t>
            </a:r>
            <a:r>
              <a:rPr sz="2400" dirty="0">
                <a:solidFill>
                  <a:srgbClr val="3B3B3B"/>
                </a:solidFill>
                <a:latin typeface="Arial"/>
                <a:cs typeface="Arial"/>
              </a:rPr>
              <a:t>median</a:t>
            </a:r>
            <a:endParaRPr sz="2400" dirty="0">
              <a:latin typeface="Arial"/>
              <a:cs typeface="Arial"/>
            </a:endParaRPr>
          </a:p>
          <a:p>
            <a:pPr marL="424815" marR="5080" indent="-412750">
              <a:lnSpc>
                <a:spcPts val="2850"/>
              </a:lnSpc>
              <a:spcBef>
                <a:spcPts val="2025"/>
              </a:spcBef>
              <a:buClr>
                <a:srgbClr val="C4820D"/>
              </a:buClr>
              <a:buChar char="●"/>
              <a:tabLst>
                <a:tab pos="424815" algn="l"/>
                <a:tab pos="425450" algn="l"/>
              </a:tabLst>
            </a:pPr>
            <a:r>
              <a:rPr sz="2400" spc="-5" dirty="0">
                <a:solidFill>
                  <a:srgbClr val="3B3B3B"/>
                </a:solidFill>
                <a:latin typeface="Arial"/>
                <a:cs typeface="Arial"/>
              </a:rPr>
              <a:t>If the distribution is </a:t>
            </a:r>
            <a:r>
              <a:rPr sz="2400" dirty="0">
                <a:solidFill>
                  <a:srgbClr val="3B3B3B"/>
                </a:solidFill>
                <a:latin typeface="Arial"/>
                <a:cs typeface="Arial"/>
              </a:rPr>
              <a:t>symmetric </a:t>
            </a:r>
            <a:r>
              <a:rPr sz="2400" spc="-5" dirty="0">
                <a:solidFill>
                  <a:srgbClr val="3B3B3B"/>
                </a:solidFill>
                <a:latin typeface="Arial"/>
                <a:cs typeface="Arial"/>
              </a:rPr>
              <a:t>about </a:t>
            </a:r>
            <a:r>
              <a:rPr sz="2400" dirty="0">
                <a:solidFill>
                  <a:srgbClr val="3B3B3B"/>
                </a:solidFill>
                <a:latin typeface="Arial"/>
                <a:cs typeface="Arial"/>
              </a:rPr>
              <a:t>a value, </a:t>
            </a:r>
            <a:r>
              <a:rPr sz="2400" spc="-5" dirty="0">
                <a:solidFill>
                  <a:srgbClr val="3B3B3B"/>
                </a:solidFill>
                <a:latin typeface="Arial"/>
                <a:cs typeface="Arial"/>
              </a:rPr>
              <a:t>then that  </a:t>
            </a:r>
            <a:r>
              <a:rPr sz="2400" dirty="0">
                <a:solidFill>
                  <a:srgbClr val="3B3B3B"/>
                </a:solidFill>
                <a:latin typeface="Arial"/>
                <a:cs typeface="Arial"/>
              </a:rPr>
              <a:t>value </a:t>
            </a:r>
            <a:r>
              <a:rPr sz="2400" spc="-5" dirty="0">
                <a:solidFill>
                  <a:srgbClr val="3B3B3B"/>
                </a:solidFill>
                <a:latin typeface="Arial"/>
                <a:cs typeface="Arial"/>
              </a:rPr>
              <a:t>is both the average and the</a:t>
            </a:r>
            <a:r>
              <a:rPr sz="2400" spc="-40" dirty="0">
                <a:solidFill>
                  <a:srgbClr val="3B3B3B"/>
                </a:solidFill>
                <a:latin typeface="Arial"/>
                <a:cs typeface="Arial"/>
              </a:rPr>
              <a:t> </a:t>
            </a:r>
            <a:r>
              <a:rPr sz="2400" dirty="0">
                <a:solidFill>
                  <a:srgbClr val="3B3B3B"/>
                </a:solidFill>
                <a:latin typeface="Arial"/>
                <a:cs typeface="Arial"/>
              </a:rPr>
              <a:t>median.</a:t>
            </a:r>
            <a:endParaRPr sz="2400" dirty="0">
              <a:latin typeface="Arial"/>
              <a:cs typeface="Arial"/>
            </a:endParaRPr>
          </a:p>
          <a:p>
            <a:pPr marL="424815" marR="444500" indent="-412750">
              <a:lnSpc>
                <a:spcPts val="2850"/>
              </a:lnSpc>
              <a:spcBef>
                <a:spcPts val="2025"/>
              </a:spcBef>
              <a:buClr>
                <a:srgbClr val="C4820D"/>
              </a:buClr>
              <a:buChar char="●"/>
              <a:tabLst>
                <a:tab pos="424815" algn="l"/>
                <a:tab pos="425450" algn="l"/>
              </a:tabLst>
            </a:pPr>
            <a:r>
              <a:rPr sz="2400" spc="-5" dirty="0">
                <a:solidFill>
                  <a:srgbClr val="3B3B3B"/>
                </a:solidFill>
                <a:latin typeface="Arial"/>
                <a:cs typeface="Arial"/>
              </a:rPr>
              <a:t>If the histogram is </a:t>
            </a:r>
            <a:r>
              <a:rPr sz="2400" dirty="0">
                <a:solidFill>
                  <a:srgbClr val="3B3B3B"/>
                </a:solidFill>
                <a:latin typeface="Arial"/>
                <a:cs typeface="Arial"/>
              </a:rPr>
              <a:t>skewed, </a:t>
            </a:r>
            <a:r>
              <a:rPr sz="2400" spc="-5" dirty="0">
                <a:solidFill>
                  <a:srgbClr val="3B3B3B"/>
                </a:solidFill>
                <a:latin typeface="Arial"/>
                <a:cs typeface="Arial"/>
              </a:rPr>
              <a:t>then the </a:t>
            </a:r>
            <a:r>
              <a:rPr sz="2400" dirty="0">
                <a:solidFill>
                  <a:srgbClr val="3B3B3B"/>
                </a:solidFill>
                <a:latin typeface="Arial"/>
                <a:cs typeface="Arial"/>
              </a:rPr>
              <a:t>mean </a:t>
            </a:r>
            <a:r>
              <a:rPr sz="2400" spc="-5" dirty="0">
                <a:solidFill>
                  <a:srgbClr val="3B3B3B"/>
                </a:solidFill>
                <a:latin typeface="Arial"/>
                <a:cs typeface="Arial"/>
              </a:rPr>
              <a:t>is pulled  away from the </a:t>
            </a:r>
            <a:r>
              <a:rPr sz="2400" dirty="0">
                <a:solidFill>
                  <a:srgbClr val="3B3B3B"/>
                </a:solidFill>
                <a:latin typeface="Arial"/>
                <a:cs typeface="Arial"/>
              </a:rPr>
              <a:t>median </a:t>
            </a:r>
            <a:r>
              <a:rPr sz="2400" spc="-5" dirty="0">
                <a:solidFill>
                  <a:srgbClr val="3B3B3B"/>
                </a:solidFill>
                <a:latin typeface="Arial"/>
                <a:cs typeface="Arial"/>
              </a:rPr>
              <a:t>in the direction of the</a:t>
            </a:r>
            <a:r>
              <a:rPr sz="2400" spc="-70" dirty="0">
                <a:solidFill>
                  <a:srgbClr val="3B3B3B"/>
                </a:solidFill>
                <a:latin typeface="Arial"/>
                <a:cs typeface="Arial"/>
              </a:rPr>
              <a:t> </a:t>
            </a:r>
            <a:r>
              <a:rPr sz="2400" spc="-5" dirty="0">
                <a:solidFill>
                  <a:srgbClr val="3B3B3B"/>
                </a:solidFill>
                <a:latin typeface="Arial"/>
                <a:cs typeface="Arial"/>
              </a:rPr>
              <a:t>tail.</a:t>
            </a:r>
            <a:endParaRPr sz="2400" dirty="0">
              <a:latin typeface="Arial"/>
              <a:cs typeface="Arial"/>
            </a:endParaRPr>
          </a:p>
        </p:txBody>
      </p:sp>
      <p:sp>
        <p:nvSpPr>
          <p:cNvPr id="3" name="object 3"/>
          <p:cNvSpPr txBox="1">
            <a:spLocks noGrp="1"/>
          </p:cNvSpPr>
          <p:nvPr>
            <p:ph type="title"/>
          </p:nvPr>
        </p:nvSpPr>
        <p:spPr>
          <a:xfrm>
            <a:off x="530225" y="212711"/>
            <a:ext cx="6373495" cy="574040"/>
          </a:xfrm>
          <a:prstGeom prst="rect">
            <a:avLst/>
          </a:prstGeom>
        </p:spPr>
        <p:txBody>
          <a:bodyPr vert="horz" wrap="square" lIns="0" tIns="12700" rIns="0" bIns="0" rtlCol="0">
            <a:spAutoFit/>
          </a:bodyPr>
          <a:lstStyle/>
          <a:p>
            <a:pPr marL="12700">
              <a:lnSpc>
                <a:spcPct val="100000"/>
              </a:lnSpc>
              <a:spcBef>
                <a:spcPts val="100"/>
              </a:spcBef>
            </a:pPr>
            <a:r>
              <a:rPr spc="-5" dirty="0"/>
              <a:t>Comparing Mean and</a:t>
            </a:r>
            <a:r>
              <a:rPr spc="-85" dirty="0"/>
              <a:t> </a:t>
            </a:r>
            <a:r>
              <a:rPr spc="-5" dirty="0"/>
              <a:t>Median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051675"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Quantifying</a:t>
            </a:r>
            <a:r>
              <a:rPr spc="-90" dirty="0"/>
              <a:t> </a:t>
            </a:r>
            <a:r>
              <a:rPr spc="-5" dirty="0"/>
              <a:t>Uncertainty</a:t>
            </a:r>
          </a:p>
        </p:txBody>
      </p:sp>
      <p:sp>
        <p:nvSpPr>
          <p:cNvPr id="3" name="object 3"/>
          <p:cNvSpPr txBox="1"/>
          <p:nvPr/>
        </p:nvSpPr>
        <p:spPr>
          <a:xfrm>
            <a:off x="4157363" y="1999413"/>
            <a:ext cx="12103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unknown,</a:t>
            </a:r>
            <a:r>
              <a:rPr sz="1400" spc="-75" dirty="0">
                <a:latin typeface="Arial"/>
                <a:cs typeface="Arial"/>
              </a:rPr>
              <a:t> </a:t>
            </a:r>
            <a:r>
              <a:rPr sz="1400" spc="-5" dirty="0">
                <a:latin typeface="Arial"/>
                <a:cs typeface="Arial"/>
              </a:rPr>
              <a:t>fixed</a:t>
            </a:r>
            <a:endParaRPr sz="1400">
              <a:latin typeface="Arial"/>
              <a:cs typeface="Arial"/>
            </a:endParaRPr>
          </a:p>
        </p:txBody>
      </p:sp>
      <p:sp>
        <p:nvSpPr>
          <p:cNvPr id="4" name="object 4"/>
          <p:cNvSpPr txBox="1"/>
          <p:nvPr/>
        </p:nvSpPr>
        <p:spPr>
          <a:xfrm>
            <a:off x="2440757" y="1962863"/>
            <a:ext cx="1348105" cy="448309"/>
          </a:xfrm>
          <a:prstGeom prst="rect">
            <a:avLst/>
          </a:prstGeom>
        </p:spPr>
        <p:txBody>
          <a:bodyPr vert="horz" wrap="square" lIns="0" tIns="22860" rIns="0" bIns="0" rtlCol="0">
            <a:spAutoFit/>
          </a:bodyPr>
          <a:lstStyle/>
          <a:p>
            <a:pPr marL="372745" marR="5080" indent="-360680">
              <a:lnSpc>
                <a:spcPts val="1650"/>
              </a:lnSpc>
              <a:spcBef>
                <a:spcPts val="180"/>
              </a:spcBef>
            </a:pPr>
            <a:r>
              <a:rPr sz="1400" spc="-5" dirty="0">
                <a:latin typeface="Arial"/>
                <a:cs typeface="Arial"/>
              </a:rPr>
              <a:t>get from</a:t>
            </a:r>
            <a:r>
              <a:rPr sz="1400" spc="-95" dirty="0">
                <a:latin typeface="Arial"/>
                <a:cs typeface="Arial"/>
              </a:rPr>
              <a:t> </a:t>
            </a:r>
            <a:r>
              <a:rPr sz="1400" dirty="0">
                <a:latin typeface="Arial"/>
                <a:cs typeface="Arial"/>
              </a:rPr>
              <a:t>sample:  random</a:t>
            </a:r>
            <a:endParaRPr sz="1400">
              <a:latin typeface="Arial"/>
              <a:cs typeface="Arial"/>
            </a:endParaRPr>
          </a:p>
        </p:txBody>
      </p:sp>
      <p:sp>
        <p:nvSpPr>
          <p:cNvPr id="5" name="object 5"/>
          <p:cNvSpPr txBox="1"/>
          <p:nvPr/>
        </p:nvSpPr>
        <p:spPr>
          <a:xfrm>
            <a:off x="5875827" y="1962863"/>
            <a:ext cx="78613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a:cs typeface="Arial"/>
              </a:rPr>
              <a:t>unknown,</a:t>
            </a:r>
            <a:endParaRPr sz="1400">
              <a:latin typeface="Arial"/>
              <a:cs typeface="Arial"/>
            </a:endParaRPr>
          </a:p>
          <a:p>
            <a:pPr marL="66675">
              <a:lnSpc>
                <a:spcPts val="1664"/>
              </a:lnSpc>
            </a:pPr>
            <a:r>
              <a:rPr sz="1400" b="1" i="1" spc="-5" dirty="0">
                <a:latin typeface="Arial"/>
                <a:cs typeface="Arial"/>
              </a:rPr>
              <a:t>random</a:t>
            </a:r>
            <a:endParaRPr sz="1400">
              <a:latin typeface="Arial"/>
              <a:cs typeface="Arial"/>
            </a:endParaRPr>
          </a:p>
        </p:txBody>
      </p:sp>
      <p:sp>
        <p:nvSpPr>
          <p:cNvPr id="6" name="object 6"/>
          <p:cNvSpPr txBox="1"/>
          <p:nvPr/>
        </p:nvSpPr>
        <p:spPr>
          <a:xfrm>
            <a:off x="574724" y="973327"/>
            <a:ext cx="6109335" cy="996950"/>
          </a:xfrm>
          <a:prstGeom prst="rect">
            <a:avLst/>
          </a:prstGeom>
        </p:spPr>
        <p:txBody>
          <a:bodyPr vert="horz" wrap="square" lIns="0" tIns="132715" rIns="0" bIns="0" rtlCol="0">
            <a:spAutoFit/>
          </a:bodyPr>
          <a:lstStyle/>
          <a:p>
            <a:pPr marL="424815" indent="-412750">
              <a:lnSpc>
                <a:spcPct val="100000"/>
              </a:lnSpc>
              <a:spcBef>
                <a:spcPts val="1045"/>
              </a:spcBef>
              <a:buClr>
                <a:srgbClr val="C4820D"/>
              </a:buClr>
              <a:buChar char="●"/>
              <a:tabLst>
                <a:tab pos="424815" algn="l"/>
                <a:tab pos="425450" algn="l"/>
              </a:tabLst>
            </a:pPr>
            <a:r>
              <a:rPr sz="2400" spc="-5" dirty="0">
                <a:solidFill>
                  <a:srgbClr val="3B3B3B"/>
                </a:solidFill>
                <a:latin typeface="Arial"/>
                <a:cs typeface="Arial"/>
              </a:rPr>
              <a:t>The estimate is usually not exactly</a:t>
            </a:r>
            <a:r>
              <a:rPr sz="2400" spc="-55" dirty="0">
                <a:solidFill>
                  <a:srgbClr val="3B3B3B"/>
                </a:solidFill>
                <a:latin typeface="Arial"/>
                <a:cs typeface="Arial"/>
              </a:rPr>
              <a:t> </a:t>
            </a:r>
            <a:r>
              <a:rPr sz="2400" dirty="0">
                <a:solidFill>
                  <a:srgbClr val="3B3B3B"/>
                </a:solidFill>
                <a:latin typeface="Arial"/>
                <a:cs typeface="Arial"/>
              </a:rPr>
              <a:t>right:</a:t>
            </a:r>
            <a:endParaRPr sz="2400">
              <a:latin typeface="Arial"/>
              <a:cs typeface="Arial"/>
            </a:endParaRPr>
          </a:p>
          <a:p>
            <a:pPr marL="1896110">
              <a:lnSpc>
                <a:spcPct val="100000"/>
              </a:lnSpc>
              <a:spcBef>
                <a:spcPts val="944"/>
              </a:spcBef>
            </a:pPr>
            <a:r>
              <a:rPr sz="2400" b="1" spc="-5" dirty="0">
                <a:solidFill>
                  <a:srgbClr val="3B7EA1"/>
                </a:solidFill>
                <a:latin typeface="Arial"/>
                <a:cs typeface="Arial"/>
              </a:rPr>
              <a:t>Estimate </a:t>
            </a:r>
            <a:r>
              <a:rPr sz="2400" b="1" dirty="0">
                <a:solidFill>
                  <a:srgbClr val="3B3B3B"/>
                </a:solidFill>
                <a:latin typeface="Arial"/>
                <a:cs typeface="Arial"/>
              </a:rPr>
              <a:t>= </a:t>
            </a:r>
            <a:r>
              <a:rPr sz="2400" b="1" spc="-5" dirty="0">
                <a:solidFill>
                  <a:srgbClr val="3B3B3B"/>
                </a:solidFill>
                <a:latin typeface="Arial"/>
                <a:cs typeface="Arial"/>
              </a:rPr>
              <a:t>Parameter </a:t>
            </a:r>
            <a:r>
              <a:rPr sz="2400" b="1" dirty="0">
                <a:solidFill>
                  <a:srgbClr val="3B3B3B"/>
                </a:solidFill>
                <a:latin typeface="Arial"/>
                <a:cs typeface="Arial"/>
              </a:rPr>
              <a:t>+</a:t>
            </a:r>
            <a:r>
              <a:rPr sz="2400" b="1" spc="-40" dirty="0">
                <a:solidFill>
                  <a:srgbClr val="3B3B3B"/>
                </a:solidFill>
                <a:latin typeface="Arial"/>
                <a:cs typeface="Arial"/>
              </a:rPr>
              <a:t> </a:t>
            </a:r>
            <a:r>
              <a:rPr sz="2400" b="1" spc="-5" dirty="0">
                <a:solidFill>
                  <a:srgbClr val="F40017"/>
                </a:solidFill>
                <a:latin typeface="Arial"/>
                <a:cs typeface="Arial"/>
              </a:rPr>
              <a:t>Error</a:t>
            </a:r>
            <a:endParaRPr sz="2400">
              <a:latin typeface="Arial"/>
              <a:cs typeface="Arial"/>
            </a:endParaRPr>
          </a:p>
        </p:txBody>
      </p:sp>
      <p:sp>
        <p:nvSpPr>
          <p:cNvPr id="7" name="object 7"/>
          <p:cNvSpPr txBox="1"/>
          <p:nvPr/>
        </p:nvSpPr>
        <p:spPr>
          <a:xfrm>
            <a:off x="574724" y="2664968"/>
            <a:ext cx="7412990" cy="1082348"/>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How big is </a:t>
            </a:r>
            <a:r>
              <a:rPr sz="2400" dirty="0">
                <a:solidFill>
                  <a:srgbClr val="3B3B3B"/>
                </a:solidFill>
                <a:latin typeface="Arial"/>
                <a:cs typeface="Arial"/>
              </a:rPr>
              <a:t>a </a:t>
            </a:r>
            <a:r>
              <a:rPr sz="2400" spc="-5" dirty="0">
                <a:solidFill>
                  <a:srgbClr val="3B3B3B"/>
                </a:solidFill>
                <a:latin typeface="Arial"/>
                <a:cs typeface="Arial"/>
              </a:rPr>
              <a:t>typical</a:t>
            </a:r>
            <a:r>
              <a:rPr sz="2400" spc="-25" dirty="0">
                <a:solidFill>
                  <a:srgbClr val="3B3B3B"/>
                </a:solidFill>
                <a:latin typeface="Arial"/>
                <a:cs typeface="Arial"/>
              </a:rPr>
              <a:t> </a:t>
            </a:r>
            <a:r>
              <a:rPr sz="2400" spc="-5" dirty="0">
                <a:solidFill>
                  <a:srgbClr val="3B3B3B"/>
                </a:solidFill>
                <a:latin typeface="Arial"/>
                <a:cs typeface="Arial"/>
              </a:rPr>
              <a:t>error?</a:t>
            </a:r>
            <a:endParaRPr sz="2400" dirty="0">
              <a:latin typeface="Arial"/>
              <a:cs typeface="Arial"/>
            </a:endParaRPr>
          </a:p>
          <a:p>
            <a:pPr>
              <a:lnSpc>
                <a:spcPct val="100000"/>
              </a:lnSpc>
              <a:spcBef>
                <a:spcPts val="45"/>
              </a:spcBef>
              <a:buClr>
                <a:srgbClr val="C4820D"/>
              </a:buClr>
              <a:buFont typeface="Arial"/>
              <a:buChar char="●"/>
            </a:pPr>
            <a:endParaRPr lang="en-US" sz="2150" dirty="0">
              <a:latin typeface="Arial"/>
              <a:cs typeface="Arial"/>
            </a:endParaRPr>
          </a:p>
          <a:p>
            <a:pPr marL="424815" indent="-412750">
              <a:lnSpc>
                <a:spcPct val="100000"/>
              </a:lnSpc>
              <a:buClr>
                <a:srgbClr val="C4820D"/>
              </a:buClr>
              <a:buChar char="●"/>
              <a:tabLst>
                <a:tab pos="424815" algn="l"/>
                <a:tab pos="425450" algn="l"/>
              </a:tabLst>
            </a:pPr>
            <a:r>
              <a:rPr lang="en-US" sz="2400" spc="-5" dirty="0">
                <a:solidFill>
                  <a:srgbClr val="3B3B3B"/>
                </a:solidFill>
                <a:latin typeface="Arial"/>
                <a:cs typeface="Arial"/>
              </a:rPr>
              <a:t>With the</a:t>
            </a:r>
            <a:r>
              <a:rPr lang="en-US" sz="2400" dirty="0">
                <a:solidFill>
                  <a:srgbClr val="3B3B3B"/>
                </a:solidFill>
                <a:latin typeface="Arial"/>
                <a:cs typeface="Arial"/>
              </a:rPr>
              <a:t> population, </a:t>
            </a:r>
            <a:r>
              <a:rPr lang="en-US" sz="2400" spc="-5" dirty="0">
                <a:solidFill>
                  <a:srgbClr val="3B3B3B"/>
                </a:solidFill>
                <a:latin typeface="Arial"/>
                <a:cs typeface="Arial"/>
              </a:rPr>
              <a:t>we </a:t>
            </a:r>
            <a:r>
              <a:rPr lang="en-US" sz="2400" dirty="0">
                <a:solidFill>
                  <a:srgbClr val="3B3B3B"/>
                </a:solidFill>
                <a:latin typeface="Arial"/>
                <a:cs typeface="Arial"/>
              </a:rPr>
              <a:t>can </a:t>
            </a:r>
            <a:r>
              <a:rPr lang="en-US" sz="2400" spc="-5" dirty="0">
                <a:solidFill>
                  <a:srgbClr val="3B3B3B"/>
                </a:solidFill>
                <a:latin typeface="Arial"/>
                <a:cs typeface="Arial"/>
              </a:rPr>
              <a:t>do this by</a:t>
            </a:r>
            <a:r>
              <a:rPr lang="en-US" sz="2400" spc="-95" dirty="0">
                <a:solidFill>
                  <a:srgbClr val="3B3B3B"/>
                </a:solidFill>
                <a:latin typeface="Arial"/>
                <a:cs typeface="Arial"/>
              </a:rPr>
              <a:t> </a:t>
            </a:r>
            <a:r>
              <a:rPr lang="en-US" sz="2400" dirty="0">
                <a:solidFill>
                  <a:srgbClr val="3B3B3B"/>
                </a:solidFill>
                <a:latin typeface="Arial"/>
                <a:cs typeface="Arial"/>
              </a:rPr>
              <a:t>simulation</a:t>
            </a:r>
            <a:endParaRPr lang="en-US" sz="2400" dirty="0">
              <a:latin typeface="Arial"/>
              <a:cs typeface="Arial"/>
            </a:endParaRPr>
          </a:p>
        </p:txBody>
      </p:sp>
    </p:spTree>
    <p:extLst>
      <p:ext uri="{BB962C8B-B14F-4D97-AF65-F5344CB8AC3E}">
        <p14:creationId xmlns:p14="http://schemas.microsoft.com/office/powerpoint/2010/main" val="290312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051675"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Quantifying</a:t>
            </a:r>
            <a:r>
              <a:rPr spc="-90" dirty="0"/>
              <a:t> </a:t>
            </a:r>
            <a:r>
              <a:rPr spc="-5" dirty="0"/>
              <a:t>Uncertainty</a:t>
            </a:r>
          </a:p>
        </p:txBody>
      </p:sp>
      <p:sp>
        <p:nvSpPr>
          <p:cNvPr id="3" name="object 3"/>
          <p:cNvSpPr txBox="1"/>
          <p:nvPr/>
        </p:nvSpPr>
        <p:spPr>
          <a:xfrm>
            <a:off x="4157363" y="1999413"/>
            <a:ext cx="12103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unknown,</a:t>
            </a:r>
            <a:r>
              <a:rPr sz="1400" spc="-75" dirty="0">
                <a:latin typeface="Arial"/>
                <a:cs typeface="Arial"/>
              </a:rPr>
              <a:t> </a:t>
            </a:r>
            <a:r>
              <a:rPr sz="1400" spc="-5" dirty="0">
                <a:latin typeface="Arial"/>
                <a:cs typeface="Arial"/>
              </a:rPr>
              <a:t>fixed</a:t>
            </a:r>
            <a:endParaRPr sz="1400">
              <a:latin typeface="Arial"/>
              <a:cs typeface="Arial"/>
            </a:endParaRPr>
          </a:p>
        </p:txBody>
      </p:sp>
      <p:sp>
        <p:nvSpPr>
          <p:cNvPr id="4" name="object 4"/>
          <p:cNvSpPr txBox="1"/>
          <p:nvPr/>
        </p:nvSpPr>
        <p:spPr>
          <a:xfrm>
            <a:off x="2440757" y="1962863"/>
            <a:ext cx="1348105" cy="448309"/>
          </a:xfrm>
          <a:prstGeom prst="rect">
            <a:avLst/>
          </a:prstGeom>
        </p:spPr>
        <p:txBody>
          <a:bodyPr vert="horz" wrap="square" lIns="0" tIns="22860" rIns="0" bIns="0" rtlCol="0">
            <a:spAutoFit/>
          </a:bodyPr>
          <a:lstStyle/>
          <a:p>
            <a:pPr marL="372745" marR="5080" indent="-360680">
              <a:lnSpc>
                <a:spcPts val="1650"/>
              </a:lnSpc>
              <a:spcBef>
                <a:spcPts val="180"/>
              </a:spcBef>
            </a:pPr>
            <a:r>
              <a:rPr sz="1400" spc="-5" dirty="0">
                <a:latin typeface="Arial"/>
                <a:cs typeface="Arial"/>
              </a:rPr>
              <a:t>get from</a:t>
            </a:r>
            <a:r>
              <a:rPr sz="1400" spc="-95" dirty="0">
                <a:latin typeface="Arial"/>
                <a:cs typeface="Arial"/>
              </a:rPr>
              <a:t> </a:t>
            </a:r>
            <a:r>
              <a:rPr sz="1400" dirty="0">
                <a:latin typeface="Arial"/>
                <a:cs typeface="Arial"/>
              </a:rPr>
              <a:t>sample:  random</a:t>
            </a:r>
            <a:endParaRPr sz="1400">
              <a:latin typeface="Arial"/>
              <a:cs typeface="Arial"/>
            </a:endParaRPr>
          </a:p>
        </p:txBody>
      </p:sp>
      <p:sp>
        <p:nvSpPr>
          <p:cNvPr id="5" name="object 5"/>
          <p:cNvSpPr txBox="1"/>
          <p:nvPr/>
        </p:nvSpPr>
        <p:spPr>
          <a:xfrm>
            <a:off x="5875827" y="1962863"/>
            <a:ext cx="78613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a:cs typeface="Arial"/>
              </a:rPr>
              <a:t>unknown,</a:t>
            </a:r>
            <a:endParaRPr sz="1400">
              <a:latin typeface="Arial"/>
              <a:cs typeface="Arial"/>
            </a:endParaRPr>
          </a:p>
          <a:p>
            <a:pPr marL="66675">
              <a:lnSpc>
                <a:spcPts val="1664"/>
              </a:lnSpc>
            </a:pPr>
            <a:r>
              <a:rPr sz="1400" b="1" i="1" spc="-5" dirty="0">
                <a:latin typeface="Arial"/>
                <a:cs typeface="Arial"/>
              </a:rPr>
              <a:t>random</a:t>
            </a:r>
            <a:endParaRPr sz="1400">
              <a:latin typeface="Arial"/>
              <a:cs typeface="Arial"/>
            </a:endParaRPr>
          </a:p>
        </p:txBody>
      </p:sp>
      <p:sp>
        <p:nvSpPr>
          <p:cNvPr id="6" name="object 6"/>
          <p:cNvSpPr txBox="1"/>
          <p:nvPr/>
        </p:nvSpPr>
        <p:spPr>
          <a:xfrm>
            <a:off x="574724" y="973327"/>
            <a:ext cx="6109335" cy="996950"/>
          </a:xfrm>
          <a:prstGeom prst="rect">
            <a:avLst/>
          </a:prstGeom>
        </p:spPr>
        <p:txBody>
          <a:bodyPr vert="horz" wrap="square" lIns="0" tIns="132715" rIns="0" bIns="0" rtlCol="0">
            <a:spAutoFit/>
          </a:bodyPr>
          <a:lstStyle/>
          <a:p>
            <a:pPr marL="424815" indent="-412750">
              <a:lnSpc>
                <a:spcPct val="100000"/>
              </a:lnSpc>
              <a:spcBef>
                <a:spcPts val="1045"/>
              </a:spcBef>
              <a:buClr>
                <a:srgbClr val="C4820D"/>
              </a:buClr>
              <a:buChar char="●"/>
              <a:tabLst>
                <a:tab pos="424815" algn="l"/>
                <a:tab pos="425450" algn="l"/>
              </a:tabLst>
            </a:pPr>
            <a:r>
              <a:rPr sz="2400" spc="-5" dirty="0">
                <a:solidFill>
                  <a:srgbClr val="3B3B3B"/>
                </a:solidFill>
                <a:latin typeface="Arial"/>
                <a:cs typeface="Arial"/>
              </a:rPr>
              <a:t>The estimate is usually not exactly</a:t>
            </a:r>
            <a:r>
              <a:rPr sz="2400" spc="-55" dirty="0">
                <a:solidFill>
                  <a:srgbClr val="3B3B3B"/>
                </a:solidFill>
                <a:latin typeface="Arial"/>
                <a:cs typeface="Arial"/>
              </a:rPr>
              <a:t> </a:t>
            </a:r>
            <a:r>
              <a:rPr sz="2400" dirty="0">
                <a:solidFill>
                  <a:srgbClr val="3B3B3B"/>
                </a:solidFill>
                <a:latin typeface="Arial"/>
                <a:cs typeface="Arial"/>
              </a:rPr>
              <a:t>right:</a:t>
            </a:r>
            <a:endParaRPr sz="2400">
              <a:latin typeface="Arial"/>
              <a:cs typeface="Arial"/>
            </a:endParaRPr>
          </a:p>
          <a:p>
            <a:pPr marL="1896110">
              <a:lnSpc>
                <a:spcPct val="100000"/>
              </a:lnSpc>
              <a:spcBef>
                <a:spcPts val="944"/>
              </a:spcBef>
            </a:pPr>
            <a:r>
              <a:rPr sz="2400" b="1" spc="-5" dirty="0">
                <a:solidFill>
                  <a:srgbClr val="3B7EA1"/>
                </a:solidFill>
                <a:latin typeface="Arial"/>
                <a:cs typeface="Arial"/>
              </a:rPr>
              <a:t>Estimate </a:t>
            </a:r>
            <a:r>
              <a:rPr sz="2400" b="1" dirty="0">
                <a:solidFill>
                  <a:srgbClr val="3B3B3B"/>
                </a:solidFill>
                <a:latin typeface="Arial"/>
                <a:cs typeface="Arial"/>
              </a:rPr>
              <a:t>= </a:t>
            </a:r>
            <a:r>
              <a:rPr sz="2400" b="1" spc="-5" dirty="0">
                <a:solidFill>
                  <a:srgbClr val="3B3B3B"/>
                </a:solidFill>
                <a:latin typeface="Arial"/>
                <a:cs typeface="Arial"/>
              </a:rPr>
              <a:t>Parameter </a:t>
            </a:r>
            <a:r>
              <a:rPr sz="2400" b="1" dirty="0">
                <a:solidFill>
                  <a:srgbClr val="3B3B3B"/>
                </a:solidFill>
                <a:latin typeface="Arial"/>
                <a:cs typeface="Arial"/>
              </a:rPr>
              <a:t>+</a:t>
            </a:r>
            <a:r>
              <a:rPr sz="2400" b="1" spc="-40" dirty="0">
                <a:solidFill>
                  <a:srgbClr val="3B3B3B"/>
                </a:solidFill>
                <a:latin typeface="Arial"/>
                <a:cs typeface="Arial"/>
              </a:rPr>
              <a:t> </a:t>
            </a:r>
            <a:r>
              <a:rPr sz="2400" b="1" spc="-5" dirty="0">
                <a:solidFill>
                  <a:srgbClr val="F40017"/>
                </a:solidFill>
                <a:latin typeface="Arial"/>
                <a:cs typeface="Arial"/>
              </a:rPr>
              <a:t>Error</a:t>
            </a:r>
            <a:endParaRPr sz="2400">
              <a:latin typeface="Arial"/>
              <a:cs typeface="Arial"/>
            </a:endParaRPr>
          </a:p>
        </p:txBody>
      </p:sp>
      <p:sp>
        <p:nvSpPr>
          <p:cNvPr id="7" name="object 7"/>
          <p:cNvSpPr txBox="1"/>
          <p:nvPr/>
        </p:nvSpPr>
        <p:spPr>
          <a:xfrm>
            <a:off x="574724" y="2664968"/>
            <a:ext cx="7412990" cy="151580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How big is </a:t>
            </a:r>
            <a:r>
              <a:rPr sz="2400" dirty="0">
                <a:solidFill>
                  <a:srgbClr val="3B3B3B"/>
                </a:solidFill>
                <a:latin typeface="Arial"/>
                <a:cs typeface="Arial"/>
              </a:rPr>
              <a:t>a </a:t>
            </a:r>
            <a:r>
              <a:rPr sz="2400" spc="-5" dirty="0">
                <a:solidFill>
                  <a:srgbClr val="3B3B3B"/>
                </a:solidFill>
                <a:latin typeface="Arial"/>
                <a:cs typeface="Arial"/>
              </a:rPr>
              <a:t>typical</a:t>
            </a:r>
            <a:r>
              <a:rPr sz="2400" spc="-25" dirty="0">
                <a:solidFill>
                  <a:srgbClr val="3B3B3B"/>
                </a:solidFill>
                <a:latin typeface="Arial"/>
                <a:cs typeface="Arial"/>
              </a:rPr>
              <a:t> </a:t>
            </a:r>
            <a:r>
              <a:rPr sz="2400" spc="-5" dirty="0">
                <a:solidFill>
                  <a:srgbClr val="3B3B3B"/>
                </a:solidFill>
                <a:latin typeface="Arial"/>
                <a:cs typeface="Arial"/>
              </a:rPr>
              <a:t>error?</a:t>
            </a:r>
            <a:endParaRPr sz="2400" dirty="0">
              <a:latin typeface="Arial"/>
              <a:cs typeface="Arial"/>
            </a:endParaRPr>
          </a:p>
          <a:p>
            <a:pPr>
              <a:lnSpc>
                <a:spcPct val="100000"/>
              </a:lnSpc>
              <a:spcBef>
                <a:spcPts val="45"/>
              </a:spcBef>
              <a:buClr>
                <a:srgbClr val="C4820D"/>
              </a:buClr>
              <a:buFont typeface="Arial"/>
              <a:buChar char="●"/>
            </a:pPr>
            <a:endParaRPr lang="en-US" sz="2150" dirty="0">
              <a:latin typeface="Arial"/>
              <a:cs typeface="Arial"/>
            </a:endParaRPr>
          </a:p>
          <a:p>
            <a:pPr marL="424815" indent="-412750">
              <a:lnSpc>
                <a:spcPct val="100000"/>
              </a:lnSpc>
              <a:buClr>
                <a:srgbClr val="C4820D"/>
              </a:buClr>
              <a:buChar char="●"/>
              <a:tabLst>
                <a:tab pos="424815" algn="l"/>
                <a:tab pos="425450" algn="l"/>
              </a:tabLst>
            </a:pPr>
            <a:r>
              <a:rPr lang="en-US" sz="2400" spc="-5" dirty="0">
                <a:solidFill>
                  <a:srgbClr val="3B3B3B"/>
                </a:solidFill>
                <a:latin typeface="Arial"/>
                <a:cs typeface="Arial"/>
              </a:rPr>
              <a:t>With the</a:t>
            </a:r>
            <a:r>
              <a:rPr lang="en-US" sz="2400" dirty="0">
                <a:solidFill>
                  <a:srgbClr val="3B3B3B"/>
                </a:solidFill>
                <a:latin typeface="Arial"/>
                <a:cs typeface="Arial"/>
              </a:rPr>
              <a:t> population, </a:t>
            </a:r>
            <a:r>
              <a:rPr lang="en-US" sz="2400" spc="-5" dirty="0">
                <a:solidFill>
                  <a:srgbClr val="3B3B3B"/>
                </a:solidFill>
                <a:latin typeface="Arial"/>
                <a:cs typeface="Arial"/>
              </a:rPr>
              <a:t>we </a:t>
            </a:r>
            <a:r>
              <a:rPr lang="en-US" sz="2400" dirty="0">
                <a:solidFill>
                  <a:srgbClr val="3B3B3B"/>
                </a:solidFill>
                <a:latin typeface="Arial"/>
                <a:cs typeface="Arial"/>
              </a:rPr>
              <a:t>can </a:t>
            </a:r>
            <a:r>
              <a:rPr lang="en-US" sz="2400" spc="-5" dirty="0">
                <a:solidFill>
                  <a:srgbClr val="3B3B3B"/>
                </a:solidFill>
                <a:latin typeface="Arial"/>
                <a:cs typeface="Arial"/>
              </a:rPr>
              <a:t>do this by</a:t>
            </a:r>
            <a:r>
              <a:rPr lang="en-US" sz="2400" spc="-95" dirty="0">
                <a:solidFill>
                  <a:srgbClr val="3B3B3B"/>
                </a:solidFill>
                <a:latin typeface="Arial"/>
                <a:cs typeface="Arial"/>
              </a:rPr>
              <a:t> </a:t>
            </a:r>
            <a:r>
              <a:rPr lang="en-US" sz="2400" dirty="0">
                <a:solidFill>
                  <a:srgbClr val="3B3B3B"/>
                </a:solidFill>
                <a:latin typeface="Arial"/>
                <a:cs typeface="Arial"/>
              </a:rPr>
              <a:t>simulation</a:t>
            </a:r>
            <a:endParaRPr lang="en-US" sz="2400" dirty="0">
              <a:latin typeface="Arial"/>
              <a:cs typeface="Arial"/>
            </a:endParaRPr>
          </a:p>
          <a:p>
            <a:pPr marL="882015" lvl="1" indent="-412750">
              <a:lnSpc>
                <a:spcPct val="100000"/>
              </a:lnSpc>
              <a:spcBef>
                <a:spcPts val="465"/>
              </a:spcBef>
              <a:buClr>
                <a:srgbClr val="C4820D"/>
              </a:buClr>
              <a:buChar char="○"/>
              <a:tabLst>
                <a:tab pos="882015" algn="l"/>
                <a:tab pos="882650" algn="l"/>
              </a:tabLst>
            </a:pPr>
            <a:r>
              <a:rPr lang="en-US" sz="2400" spc="-5" dirty="0">
                <a:solidFill>
                  <a:srgbClr val="3B3B3B"/>
                </a:solidFill>
                <a:latin typeface="Arial"/>
                <a:cs typeface="Arial"/>
              </a:rPr>
              <a:t>What if we have only one sample?</a:t>
            </a:r>
            <a:endParaRPr lang="en-US" sz="2400" dirty="0">
              <a:latin typeface="Arial"/>
              <a:cs typeface="Arial"/>
            </a:endParaRPr>
          </a:p>
        </p:txBody>
      </p:sp>
    </p:spTree>
    <p:extLst>
      <p:ext uri="{BB962C8B-B14F-4D97-AF65-F5344CB8AC3E}">
        <p14:creationId xmlns:p14="http://schemas.microsoft.com/office/powerpoint/2010/main" val="409330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71800" y="1450036"/>
            <a:ext cx="3605010" cy="2421093"/>
            <a:chOff x="3596150" y="1299071"/>
            <a:chExt cx="3605010" cy="2421093"/>
          </a:xfrm>
        </p:grpSpPr>
        <p:sp>
          <p:nvSpPr>
            <p:cNvPr id="5" name="object 5"/>
            <p:cNvSpPr/>
            <p:nvPr/>
          </p:nvSpPr>
          <p:spPr>
            <a:xfrm>
              <a:off x="5958350" y="1299071"/>
              <a:ext cx="861694" cy="957580"/>
            </a:xfrm>
            <a:custGeom>
              <a:avLst/>
              <a:gdLst/>
              <a:ahLst/>
              <a:cxnLst/>
              <a:rect l="l" t="t" r="r" b="b"/>
              <a:pathLst>
                <a:path w="861695" h="957580">
                  <a:moveTo>
                    <a:pt x="0" y="957070"/>
                  </a:moveTo>
                  <a:lnTo>
                    <a:pt x="861495" y="0"/>
                  </a:lnTo>
                </a:path>
              </a:pathLst>
            </a:custGeom>
            <a:ln w="28574">
              <a:solidFill>
                <a:srgbClr val="3368FC"/>
              </a:solidFill>
            </a:ln>
          </p:spPr>
          <p:txBody>
            <a:bodyPr wrap="square" lIns="0" tIns="0" rIns="0" bIns="0" rtlCol="0"/>
            <a:lstStyle/>
            <a:p>
              <a:endParaRPr dirty="0"/>
            </a:p>
          </p:txBody>
        </p:sp>
        <p:sp>
          <p:nvSpPr>
            <p:cNvPr id="7" name="object 7"/>
            <p:cNvSpPr/>
            <p:nvPr/>
          </p:nvSpPr>
          <p:spPr>
            <a:xfrm>
              <a:off x="6060065" y="2529234"/>
              <a:ext cx="1141095" cy="13970"/>
            </a:xfrm>
            <a:custGeom>
              <a:avLst/>
              <a:gdLst/>
              <a:ahLst/>
              <a:cxnLst/>
              <a:rect l="l" t="t" r="r" b="b"/>
              <a:pathLst>
                <a:path w="1141095" h="13969">
                  <a:moveTo>
                    <a:pt x="0" y="13822"/>
                  </a:moveTo>
                  <a:lnTo>
                    <a:pt x="1140762" y="0"/>
                  </a:lnTo>
                </a:path>
              </a:pathLst>
            </a:custGeom>
            <a:ln w="28574">
              <a:solidFill>
                <a:srgbClr val="3368FC"/>
              </a:solidFill>
            </a:ln>
          </p:spPr>
          <p:txBody>
            <a:bodyPr wrap="square" lIns="0" tIns="0" rIns="0" bIns="0" rtlCol="0"/>
            <a:lstStyle/>
            <a:p>
              <a:endParaRPr/>
            </a:p>
          </p:txBody>
        </p:sp>
        <p:sp>
          <p:nvSpPr>
            <p:cNvPr id="8" name="object 8"/>
            <p:cNvSpPr/>
            <p:nvPr/>
          </p:nvSpPr>
          <p:spPr>
            <a:xfrm>
              <a:off x="6212585" y="2432613"/>
              <a:ext cx="158813" cy="1229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67104" y="2177459"/>
              <a:ext cx="918844" cy="939800"/>
            </a:xfrm>
            <a:custGeom>
              <a:avLst/>
              <a:gdLst/>
              <a:ahLst/>
              <a:cxnLst/>
              <a:rect l="l" t="t" r="r" b="b"/>
              <a:pathLst>
                <a:path w="918845" h="939800">
                  <a:moveTo>
                    <a:pt x="0" y="0"/>
                  </a:moveTo>
                  <a:lnTo>
                    <a:pt x="918741" y="939706"/>
                  </a:lnTo>
                </a:path>
              </a:pathLst>
            </a:custGeom>
            <a:ln w="28574">
              <a:solidFill>
                <a:srgbClr val="3368FC"/>
              </a:solidFill>
            </a:ln>
          </p:spPr>
          <p:txBody>
            <a:bodyPr wrap="square" lIns="0" tIns="0" rIns="0" bIns="0" rtlCol="0"/>
            <a:lstStyle/>
            <a:p>
              <a:endParaRPr dirty="0"/>
            </a:p>
          </p:txBody>
        </p:sp>
        <p:sp>
          <p:nvSpPr>
            <p:cNvPr id="10" name="object 10"/>
            <p:cNvSpPr/>
            <p:nvPr/>
          </p:nvSpPr>
          <p:spPr>
            <a:xfrm>
              <a:off x="5664934" y="3565870"/>
              <a:ext cx="152978" cy="15429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596150" y="1314768"/>
              <a:ext cx="1265555" cy="625475"/>
            </a:xfrm>
            <a:custGeom>
              <a:avLst/>
              <a:gdLst/>
              <a:ahLst/>
              <a:cxnLst/>
              <a:rect l="l" t="t" r="r" b="b"/>
              <a:pathLst>
                <a:path w="1265554" h="625475">
                  <a:moveTo>
                    <a:pt x="11724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172499" y="0"/>
                  </a:lnTo>
                  <a:lnTo>
                    <a:pt x="1223874" y="15557"/>
                  </a:lnTo>
                  <a:lnTo>
                    <a:pt x="1258051" y="57163"/>
                  </a:lnTo>
                  <a:lnTo>
                    <a:pt x="1265099" y="92599"/>
                  </a:lnTo>
                  <a:lnTo>
                    <a:pt x="1265099" y="462999"/>
                  </a:lnTo>
                  <a:lnTo>
                    <a:pt x="1257823" y="499044"/>
                  </a:lnTo>
                  <a:lnTo>
                    <a:pt x="1237978" y="528478"/>
                  </a:lnTo>
                  <a:lnTo>
                    <a:pt x="1208544" y="548323"/>
                  </a:lnTo>
                  <a:lnTo>
                    <a:pt x="1172499" y="555599"/>
                  </a:lnTo>
                  <a:close/>
                </a:path>
                <a:path w="1265554" h="625475">
                  <a:moveTo>
                    <a:pt x="368991" y="625049"/>
                  </a:moveTo>
                  <a:lnTo>
                    <a:pt x="210849" y="555599"/>
                  </a:lnTo>
                  <a:lnTo>
                    <a:pt x="527124" y="555599"/>
                  </a:lnTo>
                  <a:lnTo>
                    <a:pt x="368991" y="625049"/>
                  </a:lnTo>
                  <a:close/>
                </a:path>
              </a:pathLst>
            </a:custGeom>
            <a:solidFill>
              <a:srgbClr val="CEE1F3"/>
            </a:solidFill>
          </p:spPr>
          <p:txBody>
            <a:bodyPr wrap="square" lIns="0" tIns="0" rIns="0" bIns="0" rtlCol="0"/>
            <a:lstStyle/>
            <a:p>
              <a:endParaRPr/>
            </a:p>
          </p:txBody>
        </p:sp>
        <p:sp>
          <p:nvSpPr>
            <p:cNvPr id="12" name="object 12"/>
            <p:cNvSpPr/>
            <p:nvPr/>
          </p:nvSpPr>
          <p:spPr>
            <a:xfrm>
              <a:off x="3596150" y="1314768"/>
              <a:ext cx="1265555" cy="625475"/>
            </a:xfrm>
            <a:custGeom>
              <a:avLst/>
              <a:gdLst/>
              <a:ahLst/>
              <a:cxnLst/>
              <a:rect l="l" t="t" r="r" b="b"/>
              <a:pathLst>
                <a:path w="1265554" h="625475">
                  <a:moveTo>
                    <a:pt x="0" y="92599"/>
                  </a:moveTo>
                  <a:lnTo>
                    <a:pt x="7276" y="56555"/>
                  </a:lnTo>
                  <a:lnTo>
                    <a:pt x="27121" y="27121"/>
                  </a:lnTo>
                  <a:lnTo>
                    <a:pt x="56555" y="7276"/>
                  </a:lnTo>
                  <a:lnTo>
                    <a:pt x="92599" y="0"/>
                  </a:lnTo>
                  <a:lnTo>
                    <a:pt x="210849" y="0"/>
                  </a:lnTo>
                  <a:lnTo>
                    <a:pt x="527124" y="0"/>
                  </a:lnTo>
                  <a:lnTo>
                    <a:pt x="1172499" y="0"/>
                  </a:lnTo>
                  <a:lnTo>
                    <a:pt x="1190649" y="1795"/>
                  </a:lnTo>
                  <a:lnTo>
                    <a:pt x="1237977" y="27121"/>
                  </a:lnTo>
                  <a:lnTo>
                    <a:pt x="1263304" y="74450"/>
                  </a:lnTo>
                  <a:lnTo>
                    <a:pt x="1265099" y="92599"/>
                  </a:lnTo>
                  <a:lnTo>
                    <a:pt x="1265099" y="324099"/>
                  </a:lnTo>
                  <a:lnTo>
                    <a:pt x="1265099" y="462999"/>
                  </a:lnTo>
                  <a:lnTo>
                    <a:pt x="1257823" y="499044"/>
                  </a:lnTo>
                  <a:lnTo>
                    <a:pt x="1237978" y="528478"/>
                  </a:lnTo>
                  <a:lnTo>
                    <a:pt x="1208544" y="548323"/>
                  </a:lnTo>
                  <a:lnTo>
                    <a:pt x="1172499" y="555599"/>
                  </a:lnTo>
                  <a:lnTo>
                    <a:pt x="527124" y="555599"/>
                  </a:lnTo>
                  <a:lnTo>
                    <a:pt x="368991" y="625049"/>
                  </a:lnTo>
                  <a:lnTo>
                    <a:pt x="210849" y="555599"/>
                  </a:lnTo>
                  <a:lnTo>
                    <a:pt x="92599" y="555599"/>
                  </a:lnTo>
                  <a:lnTo>
                    <a:pt x="56555" y="548323"/>
                  </a:lnTo>
                  <a:lnTo>
                    <a:pt x="27121" y="528478"/>
                  </a:lnTo>
                  <a:lnTo>
                    <a:pt x="7276" y="499044"/>
                  </a:lnTo>
                  <a:lnTo>
                    <a:pt x="0" y="462999"/>
                  </a:lnTo>
                  <a:lnTo>
                    <a:pt x="0" y="324099"/>
                  </a:lnTo>
                  <a:lnTo>
                    <a:pt x="0" y="92599"/>
                  </a:lnTo>
                  <a:close/>
                </a:path>
              </a:pathLst>
            </a:custGeom>
            <a:ln w="9524">
              <a:solidFill>
                <a:srgbClr val="3368FC"/>
              </a:solidFill>
            </a:ln>
          </p:spPr>
          <p:txBody>
            <a:bodyPr wrap="square" lIns="0" tIns="0" rIns="0" bIns="0" rtlCol="0"/>
            <a:lstStyle/>
            <a:p>
              <a:endParaRPr/>
            </a:p>
          </p:txBody>
        </p:sp>
      </p:grpSp>
      <p:sp>
        <p:nvSpPr>
          <p:cNvPr id="14" name="object 14"/>
          <p:cNvSpPr txBox="1">
            <a:spLocks noGrp="1"/>
          </p:cNvSpPr>
          <p:nvPr>
            <p:ph type="title"/>
          </p:nvPr>
        </p:nvSpPr>
        <p:spPr>
          <a:xfrm>
            <a:off x="530225" y="143362"/>
            <a:ext cx="7987030"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Why </a:t>
            </a:r>
            <a:r>
              <a:rPr spc="-35" dirty="0"/>
              <a:t>We </a:t>
            </a:r>
            <a:r>
              <a:rPr spc="-5" dirty="0"/>
              <a:t>Need the</a:t>
            </a:r>
            <a:r>
              <a:rPr spc="-50" dirty="0"/>
              <a:t> </a:t>
            </a:r>
            <a:r>
              <a:rPr spc="-5" dirty="0"/>
              <a:t>Bootstrap</a:t>
            </a:r>
          </a:p>
        </p:txBody>
      </p:sp>
      <p:sp>
        <p:nvSpPr>
          <p:cNvPr id="19" name="object 19"/>
          <p:cNvSpPr txBox="1"/>
          <p:nvPr/>
        </p:nvSpPr>
        <p:spPr>
          <a:xfrm>
            <a:off x="3071946" y="1537666"/>
            <a:ext cx="10083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sample</a:t>
            </a:r>
            <a:endParaRPr sz="2400">
              <a:latin typeface="Arial"/>
              <a:cs typeface="Arial"/>
            </a:endParaRPr>
          </a:p>
        </p:txBody>
      </p:sp>
      <p:grpSp>
        <p:nvGrpSpPr>
          <p:cNvPr id="24" name="object 24"/>
          <p:cNvGrpSpPr/>
          <p:nvPr/>
        </p:nvGrpSpPr>
        <p:grpSpPr>
          <a:xfrm>
            <a:off x="2486125" y="1063565"/>
            <a:ext cx="4248456" cy="3300279"/>
            <a:chOff x="3110475" y="912600"/>
            <a:chExt cx="4248456" cy="3300279"/>
          </a:xfrm>
        </p:grpSpPr>
        <p:sp>
          <p:nvSpPr>
            <p:cNvPr id="25" name="object 25"/>
            <p:cNvSpPr/>
            <p:nvPr/>
          </p:nvSpPr>
          <p:spPr>
            <a:xfrm>
              <a:off x="3110475" y="1955875"/>
              <a:ext cx="1710775" cy="1231755"/>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5832825" y="912600"/>
              <a:ext cx="1526106" cy="108823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832822" y="2021640"/>
              <a:ext cx="1526103" cy="2191239"/>
            </a:xfrm>
            <a:prstGeom prst="rect">
              <a:avLst/>
            </a:prstGeom>
            <a:blipFill>
              <a:blip r:embed="rId7" cstate="print"/>
              <a:stretch>
                <a:fillRect/>
              </a:stretch>
            </a:blipFill>
          </p:spPr>
          <p:txBody>
            <a:bodyPr wrap="square" lIns="0" tIns="0" rIns="0" bIns="0" rtlCol="0"/>
            <a:lstStyle/>
            <a:p>
              <a:endParaRPr/>
            </a:p>
          </p:txBody>
        </p:sp>
      </p:grpSp>
      <p:sp>
        <p:nvSpPr>
          <p:cNvPr id="4" name="Rectangle 3">
            <a:extLst>
              <a:ext uri="{FF2B5EF4-FFF2-40B4-BE49-F238E27FC236}">
                <a16:creationId xmlns:a16="http://schemas.microsoft.com/office/drawing/2014/main" id="{83449470-3A69-442E-9569-279424853058}"/>
              </a:ext>
            </a:extLst>
          </p:cNvPr>
          <p:cNvSpPr/>
          <p:nvPr/>
        </p:nvSpPr>
        <p:spPr>
          <a:xfrm>
            <a:off x="1600200" y="1042764"/>
            <a:ext cx="5410200" cy="3433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8">
            <a:extLst>
              <a:ext uri="{FF2B5EF4-FFF2-40B4-BE49-F238E27FC236}">
                <a16:creationId xmlns:a16="http://schemas.microsoft.com/office/drawing/2014/main" id="{B08AFEDD-2536-4AD6-A273-0A5DF08234FE}"/>
              </a:ext>
            </a:extLst>
          </p:cNvPr>
          <p:cNvSpPr/>
          <p:nvPr/>
        </p:nvSpPr>
        <p:spPr>
          <a:xfrm>
            <a:off x="530225" y="2061824"/>
            <a:ext cx="1680075" cy="1231755"/>
          </a:xfrm>
          <a:prstGeom prst="rect">
            <a:avLst/>
          </a:prstGeom>
          <a:blipFill>
            <a:blip r:embed="rId8" cstate="print"/>
            <a:stretch>
              <a:fillRect/>
            </a:stretch>
          </a:blipFill>
        </p:spPr>
        <p:txBody>
          <a:bodyPr wrap="square" lIns="0" tIns="0" rIns="0" bIns="0" rtlCol="0"/>
          <a:lstStyle/>
          <a:p>
            <a:endParaRPr/>
          </a:p>
        </p:txBody>
      </p:sp>
      <p:sp>
        <p:nvSpPr>
          <p:cNvPr id="29" name="object 18">
            <a:extLst>
              <a:ext uri="{FF2B5EF4-FFF2-40B4-BE49-F238E27FC236}">
                <a16:creationId xmlns:a16="http://schemas.microsoft.com/office/drawing/2014/main" id="{6B895BA1-7083-4523-9BF3-F1F23B26FD58}"/>
              </a:ext>
            </a:extLst>
          </p:cNvPr>
          <p:cNvSpPr txBox="1"/>
          <p:nvPr/>
        </p:nvSpPr>
        <p:spPr>
          <a:xfrm>
            <a:off x="606146" y="1386607"/>
            <a:ext cx="14319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population</a:t>
            </a:r>
            <a:endParaRPr sz="2400" dirty="0">
              <a:latin typeface="Arial"/>
              <a:cs typeface="Arial"/>
            </a:endParaRPr>
          </a:p>
        </p:txBody>
      </p:sp>
      <p:sp>
        <p:nvSpPr>
          <p:cNvPr id="30" name="object 16">
            <a:extLst>
              <a:ext uri="{FF2B5EF4-FFF2-40B4-BE49-F238E27FC236}">
                <a16:creationId xmlns:a16="http://schemas.microsoft.com/office/drawing/2014/main" id="{0F091AAF-987E-4E00-870F-0F00DB2C22E5}"/>
              </a:ext>
            </a:extLst>
          </p:cNvPr>
          <p:cNvSpPr/>
          <p:nvPr/>
        </p:nvSpPr>
        <p:spPr>
          <a:xfrm>
            <a:off x="505999" y="1314674"/>
            <a:ext cx="1735455" cy="625475"/>
          </a:xfrm>
          <a:custGeom>
            <a:avLst/>
            <a:gdLst/>
            <a:ahLst/>
            <a:cxnLst/>
            <a:rect l="l" t="t" r="r" b="b"/>
            <a:pathLst>
              <a:path w="1735455" h="625475">
                <a:moveTo>
                  <a:pt x="16422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642299" y="0"/>
                </a:lnTo>
                <a:lnTo>
                  <a:pt x="1693674" y="15557"/>
                </a:lnTo>
                <a:lnTo>
                  <a:pt x="1727851" y="57163"/>
                </a:lnTo>
                <a:lnTo>
                  <a:pt x="1734899" y="92599"/>
                </a:lnTo>
                <a:lnTo>
                  <a:pt x="1734899" y="462999"/>
                </a:lnTo>
                <a:lnTo>
                  <a:pt x="1727623" y="499044"/>
                </a:lnTo>
                <a:lnTo>
                  <a:pt x="1707778" y="528478"/>
                </a:lnTo>
                <a:lnTo>
                  <a:pt x="1678344" y="548323"/>
                </a:lnTo>
                <a:lnTo>
                  <a:pt x="1642299" y="555599"/>
                </a:lnTo>
                <a:close/>
              </a:path>
              <a:path w="1735455" h="625475">
                <a:moveTo>
                  <a:pt x="506018" y="625049"/>
                </a:moveTo>
                <a:lnTo>
                  <a:pt x="289149" y="555599"/>
                </a:lnTo>
                <a:lnTo>
                  <a:pt x="722874" y="555599"/>
                </a:lnTo>
                <a:lnTo>
                  <a:pt x="506018" y="625049"/>
                </a:lnTo>
                <a:close/>
              </a:path>
            </a:pathLst>
          </a:custGeom>
          <a:solidFill>
            <a:srgbClr val="CEE1F3"/>
          </a:solidFill>
        </p:spPr>
        <p:txBody>
          <a:bodyPr wrap="square" lIns="0" tIns="0" rIns="0" bIns="0" rtlCol="0"/>
          <a:lstStyle/>
          <a:p>
            <a:r>
              <a:rPr lang="en-US" sz="2800" dirty="0"/>
              <a:t>Population </a:t>
            </a:r>
            <a:endParaRPr sz="2800" dirty="0"/>
          </a:p>
        </p:txBody>
      </p:sp>
      <p:cxnSp>
        <p:nvCxnSpPr>
          <p:cNvPr id="15" name="Straight Arrow Connector 14">
            <a:extLst>
              <a:ext uri="{FF2B5EF4-FFF2-40B4-BE49-F238E27FC236}">
                <a16:creationId xmlns:a16="http://schemas.microsoft.com/office/drawing/2014/main" id="{46352053-EB4B-4D25-8484-8476318EAE88}"/>
              </a:ext>
            </a:extLst>
          </p:cNvPr>
          <p:cNvCxnSpPr/>
          <p:nvPr/>
        </p:nvCxnSpPr>
        <p:spPr>
          <a:xfrm>
            <a:off x="1905000" y="2583578"/>
            <a:ext cx="58112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06C80C3-0366-4A51-BBC4-85B7F2358234}"/>
              </a:ext>
            </a:extLst>
          </p:cNvPr>
          <p:cNvSpPr/>
          <p:nvPr/>
        </p:nvSpPr>
        <p:spPr>
          <a:xfrm>
            <a:off x="228600" y="1042764"/>
            <a:ext cx="2257525" cy="2519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82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71800" y="1450036"/>
            <a:ext cx="3605010" cy="2421093"/>
            <a:chOff x="3596150" y="1299071"/>
            <a:chExt cx="3605010" cy="2421093"/>
          </a:xfrm>
        </p:grpSpPr>
        <p:sp>
          <p:nvSpPr>
            <p:cNvPr id="5" name="object 5"/>
            <p:cNvSpPr/>
            <p:nvPr/>
          </p:nvSpPr>
          <p:spPr>
            <a:xfrm>
              <a:off x="5958350" y="1299071"/>
              <a:ext cx="861694" cy="957580"/>
            </a:xfrm>
            <a:custGeom>
              <a:avLst/>
              <a:gdLst/>
              <a:ahLst/>
              <a:cxnLst/>
              <a:rect l="l" t="t" r="r" b="b"/>
              <a:pathLst>
                <a:path w="861695" h="957580">
                  <a:moveTo>
                    <a:pt x="0" y="957070"/>
                  </a:moveTo>
                  <a:lnTo>
                    <a:pt x="861495" y="0"/>
                  </a:lnTo>
                </a:path>
              </a:pathLst>
            </a:custGeom>
            <a:ln w="28574">
              <a:solidFill>
                <a:srgbClr val="3368FC"/>
              </a:solidFill>
            </a:ln>
          </p:spPr>
          <p:txBody>
            <a:bodyPr wrap="square" lIns="0" tIns="0" rIns="0" bIns="0" rtlCol="0"/>
            <a:lstStyle/>
            <a:p>
              <a:endParaRPr dirty="0"/>
            </a:p>
          </p:txBody>
        </p:sp>
        <p:sp>
          <p:nvSpPr>
            <p:cNvPr id="7" name="object 7"/>
            <p:cNvSpPr/>
            <p:nvPr/>
          </p:nvSpPr>
          <p:spPr>
            <a:xfrm>
              <a:off x="6060065" y="2529234"/>
              <a:ext cx="1141095" cy="13970"/>
            </a:xfrm>
            <a:custGeom>
              <a:avLst/>
              <a:gdLst/>
              <a:ahLst/>
              <a:cxnLst/>
              <a:rect l="l" t="t" r="r" b="b"/>
              <a:pathLst>
                <a:path w="1141095" h="13969">
                  <a:moveTo>
                    <a:pt x="0" y="13822"/>
                  </a:moveTo>
                  <a:lnTo>
                    <a:pt x="1140762" y="0"/>
                  </a:lnTo>
                </a:path>
              </a:pathLst>
            </a:custGeom>
            <a:ln w="28574">
              <a:solidFill>
                <a:srgbClr val="3368FC"/>
              </a:solidFill>
            </a:ln>
          </p:spPr>
          <p:txBody>
            <a:bodyPr wrap="square" lIns="0" tIns="0" rIns="0" bIns="0" rtlCol="0"/>
            <a:lstStyle/>
            <a:p>
              <a:endParaRPr/>
            </a:p>
          </p:txBody>
        </p:sp>
        <p:sp>
          <p:nvSpPr>
            <p:cNvPr id="8" name="object 8"/>
            <p:cNvSpPr/>
            <p:nvPr/>
          </p:nvSpPr>
          <p:spPr>
            <a:xfrm>
              <a:off x="6212585" y="2432613"/>
              <a:ext cx="158813" cy="1229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67104" y="2177459"/>
              <a:ext cx="918844" cy="939800"/>
            </a:xfrm>
            <a:custGeom>
              <a:avLst/>
              <a:gdLst/>
              <a:ahLst/>
              <a:cxnLst/>
              <a:rect l="l" t="t" r="r" b="b"/>
              <a:pathLst>
                <a:path w="918845" h="939800">
                  <a:moveTo>
                    <a:pt x="0" y="0"/>
                  </a:moveTo>
                  <a:lnTo>
                    <a:pt x="918741" y="939706"/>
                  </a:lnTo>
                </a:path>
              </a:pathLst>
            </a:custGeom>
            <a:ln w="28574">
              <a:solidFill>
                <a:srgbClr val="3368FC"/>
              </a:solidFill>
            </a:ln>
          </p:spPr>
          <p:txBody>
            <a:bodyPr wrap="square" lIns="0" tIns="0" rIns="0" bIns="0" rtlCol="0"/>
            <a:lstStyle/>
            <a:p>
              <a:endParaRPr dirty="0"/>
            </a:p>
          </p:txBody>
        </p:sp>
        <p:sp>
          <p:nvSpPr>
            <p:cNvPr id="10" name="object 10"/>
            <p:cNvSpPr/>
            <p:nvPr/>
          </p:nvSpPr>
          <p:spPr>
            <a:xfrm>
              <a:off x="5664934" y="3565870"/>
              <a:ext cx="152978" cy="15429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596150" y="1314768"/>
              <a:ext cx="1265555" cy="625475"/>
            </a:xfrm>
            <a:custGeom>
              <a:avLst/>
              <a:gdLst/>
              <a:ahLst/>
              <a:cxnLst/>
              <a:rect l="l" t="t" r="r" b="b"/>
              <a:pathLst>
                <a:path w="1265554" h="625475">
                  <a:moveTo>
                    <a:pt x="11724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172499" y="0"/>
                  </a:lnTo>
                  <a:lnTo>
                    <a:pt x="1223874" y="15557"/>
                  </a:lnTo>
                  <a:lnTo>
                    <a:pt x="1258051" y="57163"/>
                  </a:lnTo>
                  <a:lnTo>
                    <a:pt x="1265099" y="92599"/>
                  </a:lnTo>
                  <a:lnTo>
                    <a:pt x="1265099" y="462999"/>
                  </a:lnTo>
                  <a:lnTo>
                    <a:pt x="1257823" y="499044"/>
                  </a:lnTo>
                  <a:lnTo>
                    <a:pt x="1237978" y="528478"/>
                  </a:lnTo>
                  <a:lnTo>
                    <a:pt x="1208544" y="548323"/>
                  </a:lnTo>
                  <a:lnTo>
                    <a:pt x="1172499" y="555599"/>
                  </a:lnTo>
                  <a:close/>
                </a:path>
                <a:path w="1265554" h="625475">
                  <a:moveTo>
                    <a:pt x="368991" y="625049"/>
                  </a:moveTo>
                  <a:lnTo>
                    <a:pt x="210849" y="555599"/>
                  </a:lnTo>
                  <a:lnTo>
                    <a:pt x="527124" y="555599"/>
                  </a:lnTo>
                  <a:lnTo>
                    <a:pt x="368991" y="625049"/>
                  </a:lnTo>
                  <a:close/>
                </a:path>
              </a:pathLst>
            </a:custGeom>
            <a:solidFill>
              <a:srgbClr val="CEE1F3"/>
            </a:solidFill>
          </p:spPr>
          <p:txBody>
            <a:bodyPr wrap="square" lIns="0" tIns="0" rIns="0" bIns="0" rtlCol="0"/>
            <a:lstStyle/>
            <a:p>
              <a:endParaRPr/>
            </a:p>
          </p:txBody>
        </p:sp>
        <p:sp>
          <p:nvSpPr>
            <p:cNvPr id="12" name="object 12"/>
            <p:cNvSpPr/>
            <p:nvPr/>
          </p:nvSpPr>
          <p:spPr>
            <a:xfrm>
              <a:off x="3596150" y="1314768"/>
              <a:ext cx="1265555" cy="625475"/>
            </a:xfrm>
            <a:custGeom>
              <a:avLst/>
              <a:gdLst/>
              <a:ahLst/>
              <a:cxnLst/>
              <a:rect l="l" t="t" r="r" b="b"/>
              <a:pathLst>
                <a:path w="1265554" h="625475">
                  <a:moveTo>
                    <a:pt x="0" y="92599"/>
                  </a:moveTo>
                  <a:lnTo>
                    <a:pt x="7276" y="56555"/>
                  </a:lnTo>
                  <a:lnTo>
                    <a:pt x="27121" y="27121"/>
                  </a:lnTo>
                  <a:lnTo>
                    <a:pt x="56555" y="7276"/>
                  </a:lnTo>
                  <a:lnTo>
                    <a:pt x="92599" y="0"/>
                  </a:lnTo>
                  <a:lnTo>
                    <a:pt x="210849" y="0"/>
                  </a:lnTo>
                  <a:lnTo>
                    <a:pt x="527124" y="0"/>
                  </a:lnTo>
                  <a:lnTo>
                    <a:pt x="1172499" y="0"/>
                  </a:lnTo>
                  <a:lnTo>
                    <a:pt x="1190649" y="1795"/>
                  </a:lnTo>
                  <a:lnTo>
                    <a:pt x="1237977" y="27121"/>
                  </a:lnTo>
                  <a:lnTo>
                    <a:pt x="1263304" y="74450"/>
                  </a:lnTo>
                  <a:lnTo>
                    <a:pt x="1265099" y="92599"/>
                  </a:lnTo>
                  <a:lnTo>
                    <a:pt x="1265099" y="324099"/>
                  </a:lnTo>
                  <a:lnTo>
                    <a:pt x="1265099" y="462999"/>
                  </a:lnTo>
                  <a:lnTo>
                    <a:pt x="1257823" y="499044"/>
                  </a:lnTo>
                  <a:lnTo>
                    <a:pt x="1237978" y="528478"/>
                  </a:lnTo>
                  <a:lnTo>
                    <a:pt x="1208544" y="548323"/>
                  </a:lnTo>
                  <a:lnTo>
                    <a:pt x="1172499" y="555599"/>
                  </a:lnTo>
                  <a:lnTo>
                    <a:pt x="527124" y="555599"/>
                  </a:lnTo>
                  <a:lnTo>
                    <a:pt x="368991" y="625049"/>
                  </a:lnTo>
                  <a:lnTo>
                    <a:pt x="210849" y="555599"/>
                  </a:lnTo>
                  <a:lnTo>
                    <a:pt x="92599" y="555599"/>
                  </a:lnTo>
                  <a:lnTo>
                    <a:pt x="56555" y="548323"/>
                  </a:lnTo>
                  <a:lnTo>
                    <a:pt x="27121" y="528478"/>
                  </a:lnTo>
                  <a:lnTo>
                    <a:pt x="7276" y="499044"/>
                  </a:lnTo>
                  <a:lnTo>
                    <a:pt x="0" y="462999"/>
                  </a:lnTo>
                  <a:lnTo>
                    <a:pt x="0" y="324099"/>
                  </a:lnTo>
                  <a:lnTo>
                    <a:pt x="0" y="92599"/>
                  </a:lnTo>
                  <a:close/>
                </a:path>
              </a:pathLst>
            </a:custGeom>
            <a:ln w="9524">
              <a:solidFill>
                <a:srgbClr val="3368FC"/>
              </a:solidFill>
            </a:ln>
          </p:spPr>
          <p:txBody>
            <a:bodyPr wrap="square" lIns="0" tIns="0" rIns="0" bIns="0" rtlCol="0"/>
            <a:lstStyle/>
            <a:p>
              <a:endParaRPr/>
            </a:p>
          </p:txBody>
        </p:sp>
      </p:grpSp>
      <p:sp>
        <p:nvSpPr>
          <p:cNvPr id="14" name="object 14"/>
          <p:cNvSpPr txBox="1">
            <a:spLocks noGrp="1"/>
          </p:cNvSpPr>
          <p:nvPr>
            <p:ph type="title"/>
          </p:nvPr>
        </p:nvSpPr>
        <p:spPr>
          <a:xfrm>
            <a:off x="530225" y="143362"/>
            <a:ext cx="7987030"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Why </a:t>
            </a:r>
            <a:r>
              <a:rPr spc="-35" dirty="0"/>
              <a:t>We </a:t>
            </a:r>
            <a:r>
              <a:rPr spc="-5" dirty="0"/>
              <a:t>Need the</a:t>
            </a:r>
            <a:r>
              <a:rPr spc="-50" dirty="0"/>
              <a:t> </a:t>
            </a:r>
            <a:r>
              <a:rPr spc="-5" dirty="0"/>
              <a:t>Bootstrap</a:t>
            </a:r>
          </a:p>
        </p:txBody>
      </p:sp>
      <p:sp>
        <p:nvSpPr>
          <p:cNvPr id="19" name="object 19"/>
          <p:cNvSpPr txBox="1"/>
          <p:nvPr/>
        </p:nvSpPr>
        <p:spPr>
          <a:xfrm>
            <a:off x="3071946" y="1537666"/>
            <a:ext cx="10083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sample</a:t>
            </a:r>
            <a:endParaRPr sz="2400">
              <a:latin typeface="Arial"/>
              <a:cs typeface="Arial"/>
            </a:endParaRPr>
          </a:p>
        </p:txBody>
      </p:sp>
      <p:grpSp>
        <p:nvGrpSpPr>
          <p:cNvPr id="24" name="object 24"/>
          <p:cNvGrpSpPr/>
          <p:nvPr/>
        </p:nvGrpSpPr>
        <p:grpSpPr>
          <a:xfrm>
            <a:off x="2486125" y="1063565"/>
            <a:ext cx="4248456" cy="3300279"/>
            <a:chOff x="3110475" y="912600"/>
            <a:chExt cx="4248456" cy="3300279"/>
          </a:xfrm>
        </p:grpSpPr>
        <p:sp>
          <p:nvSpPr>
            <p:cNvPr id="25" name="object 25"/>
            <p:cNvSpPr/>
            <p:nvPr/>
          </p:nvSpPr>
          <p:spPr>
            <a:xfrm>
              <a:off x="3110475" y="1955875"/>
              <a:ext cx="1710775" cy="1231755"/>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5832825" y="912600"/>
              <a:ext cx="1526106" cy="108823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832822" y="2021640"/>
              <a:ext cx="1526103" cy="2191239"/>
            </a:xfrm>
            <a:prstGeom prst="rect">
              <a:avLst/>
            </a:prstGeom>
            <a:blipFill>
              <a:blip r:embed="rId7" cstate="print"/>
              <a:stretch>
                <a:fillRect/>
              </a:stretch>
            </a:blipFill>
          </p:spPr>
          <p:txBody>
            <a:bodyPr wrap="square" lIns="0" tIns="0" rIns="0" bIns="0" rtlCol="0"/>
            <a:lstStyle/>
            <a:p>
              <a:endParaRPr/>
            </a:p>
          </p:txBody>
        </p:sp>
      </p:grpSp>
      <p:sp>
        <p:nvSpPr>
          <p:cNvPr id="4" name="Rectangle 3">
            <a:extLst>
              <a:ext uri="{FF2B5EF4-FFF2-40B4-BE49-F238E27FC236}">
                <a16:creationId xmlns:a16="http://schemas.microsoft.com/office/drawing/2014/main" id="{83449470-3A69-442E-9569-279424853058}"/>
              </a:ext>
            </a:extLst>
          </p:cNvPr>
          <p:cNvSpPr/>
          <p:nvPr/>
        </p:nvSpPr>
        <p:spPr>
          <a:xfrm>
            <a:off x="5040584" y="1042764"/>
            <a:ext cx="1969816" cy="3433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8">
            <a:extLst>
              <a:ext uri="{FF2B5EF4-FFF2-40B4-BE49-F238E27FC236}">
                <a16:creationId xmlns:a16="http://schemas.microsoft.com/office/drawing/2014/main" id="{B08AFEDD-2536-4AD6-A273-0A5DF08234FE}"/>
              </a:ext>
            </a:extLst>
          </p:cNvPr>
          <p:cNvSpPr/>
          <p:nvPr/>
        </p:nvSpPr>
        <p:spPr>
          <a:xfrm>
            <a:off x="530225" y="2061824"/>
            <a:ext cx="1680075" cy="1231755"/>
          </a:xfrm>
          <a:prstGeom prst="rect">
            <a:avLst/>
          </a:prstGeom>
          <a:blipFill>
            <a:blip r:embed="rId8" cstate="print"/>
            <a:stretch>
              <a:fillRect/>
            </a:stretch>
          </a:blipFill>
        </p:spPr>
        <p:txBody>
          <a:bodyPr wrap="square" lIns="0" tIns="0" rIns="0" bIns="0" rtlCol="0"/>
          <a:lstStyle/>
          <a:p>
            <a:endParaRPr/>
          </a:p>
        </p:txBody>
      </p:sp>
      <p:sp>
        <p:nvSpPr>
          <p:cNvPr id="29" name="object 18">
            <a:extLst>
              <a:ext uri="{FF2B5EF4-FFF2-40B4-BE49-F238E27FC236}">
                <a16:creationId xmlns:a16="http://schemas.microsoft.com/office/drawing/2014/main" id="{6B895BA1-7083-4523-9BF3-F1F23B26FD58}"/>
              </a:ext>
            </a:extLst>
          </p:cNvPr>
          <p:cNvSpPr txBox="1"/>
          <p:nvPr/>
        </p:nvSpPr>
        <p:spPr>
          <a:xfrm>
            <a:off x="606146" y="1386607"/>
            <a:ext cx="14319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population</a:t>
            </a:r>
            <a:endParaRPr sz="2400" dirty="0">
              <a:latin typeface="Arial"/>
              <a:cs typeface="Arial"/>
            </a:endParaRPr>
          </a:p>
        </p:txBody>
      </p:sp>
      <p:sp>
        <p:nvSpPr>
          <p:cNvPr id="30" name="object 16">
            <a:extLst>
              <a:ext uri="{FF2B5EF4-FFF2-40B4-BE49-F238E27FC236}">
                <a16:creationId xmlns:a16="http://schemas.microsoft.com/office/drawing/2014/main" id="{0F091AAF-987E-4E00-870F-0F00DB2C22E5}"/>
              </a:ext>
            </a:extLst>
          </p:cNvPr>
          <p:cNvSpPr/>
          <p:nvPr/>
        </p:nvSpPr>
        <p:spPr>
          <a:xfrm>
            <a:off x="505999" y="1314674"/>
            <a:ext cx="1735455" cy="625475"/>
          </a:xfrm>
          <a:custGeom>
            <a:avLst/>
            <a:gdLst/>
            <a:ahLst/>
            <a:cxnLst/>
            <a:rect l="l" t="t" r="r" b="b"/>
            <a:pathLst>
              <a:path w="1735455" h="625475">
                <a:moveTo>
                  <a:pt x="16422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642299" y="0"/>
                </a:lnTo>
                <a:lnTo>
                  <a:pt x="1693674" y="15557"/>
                </a:lnTo>
                <a:lnTo>
                  <a:pt x="1727851" y="57163"/>
                </a:lnTo>
                <a:lnTo>
                  <a:pt x="1734899" y="92599"/>
                </a:lnTo>
                <a:lnTo>
                  <a:pt x="1734899" y="462999"/>
                </a:lnTo>
                <a:lnTo>
                  <a:pt x="1727623" y="499044"/>
                </a:lnTo>
                <a:lnTo>
                  <a:pt x="1707778" y="528478"/>
                </a:lnTo>
                <a:lnTo>
                  <a:pt x="1678344" y="548323"/>
                </a:lnTo>
                <a:lnTo>
                  <a:pt x="1642299" y="555599"/>
                </a:lnTo>
                <a:close/>
              </a:path>
              <a:path w="1735455" h="625475">
                <a:moveTo>
                  <a:pt x="506018" y="625049"/>
                </a:moveTo>
                <a:lnTo>
                  <a:pt x="289149" y="555599"/>
                </a:lnTo>
                <a:lnTo>
                  <a:pt x="722874" y="555599"/>
                </a:lnTo>
                <a:lnTo>
                  <a:pt x="506018" y="625049"/>
                </a:lnTo>
                <a:close/>
              </a:path>
            </a:pathLst>
          </a:custGeom>
          <a:solidFill>
            <a:srgbClr val="CEE1F3"/>
          </a:solidFill>
        </p:spPr>
        <p:txBody>
          <a:bodyPr wrap="square" lIns="0" tIns="0" rIns="0" bIns="0" rtlCol="0"/>
          <a:lstStyle/>
          <a:p>
            <a:r>
              <a:rPr lang="en-US" sz="2800" dirty="0"/>
              <a:t>Population </a:t>
            </a:r>
            <a:endParaRPr sz="2800" dirty="0"/>
          </a:p>
        </p:txBody>
      </p:sp>
      <p:cxnSp>
        <p:nvCxnSpPr>
          <p:cNvPr id="15" name="Straight Arrow Connector 14">
            <a:extLst>
              <a:ext uri="{FF2B5EF4-FFF2-40B4-BE49-F238E27FC236}">
                <a16:creationId xmlns:a16="http://schemas.microsoft.com/office/drawing/2014/main" id="{46352053-EB4B-4D25-8484-8476318EAE88}"/>
              </a:ext>
            </a:extLst>
          </p:cNvPr>
          <p:cNvCxnSpPr/>
          <p:nvPr/>
        </p:nvCxnSpPr>
        <p:spPr>
          <a:xfrm>
            <a:off x="1905000" y="2583578"/>
            <a:ext cx="58112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06C80C3-0366-4A51-BBC4-85B7F2358234}"/>
              </a:ext>
            </a:extLst>
          </p:cNvPr>
          <p:cNvSpPr/>
          <p:nvPr/>
        </p:nvSpPr>
        <p:spPr>
          <a:xfrm>
            <a:off x="228600" y="1042764"/>
            <a:ext cx="2257525" cy="2519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7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71800" y="1450036"/>
            <a:ext cx="3605010" cy="2421093"/>
            <a:chOff x="3596150" y="1299071"/>
            <a:chExt cx="3605010" cy="2421093"/>
          </a:xfrm>
        </p:grpSpPr>
        <p:sp>
          <p:nvSpPr>
            <p:cNvPr id="5" name="object 5"/>
            <p:cNvSpPr/>
            <p:nvPr/>
          </p:nvSpPr>
          <p:spPr>
            <a:xfrm>
              <a:off x="5958350" y="1299071"/>
              <a:ext cx="861694" cy="957580"/>
            </a:xfrm>
            <a:custGeom>
              <a:avLst/>
              <a:gdLst/>
              <a:ahLst/>
              <a:cxnLst/>
              <a:rect l="l" t="t" r="r" b="b"/>
              <a:pathLst>
                <a:path w="861695" h="957580">
                  <a:moveTo>
                    <a:pt x="0" y="957070"/>
                  </a:moveTo>
                  <a:lnTo>
                    <a:pt x="861495" y="0"/>
                  </a:lnTo>
                </a:path>
              </a:pathLst>
            </a:custGeom>
            <a:ln w="28574">
              <a:solidFill>
                <a:srgbClr val="3368FC"/>
              </a:solidFill>
            </a:ln>
          </p:spPr>
          <p:txBody>
            <a:bodyPr wrap="square" lIns="0" tIns="0" rIns="0" bIns="0" rtlCol="0"/>
            <a:lstStyle/>
            <a:p>
              <a:endParaRPr dirty="0"/>
            </a:p>
          </p:txBody>
        </p:sp>
        <p:sp>
          <p:nvSpPr>
            <p:cNvPr id="7" name="object 7"/>
            <p:cNvSpPr/>
            <p:nvPr/>
          </p:nvSpPr>
          <p:spPr>
            <a:xfrm>
              <a:off x="6060065" y="2529234"/>
              <a:ext cx="1141095" cy="13970"/>
            </a:xfrm>
            <a:custGeom>
              <a:avLst/>
              <a:gdLst/>
              <a:ahLst/>
              <a:cxnLst/>
              <a:rect l="l" t="t" r="r" b="b"/>
              <a:pathLst>
                <a:path w="1141095" h="13969">
                  <a:moveTo>
                    <a:pt x="0" y="13822"/>
                  </a:moveTo>
                  <a:lnTo>
                    <a:pt x="1140762" y="0"/>
                  </a:lnTo>
                </a:path>
              </a:pathLst>
            </a:custGeom>
            <a:ln w="28574">
              <a:solidFill>
                <a:srgbClr val="3368FC"/>
              </a:solidFill>
            </a:ln>
          </p:spPr>
          <p:txBody>
            <a:bodyPr wrap="square" lIns="0" tIns="0" rIns="0" bIns="0" rtlCol="0"/>
            <a:lstStyle/>
            <a:p>
              <a:endParaRPr/>
            </a:p>
          </p:txBody>
        </p:sp>
        <p:sp>
          <p:nvSpPr>
            <p:cNvPr id="8" name="object 8"/>
            <p:cNvSpPr/>
            <p:nvPr/>
          </p:nvSpPr>
          <p:spPr>
            <a:xfrm>
              <a:off x="6212585" y="2432613"/>
              <a:ext cx="158813" cy="1229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67104" y="2177459"/>
              <a:ext cx="918844" cy="939800"/>
            </a:xfrm>
            <a:custGeom>
              <a:avLst/>
              <a:gdLst/>
              <a:ahLst/>
              <a:cxnLst/>
              <a:rect l="l" t="t" r="r" b="b"/>
              <a:pathLst>
                <a:path w="918845" h="939800">
                  <a:moveTo>
                    <a:pt x="0" y="0"/>
                  </a:moveTo>
                  <a:lnTo>
                    <a:pt x="918741" y="939706"/>
                  </a:lnTo>
                </a:path>
              </a:pathLst>
            </a:custGeom>
            <a:ln w="28574">
              <a:solidFill>
                <a:srgbClr val="3368FC"/>
              </a:solidFill>
            </a:ln>
          </p:spPr>
          <p:txBody>
            <a:bodyPr wrap="square" lIns="0" tIns="0" rIns="0" bIns="0" rtlCol="0"/>
            <a:lstStyle/>
            <a:p>
              <a:endParaRPr dirty="0"/>
            </a:p>
          </p:txBody>
        </p:sp>
        <p:sp>
          <p:nvSpPr>
            <p:cNvPr id="10" name="object 10"/>
            <p:cNvSpPr/>
            <p:nvPr/>
          </p:nvSpPr>
          <p:spPr>
            <a:xfrm>
              <a:off x="5664934" y="3565870"/>
              <a:ext cx="152978" cy="15429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596150" y="1314768"/>
              <a:ext cx="1265555" cy="625475"/>
            </a:xfrm>
            <a:custGeom>
              <a:avLst/>
              <a:gdLst/>
              <a:ahLst/>
              <a:cxnLst/>
              <a:rect l="l" t="t" r="r" b="b"/>
              <a:pathLst>
                <a:path w="1265554" h="625475">
                  <a:moveTo>
                    <a:pt x="11724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172499" y="0"/>
                  </a:lnTo>
                  <a:lnTo>
                    <a:pt x="1223874" y="15557"/>
                  </a:lnTo>
                  <a:lnTo>
                    <a:pt x="1258051" y="57163"/>
                  </a:lnTo>
                  <a:lnTo>
                    <a:pt x="1265099" y="92599"/>
                  </a:lnTo>
                  <a:lnTo>
                    <a:pt x="1265099" y="462999"/>
                  </a:lnTo>
                  <a:lnTo>
                    <a:pt x="1257823" y="499044"/>
                  </a:lnTo>
                  <a:lnTo>
                    <a:pt x="1237978" y="528478"/>
                  </a:lnTo>
                  <a:lnTo>
                    <a:pt x="1208544" y="548323"/>
                  </a:lnTo>
                  <a:lnTo>
                    <a:pt x="1172499" y="555599"/>
                  </a:lnTo>
                  <a:close/>
                </a:path>
                <a:path w="1265554" h="625475">
                  <a:moveTo>
                    <a:pt x="368991" y="625049"/>
                  </a:moveTo>
                  <a:lnTo>
                    <a:pt x="210849" y="555599"/>
                  </a:lnTo>
                  <a:lnTo>
                    <a:pt x="527124" y="555599"/>
                  </a:lnTo>
                  <a:lnTo>
                    <a:pt x="368991" y="625049"/>
                  </a:lnTo>
                  <a:close/>
                </a:path>
              </a:pathLst>
            </a:custGeom>
            <a:solidFill>
              <a:srgbClr val="CEE1F3"/>
            </a:solidFill>
          </p:spPr>
          <p:txBody>
            <a:bodyPr wrap="square" lIns="0" tIns="0" rIns="0" bIns="0" rtlCol="0"/>
            <a:lstStyle/>
            <a:p>
              <a:endParaRPr/>
            </a:p>
          </p:txBody>
        </p:sp>
        <p:sp>
          <p:nvSpPr>
            <p:cNvPr id="12" name="object 12"/>
            <p:cNvSpPr/>
            <p:nvPr/>
          </p:nvSpPr>
          <p:spPr>
            <a:xfrm>
              <a:off x="3596150" y="1314768"/>
              <a:ext cx="1265555" cy="625475"/>
            </a:xfrm>
            <a:custGeom>
              <a:avLst/>
              <a:gdLst/>
              <a:ahLst/>
              <a:cxnLst/>
              <a:rect l="l" t="t" r="r" b="b"/>
              <a:pathLst>
                <a:path w="1265554" h="625475">
                  <a:moveTo>
                    <a:pt x="0" y="92599"/>
                  </a:moveTo>
                  <a:lnTo>
                    <a:pt x="7276" y="56555"/>
                  </a:lnTo>
                  <a:lnTo>
                    <a:pt x="27121" y="27121"/>
                  </a:lnTo>
                  <a:lnTo>
                    <a:pt x="56555" y="7276"/>
                  </a:lnTo>
                  <a:lnTo>
                    <a:pt x="92599" y="0"/>
                  </a:lnTo>
                  <a:lnTo>
                    <a:pt x="210849" y="0"/>
                  </a:lnTo>
                  <a:lnTo>
                    <a:pt x="527124" y="0"/>
                  </a:lnTo>
                  <a:lnTo>
                    <a:pt x="1172499" y="0"/>
                  </a:lnTo>
                  <a:lnTo>
                    <a:pt x="1190649" y="1795"/>
                  </a:lnTo>
                  <a:lnTo>
                    <a:pt x="1237977" y="27121"/>
                  </a:lnTo>
                  <a:lnTo>
                    <a:pt x="1263304" y="74450"/>
                  </a:lnTo>
                  <a:lnTo>
                    <a:pt x="1265099" y="92599"/>
                  </a:lnTo>
                  <a:lnTo>
                    <a:pt x="1265099" y="324099"/>
                  </a:lnTo>
                  <a:lnTo>
                    <a:pt x="1265099" y="462999"/>
                  </a:lnTo>
                  <a:lnTo>
                    <a:pt x="1257823" y="499044"/>
                  </a:lnTo>
                  <a:lnTo>
                    <a:pt x="1237978" y="528478"/>
                  </a:lnTo>
                  <a:lnTo>
                    <a:pt x="1208544" y="548323"/>
                  </a:lnTo>
                  <a:lnTo>
                    <a:pt x="1172499" y="555599"/>
                  </a:lnTo>
                  <a:lnTo>
                    <a:pt x="527124" y="555599"/>
                  </a:lnTo>
                  <a:lnTo>
                    <a:pt x="368991" y="625049"/>
                  </a:lnTo>
                  <a:lnTo>
                    <a:pt x="210849" y="555599"/>
                  </a:lnTo>
                  <a:lnTo>
                    <a:pt x="92599" y="555599"/>
                  </a:lnTo>
                  <a:lnTo>
                    <a:pt x="56555" y="548323"/>
                  </a:lnTo>
                  <a:lnTo>
                    <a:pt x="27121" y="528478"/>
                  </a:lnTo>
                  <a:lnTo>
                    <a:pt x="7276" y="499044"/>
                  </a:lnTo>
                  <a:lnTo>
                    <a:pt x="0" y="462999"/>
                  </a:lnTo>
                  <a:lnTo>
                    <a:pt x="0" y="324099"/>
                  </a:lnTo>
                  <a:lnTo>
                    <a:pt x="0" y="92599"/>
                  </a:lnTo>
                  <a:close/>
                </a:path>
              </a:pathLst>
            </a:custGeom>
            <a:ln w="9524">
              <a:solidFill>
                <a:srgbClr val="3368FC"/>
              </a:solidFill>
            </a:ln>
          </p:spPr>
          <p:txBody>
            <a:bodyPr wrap="square" lIns="0" tIns="0" rIns="0" bIns="0" rtlCol="0"/>
            <a:lstStyle/>
            <a:p>
              <a:endParaRPr/>
            </a:p>
          </p:txBody>
        </p:sp>
      </p:grpSp>
      <p:sp>
        <p:nvSpPr>
          <p:cNvPr id="14" name="object 14"/>
          <p:cNvSpPr txBox="1">
            <a:spLocks noGrp="1"/>
          </p:cNvSpPr>
          <p:nvPr>
            <p:ph type="title"/>
          </p:nvPr>
        </p:nvSpPr>
        <p:spPr>
          <a:xfrm>
            <a:off x="530225" y="143362"/>
            <a:ext cx="7987030" cy="574040"/>
          </a:xfrm>
          <a:prstGeom prst="rect">
            <a:avLst/>
          </a:prstGeom>
        </p:spPr>
        <p:txBody>
          <a:bodyPr vert="horz" wrap="square" lIns="0" tIns="12700" rIns="0" bIns="0" rtlCol="0">
            <a:spAutoFit/>
          </a:bodyPr>
          <a:lstStyle/>
          <a:p>
            <a:pPr marL="12700">
              <a:lnSpc>
                <a:spcPct val="100000"/>
              </a:lnSpc>
              <a:spcBef>
                <a:spcPts val="100"/>
              </a:spcBef>
            </a:pPr>
            <a:r>
              <a:rPr spc="-5" dirty="0"/>
              <a:t>Review: </a:t>
            </a:r>
            <a:r>
              <a:rPr spc="-10" dirty="0"/>
              <a:t>Why </a:t>
            </a:r>
            <a:r>
              <a:rPr spc="-35" dirty="0"/>
              <a:t>We </a:t>
            </a:r>
            <a:r>
              <a:rPr spc="-5" dirty="0"/>
              <a:t>Need the</a:t>
            </a:r>
            <a:r>
              <a:rPr spc="-50" dirty="0"/>
              <a:t> </a:t>
            </a:r>
            <a:r>
              <a:rPr spc="-5" dirty="0"/>
              <a:t>Bootstrap</a:t>
            </a:r>
          </a:p>
        </p:txBody>
      </p:sp>
      <p:sp>
        <p:nvSpPr>
          <p:cNvPr id="19" name="object 19"/>
          <p:cNvSpPr txBox="1"/>
          <p:nvPr/>
        </p:nvSpPr>
        <p:spPr>
          <a:xfrm>
            <a:off x="3071946" y="1537666"/>
            <a:ext cx="10083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sample</a:t>
            </a:r>
            <a:endParaRPr sz="2400">
              <a:latin typeface="Arial"/>
              <a:cs typeface="Arial"/>
            </a:endParaRPr>
          </a:p>
        </p:txBody>
      </p:sp>
      <p:grpSp>
        <p:nvGrpSpPr>
          <p:cNvPr id="24" name="object 24"/>
          <p:cNvGrpSpPr/>
          <p:nvPr/>
        </p:nvGrpSpPr>
        <p:grpSpPr>
          <a:xfrm>
            <a:off x="2486125" y="1063565"/>
            <a:ext cx="4248456" cy="3300279"/>
            <a:chOff x="3110475" y="912600"/>
            <a:chExt cx="4248456" cy="3300279"/>
          </a:xfrm>
        </p:grpSpPr>
        <p:sp>
          <p:nvSpPr>
            <p:cNvPr id="25" name="object 25"/>
            <p:cNvSpPr/>
            <p:nvPr/>
          </p:nvSpPr>
          <p:spPr>
            <a:xfrm>
              <a:off x="3110475" y="1955875"/>
              <a:ext cx="1710775" cy="1231755"/>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5832825" y="912600"/>
              <a:ext cx="1526106" cy="1088239"/>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832822" y="2021640"/>
              <a:ext cx="1526103" cy="2191239"/>
            </a:xfrm>
            <a:prstGeom prst="rect">
              <a:avLst/>
            </a:prstGeom>
            <a:blipFill>
              <a:blip r:embed="rId7" cstate="print"/>
              <a:stretch>
                <a:fillRect/>
              </a:stretch>
            </a:blipFill>
          </p:spPr>
          <p:txBody>
            <a:bodyPr wrap="square" lIns="0" tIns="0" rIns="0" bIns="0" rtlCol="0"/>
            <a:lstStyle/>
            <a:p>
              <a:endParaRPr/>
            </a:p>
          </p:txBody>
        </p:sp>
      </p:grpSp>
      <p:sp>
        <p:nvSpPr>
          <p:cNvPr id="4" name="Rectangle 3">
            <a:extLst>
              <a:ext uri="{FF2B5EF4-FFF2-40B4-BE49-F238E27FC236}">
                <a16:creationId xmlns:a16="http://schemas.microsoft.com/office/drawing/2014/main" id="{83449470-3A69-442E-9569-279424853058}"/>
              </a:ext>
            </a:extLst>
          </p:cNvPr>
          <p:cNvSpPr/>
          <p:nvPr/>
        </p:nvSpPr>
        <p:spPr>
          <a:xfrm>
            <a:off x="5040584" y="1042764"/>
            <a:ext cx="1969816" cy="3433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8">
            <a:extLst>
              <a:ext uri="{FF2B5EF4-FFF2-40B4-BE49-F238E27FC236}">
                <a16:creationId xmlns:a16="http://schemas.microsoft.com/office/drawing/2014/main" id="{B08AFEDD-2536-4AD6-A273-0A5DF08234FE}"/>
              </a:ext>
            </a:extLst>
          </p:cNvPr>
          <p:cNvSpPr/>
          <p:nvPr/>
        </p:nvSpPr>
        <p:spPr>
          <a:xfrm>
            <a:off x="530225" y="2061824"/>
            <a:ext cx="1680075" cy="1231755"/>
          </a:xfrm>
          <a:prstGeom prst="rect">
            <a:avLst/>
          </a:prstGeom>
          <a:blipFill>
            <a:blip r:embed="rId8" cstate="print"/>
            <a:stretch>
              <a:fillRect/>
            </a:stretch>
          </a:blipFill>
        </p:spPr>
        <p:txBody>
          <a:bodyPr wrap="square" lIns="0" tIns="0" rIns="0" bIns="0" rtlCol="0"/>
          <a:lstStyle/>
          <a:p>
            <a:endParaRPr/>
          </a:p>
        </p:txBody>
      </p:sp>
      <p:sp>
        <p:nvSpPr>
          <p:cNvPr id="29" name="object 18">
            <a:extLst>
              <a:ext uri="{FF2B5EF4-FFF2-40B4-BE49-F238E27FC236}">
                <a16:creationId xmlns:a16="http://schemas.microsoft.com/office/drawing/2014/main" id="{6B895BA1-7083-4523-9BF3-F1F23B26FD58}"/>
              </a:ext>
            </a:extLst>
          </p:cNvPr>
          <p:cNvSpPr txBox="1"/>
          <p:nvPr/>
        </p:nvSpPr>
        <p:spPr>
          <a:xfrm>
            <a:off x="606146" y="1386607"/>
            <a:ext cx="14319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population</a:t>
            </a:r>
            <a:endParaRPr sz="2400" dirty="0">
              <a:latin typeface="Arial"/>
              <a:cs typeface="Arial"/>
            </a:endParaRPr>
          </a:p>
        </p:txBody>
      </p:sp>
      <p:sp>
        <p:nvSpPr>
          <p:cNvPr id="30" name="object 16">
            <a:extLst>
              <a:ext uri="{FF2B5EF4-FFF2-40B4-BE49-F238E27FC236}">
                <a16:creationId xmlns:a16="http://schemas.microsoft.com/office/drawing/2014/main" id="{0F091AAF-987E-4E00-870F-0F00DB2C22E5}"/>
              </a:ext>
            </a:extLst>
          </p:cNvPr>
          <p:cNvSpPr/>
          <p:nvPr/>
        </p:nvSpPr>
        <p:spPr>
          <a:xfrm>
            <a:off x="505999" y="1314674"/>
            <a:ext cx="1735455" cy="625475"/>
          </a:xfrm>
          <a:custGeom>
            <a:avLst/>
            <a:gdLst/>
            <a:ahLst/>
            <a:cxnLst/>
            <a:rect l="l" t="t" r="r" b="b"/>
            <a:pathLst>
              <a:path w="1735455" h="625475">
                <a:moveTo>
                  <a:pt x="1642299" y="555599"/>
                </a:moveTo>
                <a:lnTo>
                  <a:pt x="92599" y="555599"/>
                </a:lnTo>
                <a:lnTo>
                  <a:pt x="56555" y="548323"/>
                </a:lnTo>
                <a:lnTo>
                  <a:pt x="27121" y="528478"/>
                </a:lnTo>
                <a:lnTo>
                  <a:pt x="7276" y="499044"/>
                </a:lnTo>
                <a:lnTo>
                  <a:pt x="0" y="462999"/>
                </a:lnTo>
                <a:lnTo>
                  <a:pt x="0" y="92599"/>
                </a:lnTo>
                <a:lnTo>
                  <a:pt x="7276" y="56555"/>
                </a:lnTo>
                <a:lnTo>
                  <a:pt x="27121" y="27121"/>
                </a:lnTo>
                <a:lnTo>
                  <a:pt x="56555" y="7276"/>
                </a:lnTo>
                <a:lnTo>
                  <a:pt x="92599" y="0"/>
                </a:lnTo>
                <a:lnTo>
                  <a:pt x="1642299" y="0"/>
                </a:lnTo>
                <a:lnTo>
                  <a:pt x="1693674" y="15557"/>
                </a:lnTo>
                <a:lnTo>
                  <a:pt x="1727851" y="57163"/>
                </a:lnTo>
                <a:lnTo>
                  <a:pt x="1734899" y="92599"/>
                </a:lnTo>
                <a:lnTo>
                  <a:pt x="1734899" y="462999"/>
                </a:lnTo>
                <a:lnTo>
                  <a:pt x="1727623" y="499044"/>
                </a:lnTo>
                <a:lnTo>
                  <a:pt x="1707778" y="528478"/>
                </a:lnTo>
                <a:lnTo>
                  <a:pt x="1678344" y="548323"/>
                </a:lnTo>
                <a:lnTo>
                  <a:pt x="1642299" y="555599"/>
                </a:lnTo>
                <a:close/>
              </a:path>
              <a:path w="1735455" h="625475">
                <a:moveTo>
                  <a:pt x="506018" y="625049"/>
                </a:moveTo>
                <a:lnTo>
                  <a:pt x="289149" y="555599"/>
                </a:lnTo>
                <a:lnTo>
                  <a:pt x="722874" y="555599"/>
                </a:lnTo>
                <a:lnTo>
                  <a:pt x="506018" y="625049"/>
                </a:lnTo>
                <a:close/>
              </a:path>
            </a:pathLst>
          </a:custGeom>
          <a:solidFill>
            <a:srgbClr val="CEE1F3"/>
          </a:solidFill>
        </p:spPr>
        <p:txBody>
          <a:bodyPr wrap="square" lIns="0" tIns="0" rIns="0" bIns="0" rtlCol="0"/>
          <a:lstStyle/>
          <a:p>
            <a:r>
              <a:rPr lang="en-US" sz="2800" dirty="0"/>
              <a:t>Population </a:t>
            </a:r>
            <a:endParaRPr sz="2800" dirty="0"/>
          </a:p>
        </p:txBody>
      </p:sp>
      <p:cxnSp>
        <p:nvCxnSpPr>
          <p:cNvPr id="15" name="Straight Arrow Connector 14">
            <a:extLst>
              <a:ext uri="{FF2B5EF4-FFF2-40B4-BE49-F238E27FC236}">
                <a16:creationId xmlns:a16="http://schemas.microsoft.com/office/drawing/2014/main" id="{46352053-EB4B-4D25-8484-8476318EAE88}"/>
              </a:ext>
            </a:extLst>
          </p:cNvPr>
          <p:cNvCxnSpPr/>
          <p:nvPr/>
        </p:nvCxnSpPr>
        <p:spPr>
          <a:xfrm>
            <a:off x="1905000" y="2583578"/>
            <a:ext cx="58112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28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1414</TotalTime>
  <Words>3377</Words>
  <Application>Microsoft Office PowerPoint</Application>
  <PresentationFormat>On-screen Show (16:9)</PresentationFormat>
  <Paragraphs>394</Paragraphs>
  <Slides>44</Slides>
  <Notes>44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-apple-system</vt:lpstr>
      <vt:lpstr>Arial</vt:lpstr>
      <vt:lpstr>Calibri</vt:lpstr>
      <vt:lpstr>Roboto</vt:lpstr>
      <vt:lpstr>Office Theme</vt:lpstr>
      <vt:lpstr>1_Office Theme</vt:lpstr>
      <vt:lpstr>Confidence Intervals  Review</vt:lpstr>
      <vt:lpstr>Review: Quantifying Uncertainty</vt:lpstr>
      <vt:lpstr>Review: Quantifying Uncertainty</vt:lpstr>
      <vt:lpstr>Review: Quantifying Uncertainty</vt:lpstr>
      <vt:lpstr>Review: Quantifying Uncertainty</vt:lpstr>
      <vt:lpstr>Review: Quantifying Uncertainty</vt:lpstr>
      <vt:lpstr>Review: Why We Need the Bootstrap</vt:lpstr>
      <vt:lpstr>Review: Why We Need the Bootstrap</vt:lpstr>
      <vt:lpstr>Review: Why We Need the Bootstrap</vt:lpstr>
      <vt:lpstr>Review: Why We Need the Bootstrap</vt:lpstr>
      <vt:lpstr>Resampling Review</vt:lpstr>
      <vt:lpstr>Resampling Review</vt:lpstr>
      <vt:lpstr>Resampling Review</vt:lpstr>
      <vt:lpstr>95% Confidence Interval</vt:lpstr>
      <vt:lpstr>95% Confidence Interval</vt:lpstr>
      <vt:lpstr>95% Confidence Interval</vt:lpstr>
      <vt:lpstr>95% Confidence Interval</vt:lpstr>
      <vt:lpstr>How to Interpret Confidence Intervals</vt:lpstr>
      <vt:lpstr>How to find x% confidence interval</vt:lpstr>
      <vt:lpstr>How to find x% confidence interval</vt:lpstr>
      <vt:lpstr>How to find x% confidence interval</vt:lpstr>
      <vt:lpstr>How to find x% confidence interval</vt:lpstr>
      <vt:lpstr>PowerPoint Presentation</vt:lpstr>
      <vt:lpstr>Can You Use a CI Like This?</vt:lpstr>
      <vt:lpstr>Can You Use a CI Like This?</vt:lpstr>
      <vt:lpstr>Can You Use a CI Like This?</vt:lpstr>
      <vt:lpstr>Can You Use a CI Like This?</vt:lpstr>
      <vt:lpstr>Is This What a CI Means?</vt:lpstr>
      <vt:lpstr>Is This What a CI Means?</vt:lpstr>
      <vt:lpstr>Is This What a CI Means?</vt:lpstr>
      <vt:lpstr>Is This What a CI Means?</vt:lpstr>
      <vt:lpstr>When Not to Use The Bootstrap</vt:lpstr>
      <vt:lpstr>When Not to Use The Bootstrap</vt:lpstr>
      <vt:lpstr>When Not to Use The Bootstrap</vt:lpstr>
      <vt:lpstr>When Not to Use The Bootstrap</vt:lpstr>
      <vt:lpstr>Confidence Intervals For Testing</vt:lpstr>
      <vt:lpstr>Using a CI for Testing</vt:lpstr>
      <vt:lpstr>Using a CI for Testing</vt:lpstr>
      <vt:lpstr>Using a CI for Testing</vt:lpstr>
      <vt:lpstr>Using a CI for Testing</vt:lpstr>
      <vt:lpstr>Using a CI for Testing</vt:lpstr>
      <vt:lpstr>Average</vt:lpstr>
      <vt:lpstr>The Average (or Mean)</vt:lpstr>
      <vt:lpstr>Comparing Mean and Median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 Review</dc:title>
  <dc:creator>Abra</dc:creator>
  <cp:lastModifiedBy>John Bergschneider</cp:lastModifiedBy>
  <cp:revision>36</cp:revision>
  <dcterms:created xsi:type="dcterms:W3CDTF">2021-01-19T17:34:07Z</dcterms:created>
  <dcterms:modified xsi:type="dcterms:W3CDTF">2021-04-06T01:30:01Z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