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94" r:id="rId3"/>
    <p:sldId id="340" r:id="rId4"/>
    <p:sldId id="339" r:id="rId5"/>
    <p:sldId id="341" r:id="rId6"/>
    <p:sldId id="266" r:id="rId7"/>
    <p:sldId id="268" r:id="rId8"/>
    <p:sldId id="324" r:id="rId9"/>
    <p:sldId id="323" r:id="rId10"/>
    <p:sldId id="325" r:id="rId11"/>
    <p:sldId id="342" r:id="rId12"/>
    <p:sldId id="269" r:id="rId13"/>
    <p:sldId id="326" r:id="rId14"/>
    <p:sldId id="270" r:id="rId15"/>
    <p:sldId id="327" r:id="rId16"/>
    <p:sldId id="329" r:id="rId17"/>
    <p:sldId id="328" r:id="rId18"/>
    <p:sldId id="271" r:id="rId19"/>
    <p:sldId id="330" r:id="rId20"/>
    <p:sldId id="334" r:id="rId21"/>
    <p:sldId id="343" r:id="rId22"/>
    <p:sldId id="333" r:id="rId23"/>
    <p:sldId id="332" r:id="rId24"/>
    <p:sldId id="331" r:id="rId25"/>
    <p:sldId id="273" r:id="rId26"/>
    <p:sldId id="274" r:id="rId27"/>
    <p:sldId id="347" r:id="rId28"/>
    <p:sldId id="346" r:id="rId29"/>
    <p:sldId id="345" r:id="rId30"/>
    <p:sldId id="344" r:id="rId31"/>
    <p:sldId id="335" r:id="rId32"/>
    <p:sldId id="350" r:id="rId33"/>
    <p:sldId id="349" r:id="rId34"/>
    <p:sldId id="348" r:id="rId35"/>
    <p:sldId id="275" r:id="rId3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Bergschneider" initials="JB" lastIdx="1" clrIdx="0">
    <p:extLst>
      <p:ext uri="{19B8F6BF-5375-455C-9EA6-DF929625EA0E}">
        <p15:presenceInfo xmlns:p15="http://schemas.microsoft.com/office/powerpoint/2012/main" userId="John Bergschnei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552" autoAdjust="0"/>
  </p:normalViewPr>
  <p:slideViewPr>
    <p:cSldViewPr>
      <p:cViewPr varScale="1">
        <p:scale>
          <a:sx n="63" d="100"/>
          <a:sy n="63" d="100"/>
        </p:scale>
        <p:origin x="77" y="1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7T13:10:47.54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5331-1002-4DBA-8BBD-7DF96887F2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36791-454E-4926-9998-0FEE1F4A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F901F-4FE3-4AC1-ABD1-B1B1DB81B1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603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 startAt="2"/>
            </a:pPr>
            <a:r>
              <a:rPr lang="en-US" dirty="0"/>
              <a:t>By strict definition the standard deviation is the …</a:t>
            </a:r>
          </a:p>
          <a:p>
            <a:pPr marL="228600" indent="-228600">
              <a:buAutoNum type="arabicPeriod" startAt="2"/>
            </a:pPr>
            <a:r>
              <a:rPr lang="en-US" dirty="0"/>
              <a:t>To compute it you take these steps starting at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30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 startAt="2"/>
            </a:pPr>
            <a:r>
              <a:rPr lang="en-US" dirty="0"/>
              <a:t>Or you can use the python function </a:t>
            </a:r>
            <a:r>
              <a:rPr lang="en-US" dirty="0" err="1"/>
              <a:t>np.std</a:t>
            </a:r>
            <a:r>
              <a:rPr lang="en-US" dirty="0"/>
              <a:t> </a:t>
            </a:r>
          </a:p>
          <a:p>
            <a:pPr marL="228600" indent="-228600">
              <a:buAutoNum type="arabicPeriod" startAt="2"/>
            </a:pPr>
            <a:r>
              <a:rPr lang="en-US" dirty="0"/>
              <a:t>This input is an array of values and the </a:t>
            </a:r>
            <a:r>
              <a:rPr lang="en-US" dirty="0" err="1"/>
              <a:t>ouput</a:t>
            </a:r>
            <a:r>
              <a:rPr lang="en-US" dirty="0"/>
              <a:t> is the standard deviation of those values!</a:t>
            </a:r>
          </a:p>
          <a:p>
            <a:pPr marL="228600" indent="-228600">
              <a:buAutoNum type="arabicPeriod" startAt="2"/>
            </a:pPr>
            <a:r>
              <a:rPr lang="en-US" dirty="0"/>
              <a:t>Make sure you can use this function!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31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1.So what is one reason we like using the standard deviation?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4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Because of data density</a:t>
            </a:r>
          </a:p>
          <a:p>
            <a:r>
              <a:rPr lang="en-US" dirty="0"/>
              <a:t>3. The standard deviation  quantifies how much data lives in a range with respect to distance from the mean</a:t>
            </a:r>
          </a:p>
          <a:p>
            <a:r>
              <a:rPr lang="en-US" dirty="0"/>
              <a:t>4. This property is called Chebyshev’s inequality and is a very powerful tool for understanding the structure of our distribution</a:t>
            </a:r>
          </a:p>
          <a:p>
            <a:r>
              <a:rPr lang="en-US" dirty="0"/>
              <a:t>4. It basically states whether the distribution is </a:t>
            </a:r>
            <a:r>
              <a:rPr lang="en-US" dirty="0" err="1"/>
              <a:t>bellshaped</a:t>
            </a:r>
            <a:r>
              <a:rPr lang="en-US" dirty="0"/>
              <a:t> or not we can find where most of the values live Using the average plus or means some standard deviations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93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Lets look at </a:t>
            </a:r>
            <a:r>
              <a:rPr lang="en-US" dirty="0" err="1"/>
              <a:t>chebyshevs</a:t>
            </a:r>
            <a:r>
              <a:rPr lang="en-US" dirty="0"/>
              <a:t> inequality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8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1.So the powerful fact about </a:t>
            </a:r>
            <a:r>
              <a:rPr lang="en-US" dirty="0" err="1"/>
              <a:t>chebshevs</a:t>
            </a:r>
            <a:r>
              <a:rPr lang="en-US" dirty="0"/>
              <a:t> inequality is that it works for every distribution</a:t>
            </a:r>
          </a:p>
          <a:p>
            <a:r>
              <a:rPr lang="en-US" dirty="0"/>
              <a:t>2. Whether is </a:t>
            </a:r>
            <a:r>
              <a:rPr lang="en-US" dirty="0" err="1"/>
              <a:t>is</a:t>
            </a:r>
            <a:r>
              <a:rPr lang="en-US" dirty="0"/>
              <a:t> bell shaped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8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47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tells us that the bulk of the data lies with the range of values which is the average +- a few standard </a:t>
            </a:r>
            <a:r>
              <a:rPr lang="en-US" dirty="0" err="1"/>
              <a:t>devations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2. Formally this is given by the following </a:t>
            </a:r>
          </a:p>
          <a:p>
            <a:r>
              <a:rPr lang="en-US" dirty="0"/>
              <a:t>3. The proportion of the values in the range of the average </a:t>
            </a:r>
            <a:r>
              <a:rPr lang="en-US" dirty="0" err="1"/>
              <a:t>puls</a:t>
            </a:r>
            <a:r>
              <a:rPr lang="en-US" dirty="0"/>
              <a:t> or minus z a </a:t>
            </a:r>
            <a:r>
              <a:rPr lang="en-US" dirty="0" err="1"/>
              <a:t>standardeviation</a:t>
            </a:r>
            <a:r>
              <a:rPr lang="en-US" dirty="0"/>
              <a:t> is bounded below by 1-1divided by z^2</a:t>
            </a:r>
          </a:p>
          <a:p>
            <a:r>
              <a:rPr lang="en-US" dirty="0"/>
              <a:t>4. Let s look at a few examples of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6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pc="-20" dirty="0"/>
              <a:t>Lets look at an example</a:t>
            </a:r>
          </a:p>
          <a:p>
            <a:pPr marL="228600" indent="-228600">
              <a:buAutoNum type="arabicPeriod"/>
            </a:pPr>
            <a:r>
              <a:rPr lang="en-US" spc="-20" dirty="0"/>
              <a:t>Suppose we wanted the proportion of values that are within 2 standard deviations of the average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7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pc="-20" dirty="0"/>
              <a:t>Plugging two into the equation we 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41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pc="-20" dirty="0"/>
              <a:t>This means at least 75 percent of all values are within 2 standard deviations from the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1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pc="-20" dirty="0"/>
              <a:t>We can keep doing the same calculation for each </a:t>
            </a:r>
            <a:r>
              <a:rPr lang="en-US" spc="-20" dirty="0" err="1"/>
              <a:t>devation</a:t>
            </a:r>
            <a:r>
              <a:rPr lang="en-US" spc="-20" dirty="0"/>
              <a:t>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8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pc="-20" dirty="0"/>
              <a:t>the proportion of values that are within 4 standard deviation is at least 88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8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20" dirty="0"/>
              <a:t>1. Notice that has the our standard </a:t>
            </a:r>
            <a:r>
              <a:rPr lang="en-US" spc="-20" dirty="0" err="1"/>
              <a:t>devation</a:t>
            </a:r>
            <a:r>
              <a:rPr lang="en-US" spc="-20" dirty="0"/>
              <a:t> grow larger we capture an overall more amount of data</a:t>
            </a:r>
          </a:p>
          <a:p>
            <a:pPr marL="0" indent="0">
              <a:buNone/>
            </a:pPr>
            <a:r>
              <a:rPr lang="en-US" spc="-20" dirty="0"/>
              <a:t>2. This should match what our intuition is say in the sense that if we make a larger net we should capture more area/ </a:t>
            </a:r>
          </a:p>
          <a:p>
            <a:pPr marL="228600" indent="-228600">
              <a:buAutoNum type="arabicPeriod"/>
            </a:pPr>
            <a:r>
              <a:rPr lang="en-US" spc="-20" dirty="0"/>
              <a:t>Let see some examples </a:t>
            </a:r>
          </a:p>
          <a:p>
            <a:pPr marL="228600" indent="-228600">
              <a:buAutoNum type="arabicPeriod"/>
            </a:pPr>
            <a:endParaRPr lang="en-US" spc="-20" dirty="0"/>
          </a:p>
          <a:p>
            <a:pPr marL="228600" indent="-228600">
              <a:buAutoNum type="arabicPeriod"/>
            </a:pPr>
            <a:endParaRPr lang="en-US" spc="-20" dirty="0"/>
          </a:p>
          <a:p>
            <a:pPr marL="228600" indent="-228600">
              <a:buAutoNum type="arabicPeriod"/>
            </a:pPr>
            <a:r>
              <a:rPr lang="en-US" spc="-20" dirty="0"/>
              <a:t>After demo</a:t>
            </a:r>
          </a:p>
          <a:p>
            <a:pPr marL="228600" indent="-228600">
              <a:buAutoNum type="arabicPeriod"/>
            </a:pPr>
            <a:r>
              <a:rPr lang="en-US" spc="-20" dirty="0"/>
              <a:t>Again this is </a:t>
            </a:r>
            <a:r>
              <a:rPr lang="en-US" spc="-20" dirty="0" err="1"/>
              <a:t>usfesul</a:t>
            </a:r>
            <a:r>
              <a:rPr lang="en-US" spc="-20" dirty="0"/>
              <a:t> for knowing where the bulk of the data 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02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would now like to measure data in terms of standard </a:t>
            </a:r>
            <a:r>
              <a:rPr lang="en-US" dirty="0" err="1"/>
              <a:t>devation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This is done using standard units and we have actually already seen standard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2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use </a:t>
            </a:r>
            <a:r>
              <a:rPr lang="en-US" dirty="0" err="1"/>
              <a:t>chebyshevs</a:t>
            </a:r>
            <a:r>
              <a:rPr lang="en-US" dirty="0"/>
              <a:t> </a:t>
            </a:r>
            <a:r>
              <a:rPr lang="en-US" dirty="0" err="1"/>
              <a:t>inequlaty</a:t>
            </a:r>
            <a:r>
              <a:rPr lang="en-US" dirty="0"/>
              <a:t> we had the following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02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z in this formula tells us how many standard deviations we are from the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58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43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time we started looking at the center and spread of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saw that the average is the ‘’weighted center’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that the average is depending on the distribution of values in our sample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comparison the median is positional center meaning. It was only also dependent on our sample but is not affected by outliers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5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is z value what we refer to us our standard units measurements</a:t>
            </a:r>
          </a:p>
          <a:p>
            <a:pPr marL="228600" indent="-228600">
              <a:buAutoNum type="arabicPeriod"/>
            </a:pPr>
            <a:r>
              <a:rPr lang="en-US" dirty="0"/>
              <a:t>To compute the z we find the deviation from the average and </a:t>
            </a:r>
            <a:r>
              <a:rPr lang="en-US" dirty="0" err="1"/>
              <a:t>divde</a:t>
            </a:r>
            <a:r>
              <a:rPr lang="en-US" dirty="0"/>
              <a:t> by SD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0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again standard units measure how far values are in terms from the average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0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When we have a negative standard unit the value is below average</a:t>
            </a:r>
          </a:p>
          <a:p>
            <a:pPr marL="228600" indent="-228600">
              <a:buAutoNum type="arabicPeriod"/>
            </a:pPr>
            <a:r>
              <a:rPr lang="en-US" dirty="0"/>
              <a:t>When we </a:t>
            </a:r>
            <a:r>
              <a:rPr lang="en-US" dirty="0" err="1"/>
              <a:t>habe</a:t>
            </a:r>
            <a:r>
              <a:rPr lang="en-US" dirty="0"/>
              <a:t> a positive standard unit the value is above average</a:t>
            </a:r>
          </a:p>
          <a:p>
            <a:pPr marL="228600" indent="-228600">
              <a:buAutoNum type="arabicPeriod"/>
            </a:pPr>
            <a:r>
              <a:rPr lang="en-US" dirty="0"/>
              <a:t>When z is equal to zero then the value is equal to the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029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But no matter what are distribution looks like by </a:t>
            </a:r>
            <a:r>
              <a:rPr lang="en-US" dirty="0" err="1"/>
              <a:t>chebyshevs</a:t>
            </a:r>
            <a:r>
              <a:rPr lang="en-US" dirty="0"/>
              <a:t> </a:t>
            </a:r>
            <a:r>
              <a:rPr lang="en-US" dirty="0" err="1"/>
              <a:t>ineqaulty</a:t>
            </a:r>
            <a:r>
              <a:rPr lang="en-US" dirty="0"/>
              <a:t> about 96 percent of the values are between -5 and 5 standard units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began talk about the spread of data and how we can describe it with the standard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devation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 basic idea of the standard </a:t>
            </a:r>
            <a:r>
              <a:rPr lang="en-US" dirty="0" err="1"/>
              <a:t>devaiton</a:t>
            </a:r>
            <a:r>
              <a:rPr lang="en-US" dirty="0"/>
              <a:t> is that we want to measure the length of the data from the average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avantage</a:t>
            </a:r>
            <a:r>
              <a:rPr lang="en-US" dirty="0"/>
              <a:t> of this idea is that we can measure </a:t>
            </a:r>
            <a:r>
              <a:rPr lang="en-US" dirty="0" err="1"/>
              <a:t>variablilty</a:t>
            </a:r>
            <a:r>
              <a:rPr lang="en-US" dirty="0"/>
              <a:t>  and we  also see where the concentration of the data lies!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This will be </a:t>
            </a:r>
            <a:r>
              <a:rPr lang="en-US" dirty="0" err="1"/>
              <a:t>propery</a:t>
            </a:r>
            <a:r>
              <a:rPr lang="en-US" dirty="0"/>
              <a:t> is called </a:t>
            </a:r>
            <a:r>
              <a:rPr lang="en-US" dirty="0" err="1"/>
              <a:t>Chebshevs</a:t>
            </a:r>
            <a:r>
              <a:rPr lang="en-US" dirty="0"/>
              <a:t> inequality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1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end today with discussing the units used to measure how far data is from the average which is called standard units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44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review the definition of standard deviation!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3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4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standard deviation measures how far data is from the average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1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It has the same units as the 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1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7" y="1030312"/>
            <a:ext cx="7253605" cy="273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9EF6EC-3928-4D68-AD23-8FA0E0E4B15A}"/>
              </a:ext>
            </a:extLst>
          </p:cNvPr>
          <p:cNvSpPr/>
          <p:nvPr/>
        </p:nvSpPr>
        <p:spPr>
          <a:xfrm>
            <a:off x="6248400" y="3811543"/>
            <a:ext cx="22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F3E9E-F0F6-4D4D-A3D7-CDE2516C9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699919"/>
            <a:ext cx="6096000" cy="1137647"/>
          </a:xfrm>
        </p:spPr>
        <p:txBody>
          <a:bodyPr>
            <a:normAutofit/>
          </a:bodyPr>
          <a:lstStyle/>
          <a:p>
            <a:r>
              <a:rPr lang="en-US" spc="-5" dirty="0"/>
              <a:t>Center and</a:t>
            </a:r>
            <a:r>
              <a:rPr lang="en-US" spc="-90" dirty="0"/>
              <a:t> </a:t>
            </a:r>
            <a:r>
              <a:rPr lang="en-US" spc="-5" dirty="0"/>
              <a:t>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4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80655" cy="399660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Standard deviation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(SD) measures 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far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data are from their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 has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 as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SD = root mean square of deviations from average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           5      4         3                2                       1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endParaRPr lang="en-US" sz="335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56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80655" cy="436593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Standard deviation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(SD) measures 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far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data are from their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 has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 as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SD = root mean square of deviations from average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           5      4         3                2                       1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endParaRPr lang="en-US"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Python Function - 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np.std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array_of_values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</a:p>
          <a:p>
            <a:pPr marL="12065">
              <a:lnSpc>
                <a:spcPct val="100000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99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Use the</a:t>
            </a:r>
            <a:r>
              <a:rPr spc="-85" dirty="0"/>
              <a:t> </a:t>
            </a:r>
            <a:r>
              <a:rPr spc="-5" dirty="0"/>
              <a:t>SD?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Use the</a:t>
            </a:r>
            <a:r>
              <a:rPr spc="-85" dirty="0"/>
              <a:t> </a:t>
            </a:r>
            <a:r>
              <a:rPr spc="-5" dirty="0"/>
              <a:t>SD?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81082"/>
            <a:ext cx="7940675" cy="1997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5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Data Density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matter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bulk of the data are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“average ±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few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49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621" y="2240540"/>
            <a:ext cx="5083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Chebyshev's</a:t>
            </a:r>
            <a:r>
              <a:rPr spc="-90" dirty="0"/>
              <a:t> </a:t>
            </a:r>
            <a:r>
              <a:rPr spc="-5" dirty="0"/>
              <a:t>Inequality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Big are Most of the</a:t>
            </a:r>
            <a:r>
              <a:rPr spc="-75" dirty="0"/>
              <a:t> </a:t>
            </a:r>
            <a:r>
              <a:rPr spc="-35" dirty="0"/>
              <a:t>Values?</a:t>
            </a:r>
          </a:p>
        </p:txBody>
      </p:sp>
    </p:spTree>
    <p:extLst>
      <p:ext uri="{BB962C8B-B14F-4D97-AF65-F5344CB8AC3E}">
        <p14:creationId xmlns:p14="http://schemas.microsoft.com/office/powerpoint/2010/main" val="400853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Big are Most of the</a:t>
            </a:r>
            <a:r>
              <a:rPr spc="-75" dirty="0"/>
              <a:t> </a:t>
            </a:r>
            <a:r>
              <a:rPr spc="-35" dirty="0"/>
              <a:t>Values?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940675" cy="1922962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lang="en-US" sz="2400" b="1" spc="-15" dirty="0">
                <a:solidFill>
                  <a:srgbClr val="434343"/>
                </a:solidFill>
                <a:latin typeface="Arial"/>
                <a:cs typeface="Arial"/>
              </a:rPr>
              <a:t>Chebyshev’s</a:t>
            </a:r>
            <a:r>
              <a:rPr lang="en-US" sz="2400" b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434343"/>
                </a:solidFill>
                <a:latin typeface="Arial"/>
                <a:cs typeface="Arial"/>
              </a:rPr>
              <a:t>Inequality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No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matter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what the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i="1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72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Big are Most of the</a:t>
            </a:r>
            <a:r>
              <a:rPr spc="-75" dirty="0"/>
              <a:t> </a:t>
            </a:r>
            <a:r>
              <a:rPr spc="-35" dirty="0"/>
              <a:t>Values?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940675" cy="2661626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lang="en-US" sz="2400" b="1" spc="-15" dirty="0">
                <a:solidFill>
                  <a:srgbClr val="434343"/>
                </a:solidFill>
                <a:latin typeface="Arial"/>
                <a:cs typeface="Arial"/>
              </a:rPr>
              <a:t>Chebyshev’s</a:t>
            </a:r>
            <a:r>
              <a:rPr lang="en-US" sz="2400" b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434343"/>
                </a:solidFill>
                <a:latin typeface="Arial"/>
                <a:cs typeface="Arial"/>
              </a:rPr>
              <a:t>Inequality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No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matter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what the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i="1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endParaRPr sz="2400" dirty="0"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bulk of the data are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“average ±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few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09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Big are Most of the</a:t>
            </a:r>
            <a:r>
              <a:rPr spc="-75" dirty="0"/>
              <a:t> </a:t>
            </a:r>
            <a:r>
              <a:rPr spc="-35" dirty="0"/>
              <a:t>Values?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940675" cy="34002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lang="en-US" sz="2400" b="1" spc="-15" dirty="0">
                <a:solidFill>
                  <a:srgbClr val="434343"/>
                </a:solidFill>
                <a:latin typeface="Arial"/>
                <a:cs typeface="Arial"/>
              </a:rPr>
              <a:t>Chebyshev’s</a:t>
            </a:r>
            <a:r>
              <a:rPr lang="en-US" sz="2400" b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434343"/>
                </a:solidFill>
                <a:latin typeface="Arial"/>
                <a:cs typeface="Arial"/>
              </a:rPr>
              <a:t>Inequality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No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matter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what the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i="1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endParaRPr sz="2400" dirty="0"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bulk of the data are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“average ±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few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 dirty="0"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proportion of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434343"/>
                </a:solidFill>
                <a:latin typeface="Arial"/>
                <a:cs typeface="Arial"/>
              </a:rPr>
              <a:t>range “average ± </a:t>
            </a:r>
            <a:r>
              <a:rPr sz="2400" i="1" dirty="0">
                <a:solidFill>
                  <a:srgbClr val="434343"/>
                </a:solidFill>
                <a:latin typeface="Arial"/>
                <a:cs typeface="Arial"/>
              </a:rPr>
              <a:t>z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SDs”</a:t>
            </a:r>
            <a:r>
              <a:rPr sz="24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at least </a:t>
            </a:r>
            <a:r>
              <a:rPr sz="2400" b="1" dirty="0">
                <a:solidFill>
                  <a:schemeClr val="accent2"/>
                </a:solidFill>
                <a:latin typeface="Arial"/>
                <a:cs typeface="Arial"/>
              </a:rPr>
              <a:t>1 -</a:t>
            </a:r>
            <a:r>
              <a:rPr sz="2400" b="1" spc="-2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2"/>
                </a:solidFill>
                <a:latin typeface="Arial"/>
                <a:cs typeface="Arial"/>
              </a:rPr>
              <a:t>1/</a:t>
            </a:r>
            <a:r>
              <a:rPr sz="2400" b="1" i="1" dirty="0">
                <a:solidFill>
                  <a:schemeClr val="accent2"/>
                </a:solidFill>
                <a:latin typeface="Arial"/>
                <a:cs typeface="Arial"/>
              </a:rPr>
              <a:t>z</a:t>
            </a:r>
            <a:r>
              <a:rPr sz="2400" b="1" dirty="0">
                <a:solidFill>
                  <a:schemeClr val="accent2"/>
                </a:solidFill>
                <a:latin typeface="Arial"/>
                <a:cs typeface="Arial"/>
              </a:rPr>
              <a:t>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5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Chebyshev’s</a:t>
            </a:r>
            <a:r>
              <a:rPr spc="-60" dirty="0"/>
              <a:t> </a:t>
            </a:r>
            <a:r>
              <a:rPr spc="-5" dirty="0"/>
              <a:t>Bounds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81146"/>
              </p:ext>
            </p:extLst>
          </p:nvPr>
        </p:nvGraphicFramePr>
        <p:xfrm>
          <a:off x="947737" y="1030312"/>
          <a:ext cx="7239635" cy="272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99">
                <a:tc>
                  <a:txBody>
                    <a:bodyPr/>
                    <a:lstStyle/>
                    <a:p>
                      <a:pPr marL="8953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Proportion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226822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26822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35331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70236" y="3761618"/>
            <a:ext cx="6896100" cy="8991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No matter what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looks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58667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6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5032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7805" cy="10265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265" marR="5080" lvl="1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3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488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5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Chebyshev’s</a:t>
            </a:r>
            <a:r>
              <a:rPr spc="-60" dirty="0"/>
              <a:t> </a:t>
            </a:r>
            <a:r>
              <a:rPr spc="-5" dirty="0"/>
              <a:t>Bounds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57019"/>
              </p:ext>
            </p:extLst>
          </p:nvPr>
        </p:nvGraphicFramePr>
        <p:xfrm>
          <a:off x="947737" y="1030312"/>
          <a:ext cx="7239635" cy="272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99">
                <a:tc>
                  <a:txBody>
                    <a:bodyPr/>
                    <a:lstStyle/>
                    <a:p>
                      <a:pPr marL="8953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Proportion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2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226822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26822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35331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70236" y="3761618"/>
            <a:ext cx="6896100" cy="8991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No matter what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looks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58667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18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5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Chebyshev’s</a:t>
            </a:r>
            <a:r>
              <a:rPr spc="-60" dirty="0"/>
              <a:t> </a:t>
            </a:r>
            <a:r>
              <a:rPr spc="-5" dirty="0"/>
              <a:t>Bounds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84708"/>
              </p:ext>
            </p:extLst>
          </p:nvPr>
        </p:nvGraphicFramePr>
        <p:xfrm>
          <a:off x="947737" y="1030312"/>
          <a:ext cx="7239635" cy="272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99">
                <a:tc>
                  <a:txBody>
                    <a:bodyPr/>
                    <a:lstStyle/>
                    <a:p>
                      <a:pPr marL="8953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Proportion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2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2268220" algn="l"/>
                        </a:tabLst>
                      </a:pPr>
                      <a:r>
                        <a:rPr lang="en-US" sz="2400" dirty="0">
                          <a:latin typeface="Arial"/>
                          <a:cs typeface="Arial"/>
                        </a:rPr>
                        <a:t> at least 1 - 1/2² = .75</a:t>
                      </a: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26822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35331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70236" y="3761618"/>
            <a:ext cx="6896100" cy="8991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No matter what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looks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58667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57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5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Chebyshev’s</a:t>
            </a:r>
            <a:r>
              <a:rPr spc="-60" dirty="0"/>
              <a:t> </a:t>
            </a:r>
            <a:r>
              <a:rPr spc="-5" dirty="0"/>
              <a:t>Bounds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86810"/>
              </p:ext>
            </p:extLst>
          </p:nvPr>
        </p:nvGraphicFramePr>
        <p:xfrm>
          <a:off x="947737" y="1030312"/>
          <a:ext cx="7239635" cy="272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99">
                <a:tc>
                  <a:txBody>
                    <a:bodyPr/>
                    <a:lstStyle/>
                    <a:p>
                      <a:pPr marL="8953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Proportion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2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2268220" algn="l"/>
                        </a:tabLst>
                      </a:pPr>
                      <a:r>
                        <a:rPr lang="en-US" sz="2400" dirty="0">
                          <a:latin typeface="Arial"/>
                          <a:cs typeface="Arial"/>
                        </a:rPr>
                        <a:t> at least 1 - 1/2² = .75</a:t>
                      </a: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3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268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1/9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(88.888…%)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35331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70236" y="3761618"/>
            <a:ext cx="6896100" cy="8991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No matter what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looks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58667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25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5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Chebyshev’s</a:t>
            </a:r>
            <a:r>
              <a:rPr spc="-60" dirty="0"/>
              <a:t> </a:t>
            </a:r>
            <a:r>
              <a:rPr spc="-5" dirty="0"/>
              <a:t>Bounds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4972"/>
              </p:ext>
            </p:extLst>
          </p:nvPr>
        </p:nvGraphicFramePr>
        <p:xfrm>
          <a:off x="947737" y="1030312"/>
          <a:ext cx="7239635" cy="272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99">
                <a:tc>
                  <a:txBody>
                    <a:bodyPr/>
                    <a:lstStyle/>
                    <a:p>
                      <a:pPr marL="8953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Proportion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2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2268220" algn="l"/>
                        </a:tabLst>
                      </a:pPr>
                      <a:r>
                        <a:rPr lang="en-US" sz="2400" dirty="0">
                          <a:latin typeface="Arial"/>
                          <a:cs typeface="Arial"/>
                        </a:rPr>
                        <a:t> at least 1 - 1/2² = .75</a:t>
                      </a: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3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268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1/9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(88.888…%)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4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1/16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(93.75%)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35331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70236" y="3761618"/>
            <a:ext cx="6896100" cy="8991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No matter what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looks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58667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36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5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Chebyshev’s</a:t>
            </a:r>
            <a:r>
              <a:rPr spc="-60" dirty="0"/>
              <a:t> </a:t>
            </a:r>
            <a:r>
              <a:rPr spc="-5" dirty="0"/>
              <a:t>Bounds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95719"/>
              </p:ext>
            </p:extLst>
          </p:nvPr>
        </p:nvGraphicFramePr>
        <p:xfrm>
          <a:off x="947737" y="1030312"/>
          <a:ext cx="7239635" cy="272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99">
                <a:tc>
                  <a:txBody>
                    <a:bodyPr/>
                    <a:lstStyle/>
                    <a:p>
                      <a:pPr marL="8953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Proportion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2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2268220" algn="l"/>
                        </a:tabLst>
                      </a:pPr>
                      <a:r>
                        <a:rPr lang="en-US" sz="2400" dirty="0">
                          <a:latin typeface="Arial"/>
                          <a:cs typeface="Arial"/>
                        </a:rPr>
                        <a:t> at least 1 - 1/2² = .75</a:t>
                      </a: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3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268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1/9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(88.888…%)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4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1/16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(93.75%)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5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35331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1/25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(96%)</a:t>
                      </a: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70236" y="3761618"/>
            <a:ext cx="6896100" cy="8991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No matter what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looks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58667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70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538" y="2240540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3AA04-6D1A-490C-A151-681C335A4A6D}"/>
              </a:ext>
            </a:extLst>
          </p:cNvPr>
          <p:cNvSpPr txBox="1"/>
          <p:nvPr/>
        </p:nvSpPr>
        <p:spPr>
          <a:xfrm>
            <a:off x="457200" y="786755"/>
            <a:ext cx="8613775" cy="1264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lang="en-US" sz="2400" b="1" dirty="0">
              <a:solidFill>
                <a:srgbClr val="C0504D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i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3AA04-6D1A-490C-A151-681C335A4A6D}"/>
              </a:ext>
            </a:extLst>
          </p:cNvPr>
          <p:cNvSpPr txBox="1"/>
          <p:nvPr/>
        </p:nvSpPr>
        <p:spPr>
          <a:xfrm>
            <a:off x="457200" y="786755"/>
            <a:ext cx="8613775" cy="348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Chebyshev’s</a:t>
            </a:r>
            <a:r>
              <a:rPr kumimoji="0" 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Inequality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matter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shape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the</a:t>
            </a:r>
            <a:r>
              <a:rPr kumimoji="0" lang="en-US" sz="2400" b="0" i="1" u="none" strike="noStrike" kern="1200" cap="none" spc="-3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distribution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proportion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values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 “average ±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SDs”</a:t>
            </a: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least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1 -</a:t>
            </a:r>
            <a:r>
              <a:rPr kumimoji="0" lang="en-US" sz="2400" b="1" i="0" u="none" strike="noStrike" kern="1200" cap="none" spc="-2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1/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²</a:t>
            </a: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lang="en-US" sz="2400" b="1" dirty="0">
              <a:solidFill>
                <a:srgbClr val="C0504D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i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121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3AA04-6D1A-490C-A151-681C335A4A6D}"/>
              </a:ext>
            </a:extLst>
          </p:cNvPr>
          <p:cNvSpPr txBox="1"/>
          <p:nvPr/>
        </p:nvSpPr>
        <p:spPr>
          <a:xfrm>
            <a:off x="457200" y="786755"/>
            <a:ext cx="8613775" cy="348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Chebyshev’s</a:t>
            </a:r>
            <a:r>
              <a:rPr kumimoji="0" 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Inequality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matter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shape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the</a:t>
            </a:r>
            <a:r>
              <a:rPr kumimoji="0" lang="en-US" sz="2400" b="0" i="1" u="none" strike="noStrike" kern="1200" cap="none" spc="-3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distribution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proportion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values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 “average ±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SDs”</a:t>
            </a: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least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1 -</a:t>
            </a:r>
            <a:r>
              <a:rPr kumimoji="0" lang="en-US" sz="2400" b="1" i="0" u="none" strike="noStrike" kern="1200" cap="none" spc="-2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1/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²</a:t>
            </a: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lang="en-US" sz="2400" b="1" dirty="0">
              <a:solidFill>
                <a:srgbClr val="C0504D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i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C9A44-0A7D-47CB-9FF4-9F64E3C3E198}"/>
              </a:ext>
            </a:extLst>
          </p:cNvPr>
          <p:cNvSpPr/>
          <p:nvPr/>
        </p:nvSpPr>
        <p:spPr>
          <a:xfrm>
            <a:off x="7696200" y="2266950"/>
            <a:ext cx="228600" cy="4572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5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3AA04-6D1A-490C-A151-681C335A4A6D}"/>
              </a:ext>
            </a:extLst>
          </p:cNvPr>
          <p:cNvSpPr txBox="1"/>
          <p:nvPr/>
        </p:nvSpPr>
        <p:spPr>
          <a:xfrm>
            <a:off x="457200" y="786755"/>
            <a:ext cx="8613775" cy="3926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Chebyshev’s</a:t>
            </a:r>
            <a:r>
              <a:rPr kumimoji="0" 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Inequality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matter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shape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the</a:t>
            </a:r>
            <a:r>
              <a:rPr kumimoji="0" lang="en-US" sz="2400" b="0" i="1" u="none" strike="noStrike" kern="1200" cap="none" spc="-3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distribution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proportion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values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 “average ±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SDs”</a:t>
            </a: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least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1 -</a:t>
            </a:r>
            <a:r>
              <a:rPr kumimoji="0" lang="en-US" sz="2400" b="1" i="0" u="none" strike="noStrike" kern="1200" cap="none" spc="-2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1/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²</a:t>
            </a: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lang="en-US" sz="2400" b="1" dirty="0">
              <a:solidFill>
                <a:srgbClr val="C0504D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many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SDs above</a:t>
            </a:r>
            <a:r>
              <a:rPr lang="en-US"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average?</a:t>
            </a: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i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C9A44-0A7D-47CB-9FF4-9F64E3C3E198}"/>
              </a:ext>
            </a:extLst>
          </p:cNvPr>
          <p:cNvSpPr/>
          <p:nvPr/>
        </p:nvSpPr>
        <p:spPr>
          <a:xfrm>
            <a:off x="7696200" y="2266950"/>
            <a:ext cx="228600" cy="4572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5032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7805" cy="217303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quantify natural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“center”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a data set?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Average Value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Median  </a:t>
            </a:r>
          </a:p>
          <a:p>
            <a:pPr marL="469265" marR="5080" lvl="1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3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897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3AA04-6D1A-490C-A151-681C335A4A6D}"/>
              </a:ext>
            </a:extLst>
          </p:cNvPr>
          <p:cNvSpPr txBox="1"/>
          <p:nvPr/>
        </p:nvSpPr>
        <p:spPr>
          <a:xfrm>
            <a:off x="457200" y="786755"/>
            <a:ext cx="8613775" cy="4360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Chebyshev’s</a:t>
            </a:r>
            <a:r>
              <a:rPr kumimoji="0" 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Inequality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matter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shape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the</a:t>
            </a:r>
            <a:r>
              <a:rPr kumimoji="0" lang="en-US" sz="2400" b="0" i="1" u="none" strike="noStrike" kern="1200" cap="none" spc="-3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distribution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proportion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values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 “average ±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SDs”</a:t>
            </a: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least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1 -</a:t>
            </a:r>
            <a:r>
              <a:rPr kumimoji="0" lang="en-US" sz="2400" b="1" i="0" u="none" strike="noStrike" kern="1200" cap="none" spc="-2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1/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²</a:t>
            </a: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lang="en-US" sz="2400" b="1" dirty="0">
              <a:solidFill>
                <a:srgbClr val="C0504D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many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SDs above</a:t>
            </a:r>
            <a:r>
              <a:rPr lang="en-US"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average?</a:t>
            </a: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i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i="1" dirty="0">
                <a:solidFill>
                  <a:srgbClr val="0000FF"/>
                </a:solidFill>
                <a:latin typeface="Arial"/>
                <a:cs typeface="Arial"/>
              </a:rPr>
              <a:t>z = 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(value </a:t>
            </a:r>
            <a:r>
              <a:rPr lang="en-US" sz="2400" b="1" i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en-US" sz="2400" b="1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average)/SD</a:t>
            </a:r>
            <a:endParaRPr lang="en-US" sz="2400" dirty="0"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C9A44-0A7D-47CB-9FF4-9F64E3C3E198}"/>
              </a:ext>
            </a:extLst>
          </p:cNvPr>
          <p:cNvSpPr/>
          <p:nvPr/>
        </p:nvSpPr>
        <p:spPr>
          <a:xfrm>
            <a:off x="7696200" y="2266950"/>
            <a:ext cx="228600" cy="4572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5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8721676" cy="8752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24815" indent="-412750">
              <a:spcBef>
                <a:spcPts val="4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1275" y="41470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3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8721676" cy="1308692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Standard units measure how many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 above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spcBef>
                <a:spcPts val="4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1275" y="41470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056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8721676" cy="259622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Standard units measure how many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 above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Negative</a:t>
            </a:r>
            <a:r>
              <a:rPr lang="en-US" sz="2400" spc="-8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z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below average</a:t>
            </a:r>
          </a:p>
          <a:p>
            <a:pPr marL="424815" indent="-412750">
              <a:spcBef>
                <a:spcPts val="4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Positive</a:t>
            </a:r>
            <a:r>
              <a:rPr lang="en-US" sz="2400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z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 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above average </a:t>
            </a:r>
          </a:p>
          <a:p>
            <a:pPr marL="424815" indent="-412750">
              <a:spcBef>
                <a:spcPts val="4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z =</a:t>
            </a:r>
            <a:r>
              <a:rPr lang="en-US" sz="2400" spc="-3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0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:         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equal to</a:t>
            </a:r>
            <a:r>
              <a:rPr lang="en-US"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lang="en-US" sz="2400" dirty="0">
              <a:latin typeface="Arial"/>
              <a:cs typeface="Arial"/>
            </a:endParaRPr>
          </a:p>
          <a:p>
            <a:pPr marL="424815" indent="-412750">
              <a:spcBef>
                <a:spcPts val="4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1275" y="41470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970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8721676" cy="259622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Standard units measure how many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 above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Negative</a:t>
            </a:r>
            <a:r>
              <a:rPr lang="en-US" sz="2400" spc="-8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z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below average</a:t>
            </a:r>
          </a:p>
          <a:p>
            <a:pPr marL="424815" indent="-412750">
              <a:spcBef>
                <a:spcPts val="4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Positive</a:t>
            </a:r>
            <a:r>
              <a:rPr lang="en-US" sz="2400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z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 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above average </a:t>
            </a:r>
          </a:p>
          <a:p>
            <a:pPr marL="424815" indent="-412750">
              <a:spcBef>
                <a:spcPts val="4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z =</a:t>
            </a:r>
            <a:r>
              <a:rPr lang="en-US" sz="2400" spc="-3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0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:         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equal to</a:t>
            </a:r>
            <a:r>
              <a:rPr lang="en-US"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lang="en-US" sz="2400" dirty="0">
              <a:latin typeface="Arial"/>
              <a:cs typeface="Arial"/>
            </a:endParaRPr>
          </a:p>
          <a:p>
            <a:pPr marL="424815" indent="-412750">
              <a:spcBef>
                <a:spcPts val="4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724" y="3141218"/>
            <a:ext cx="7976870" cy="80534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Chebyshev: At least 96%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z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1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-5 and 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1275" y="41470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4525" y="881875"/>
            <a:ext cx="3684274" cy="384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308" y="1093342"/>
            <a:ext cx="3145790" cy="34404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6210" marR="240029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Find whole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 that 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close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Arial"/>
              <a:cs typeface="Arial"/>
            </a:endParaRPr>
          </a:p>
          <a:p>
            <a:pPr marL="613410" indent="-601345">
              <a:lnSpc>
                <a:spcPct val="100000"/>
              </a:lnSpc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average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  <a:p>
            <a:pPr marL="613410" marR="5080" indent="-613410">
              <a:lnSpc>
                <a:spcPts val="7659"/>
              </a:lnSpc>
              <a:spcBef>
                <a:spcPts val="140"/>
              </a:spcBef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SD of the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ages </a:t>
            </a:r>
            <a:r>
              <a:rPr sz="2400" spc="-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5032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7805" cy="331949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quantify natural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“center”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a data set?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Average Value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Median  </a:t>
            </a:r>
          </a:p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How can we measure the “distance” from the average? </a:t>
            </a:r>
            <a:endParaRPr lang="en-US"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Standard Deviation </a:t>
            </a:r>
          </a:p>
          <a:p>
            <a:pPr marL="469265" marR="5080" lvl="1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3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91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5032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7805" cy="37016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quantify natural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“center”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a data set?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Average Value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Median  </a:t>
            </a:r>
          </a:p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How can we measure the “distance” from the average? </a:t>
            </a:r>
            <a:endParaRPr lang="en-US"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Standard Deviation 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Standard Unit</a:t>
            </a:r>
          </a:p>
          <a:p>
            <a:pPr marL="469265" marR="5080" lvl="1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3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31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115" y="2240540"/>
            <a:ext cx="418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Deviation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80655" cy="1200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Standard deviation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(SD) measures 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far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data are from their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72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80655" cy="237308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Standard deviation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(SD) measures 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far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data are from their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 has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 as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41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</TotalTime>
  <Words>1662</Words>
  <Application>Microsoft Office PowerPoint</Application>
  <PresentationFormat>On-screen Show (16:9)</PresentationFormat>
  <Paragraphs>267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Center and Spread</vt:lpstr>
      <vt:lpstr>Questions</vt:lpstr>
      <vt:lpstr>Questions</vt:lpstr>
      <vt:lpstr>Questions</vt:lpstr>
      <vt:lpstr>Questions</vt:lpstr>
      <vt:lpstr>Standard Deviation</vt:lpstr>
      <vt:lpstr>How Far from the Average?</vt:lpstr>
      <vt:lpstr>How Far from the Average?</vt:lpstr>
      <vt:lpstr>How Far from the Average?</vt:lpstr>
      <vt:lpstr>How Far from the Average?</vt:lpstr>
      <vt:lpstr>How Far from the Average?</vt:lpstr>
      <vt:lpstr>Why Use the SD?</vt:lpstr>
      <vt:lpstr>Why Use the SD?</vt:lpstr>
      <vt:lpstr>Chebyshev's Inequality</vt:lpstr>
      <vt:lpstr>How Big are Most of the Values?</vt:lpstr>
      <vt:lpstr>How Big are Most of the Values?</vt:lpstr>
      <vt:lpstr>How Big are Most of the Values?</vt:lpstr>
      <vt:lpstr>How Big are Most of the Values?</vt:lpstr>
      <vt:lpstr>Chebyshev’s Bounds</vt:lpstr>
      <vt:lpstr>Chebyshev’s Bounds</vt:lpstr>
      <vt:lpstr>Chebyshev’s Bounds</vt:lpstr>
      <vt:lpstr>Chebyshev’s Bounds</vt:lpstr>
      <vt:lpstr>Chebyshev’s Bounds</vt:lpstr>
      <vt:lpstr>Chebyshev’s Bounds</vt:lpstr>
      <vt:lpstr>Standard Units</vt:lpstr>
      <vt:lpstr>Standard Units</vt:lpstr>
      <vt:lpstr>Standard Units</vt:lpstr>
      <vt:lpstr>Standard Units</vt:lpstr>
      <vt:lpstr>Standard Units</vt:lpstr>
      <vt:lpstr>Standard Units</vt:lpstr>
      <vt:lpstr>Standard Units</vt:lpstr>
      <vt:lpstr>Standard Units</vt:lpstr>
      <vt:lpstr>Standard Units</vt:lpstr>
      <vt:lpstr>Standard Units</vt:lpstr>
      <vt:lpstr>Discussion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 For Testing</dc:title>
  <cp:lastModifiedBy>John Bergschneider</cp:lastModifiedBy>
  <cp:revision>41</cp:revision>
  <dcterms:created xsi:type="dcterms:W3CDTF">2021-01-19T17:41:46Z</dcterms:created>
  <dcterms:modified xsi:type="dcterms:W3CDTF">2021-04-12T01:26:32Z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