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4"/>
  </p:notesMasterIdLst>
  <p:sldIdLst>
    <p:sldId id="256" r:id="rId2"/>
    <p:sldId id="258" r:id="rId3"/>
    <p:sldId id="259" r:id="rId4"/>
    <p:sldId id="285" r:id="rId5"/>
    <p:sldId id="284" r:id="rId6"/>
    <p:sldId id="283" r:id="rId7"/>
    <p:sldId id="287" r:id="rId8"/>
    <p:sldId id="292" r:id="rId9"/>
    <p:sldId id="291" r:id="rId10"/>
    <p:sldId id="290" r:id="rId11"/>
    <p:sldId id="293" r:id="rId12"/>
    <p:sldId id="289" r:id="rId13"/>
    <p:sldId id="260" r:id="rId14"/>
    <p:sldId id="295" r:id="rId15"/>
    <p:sldId id="298" r:id="rId16"/>
    <p:sldId id="297" r:id="rId17"/>
    <p:sldId id="299" r:id="rId18"/>
    <p:sldId id="296" r:id="rId19"/>
    <p:sldId id="294" r:id="rId20"/>
    <p:sldId id="262" r:id="rId21"/>
    <p:sldId id="302" r:id="rId22"/>
    <p:sldId id="279" r:id="rId23"/>
    <p:sldId id="301" r:id="rId24"/>
    <p:sldId id="300" r:id="rId25"/>
    <p:sldId id="303" r:id="rId26"/>
    <p:sldId id="307" r:id="rId27"/>
    <p:sldId id="306" r:id="rId28"/>
    <p:sldId id="305" r:id="rId29"/>
    <p:sldId id="308" r:id="rId30"/>
    <p:sldId id="309" r:id="rId31"/>
    <p:sldId id="281" r:id="rId32"/>
    <p:sldId id="311" r:id="rId33"/>
    <p:sldId id="310" r:id="rId34"/>
    <p:sldId id="263" r:id="rId35"/>
    <p:sldId id="314" r:id="rId36"/>
    <p:sldId id="313" r:id="rId37"/>
    <p:sldId id="312" r:id="rId38"/>
    <p:sldId id="265" r:id="rId39"/>
    <p:sldId id="320" r:id="rId40"/>
    <p:sldId id="319" r:id="rId41"/>
    <p:sldId id="318" r:id="rId42"/>
    <p:sldId id="317" r:id="rId43"/>
    <p:sldId id="264" r:id="rId44"/>
    <p:sldId id="315" r:id="rId45"/>
    <p:sldId id="316" r:id="rId46"/>
    <p:sldId id="266" r:id="rId47"/>
    <p:sldId id="267" r:id="rId48"/>
    <p:sldId id="322" r:id="rId49"/>
    <p:sldId id="321" r:id="rId50"/>
    <p:sldId id="268" r:id="rId51"/>
    <p:sldId id="324" r:id="rId52"/>
    <p:sldId id="323" r:id="rId53"/>
    <p:sldId id="325" r:id="rId54"/>
    <p:sldId id="269" r:id="rId55"/>
    <p:sldId id="326" r:id="rId56"/>
    <p:sldId id="270" r:id="rId57"/>
    <p:sldId id="327" r:id="rId58"/>
    <p:sldId id="329" r:id="rId59"/>
    <p:sldId id="328" r:id="rId60"/>
    <p:sldId id="271" r:id="rId61"/>
    <p:sldId id="330" r:id="rId62"/>
    <p:sldId id="334" r:id="rId63"/>
    <p:sldId id="333" r:id="rId64"/>
    <p:sldId id="332" r:id="rId65"/>
    <p:sldId id="331" r:id="rId66"/>
    <p:sldId id="273" r:id="rId67"/>
    <p:sldId id="274" r:id="rId68"/>
    <p:sldId id="338" r:id="rId69"/>
    <p:sldId id="337" r:id="rId70"/>
    <p:sldId id="336" r:id="rId71"/>
    <p:sldId id="335" r:id="rId72"/>
    <p:sldId id="275" r:id="rId7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Bergschneider" initials="JB" lastIdx="1" clrIdx="0">
    <p:extLst>
      <p:ext uri="{19B8F6BF-5375-455C-9EA6-DF929625EA0E}">
        <p15:presenceInfo xmlns:p15="http://schemas.microsoft.com/office/powerpoint/2012/main" userId="John Bergschneid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3552" autoAdjust="0"/>
  </p:normalViewPr>
  <p:slideViewPr>
    <p:cSldViewPr>
      <p:cViewPr varScale="1">
        <p:scale>
          <a:sx n="70" d="100"/>
          <a:sy n="70" d="100"/>
        </p:scale>
        <p:origin x="181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7T13:10:47.543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5331-1002-4DBA-8BBD-7DF96887F22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36791-454E-4926-9998-0FEE1F4AF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5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far we have studied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alot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different data using methods like hypothesis testing and estimation.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allowed us to learn about the data set and form different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opionions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issue that we ran into is that maybe we do not have access to the entire population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we used bootstrapping to solve this problem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now we will continue to expand our tools so that we can further study incomplete data sets 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Since we rarely have access to the entire population, we need more ways to draw information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 of the bootstrap sample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5"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Since the mean is only dependent on the sample it allows us to make estimation about the entire population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5"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 we will study the mean and how it allows us to understand the general shape of data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3F901F-4FE3-4AC1-ABD1-B1B1DB81B1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6603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median is just the 50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r>
              <a:rPr lang="en-US" dirty="0"/>
              <a:t>This is the value that is at least as large as 50 </a:t>
            </a:r>
            <a:r>
              <a:rPr lang="en-US" dirty="0" err="1"/>
              <a:t>pecent</a:t>
            </a:r>
            <a:r>
              <a:rPr lang="en-US" dirty="0"/>
              <a:t> of the values in the data set</a:t>
            </a:r>
          </a:p>
          <a:p>
            <a:r>
              <a:rPr lang="en-US" dirty="0"/>
              <a:t>So you can think of the median as the exact middle of the data set </a:t>
            </a:r>
          </a:p>
          <a:p>
            <a:r>
              <a:rPr lang="en-US" dirty="0" err="1"/>
              <a:t>Ithinking</a:t>
            </a:r>
            <a:r>
              <a:rPr lang="en-US" dirty="0"/>
              <a:t> of the median in terms of arrays is very helpful</a:t>
            </a:r>
          </a:p>
          <a:p>
            <a:r>
              <a:rPr lang="en-US" dirty="0"/>
              <a:t>So pretend you have an ordered array of numbers then the median number is the number that is in the halfway </a:t>
            </a:r>
            <a:r>
              <a:rPr lang="en-US" dirty="0" err="1"/>
              <a:t>posisition</a:t>
            </a:r>
            <a:r>
              <a:rPr lang="en-US" dirty="0"/>
              <a:t> </a:t>
            </a:r>
          </a:p>
          <a:p>
            <a:r>
              <a:rPr lang="en-US" dirty="0"/>
              <a:t>Therefore medians refer to the ‘middle’ position in the data </a:t>
            </a:r>
          </a:p>
          <a:p>
            <a:r>
              <a:rPr lang="en-US" dirty="0"/>
              <a:t>In </a:t>
            </a:r>
            <a:r>
              <a:rPr lang="en-US" dirty="0" err="1"/>
              <a:t>comparision</a:t>
            </a:r>
            <a:r>
              <a:rPr lang="en-US" dirty="0"/>
              <a:t> the average has nothing to do with the position of the data and more to do with the distribution</a:t>
            </a:r>
          </a:p>
          <a:p>
            <a:r>
              <a:rPr lang="en-US" dirty="0"/>
              <a:t>We will discuss this in more detail soon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02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find the median of this data set</a:t>
            </a:r>
          </a:p>
          <a:p>
            <a:r>
              <a:rPr lang="en-US" dirty="0"/>
              <a:t>So we want the number that is larger then 50 percent of the numbers then this is 3!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14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3 is as large as 2 and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22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 far a lot of our datasets have been symmetrical or bell shaped</a:t>
            </a:r>
          </a:p>
          <a:p>
            <a:pPr marL="228600" indent="-228600">
              <a:buAutoNum type="arabicPeriod"/>
            </a:pPr>
            <a:r>
              <a:rPr lang="en-US" dirty="0"/>
              <a:t>We will discuss and define what </a:t>
            </a:r>
            <a:r>
              <a:rPr lang="en-US" dirty="0" err="1"/>
              <a:t>bellshaped</a:t>
            </a:r>
            <a:r>
              <a:rPr lang="en-US" dirty="0"/>
              <a:t> and nonsymmetrical means in upcoming lectures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but regardless of the data set, we would like to be able to describe the general shape of it</a:t>
            </a:r>
          </a:p>
          <a:p>
            <a:pPr marL="228600" indent="-228600">
              <a:buAutoNum type="arabicPeriod"/>
            </a:pPr>
            <a:r>
              <a:rPr lang="en-US" dirty="0" err="1"/>
              <a:t>Luckly</a:t>
            </a:r>
            <a:r>
              <a:rPr lang="en-US" dirty="0"/>
              <a:t> we have two very intuitive topics that allow us to describe shape: center and length!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we will formally define the center of the data as the average </a:t>
            </a:r>
          </a:p>
          <a:p>
            <a:pPr marL="228600" indent="-228600">
              <a:buAutoNum type="arabicPeriod"/>
            </a:pPr>
            <a:r>
              <a:rPr lang="en-US" dirty="0"/>
              <a:t>and the length from the center or variability of the data will be defined using standard deviation</a:t>
            </a:r>
          </a:p>
          <a:p>
            <a:pPr marL="228600" indent="-228600">
              <a:buAutoNum type="arabicPeriod"/>
            </a:pPr>
            <a:r>
              <a:rPr lang="en-US" dirty="0"/>
              <a:t>These geometric properties are by numerical values </a:t>
            </a:r>
          </a:p>
          <a:p>
            <a:pPr marL="228600" indent="-228600">
              <a:buAutoNum type="arabicPeriod"/>
            </a:pPr>
            <a:r>
              <a:rPr lang="en-US" dirty="0"/>
              <a:t>That are directly computed from the sample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61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There are a few motivating questions that we should understand by the end of class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70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First how can we quantify the center of the data set?</a:t>
            </a:r>
          </a:p>
          <a:p>
            <a:pPr marL="228600" indent="-228600">
              <a:buAutoNum type="arabicPeriod"/>
            </a:pPr>
            <a:r>
              <a:rPr lang="en-US" dirty="0"/>
              <a:t>Or why are we defining the mean to be the center of the data set? </a:t>
            </a:r>
          </a:p>
          <a:p>
            <a:pPr marL="228600" indent="-228600">
              <a:buAutoNum type="arabicPeriod"/>
            </a:pPr>
            <a:r>
              <a:rPr lang="en-US" dirty="0"/>
              <a:t>Second how can we measure distances from this center? </a:t>
            </a:r>
          </a:p>
          <a:p>
            <a:pPr marL="228600" indent="-228600">
              <a:buAutoNum type="arabicPeriod"/>
            </a:pPr>
            <a:r>
              <a:rPr lang="en-US" dirty="0"/>
              <a:t>A related question will be how can compare these distances to other distances in other </a:t>
            </a:r>
            <a:r>
              <a:rPr lang="en-US" dirty="0" err="1"/>
              <a:t>distribtuions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94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While we saw that the median is one way to define the center of a data set in terms of position in the data set</a:t>
            </a:r>
          </a:p>
          <a:p>
            <a:pPr marL="228600" indent="-228600">
              <a:buAutoNum type="arabicPeriod"/>
            </a:pPr>
            <a:r>
              <a:rPr lang="en-US" dirty="0"/>
              <a:t>We will use the  average as the center of a data set in terms of not position but the makeup of the set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58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Then we will quantify distance from the average using standard </a:t>
            </a:r>
            <a:r>
              <a:rPr lang="en-US" dirty="0" err="1"/>
              <a:t>devation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This allows us to get a sense of variability of data or length from the average</a:t>
            </a:r>
          </a:p>
          <a:p>
            <a:pPr marL="228600" indent="-228600">
              <a:buAutoNum type="arabicPeriod"/>
            </a:pPr>
            <a:r>
              <a:rPr lang="en-US" dirty="0"/>
              <a:t>We will introduce a measure called standard units so that we can compare standard deviations and their distances from the average value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16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63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So some key reasons why were are studying averages and standard </a:t>
            </a:r>
            <a:r>
              <a:rPr lang="en-US" dirty="0" err="1"/>
              <a:t>devation</a:t>
            </a:r>
            <a:r>
              <a:rPr lang="en-US" dirty="0"/>
              <a:t> are </a:t>
            </a:r>
          </a:p>
          <a:p>
            <a:pPr marL="228600" indent="-228600">
              <a:buAutoNum type="arabicPeriod"/>
            </a:pPr>
            <a:r>
              <a:rPr lang="en-US" dirty="0"/>
              <a:t>that averages and standard </a:t>
            </a:r>
            <a:r>
              <a:rPr lang="en-US" dirty="0" err="1"/>
              <a:t>deevation</a:t>
            </a:r>
            <a:r>
              <a:rPr lang="en-US" dirty="0"/>
              <a:t> is only </a:t>
            </a:r>
            <a:r>
              <a:rPr lang="en-US" dirty="0" err="1"/>
              <a:t>dependant</a:t>
            </a:r>
            <a:r>
              <a:rPr lang="en-US" dirty="0"/>
              <a:t> on the sample</a:t>
            </a:r>
          </a:p>
          <a:p>
            <a:pPr marL="228600" indent="-228600">
              <a:buAutoNum type="arabicPeriod"/>
            </a:pPr>
            <a:r>
              <a:rPr lang="en-US" dirty="0"/>
              <a:t>So we are able to compute them from just a sample </a:t>
            </a:r>
          </a:p>
          <a:p>
            <a:pPr marL="228600" indent="-228600">
              <a:buAutoNum type="arabicPeriod"/>
            </a:pPr>
            <a:r>
              <a:rPr lang="en-US" dirty="0"/>
              <a:t>This allows us to use them for estimations on the entire population.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67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1.Lets first review confidence intervals for testing</a:t>
            </a:r>
          </a:p>
          <a:p>
            <a:r>
              <a:rPr lang="en-US" dirty="0"/>
              <a:t>2. This is on the video quiz this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03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Okay lets review the basic </a:t>
            </a:r>
            <a:r>
              <a:rPr lang="en-US" dirty="0" err="1"/>
              <a:t>defintinon</a:t>
            </a:r>
            <a:r>
              <a:rPr lang="en-US" dirty="0"/>
              <a:t> of the mean</a:t>
            </a:r>
          </a:p>
          <a:p>
            <a:pPr marL="228600" indent="-228600">
              <a:buAutoNum type="arabicPeriod"/>
            </a:pPr>
            <a:r>
              <a:rPr lang="en-US" dirty="0"/>
              <a:t>You have </a:t>
            </a:r>
            <a:r>
              <a:rPr lang="en-US" dirty="0" err="1"/>
              <a:t>proablily</a:t>
            </a:r>
            <a:r>
              <a:rPr lang="en-US" dirty="0"/>
              <a:t> seen this in high school and also even in middle school</a:t>
            </a:r>
          </a:p>
          <a:p>
            <a:pPr marL="228600" indent="-228600">
              <a:buAutoNum type="arabicPeriod"/>
            </a:pPr>
            <a:r>
              <a:rPr lang="en-US" dirty="0"/>
              <a:t>So nothing new here</a:t>
            </a:r>
          </a:p>
          <a:p>
            <a:pPr marL="228600" indent="-228600">
              <a:buAutoNum type="arabicPeriod"/>
            </a:pPr>
            <a:r>
              <a:rPr lang="en-US" dirty="0"/>
              <a:t>But we will also look at some basic properties and how we can </a:t>
            </a:r>
            <a:r>
              <a:rPr lang="en-US" dirty="0" err="1"/>
              <a:t>interprate</a:t>
            </a:r>
            <a:r>
              <a:rPr lang="en-US" dirty="0"/>
              <a:t> the mean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84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 one thing to note is that we will use the mean and average </a:t>
            </a:r>
            <a:r>
              <a:rPr lang="en-US" dirty="0" err="1"/>
              <a:t>interchanably</a:t>
            </a:r>
            <a:r>
              <a:rPr lang="en-US" dirty="0"/>
              <a:t> in this class</a:t>
            </a:r>
          </a:p>
          <a:p>
            <a:pPr marL="228600" indent="-228600">
              <a:buAutoNum type="arabicPeriod"/>
            </a:pPr>
            <a:r>
              <a:rPr lang="en-US" dirty="0"/>
              <a:t>They are slightly different however in all the datasets we work with they will be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60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Okay so the average value of a collection of numbers is the sum of the collection divided by the total number of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091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For example suppose we had the following data set 2,3,3,9</a:t>
            </a:r>
          </a:p>
          <a:p>
            <a:pPr marL="228600" indent="-228600">
              <a:buAutoNum type="arabicPeriod"/>
            </a:pPr>
            <a:r>
              <a:rPr lang="en-US" dirty="0"/>
              <a:t>Then the average is found by summing them up and dividing by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1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To </a:t>
            </a:r>
            <a:r>
              <a:rPr lang="en-US" dirty="0" err="1"/>
              <a:t>calculuate</a:t>
            </a:r>
            <a:r>
              <a:rPr lang="en-US" dirty="0"/>
              <a:t> the average using python we have two functions that we can use either </a:t>
            </a:r>
            <a:r>
              <a:rPr lang="en-US" dirty="0" err="1"/>
              <a:t>np.average</a:t>
            </a:r>
            <a:r>
              <a:rPr lang="en-US" dirty="0"/>
              <a:t> or </a:t>
            </a:r>
            <a:r>
              <a:rPr lang="en-US" dirty="0" err="1"/>
              <a:t>np.mean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393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So  what do we mean when we say that the mean is the center of a data set?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Well what we will see is that the mean is ‘weighted’ center of the data set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80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Lets see this by </a:t>
            </a:r>
            <a:r>
              <a:rPr lang="en-US" dirty="0" err="1"/>
              <a:t>lookin</a:t>
            </a:r>
            <a:r>
              <a:rPr lang="en-US" dirty="0"/>
              <a:t> at an example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Suppose we have the numbers 2,3,3,9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And we computed the average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954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Then rewriting this as a sum we get the following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471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We notice that 3 appears twice so we can combine them two be one term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208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Therefore we now have this sum that has weights in front which represents the number of times the number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Appears in the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53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572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see that 2 appears 25 percent of the time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 appears 50 percent of the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9 appears 25 percent of the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average value is then influenced by the number of times a value appears in the distribution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Roughly the more times a number appears in the data the stronger its influence is on the average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average is thus the sum of all these proportions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tells where ‘most’ of the data is near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217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While this example was simple as the data set was small this idea holds true for any data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171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We can find the proportion of times any number appears in the data and use the proportion as weight for that number</a:t>
            </a:r>
          </a:p>
          <a:p>
            <a:pPr marL="228600" indent="-228600">
              <a:buAutoNum type="arabicPeriod"/>
            </a:pPr>
            <a:r>
              <a:rPr lang="en-US" dirty="0"/>
              <a:t>Then by adding them adding up this collection of values we get the weighted center of the collection </a:t>
            </a:r>
          </a:p>
          <a:p>
            <a:pPr marL="228600" indent="-228600">
              <a:buAutoNum type="arabicPeriod"/>
            </a:pPr>
            <a:r>
              <a:rPr lang="en-US" dirty="0"/>
              <a:t>Which is where most the weight is located</a:t>
            </a:r>
          </a:p>
          <a:p>
            <a:pPr marL="228600" indent="-228600">
              <a:buAutoNum type="arabicPeriod"/>
            </a:pPr>
            <a:r>
              <a:rPr lang="en-US" dirty="0"/>
              <a:t>Or the location where most of the values located around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734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Therefore we refer to the average as the weighted center of the data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205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general properties of the average is</a:t>
            </a:r>
          </a:p>
          <a:p>
            <a:pPr marL="228600" indent="-228600">
              <a:buAutoNum type="arabicPeriod"/>
            </a:pPr>
            <a:r>
              <a:rPr lang="en-US" dirty="0"/>
              <a:t>The average does not have to be a element in the collection</a:t>
            </a:r>
          </a:p>
          <a:p>
            <a:pPr marL="228600" indent="-228600">
              <a:buAutoNum type="arabicPeriod"/>
            </a:pPr>
            <a:r>
              <a:rPr lang="en-US" dirty="0"/>
              <a:t>The average is always between the min and max but does not need to be in the halfway position</a:t>
            </a:r>
          </a:p>
          <a:p>
            <a:pPr marL="228600" indent="-228600">
              <a:buAutoNum type="arabicPeriod"/>
            </a:pPr>
            <a:r>
              <a:rPr lang="en-US" dirty="0"/>
              <a:t>If our data is skewed then the average will skew in the same direction</a:t>
            </a:r>
          </a:p>
          <a:p>
            <a:pPr marL="228600" indent="-228600">
              <a:buAutoNum type="arabicPeriod"/>
            </a:pPr>
            <a:r>
              <a:rPr lang="en-US" dirty="0" err="1"/>
              <a:t>Remebeer</a:t>
            </a:r>
            <a:r>
              <a:rPr lang="en-US" dirty="0"/>
              <a:t> the median is the always in the halfway position between the min and max</a:t>
            </a:r>
          </a:p>
          <a:p>
            <a:pPr marL="228600" indent="-228600">
              <a:buAutoNum type="arabicPeriod"/>
            </a:pPr>
            <a:r>
              <a:rPr lang="en-US" dirty="0"/>
              <a:t>Finally the average values has the same units as the </a:t>
            </a:r>
            <a:r>
              <a:rPr lang="en-US" dirty="0" err="1"/>
              <a:t>daata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93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average does not have to be a element in the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087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average is always between the min and max but does not need to be in the halfway position</a:t>
            </a:r>
          </a:p>
          <a:p>
            <a:pPr marL="228600" indent="-228600">
              <a:buAutoNum type="arabicPeriod"/>
            </a:pPr>
            <a:r>
              <a:rPr lang="en-US" dirty="0"/>
              <a:t>If our data is skewed then the average will skew in the same direction</a:t>
            </a:r>
          </a:p>
          <a:p>
            <a:pPr marL="228600" indent="-228600">
              <a:buAutoNum type="arabicPeriod"/>
            </a:pPr>
            <a:r>
              <a:rPr lang="en-US" dirty="0" err="1"/>
              <a:t>Remebeer</a:t>
            </a:r>
            <a:r>
              <a:rPr lang="en-US" dirty="0"/>
              <a:t> the median is the always in the halfway position between the min and 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764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Finally the average values has the same units as the </a:t>
            </a:r>
            <a:r>
              <a:rPr lang="en-US" dirty="0" err="1"/>
              <a:t>daata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573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558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mean is dependent on the values of a data set</a:t>
            </a:r>
          </a:p>
          <a:p>
            <a:pPr marL="228600" indent="-228600">
              <a:buAutoNum type="arabicPeriod"/>
            </a:pPr>
            <a:r>
              <a:rPr lang="en-US" dirty="0"/>
              <a:t>So if we change samples , the mean changes to fit that data set</a:t>
            </a:r>
          </a:p>
          <a:p>
            <a:pPr marL="228600" indent="-228600">
              <a:buAutoNum type="arabicPeriod"/>
            </a:pPr>
            <a:r>
              <a:rPr lang="en-US" dirty="0"/>
              <a:t>Again we think of the mean as the weighted center of the data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75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There is a connection between p-value cutoffs and confidence intervals </a:t>
            </a:r>
          </a:p>
          <a:p>
            <a:pPr marL="228600" indent="-228600">
              <a:buAutoNum type="arabicPeriod"/>
            </a:pPr>
            <a:r>
              <a:rPr lang="en-US" dirty="0"/>
              <a:t>Suppose that we need to do a hypothesis test </a:t>
            </a:r>
            <a:r>
              <a:rPr lang="en-US" dirty="0" err="1"/>
              <a:t>howerever</a:t>
            </a:r>
            <a:r>
              <a:rPr lang="en-US" dirty="0"/>
              <a:t> we can not simulate the null</a:t>
            </a:r>
          </a:p>
          <a:p>
            <a:pPr marL="228600" indent="-228600">
              <a:buAutoNum type="arabicPeriod"/>
            </a:pPr>
            <a:r>
              <a:rPr lang="en-US" dirty="0"/>
              <a:t>Therefore we can not find any </a:t>
            </a:r>
            <a:r>
              <a:rPr lang="en-US" dirty="0" err="1"/>
              <a:t>pvalues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545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On the other hand the median is the halfway position of our data</a:t>
            </a:r>
          </a:p>
          <a:p>
            <a:pPr marL="228600" indent="-228600">
              <a:buAutoNum type="arabicPeriod"/>
            </a:pPr>
            <a:r>
              <a:rPr lang="en-US" dirty="0"/>
              <a:t>The median also changes with the sample but it is not effect by outliers </a:t>
            </a:r>
          </a:p>
          <a:p>
            <a:pPr marL="228600" indent="-228600">
              <a:buAutoNum type="arabicPeriod"/>
            </a:pPr>
            <a:r>
              <a:rPr lang="en-US" dirty="0"/>
              <a:t>Since it only is really </a:t>
            </a:r>
            <a:r>
              <a:rPr lang="en-US" dirty="0" err="1"/>
              <a:t>dependant</a:t>
            </a:r>
            <a:r>
              <a:rPr lang="en-US" dirty="0"/>
              <a:t> on the position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This leads us to the following observations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840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If the distribution is symmetric or bell shaped about a value then the average and median are about equal to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209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If the distribution is skewed then the mean is pulled in the direction of the outliers or it is pulled in the direction of the tail</a:t>
            </a:r>
          </a:p>
          <a:p>
            <a:pPr marL="228600" indent="-228600">
              <a:buAutoNum type="arabicPeriod"/>
            </a:pPr>
            <a:r>
              <a:rPr lang="en-US" dirty="0"/>
              <a:t>While the mean remains in the middle position of the data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Lets see an example of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303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 we want to answer the following question</a:t>
            </a:r>
          </a:p>
          <a:p>
            <a:pPr marL="228600" indent="-228600">
              <a:buAutoNum type="arabicPeriod"/>
            </a:pPr>
            <a:r>
              <a:rPr lang="en-US" dirty="0"/>
              <a:t>Are the medians of these distributions the same</a:t>
            </a:r>
          </a:p>
          <a:p>
            <a:pPr marL="228600" indent="-228600">
              <a:buAutoNum type="arabicPeriod"/>
            </a:pPr>
            <a:r>
              <a:rPr lang="en-US" dirty="0"/>
              <a:t>Are means of this distribution the same</a:t>
            </a:r>
          </a:p>
          <a:p>
            <a:pPr marL="228600" indent="-228600">
              <a:buAutoNum type="arabicPeriod"/>
            </a:pPr>
            <a:r>
              <a:rPr lang="en-US" dirty="0"/>
              <a:t>If they are different explain why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400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1.So the median values are always the halfway position in our order array</a:t>
            </a:r>
          </a:p>
          <a:p>
            <a:r>
              <a:rPr lang="en-US" dirty="0"/>
              <a:t>2.Therefore these distributions have the same median value because we only changed the last bar</a:t>
            </a:r>
          </a:p>
          <a:p>
            <a:r>
              <a:rPr lang="en-US" dirty="0"/>
              <a:t>3. These means the position in our array have not changed only the values at the end</a:t>
            </a:r>
          </a:p>
          <a:p>
            <a:r>
              <a:rPr lang="en-US" dirty="0"/>
              <a:t>3.But every position below the value 45 has not moved</a:t>
            </a:r>
          </a:p>
          <a:p>
            <a:r>
              <a:rPr lang="en-US" dirty="0"/>
              <a:t>4. And so The 50 percentile has not moved.</a:t>
            </a:r>
          </a:p>
          <a:p>
            <a:r>
              <a:rPr lang="en-US" dirty="0"/>
              <a:t>4. The median would only change if we moved more then 50 percent of the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053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mean values are seen in read</a:t>
            </a:r>
          </a:p>
          <a:p>
            <a:pPr marL="228600" indent="-228600">
              <a:buAutoNum type="arabicPeriod"/>
            </a:pPr>
            <a:r>
              <a:rPr lang="en-US" dirty="0"/>
              <a:t>In the first distribution the mean should be equal to the median</a:t>
            </a:r>
          </a:p>
          <a:p>
            <a:pPr marL="228600" indent="-228600">
              <a:buAutoNum type="arabicPeriod"/>
            </a:pPr>
            <a:r>
              <a:rPr lang="en-US" dirty="0"/>
              <a:t>Because most of the values are centered around middle value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In the second distribution the mean is pushed out towards the right</a:t>
            </a:r>
          </a:p>
          <a:p>
            <a:pPr marL="228600" indent="-228600">
              <a:buAutoNum type="arabicPeriod"/>
            </a:pPr>
            <a:r>
              <a:rPr lang="en-US" dirty="0"/>
              <a:t>This is because we have an outlier piece of data </a:t>
            </a:r>
          </a:p>
          <a:p>
            <a:pPr marL="228600" indent="-228600">
              <a:buAutoNum type="arabicPeriod"/>
            </a:pPr>
            <a:r>
              <a:rPr lang="en-US" dirty="0"/>
              <a:t>This outlier is pushing the average higher to account for the number of times it appears in the data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1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Alright so now we have a way of measuring the center of data </a:t>
            </a:r>
          </a:p>
          <a:p>
            <a:pPr marL="228600" indent="-228600">
              <a:buAutoNum type="arabicPeriod"/>
            </a:pPr>
            <a:r>
              <a:rPr lang="en-US" dirty="0"/>
              <a:t>Again this is the average value 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Now we want to be able to measure the length of the data or the variability</a:t>
            </a:r>
          </a:p>
          <a:p>
            <a:pPr marL="228600" indent="-228600">
              <a:buAutoNum type="arabicPeriod"/>
            </a:pPr>
            <a:r>
              <a:rPr lang="en-US" dirty="0"/>
              <a:t>Along with having an understanding where most of the data lies</a:t>
            </a:r>
          </a:p>
          <a:p>
            <a:pPr marL="228600" indent="-228600">
              <a:buAutoNum type="arabicPeriod"/>
            </a:pPr>
            <a:r>
              <a:rPr lang="en-US" dirty="0"/>
              <a:t>Do this will look at standard deviation and which measures data </a:t>
            </a:r>
            <a:r>
              <a:rPr lang="en-US" dirty="0" err="1"/>
              <a:t>vairaibility</a:t>
            </a:r>
            <a:r>
              <a:rPr lang="en-US" dirty="0"/>
              <a:t> and density from the mean!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Because what if we have two data sets with the same average but they have much</a:t>
            </a:r>
            <a:br>
              <a:rPr lang="en-US" dirty="0"/>
            </a:br>
            <a:r>
              <a:rPr lang="en-US" dirty="0"/>
              <a:t>different range of values</a:t>
            </a:r>
          </a:p>
          <a:p>
            <a:pPr marL="228600" indent="-228600">
              <a:buAutoNum type="arabicPeriod"/>
            </a:pPr>
            <a:r>
              <a:rPr lang="en-US" dirty="0"/>
              <a:t>We would like to be able to distinguish between these data sets with the same average</a:t>
            </a:r>
          </a:p>
          <a:p>
            <a:pPr marL="0" indent="0">
              <a:buNone/>
            </a:pPr>
            <a:r>
              <a:rPr lang="en-US" dirty="0"/>
              <a:t>But different variability </a:t>
            </a:r>
          </a:p>
          <a:p>
            <a:pPr marL="0" indent="0">
              <a:buNone/>
            </a:pPr>
            <a:r>
              <a:rPr lang="en-US" dirty="0"/>
              <a:t>4. So we are looking at measuring </a:t>
            </a:r>
            <a:r>
              <a:rPr lang="en-US" dirty="0" err="1"/>
              <a:t>variablilty</a:t>
            </a:r>
            <a:r>
              <a:rPr lang="en-US" dirty="0"/>
              <a:t> which is in a sense the distance from the mean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538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 lets see how we could define variability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475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 when way we could measure </a:t>
            </a:r>
            <a:r>
              <a:rPr lang="en-US" dirty="0" err="1"/>
              <a:t>variablilty</a:t>
            </a:r>
            <a:r>
              <a:rPr lang="en-US" dirty="0"/>
              <a:t> would be to find the biggest value and subtract by the smallest value</a:t>
            </a:r>
          </a:p>
          <a:p>
            <a:pPr marL="228600" indent="-228600">
              <a:buAutoNum type="arabicPeriod"/>
            </a:pPr>
            <a:r>
              <a:rPr lang="en-US" dirty="0"/>
              <a:t>But this does not detect concentrations of data and will not tell us the shape of the histogram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984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So instead we do not want to only measure the absolute length of the data set</a:t>
            </a:r>
          </a:p>
          <a:p>
            <a:pPr marL="228600" indent="-228600">
              <a:buAutoNum type="arabicPeriod"/>
            </a:pPr>
            <a:r>
              <a:rPr lang="en-US" dirty="0"/>
              <a:t>But how values change in the data set</a:t>
            </a:r>
          </a:p>
          <a:p>
            <a:pPr marL="228600" indent="-228600">
              <a:buAutoNum type="arabicPeriod"/>
            </a:pPr>
            <a:r>
              <a:rPr lang="en-US" dirty="0"/>
              <a:t>So to measure variability we will look at the </a:t>
            </a:r>
            <a:r>
              <a:rPr lang="en-US" dirty="0" err="1"/>
              <a:t>the</a:t>
            </a:r>
            <a:r>
              <a:rPr lang="en-US" dirty="0"/>
              <a:t> distance </a:t>
            </a:r>
            <a:r>
              <a:rPr lang="en-US" dirty="0" err="1"/>
              <a:t>realitive</a:t>
            </a:r>
            <a:r>
              <a:rPr lang="en-US" dirty="0"/>
              <a:t> to the average value</a:t>
            </a:r>
          </a:p>
          <a:p>
            <a:pPr marL="228600" indent="-228600">
              <a:buAutoNum type="arabicPeriod"/>
            </a:pPr>
            <a:r>
              <a:rPr lang="en-US" dirty="0"/>
              <a:t>This means we will be looking at measuring how  values change when we move further away from the mean</a:t>
            </a:r>
          </a:p>
          <a:p>
            <a:pPr marL="228600" indent="-228600">
              <a:buAutoNum type="arabicPeriod"/>
            </a:pPr>
            <a:r>
              <a:rPr lang="en-US" dirty="0"/>
              <a:t>We are then going to measure variability with respect to the center of the data set</a:t>
            </a:r>
          </a:p>
          <a:p>
            <a:pPr marL="228600" indent="-228600">
              <a:buAutoNum type="arabicPeriod"/>
            </a:pPr>
            <a:r>
              <a:rPr lang="en-US" dirty="0"/>
              <a:t>This will allow us to quantify how things are spread out in our data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92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and suppose we have a null hypothesis that says the population average is 30. </a:t>
            </a:r>
          </a:p>
          <a:p>
            <a:pPr marL="228600" indent="-228600">
              <a:buAutoNum type="arabicPeriod"/>
            </a:pPr>
            <a:r>
              <a:rPr lang="en-US" dirty="0"/>
              <a:t>And my alternative hypothesis is the population average is not 30 </a:t>
            </a:r>
          </a:p>
          <a:p>
            <a:pPr marL="228600" indent="-228600">
              <a:buAutoNum type="arabicPeriod"/>
            </a:pPr>
            <a:r>
              <a:rPr lang="en-US" dirty="0"/>
              <a:t>So if we determine which hypothesis the data supports we must find the p-value </a:t>
            </a:r>
          </a:p>
          <a:p>
            <a:pPr marL="228600" indent="-228600">
              <a:buAutoNum type="arabicPeriod"/>
            </a:pPr>
            <a:r>
              <a:rPr lang="en-US" dirty="0"/>
              <a:t>Lets say our </a:t>
            </a:r>
            <a:r>
              <a:rPr lang="en-US" dirty="0" err="1"/>
              <a:t>pvalue</a:t>
            </a:r>
            <a:r>
              <a:rPr lang="en-US" dirty="0"/>
              <a:t> has a 5% cutoff.</a:t>
            </a:r>
          </a:p>
          <a:p>
            <a:pPr marL="228600" indent="-228600">
              <a:buAutoNum type="arabicPeriod"/>
            </a:pPr>
            <a:r>
              <a:rPr lang="en-US" dirty="0"/>
              <a:t>But again we cannot find the p-value if the null hypothesis cannot be simulated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561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447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standard deviation measures how far data is from the average </a:t>
            </a:r>
          </a:p>
          <a:p>
            <a:pPr marL="228600" indent="-228600">
              <a:buAutoNum type="arabicPeriod"/>
            </a:pPr>
            <a:r>
              <a:rPr lang="en-US" dirty="0"/>
              <a:t>We will also see that is tells us how much data is with in a certain range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173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standard deviation has the same units as the </a:t>
            </a:r>
            <a:r>
              <a:rPr lang="en-US" dirty="0" err="1"/>
              <a:t>orgianal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721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idea again of standard deviation is that we want to know how far things are from our Mean on average </a:t>
            </a:r>
          </a:p>
          <a:p>
            <a:pPr marL="228600" indent="-228600">
              <a:buAutoNum type="arabicPeriod" startAt="2"/>
            </a:pPr>
            <a:r>
              <a:rPr lang="en-US" dirty="0"/>
              <a:t>Because all values have a different distance from the average</a:t>
            </a:r>
          </a:p>
          <a:p>
            <a:pPr marL="228600" indent="-228600">
              <a:buAutoNum type="arabicPeriod" startAt="2"/>
            </a:pPr>
            <a:r>
              <a:rPr lang="en-US" dirty="0"/>
              <a:t>So we are looking at </a:t>
            </a:r>
            <a:r>
              <a:rPr lang="en-US" dirty="0" err="1"/>
              <a:t>quantifint</a:t>
            </a:r>
            <a:r>
              <a:rPr lang="en-US" dirty="0"/>
              <a:t> how far all the data is from the mean on average</a:t>
            </a:r>
          </a:p>
          <a:p>
            <a:pPr marL="228600" indent="-228600">
              <a:buAutoNum type="arabicPeriod" startAt="2"/>
            </a:pPr>
            <a:endParaRPr lang="en-US" dirty="0"/>
          </a:p>
          <a:p>
            <a:pPr marL="228600" indent="-228600">
              <a:buAutoNum type="arabicPeriod" startAt="2"/>
            </a:pPr>
            <a:r>
              <a:rPr lang="en-US" dirty="0"/>
              <a:t>To </a:t>
            </a:r>
            <a:r>
              <a:rPr lang="en-US" dirty="0" err="1"/>
              <a:t>comptue</a:t>
            </a:r>
            <a:r>
              <a:rPr lang="en-US" dirty="0"/>
              <a:t> the square root you first find the average</a:t>
            </a:r>
          </a:p>
          <a:p>
            <a:pPr marL="228600" indent="-228600">
              <a:buAutoNum type="arabicPeriod" startAt="2"/>
            </a:pPr>
            <a:r>
              <a:rPr lang="en-US" dirty="0"/>
              <a:t>Then find the deviations if each value from the average</a:t>
            </a:r>
          </a:p>
          <a:p>
            <a:pPr marL="228600" indent="-228600">
              <a:buAutoNum type="arabicPeriod" startAt="2"/>
            </a:pPr>
            <a:r>
              <a:rPr lang="en-US" dirty="0"/>
              <a:t>Square these number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lang="en-US" dirty="0"/>
              <a:t>The find the mean – this is variance</a:t>
            </a:r>
          </a:p>
          <a:p>
            <a:pPr marL="228600" indent="-228600">
              <a:buAutoNum type="arabicPeriod" startAt="2"/>
            </a:pPr>
            <a:r>
              <a:rPr lang="en-US" dirty="0" err="1"/>
              <a:t>Finall</a:t>
            </a:r>
            <a:r>
              <a:rPr lang="en-US" dirty="0"/>
              <a:t> we take the square root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306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1.So why do we use the standard deviation?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4100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 Because not only does the SD give us a way of measuring how far values are from the mean</a:t>
            </a:r>
          </a:p>
          <a:p>
            <a:r>
              <a:rPr lang="en-US" dirty="0"/>
              <a:t>3. It also quantifies where large amounts of data live in the data set</a:t>
            </a:r>
          </a:p>
          <a:p>
            <a:endParaRPr lang="en-US" dirty="0"/>
          </a:p>
          <a:p>
            <a:r>
              <a:rPr lang="en-US" dirty="0"/>
              <a:t>3. This is </a:t>
            </a:r>
            <a:r>
              <a:rPr lang="en-US" dirty="0" err="1"/>
              <a:t>convient</a:t>
            </a:r>
            <a:r>
              <a:rPr lang="en-US" dirty="0"/>
              <a:t> because we can find the average and </a:t>
            </a:r>
            <a:r>
              <a:rPr lang="en-US" dirty="0" err="1"/>
              <a:t>standar</a:t>
            </a:r>
            <a:r>
              <a:rPr lang="en-US" dirty="0"/>
              <a:t> deviation no matter what the distribution looks like.</a:t>
            </a:r>
          </a:p>
          <a:p>
            <a:r>
              <a:rPr lang="en-US" dirty="0"/>
              <a:t>4. Whether the distribution is </a:t>
            </a:r>
            <a:r>
              <a:rPr lang="en-US" dirty="0" err="1"/>
              <a:t>bellshaped</a:t>
            </a:r>
            <a:r>
              <a:rPr lang="en-US" dirty="0"/>
              <a:t> or irregular we can find where most of the values live Using the average plus or means some standard deviations</a:t>
            </a:r>
          </a:p>
          <a:p>
            <a:r>
              <a:rPr lang="en-US" dirty="0"/>
              <a:t>5. We will see the other reason in the next section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937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So now we will see that the standard deviation gives us a good guess where most of the </a:t>
            </a:r>
          </a:p>
          <a:p>
            <a:r>
              <a:rPr lang="en-US" dirty="0"/>
              <a:t>Data is at</a:t>
            </a:r>
          </a:p>
          <a:p>
            <a:r>
              <a:rPr lang="en-US" dirty="0"/>
              <a:t>2.  This property comes from Chebyshev’s </a:t>
            </a:r>
            <a:r>
              <a:rPr lang="en-US" dirty="0" err="1"/>
              <a:t>inequalilty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2825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1.So informally </a:t>
            </a:r>
            <a:r>
              <a:rPr lang="en-US" dirty="0" err="1"/>
              <a:t>chebyshves</a:t>
            </a:r>
            <a:r>
              <a:rPr lang="en-US" dirty="0"/>
              <a:t> inequality tells us that the bulk of the data lies with the range of values which is the average +- a few standard </a:t>
            </a:r>
            <a:r>
              <a:rPr lang="en-US" dirty="0" err="1"/>
              <a:t>devations</a:t>
            </a:r>
            <a:endParaRPr lang="en-US" dirty="0"/>
          </a:p>
          <a:p>
            <a:r>
              <a:rPr lang="en-US" dirty="0"/>
              <a:t>2. Formally this is given by the following </a:t>
            </a:r>
          </a:p>
          <a:p>
            <a:r>
              <a:rPr lang="en-US" dirty="0"/>
              <a:t>3. The proportion of the values in the range average </a:t>
            </a:r>
            <a:r>
              <a:rPr lang="en-US" dirty="0" err="1"/>
              <a:t>puls</a:t>
            </a:r>
            <a:r>
              <a:rPr lang="en-US" dirty="0"/>
              <a:t> or minus z </a:t>
            </a:r>
            <a:r>
              <a:rPr lang="en-US" dirty="0" err="1"/>
              <a:t>standardeviation</a:t>
            </a:r>
            <a:r>
              <a:rPr lang="en-US" dirty="0"/>
              <a:t> is bounded below by 1-1divided by z^2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6815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1.So informally </a:t>
            </a:r>
            <a:r>
              <a:rPr lang="en-US" dirty="0" err="1"/>
              <a:t>chebyshves</a:t>
            </a:r>
            <a:r>
              <a:rPr lang="en-US" dirty="0"/>
              <a:t> inequality is powerful </a:t>
            </a:r>
            <a:r>
              <a:rPr lang="en-US" dirty="0" err="1"/>
              <a:t>bc</a:t>
            </a:r>
            <a:r>
              <a:rPr lang="en-US" dirty="0"/>
              <a:t> it works on every distribution no matter how strange it looks</a:t>
            </a:r>
          </a:p>
          <a:p>
            <a:endParaRPr lang="en-US" dirty="0"/>
          </a:p>
          <a:p>
            <a:r>
              <a:rPr lang="en-US" dirty="0"/>
              <a:t>tells us that the bulk of the data lies with the range of values which is the average +- a few standard </a:t>
            </a:r>
            <a:r>
              <a:rPr lang="en-US" dirty="0" err="1"/>
              <a:t>devations</a:t>
            </a:r>
            <a:endParaRPr lang="en-US" dirty="0"/>
          </a:p>
          <a:p>
            <a:r>
              <a:rPr lang="en-US" dirty="0"/>
              <a:t>2. Formally this is given by the following </a:t>
            </a:r>
          </a:p>
          <a:p>
            <a:r>
              <a:rPr lang="en-US" dirty="0"/>
              <a:t>3. The proportion of the values in the range average </a:t>
            </a:r>
            <a:r>
              <a:rPr lang="en-US" dirty="0" err="1"/>
              <a:t>puls</a:t>
            </a:r>
            <a:r>
              <a:rPr lang="en-US" dirty="0"/>
              <a:t> or minus z </a:t>
            </a:r>
            <a:r>
              <a:rPr lang="en-US" dirty="0" err="1"/>
              <a:t>standardeviation</a:t>
            </a:r>
            <a:r>
              <a:rPr lang="en-US" dirty="0"/>
              <a:t> is bounded below by 1-1divided by z^2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4755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tells us that the bulk of the data lies with the range of values which is the average +- a few standard </a:t>
            </a:r>
            <a:r>
              <a:rPr lang="en-US" dirty="0" err="1"/>
              <a:t>devations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However you can use a confidence interval to do this hypothesis test. </a:t>
            </a:r>
          </a:p>
          <a:p>
            <a:pPr marL="228600" indent="-228600">
              <a:buAutoNum type="arabicPeriod"/>
            </a:pPr>
            <a:r>
              <a:rPr lang="en-US" dirty="0"/>
              <a:t>first calculate a 95% confidence interval for the population average using sampling</a:t>
            </a:r>
          </a:p>
          <a:p>
            <a:pPr marL="228600" indent="-228600">
              <a:buAutoNum type="arabicPeriod"/>
            </a:pPr>
            <a:r>
              <a:rPr lang="en-US" dirty="0"/>
              <a:t>then check whether 30 is in that interval. </a:t>
            </a:r>
          </a:p>
          <a:p>
            <a:pPr marL="228600" indent="-228600">
              <a:buAutoNum type="arabicPeriod"/>
            </a:pPr>
            <a:r>
              <a:rPr lang="en-US" dirty="0"/>
              <a:t>If 30 is not in the interval then we reject the null hypothesis. </a:t>
            </a:r>
          </a:p>
          <a:p>
            <a:pPr marL="228600" indent="-228600">
              <a:buAutoNum type="arabicPeriod"/>
            </a:pPr>
            <a:r>
              <a:rPr lang="en-US" dirty="0"/>
              <a:t>If 30 is in the interval, then You do not reject the null.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6417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2. Formally this is given by the following </a:t>
            </a:r>
          </a:p>
          <a:p>
            <a:r>
              <a:rPr lang="en-US" dirty="0"/>
              <a:t>3. The proportion of the values in the range of the average </a:t>
            </a:r>
            <a:r>
              <a:rPr lang="en-US" dirty="0" err="1"/>
              <a:t>puls</a:t>
            </a:r>
            <a:r>
              <a:rPr lang="en-US" dirty="0"/>
              <a:t> or minus z a </a:t>
            </a:r>
            <a:r>
              <a:rPr lang="en-US" dirty="0" err="1"/>
              <a:t>standardeviation</a:t>
            </a:r>
            <a:r>
              <a:rPr lang="en-US" dirty="0"/>
              <a:t> is bounded below by 1-1divided by z^2</a:t>
            </a:r>
          </a:p>
          <a:p>
            <a:r>
              <a:rPr lang="en-US" dirty="0"/>
              <a:t>4. Let s look at a few examples of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6652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pc="-20" dirty="0"/>
              <a:t>Chebyshev’s bounds again work on any </a:t>
            </a:r>
            <a:r>
              <a:rPr lang="en-US" spc="-20" dirty="0" err="1"/>
              <a:t>distrubtion</a:t>
            </a:r>
            <a:r>
              <a:rPr lang="en-US" spc="-20" dirty="0"/>
              <a:t> and is the lower bound of the </a:t>
            </a:r>
            <a:br>
              <a:rPr lang="en-US" spc="-20" dirty="0"/>
            </a:br>
            <a:r>
              <a:rPr lang="en-US" spc="-20" dirty="0" err="1"/>
              <a:t>the</a:t>
            </a:r>
            <a:r>
              <a:rPr lang="en-US" spc="-20" dirty="0"/>
              <a:t> amount values from the average </a:t>
            </a:r>
          </a:p>
          <a:p>
            <a:pPr marL="228600" indent="-228600">
              <a:buAutoNum type="arabicPeriod"/>
            </a:pPr>
            <a:r>
              <a:rPr lang="en-US" spc="-20" dirty="0"/>
              <a:t>For example the proportion of values that within 2 standard deviation is 75 percent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971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pc="-20" dirty="0"/>
              <a:t>This found using the equation from the last slide</a:t>
            </a:r>
          </a:p>
          <a:p>
            <a:pPr marL="228600" indent="-228600">
              <a:buAutoNum type="arabicPeriod"/>
            </a:pPr>
            <a:r>
              <a:rPr lang="en-US" spc="-20" dirty="0"/>
              <a:t>This is saying that at least 75 percent of the values are within 2 standard </a:t>
            </a:r>
            <a:r>
              <a:rPr lang="en-US" spc="-20" dirty="0" err="1"/>
              <a:t>devations</a:t>
            </a:r>
            <a:endParaRPr lang="en-US" spc="-20" dirty="0"/>
          </a:p>
          <a:p>
            <a:pPr marL="228600" indent="-228600">
              <a:buAutoNum type="arabicPeriod"/>
            </a:pPr>
            <a:r>
              <a:rPr lang="en-US" spc="-20" dirty="0"/>
              <a:t>Maybe there is a higher percentage but there is never any less then 75 </a:t>
            </a:r>
            <a:r>
              <a:rPr lang="en-US" spc="-20" dirty="0" err="1"/>
              <a:t>perceent</a:t>
            </a:r>
            <a:endParaRPr lang="en-US" spc="-2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4198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pc="-20" dirty="0"/>
              <a:t>For example the proportion of values that within 3 standard deviation is at least 88 percent</a:t>
            </a:r>
          </a:p>
          <a:p>
            <a:pPr marL="228600" indent="-228600">
              <a:buAutoNum type="arabicPeriod"/>
            </a:pPr>
            <a:r>
              <a:rPr lang="en-US" spc="-20" dirty="0"/>
              <a:t>We can keep going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081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pc="-20" dirty="0"/>
              <a:t>the proportion of values that are within 4 standard deviation is at least 88 percent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2864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pc="-20" dirty="0"/>
              <a:t>For example the proportion of values that within 5 standard deviation is at least 96 percent</a:t>
            </a:r>
          </a:p>
          <a:p>
            <a:pPr marL="228600" indent="-228600">
              <a:buAutoNum type="arabicPeriod"/>
            </a:pPr>
            <a:r>
              <a:rPr lang="en-US" spc="-20" dirty="0"/>
              <a:t>So this is saying how many standard </a:t>
            </a:r>
            <a:r>
              <a:rPr lang="en-US" spc="-20" dirty="0" err="1"/>
              <a:t>devations</a:t>
            </a:r>
            <a:r>
              <a:rPr lang="en-US" spc="-20" dirty="0"/>
              <a:t> to we need to go out from the mean to capture a certain amount of data</a:t>
            </a:r>
          </a:p>
          <a:p>
            <a:pPr marL="228600" indent="-228600">
              <a:buAutoNum type="arabicPeriod"/>
            </a:pPr>
            <a:endParaRPr lang="en-US" spc="-20" dirty="0"/>
          </a:p>
          <a:p>
            <a:pPr marL="228600" indent="-228600">
              <a:buAutoNum type="arabicPeriod"/>
            </a:pPr>
            <a:r>
              <a:rPr lang="en-US" spc="-20" dirty="0"/>
              <a:t>After demo</a:t>
            </a:r>
          </a:p>
          <a:p>
            <a:pPr marL="228600" indent="-228600">
              <a:buAutoNum type="arabicPeriod"/>
            </a:pPr>
            <a:r>
              <a:rPr lang="en-US" spc="-20" dirty="0"/>
              <a:t>Again this is </a:t>
            </a:r>
            <a:r>
              <a:rPr lang="en-US" spc="-20" dirty="0" err="1"/>
              <a:t>usfesul</a:t>
            </a:r>
            <a:r>
              <a:rPr lang="en-US" spc="-20" dirty="0"/>
              <a:t> for knowing where the bulk of the data 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0281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We would now like to measure data in terms of standard </a:t>
            </a:r>
            <a:r>
              <a:rPr lang="en-US" dirty="0" err="1"/>
              <a:t>devation</a:t>
            </a:r>
            <a:r>
              <a:rPr lang="en-US" dirty="0"/>
              <a:t> </a:t>
            </a:r>
          </a:p>
          <a:p>
            <a:pPr marL="228600" indent="-228600">
              <a:buAutoNum type="arabicPeriod"/>
            </a:pPr>
            <a:r>
              <a:rPr lang="en-US" dirty="0"/>
              <a:t>This is done using standard units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4280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 we would a </a:t>
            </a:r>
            <a:r>
              <a:rPr lang="en-US" dirty="0" err="1"/>
              <a:t>scsale</a:t>
            </a:r>
            <a:r>
              <a:rPr lang="en-US" dirty="0"/>
              <a:t> for standard </a:t>
            </a:r>
            <a:r>
              <a:rPr lang="en-US" dirty="0" err="1"/>
              <a:t>devation</a:t>
            </a:r>
            <a:r>
              <a:rPr lang="en-US" dirty="0"/>
              <a:t> and know how far values are in terms of SD</a:t>
            </a:r>
          </a:p>
          <a:p>
            <a:pPr marL="228600" indent="-228600">
              <a:buAutoNum type="arabicPeriod"/>
            </a:pPr>
            <a:r>
              <a:rPr lang="en-US" dirty="0"/>
              <a:t>The measurement in these terms are standard units</a:t>
            </a:r>
          </a:p>
          <a:p>
            <a:pPr marL="228600" indent="-228600">
              <a:buAutoNum type="arabicPeriod"/>
            </a:pPr>
            <a:r>
              <a:rPr lang="en-US" dirty="0"/>
              <a:t>We use this to </a:t>
            </a:r>
            <a:r>
              <a:rPr lang="en-US" dirty="0" err="1"/>
              <a:t>thinake</a:t>
            </a:r>
            <a:r>
              <a:rPr lang="en-US" dirty="0"/>
              <a:t> about how far a value is above the average</a:t>
            </a:r>
          </a:p>
          <a:p>
            <a:pPr marL="228600" indent="-228600">
              <a:buAutoNum type="arabicPeriod"/>
            </a:pPr>
            <a:r>
              <a:rPr lang="en-US" dirty="0"/>
              <a:t>Standard units are found by taking the value minus the average divide by the standard</a:t>
            </a:r>
          </a:p>
          <a:p>
            <a:pPr marL="228600" indent="-228600">
              <a:buAutoNum type="arabicPeriod"/>
            </a:pPr>
            <a:r>
              <a:rPr lang="en-US" dirty="0" err="1"/>
              <a:t>Devitation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This allows us to compare different data in different </a:t>
            </a:r>
            <a:r>
              <a:rPr lang="en-US" dirty="0" err="1"/>
              <a:t>distributiona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When we have a negative standard unit the value is below average</a:t>
            </a:r>
          </a:p>
          <a:p>
            <a:pPr marL="228600" indent="-228600">
              <a:buAutoNum type="arabicPeriod"/>
            </a:pPr>
            <a:r>
              <a:rPr lang="en-US" dirty="0"/>
              <a:t>When we </a:t>
            </a:r>
            <a:r>
              <a:rPr lang="en-US" dirty="0" err="1"/>
              <a:t>habe</a:t>
            </a:r>
            <a:r>
              <a:rPr lang="en-US" dirty="0"/>
              <a:t> a positive standard unit the value is above average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0212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 we would a </a:t>
            </a:r>
            <a:r>
              <a:rPr lang="en-US" dirty="0" err="1"/>
              <a:t>scsale</a:t>
            </a:r>
            <a:r>
              <a:rPr lang="en-US" dirty="0"/>
              <a:t> for standard </a:t>
            </a:r>
            <a:r>
              <a:rPr lang="en-US" dirty="0" err="1"/>
              <a:t>devation</a:t>
            </a:r>
            <a:r>
              <a:rPr lang="en-US" dirty="0"/>
              <a:t> and know how far values are in terms of SD</a:t>
            </a:r>
          </a:p>
          <a:p>
            <a:pPr marL="228600" indent="-228600">
              <a:buAutoNum type="arabicPeriod"/>
            </a:pPr>
            <a:r>
              <a:rPr lang="en-US" dirty="0"/>
              <a:t>The measurement in these terms are standard units</a:t>
            </a:r>
          </a:p>
          <a:p>
            <a:pPr marL="228600" indent="-228600">
              <a:buAutoNum type="arabicPeriod"/>
            </a:pPr>
            <a:r>
              <a:rPr lang="en-US" dirty="0"/>
              <a:t>We use this to </a:t>
            </a:r>
            <a:r>
              <a:rPr lang="en-US" dirty="0" err="1"/>
              <a:t>thinake</a:t>
            </a:r>
            <a:r>
              <a:rPr lang="en-US" dirty="0"/>
              <a:t> about how far a value is above the average</a:t>
            </a:r>
          </a:p>
          <a:p>
            <a:pPr marL="228600" indent="-228600">
              <a:buAutoNum type="arabicPeriod"/>
            </a:pPr>
            <a:r>
              <a:rPr lang="en-US" dirty="0"/>
              <a:t>Standard units are found by taking the value minus the average divide by the standard</a:t>
            </a:r>
          </a:p>
          <a:p>
            <a:pPr marL="228600" indent="-228600">
              <a:buAutoNum type="arabicPeriod"/>
            </a:pPr>
            <a:r>
              <a:rPr lang="en-US" dirty="0" err="1"/>
              <a:t>Devitation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This allows us to compare different data in different </a:t>
            </a:r>
            <a:r>
              <a:rPr lang="en-US" dirty="0" err="1"/>
              <a:t>distributiona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When we have a negative standard unit the value is below average</a:t>
            </a:r>
          </a:p>
          <a:p>
            <a:pPr marL="228600" indent="-228600">
              <a:buAutoNum type="arabicPeriod"/>
            </a:pPr>
            <a:r>
              <a:rPr lang="en-US" dirty="0"/>
              <a:t>When we </a:t>
            </a:r>
            <a:r>
              <a:rPr lang="en-US" dirty="0" err="1"/>
              <a:t>habe</a:t>
            </a:r>
            <a:r>
              <a:rPr lang="en-US" dirty="0"/>
              <a:t> a positive standard unit the value is above average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6473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 we would a </a:t>
            </a:r>
            <a:r>
              <a:rPr lang="en-US" dirty="0" err="1"/>
              <a:t>scsale</a:t>
            </a:r>
            <a:r>
              <a:rPr lang="en-US" dirty="0"/>
              <a:t> for standard </a:t>
            </a:r>
            <a:r>
              <a:rPr lang="en-US" dirty="0" err="1"/>
              <a:t>devation</a:t>
            </a:r>
            <a:r>
              <a:rPr lang="en-US" dirty="0"/>
              <a:t> and know how far values are in terms of SD</a:t>
            </a:r>
          </a:p>
          <a:p>
            <a:pPr marL="228600" indent="-228600">
              <a:buAutoNum type="arabicPeriod"/>
            </a:pPr>
            <a:r>
              <a:rPr lang="en-US" dirty="0"/>
              <a:t>The measurement in these terms are standard units</a:t>
            </a:r>
          </a:p>
          <a:p>
            <a:pPr marL="228600" indent="-228600">
              <a:buAutoNum type="arabicPeriod"/>
            </a:pPr>
            <a:r>
              <a:rPr lang="en-US" dirty="0"/>
              <a:t>We use this to </a:t>
            </a:r>
            <a:r>
              <a:rPr lang="en-US" dirty="0" err="1"/>
              <a:t>thinake</a:t>
            </a:r>
            <a:r>
              <a:rPr lang="en-US" dirty="0"/>
              <a:t> about how far a value is above the average</a:t>
            </a:r>
          </a:p>
          <a:p>
            <a:pPr marL="228600" indent="-228600">
              <a:buAutoNum type="arabicPeriod"/>
            </a:pPr>
            <a:r>
              <a:rPr lang="en-US" dirty="0"/>
              <a:t>Standard units are found by taking the value minus the average divide by the standard</a:t>
            </a:r>
          </a:p>
          <a:p>
            <a:pPr marL="228600" indent="-228600">
              <a:buAutoNum type="arabicPeriod"/>
            </a:pPr>
            <a:r>
              <a:rPr lang="en-US" dirty="0" err="1"/>
              <a:t>Devitation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This allows us to compare different data in different </a:t>
            </a:r>
            <a:r>
              <a:rPr lang="en-US" dirty="0" err="1"/>
              <a:t>distributiona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When we have a negative standard unit the value is below average</a:t>
            </a:r>
          </a:p>
          <a:p>
            <a:pPr marL="228600" indent="-228600">
              <a:buAutoNum type="arabicPeriod"/>
            </a:pPr>
            <a:r>
              <a:rPr lang="en-US" dirty="0"/>
              <a:t>When we </a:t>
            </a:r>
            <a:r>
              <a:rPr lang="en-US" dirty="0" err="1"/>
              <a:t>habe</a:t>
            </a:r>
            <a:r>
              <a:rPr lang="en-US" dirty="0"/>
              <a:t> a positive standard unit the value is above average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96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also review the median as we will compare it to the 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203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 we would a </a:t>
            </a:r>
            <a:r>
              <a:rPr lang="en-US" dirty="0" err="1"/>
              <a:t>scsale</a:t>
            </a:r>
            <a:r>
              <a:rPr lang="en-US" dirty="0"/>
              <a:t> for standard </a:t>
            </a:r>
            <a:r>
              <a:rPr lang="en-US" dirty="0" err="1"/>
              <a:t>devation</a:t>
            </a:r>
            <a:r>
              <a:rPr lang="en-US" dirty="0"/>
              <a:t> and know how far values are in terms of SD</a:t>
            </a:r>
          </a:p>
          <a:p>
            <a:pPr marL="228600" indent="-228600">
              <a:buAutoNum type="arabicPeriod"/>
            </a:pPr>
            <a:r>
              <a:rPr lang="en-US" dirty="0"/>
              <a:t>The measurement in these terms are standard units</a:t>
            </a:r>
          </a:p>
          <a:p>
            <a:pPr marL="228600" indent="-228600">
              <a:buAutoNum type="arabicPeriod"/>
            </a:pPr>
            <a:r>
              <a:rPr lang="en-US" dirty="0"/>
              <a:t>We use this to </a:t>
            </a:r>
            <a:r>
              <a:rPr lang="en-US" dirty="0" err="1"/>
              <a:t>thinake</a:t>
            </a:r>
            <a:r>
              <a:rPr lang="en-US" dirty="0"/>
              <a:t> about how far a value is above the average</a:t>
            </a:r>
          </a:p>
          <a:p>
            <a:pPr marL="228600" indent="-228600">
              <a:buAutoNum type="arabicPeriod"/>
            </a:pPr>
            <a:r>
              <a:rPr lang="en-US" dirty="0"/>
              <a:t>Standard units are found by taking the value minus the average divide by the standard</a:t>
            </a:r>
          </a:p>
          <a:p>
            <a:pPr marL="228600" indent="-228600">
              <a:buAutoNum type="arabicPeriod"/>
            </a:pPr>
            <a:r>
              <a:rPr lang="en-US" dirty="0" err="1"/>
              <a:t>Devitation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This allows us to compare different data in different </a:t>
            </a:r>
            <a:r>
              <a:rPr lang="en-US" dirty="0" err="1"/>
              <a:t>distributiona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When we have a negative standard unit the value is below average</a:t>
            </a:r>
          </a:p>
          <a:p>
            <a:pPr marL="228600" indent="-228600">
              <a:buAutoNum type="arabicPeriod"/>
            </a:pPr>
            <a:r>
              <a:rPr lang="en-US" dirty="0"/>
              <a:t>When we </a:t>
            </a:r>
            <a:r>
              <a:rPr lang="en-US" dirty="0" err="1"/>
              <a:t>habe</a:t>
            </a:r>
            <a:r>
              <a:rPr lang="en-US" dirty="0"/>
              <a:t> a positive standard unit the value is above average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7923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 we would a </a:t>
            </a:r>
            <a:r>
              <a:rPr lang="en-US" dirty="0" err="1"/>
              <a:t>scsale</a:t>
            </a:r>
            <a:r>
              <a:rPr lang="en-US" dirty="0"/>
              <a:t> for standard </a:t>
            </a:r>
            <a:r>
              <a:rPr lang="en-US" dirty="0" err="1"/>
              <a:t>devation</a:t>
            </a:r>
            <a:r>
              <a:rPr lang="en-US" dirty="0"/>
              <a:t> and know how far values are in terms of SD</a:t>
            </a:r>
          </a:p>
          <a:p>
            <a:pPr marL="228600" indent="-228600">
              <a:buAutoNum type="arabicPeriod"/>
            </a:pPr>
            <a:r>
              <a:rPr lang="en-US" dirty="0"/>
              <a:t>The measurement in these terms are standard units</a:t>
            </a:r>
          </a:p>
          <a:p>
            <a:pPr marL="228600" indent="-228600">
              <a:buAutoNum type="arabicPeriod"/>
            </a:pPr>
            <a:r>
              <a:rPr lang="en-US" dirty="0"/>
              <a:t>We use this to </a:t>
            </a:r>
            <a:r>
              <a:rPr lang="en-US" dirty="0" err="1"/>
              <a:t>thinake</a:t>
            </a:r>
            <a:r>
              <a:rPr lang="en-US" dirty="0"/>
              <a:t> about how far a value is above the average</a:t>
            </a:r>
          </a:p>
          <a:p>
            <a:pPr marL="228600" indent="-228600">
              <a:buAutoNum type="arabicPeriod"/>
            </a:pPr>
            <a:r>
              <a:rPr lang="en-US" dirty="0"/>
              <a:t>Standard units are found by taking the value minus the average divide by the standard</a:t>
            </a:r>
          </a:p>
          <a:p>
            <a:pPr marL="228600" indent="-228600">
              <a:buAutoNum type="arabicPeriod"/>
            </a:pPr>
            <a:r>
              <a:rPr lang="en-US" dirty="0" err="1"/>
              <a:t>Devitation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This allows us to compare different data in different </a:t>
            </a:r>
            <a:r>
              <a:rPr lang="en-US" dirty="0" err="1"/>
              <a:t>distributiona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When we have a negative standard unit the value is below average</a:t>
            </a:r>
          </a:p>
          <a:p>
            <a:pPr marL="228600" indent="-228600">
              <a:buAutoNum type="arabicPeriod"/>
            </a:pPr>
            <a:r>
              <a:rPr lang="en-US" dirty="0"/>
              <a:t>When we </a:t>
            </a:r>
            <a:r>
              <a:rPr lang="en-US" dirty="0" err="1"/>
              <a:t>habe</a:t>
            </a:r>
            <a:r>
              <a:rPr lang="en-US" dirty="0"/>
              <a:t> a positive standard unit the value is above average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06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Lets first </a:t>
            </a:r>
            <a:r>
              <a:rPr lang="en-US" dirty="0" err="1"/>
              <a:t>remeber</a:t>
            </a:r>
            <a:r>
              <a:rPr lang="en-US" dirty="0"/>
              <a:t> the definition of the percentile</a:t>
            </a:r>
          </a:p>
          <a:p>
            <a:pPr marL="228600" indent="-228600">
              <a:buAutoNum type="arabicPeriod"/>
            </a:pPr>
            <a:r>
              <a:rPr lang="en-US" dirty="0"/>
              <a:t>The </a:t>
            </a:r>
            <a:r>
              <a:rPr lang="en-US" dirty="0" err="1"/>
              <a:t>xth</a:t>
            </a:r>
            <a:r>
              <a:rPr lang="en-US" dirty="0"/>
              <a:t> percentile of a collection of numbers is the smallest value that is at least as large as the x percent of all the values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61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we have a python function that allows us to compute the percentile </a:t>
            </a:r>
          </a:p>
          <a:p>
            <a:r>
              <a:rPr lang="en-US" dirty="0"/>
              <a:t>The first input is the percentile we want and the second input is the array of values </a:t>
            </a:r>
          </a:p>
          <a:p>
            <a:r>
              <a:rPr lang="en-US" dirty="0"/>
              <a:t>This function returns the </a:t>
            </a:r>
            <a:r>
              <a:rPr lang="en-US" dirty="0" err="1"/>
              <a:t>percentil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36791-454E-4926-9998-0FEE1F4AF6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7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0225" y="212715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83455"/>
            <a:ext cx="2103120" cy="276999"/>
          </a:xfrm>
        </p:spPr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08960" y="4783455"/>
            <a:ext cx="2926080" cy="276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3680" y="4783455"/>
            <a:ext cx="2103120" cy="276999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69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5" y="212711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7737" y="1030312"/>
            <a:ext cx="7253605" cy="2733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9EF6EC-3928-4D68-AD23-8FA0E0E4B15A}"/>
              </a:ext>
            </a:extLst>
          </p:cNvPr>
          <p:cNvSpPr/>
          <p:nvPr/>
        </p:nvSpPr>
        <p:spPr>
          <a:xfrm>
            <a:off x="6248400" y="3811543"/>
            <a:ext cx="228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F3E9E-F0F6-4D4D-A3D7-CDE2516C9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699919"/>
            <a:ext cx="6096000" cy="1137647"/>
          </a:xfrm>
        </p:spPr>
        <p:txBody>
          <a:bodyPr>
            <a:normAutofit/>
          </a:bodyPr>
          <a:lstStyle/>
          <a:p>
            <a:r>
              <a:rPr lang="en-US" spc="-5" dirty="0"/>
              <a:t>Center and</a:t>
            </a:r>
            <a:r>
              <a:rPr lang="en-US" spc="-90" dirty="0"/>
              <a:t> </a:t>
            </a:r>
            <a:r>
              <a:rPr lang="en-US" spc="-5" dirty="0"/>
              <a:t>Spread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24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47129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Review of the median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530225" y="925593"/>
            <a:ext cx="7407275" cy="328615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900" indent="-412750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lang="en-US" sz="2400" b="1" i="1" spc="-5" dirty="0" err="1">
                <a:solidFill>
                  <a:schemeClr val="accent1"/>
                </a:solidFill>
                <a:latin typeface="Arial"/>
                <a:cs typeface="Arial"/>
              </a:rPr>
              <a:t>xth</a:t>
            </a:r>
            <a:r>
              <a:rPr lang="en-US" sz="2400" b="1" i="1" spc="-5" dirty="0">
                <a:solidFill>
                  <a:schemeClr val="accent1"/>
                </a:solidFill>
                <a:latin typeface="Arial"/>
                <a:cs typeface="Arial"/>
              </a:rPr>
              <a:t> percentile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of a collection is the smallest value in the collection that is at least as large as x% of all the values.</a:t>
            </a:r>
          </a:p>
          <a:p>
            <a:pPr marL="469900" indent="-412750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Python Function - percentile(</a:t>
            </a:r>
            <a:r>
              <a:rPr lang="en-US" sz="2400" spc="-5" dirty="0" err="1">
                <a:solidFill>
                  <a:srgbClr val="3B3B3B"/>
                </a:solidFill>
                <a:latin typeface="Arial"/>
                <a:cs typeface="Arial"/>
              </a:rPr>
              <a:t>x,value_array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)</a:t>
            </a:r>
          </a:p>
          <a:p>
            <a:pPr marL="469900" indent="-412750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b="1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lang="en-US" sz="2400" b="1" i="1" spc="-5" dirty="0">
                <a:solidFill>
                  <a:schemeClr val="accent1"/>
                </a:solidFill>
                <a:latin typeface="Arial"/>
                <a:cs typeface="Arial"/>
              </a:rPr>
              <a:t>Median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is the 50</a:t>
            </a:r>
            <a:r>
              <a:rPr lang="en-US" sz="2400" spc="-5" baseline="30000" dirty="0">
                <a:solidFill>
                  <a:srgbClr val="3B3B3B"/>
                </a:solidFill>
                <a:latin typeface="Arial"/>
                <a:cs typeface="Arial"/>
              </a:rPr>
              <a:t>th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percentile of a collection</a:t>
            </a:r>
          </a:p>
          <a:p>
            <a:pPr marL="57150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en-US" sz="2400" b="1" spc="-5" dirty="0">
              <a:solidFill>
                <a:srgbClr val="3B3B3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52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47129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Review of the median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530225" y="925593"/>
            <a:ext cx="7407275" cy="371960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900" indent="-412750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lang="en-US" sz="2400" b="1" i="1" spc="-5" dirty="0" err="1">
                <a:solidFill>
                  <a:schemeClr val="accent1"/>
                </a:solidFill>
                <a:latin typeface="Arial"/>
                <a:cs typeface="Arial"/>
              </a:rPr>
              <a:t>xth</a:t>
            </a:r>
            <a:r>
              <a:rPr lang="en-US" sz="2400" b="1" i="1" spc="-5" dirty="0">
                <a:solidFill>
                  <a:schemeClr val="accent1"/>
                </a:solidFill>
                <a:latin typeface="Arial"/>
                <a:cs typeface="Arial"/>
              </a:rPr>
              <a:t> percentile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of a collection is the smallest value in the collection that is at least as large as x% of all the values.</a:t>
            </a:r>
          </a:p>
          <a:p>
            <a:pPr marL="469900" indent="-412750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Python Function - percentile(</a:t>
            </a:r>
            <a:r>
              <a:rPr lang="en-US" sz="2400" spc="-5" dirty="0" err="1">
                <a:solidFill>
                  <a:srgbClr val="3B3B3B"/>
                </a:solidFill>
                <a:latin typeface="Arial"/>
                <a:cs typeface="Arial"/>
              </a:rPr>
              <a:t>x,value_array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)</a:t>
            </a:r>
          </a:p>
          <a:p>
            <a:pPr marL="469900" indent="-412750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b="1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lang="en-US" sz="2400" b="1" i="1" spc="-5" dirty="0">
                <a:solidFill>
                  <a:schemeClr val="accent1"/>
                </a:solidFill>
                <a:latin typeface="Arial"/>
                <a:cs typeface="Arial"/>
              </a:rPr>
              <a:t>Median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is the 50</a:t>
            </a:r>
            <a:r>
              <a:rPr lang="en-US" sz="2400" spc="-5" baseline="30000" dirty="0">
                <a:solidFill>
                  <a:srgbClr val="3B3B3B"/>
                </a:solidFill>
                <a:latin typeface="Arial"/>
                <a:cs typeface="Arial"/>
              </a:rPr>
              <a:t>th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percentile of a collection</a:t>
            </a:r>
          </a:p>
          <a:p>
            <a:pPr marL="57150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en-US" sz="2400" b="1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it-IT" sz="2400" dirty="0">
                <a:latin typeface="Arial"/>
                <a:cs typeface="Arial"/>
              </a:rPr>
              <a:t>Data: 2, 3, 3, 9</a:t>
            </a:r>
          </a:p>
        </p:txBody>
      </p:sp>
    </p:spTree>
    <p:extLst>
      <p:ext uri="{BB962C8B-B14F-4D97-AF65-F5344CB8AC3E}">
        <p14:creationId xmlns:p14="http://schemas.microsoft.com/office/powerpoint/2010/main" val="429011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47129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Review of the median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530225" y="925593"/>
            <a:ext cx="7407275" cy="371960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900" indent="-412750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lang="en-US" sz="2400" b="1" i="1" spc="-5" dirty="0" err="1">
                <a:solidFill>
                  <a:schemeClr val="accent1"/>
                </a:solidFill>
                <a:latin typeface="Arial"/>
                <a:cs typeface="Arial"/>
              </a:rPr>
              <a:t>xth</a:t>
            </a:r>
            <a:r>
              <a:rPr lang="en-US" sz="2400" b="1" i="1" spc="-5" dirty="0">
                <a:solidFill>
                  <a:schemeClr val="accent1"/>
                </a:solidFill>
                <a:latin typeface="Arial"/>
                <a:cs typeface="Arial"/>
              </a:rPr>
              <a:t> percentile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of a collection is the smallest value in the collection that is at least as large as x% of all the values.</a:t>
            </a:r>
          </a:p>
          <a:p>
            <a:pPr marL="469900" indent="-412750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Python Function - percentile(</a:t>
            </a:r>
            <a:r>
              <a:rPr lang="en-US" sz="2400" spc="-5" dirty="0" err="1">
                <a:solidFill>
                  <a:srgbClr val="3B3B3B"/>
                </a:solidFill>
                <a:latin typeface="Arial"/>
                <a:cs typeface="Arial"/>
              </a:rPr>
              <a:t>x,value_array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)</a:t>
            </a:r>
          </a:p>
          <a:p>
            <a:pPr marL="469900" indent="-412750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b="1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lang="en-US" sz="2400" b="1" i="1" spc="-5" dirty="0">
                <a:solidFill>
                  <a:schemeClr val="accent1"/>
                </a:solidFill>
                <a:latin typeface="Arial"/>
                <a:cs typeface="Arial"/>
              </a:rPr>
              <a:t>Median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is the 50</a:t>
            </a:r>
            <a:r>
              <a:rPr lang="en-US" sz="2400" spc="-5" baseline="30000" dirty="0">
                <a:solidFill>
                  <a:srgbClr val="3B3B3B"/>
                </a:solidFill>
                <a:latin typeface="Arial"/>
                <a:cs typeface="Arial"/>
              </a:rPr>
              <a:t>th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percentile of a collection</a:t>
            </a:r>
          </a:p>
          <a:p>
            <a:pPr marL="57150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en-US" sz="2400" b="1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it-IT" sz="2400" dirty="0">
                <a:latin typeface="Arial"/>
                <a:cs typeface="Arial"/>
              </a:rPr>
              <a:t>Data: 2, </a:t>
            </a:r>
            <a:r>
              <a:rPr lang="it-IT" sz="2400" b="1" i="1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it-IT" sz="2400" dirty="0">
                <a:latin typeface="Arial"/>
                <a:cs typeface="Arial"/>
              </a:rPr>
              <a:t>, 3, 9   - 3 is at least as large as 2,3</a:t>
            </a:r>
          </a:p>
        </p:txBody>
      </p:sp>
    </p:spTree>
    <p:extLst>
      <p:ext uri="{BB962C8B-B14F-4D97-AF65-F5344CB8AC3E}">
        <p14:creationId xmlns:p14="http://schemas.microsoft.com/office/powerpoint/2010/main" val="110907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6791" y="2240540"/>
            <a:ext cx="4085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Center and</a:t>
            </a:r>
            <a:r>
              <a:rPr spc="-90" dirty="0"/>
              <a:t> </a:t>
            </a:r>
            <a:r>
              <a:rPr spc="-5" dirty="0"/>
              <a:t>Spread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50323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837805" cy="140871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marR="5080" lvl="1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33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</a:pPr>
            <a:endParaRPr sz="3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900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50323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837805" cy="293734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 quantify natural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“center”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of a data set?</a:t>
            </a:r>
          </a:p>
          <a:p>
            <a:pPr marL="12065" marR="508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065" marR="508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How can we measure the “distance” from the center? </a:t>
            </a:r>
            <a:endParaRPr lang="en-US" sz="2400" dirty="0">
              <a:latin typeface="Arial"/>
              <a:cs typeface="Arial"/>
            </a:endParaRPr>
          </a:p>
          <a:p>
            <a:pPr marL="12065" marR="508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marR="5080" lvl="1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33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</a:pPr>
            <a:endParaRPr sz="3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7412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50323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837805" cy="293734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 quantify natural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“center”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of a data set?</a:t>
            </a:r>
          </a:p>
          <a:p>
            <a:pPr marL="882015" marR="5080" lvl="1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chemeClr val="accent1"/>
                </a:solidFill>
                <a:latin typeface="Arial"/>
                <a:cs typeface="Arial"/>
              </a:rPr>
              <a:t>Average Value  </a:t>
            </a:r>
          </a:p>
          <a:p>
            <a:pPr marL="12065" marR="508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How can we measure the “distance” from the center? </a:t>
            </a:r>
            <a:endParaRPr lang="en-US" sz="2400" dirty="0">
              <a:latin typeface="Arial"/>
              <a:cs typeface="Arial"/>
            </a:endParaRPr>
          </a:p>
          <a:p>
            <a:pPr marL="12065" marR="508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marR="5080" lvl="1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33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</a:pPr>
            <a:endParaRPr sz="3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1056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50323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837805" cy="370165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 quantify natural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“center”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of a data set?</a:t>
            </a:r>
          </a:p>
          <a:p>
            <a:pPr marL="882015" marR="5080" lvl="1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chemeClr val="accent1"/>
                </a:solidFill>
                <a:latin typeface="Arial"/>
                <a:cs typeface="Arial"/>
              </a:rPr>
              <a:t>Average Value  </a:t>
            </a:r>
          </a:p>
          <a:p>
            <a:pPr marL="12065" marR="508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How can we measure the “distance” from the center? </a:t>
            </a:r>
            <a:endParaRPr lang="en-US" sz="2400" dirty="0">
              <a:latin typeface="Arial"/>
              <a:cs typeface="Arial"/>
            </a:endParaRPr>
          </a:p>
          <a:p>
            <a:pPr marL="882015" marR="5080" lvl="1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chemeClr val="accent1"/>
                </a:solidFill>
                <a:latin typeface="Arial"/>
                <a:cs typeface="Arial"/>
              </a:rPr>
              <a:t>Standard Deviation </a:t>
            </a:r>
          </a:p>
          <a:p>
            <a:pPr marL="882015" marR="5080" lvl="1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chemeClr val="accent1"/>
                </a:solidFill>
                <a:latin typeface="Arial"/>
                <a:cs typeface="Arial"/>
              </a:rPr>
              <a:t>Standard Unit</a:t>
            </a:r>
          </a:p>
          <a:p>
            <a:pPr marL="12065" marR="508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882015" marR="5080" lvl="1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33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</a:pPr>
            <a:endParaRPr sz="3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5660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50323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837805" cy="40838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 quantify natural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“center”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of a data set?</a:t>
            </a:r>
          </a:p>
          <a:p>
            <a:pPr marL="882015" marR="5080" lvl="1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chemeClr val="accent1"/>
                </a:solidFill>
                <a:latin typeface="Arial"/>
                <a:cs typeface="Arial"/>
              </a:rPr>
              <a:t>Average Value  </a:t>
            </a:r>
          </a:p>
          <a:p>
            <a:pPr marL="12065" marR="508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How can we measure the “distance” from the center? </a:t>
            </a:r>
            <a:endParaRPr lang="en-US" sz="2400" dirty="0">
              <a:latin typeface="Arial"/>
              <a:cs typeface="Arial"/>
            </a:endParaRPr>
          </a:p>
          <a:p>
            <a:pPr marL="882015" marR="5080" lvl="1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chemeClr val="accent1"/>
                </a:solidFill>
                <a:latin typeface="Arial"/>
                <a:cs typeface="Arial"/>
              </a:rPr>
              <a:t>Standard Deviation </a:t>
            </a:r>
          </a:p>
          <a:p>
            <a:pPr marL="882015" marR="5080" lvl="1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chemeClr val="accent1"/>
                </a:solidFill>
                <a:latin typeface="Arial"/>
                <a:cs typeface="Arial"/>
              </a:rPr>
              <a:t>Standard Unit</a:t>
            </a:r>
          </a:p>
          <a:p>
            <a:pPr marL="12065" marR="508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Why do we study these attributes of a data set?  </a:t>
            </a:r>
            <a:endParaRPr lang="en-US" sz="2400" dirty="0">
              <a:latin typeface="Arial"/>
              <a:cs typeface="Arial"/>
            </a:endParaRPr>
          </a:p>
          <a:p>
            <a:pPr marL="882015" marR="5080" lvl="1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33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</a:pPr>
            <a:endParaRPr sz="3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146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50323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837805" cy="484812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we quantify natural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“center”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of a data set?</a:t>
            </a:r>
          </a:p>
          <a:p>
            <a:pPr marL="882015" marR="5080" lvl="1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chemeClr val="accent1"/>
                </a:solidFill>
                <a:latin typeface="Arial"/>
                <a:cs typeface="Arial"/>
              </a:rPr>
              <a:t>Average Value  </a:t>
            </a:r>
          </a:p>
          <a:p>
            <a:pPr marL="12065" marR="508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How can we measure the “distance” from the center? </a:t>
            </a:r>
            <a:endParaRPr lang="en-US" sz="2400" dirty="0">
              <a:latin typeface="Arial"/>
              <a:cs typeface="Arial"/>
            </a:endParaRPr>
          </a:p>
          <a:p>
            <a:pPr marL="882015" marR="5080" lvl="1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chemeClr val="accent1"/>
                </a:solidFill>
                <a:latin typeface="Arial"/>
                <a:cs typeface="Arial"/>
              </a:rPr>
              <a:t>Standard Deviation </a:t>
            </a:r>
          </a:p>
          <a:p>
            <a:pPr marL="882015" marR="5080" lvl="1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chemeClr val="accent1"/>
                </a:solidFill>
                <a:latin typeface="Arial"/>
                <a:cs typeface="Arial"/>
              </a:rPr>
              <a:t>Standard Unit</a:t>
            </a:r>
          </a:p>
          <a:p>
            <a:pPr marL="12065" marR="508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Why do we study these attributes of a data set?  </a:t>
            </a:r>
            <a:endParaRPr lang="en-US" sz="2400" dirty="0">
              <a:latin typeface="Arial"/>
              <a:cs typeface="Arial"/>
            </a:endParaRPr>
          </a:p>
          <a:p>
            <a:pPr marL="882015" marR="5080" lvl="1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chemeClr val="accent1"/>
                </a:solidFill>
                <a:latin typeface="Arial"/>
                <a:cs typeface="Arial"/>
              </a:rPr>
              <a:t>Averages and SD are dependent on samples</a:t>
            </a:r>
          </a:p>
          <a:p>
            <a:pPr marL="882015" marR="5080" lvl="1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dirty="0">
                <a:solidFill>
                  <a:schemeClr val="accent1"/>
                </a:solidFill>
                <a:latin typeface="Arial"/>
                <a:cs typeface="Arial"/>
              </a:rPr>
              <a:t>Useful for inference  </a:t>
            </a:r>
          </a:p>
          <a:p>
            <a:pPr marL="882015" marR="5080" lvl="1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330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</a:pPr>
            <a:endParaRPr sz="3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848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5383" y="2240537"/>
            <a:ext cx="7092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Confidence </a:t>
            </a:r>
            <a:r>
              <a:rPr spc="-10" dirty="0"/>
              <a:t>Intervals For</a:t>
            </a:r>
            <a:r>
              <a:rPr spc="-70" dirty="0"/>
              <a:t> </a:t>
            </a:r>
            <a:r>
              <a:rPr spc="-45" dirty="0"/>
              <a:t>Testing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5549" y="2240540"/>
            <a:ext cx="18122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A</a:t>
            </a:r>
            <a:r>
              <a:rPr spc="-5" dirty="0"/>
              <a:t>verage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71659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What is the</a:t>
            </a:r>
            <a:r>
              <a:rPr spc="-10" dirty="0"/>
              <a:t> </a:t>
            </a:r>
            <a:r>
              <a:rPr spc="-25" dirty="0"/>
              <a:t>Average</a:t>
            </a:r>
            <a:r>
              <a:rPr lang="en-US" spc="-25" dirty="0"/>
              <a:t>?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7877175" cy="3418243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r>
              <a:rPr lang="en-US" sz="2400" spc="-5" dirty="0">
                <a:latin typeface="Arial"/>
                <a:cs typeface="Arial"/>
              </a:rPr>
              <a:t>. </a:t>
            </a:r>
          </a:p>
          <a:p>
            <a:pPr marL="571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it-IT"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it-IT" sz="2400" b="1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it-IT" sz="2400" b="1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571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it-IT" sz="2400" b="1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2350135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2350135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57150">
              <a:lnSpc>
                <a:spcPts val="2745"/>
              </a:lnSpc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4439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71659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What is the</a:t>
            </a:r>
            <a:r>
              <a:rPr spc="-10" dirty="0"/>
              <a:t> </a:t>
            </a:r>
            <a:r>
              <a:rPr spc="-25" dirty="0"/>
              <a:t>Average</a:t>
            </a:r>
            <a:r>
              <a:rPr lang="en-US" spc="-25" dirty="0"/>
              <a:t>?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7877175" cy="4156907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latin typeface="Arial"/>
                <a:cs typeface="Arial"/>
              </a:rPr>
              <a:t>The </a:t>
            </a:r>
            <a:r>
              <a:rPr lang="en-US" sz="2400" b="1" spc="-5" dirty="0">
                <a:solidFill>
                  <a:schemeClr val="accent1"/>
                </a:solidFill>
                <a:latin typeface="Arial"/>
                <a:cs typeface="Arial"/>
              </a:rPr>
              <a:t>average</a:t>
            </a:r>
            <a:r>
              <a:rPr lang="en-US" sz="2400" spc="-5" dirty="0">
                <a:latin typeface="Arial"/>
                <a:cs typeface="Arial"/>
              </a:rPr>
              <a:t> of a collection of numbers is the sum of all the elements of the collection divided by the number of elements in the collection. </a:t>
            </a:r>
          </a:p>
          <a:p>
            <a:pPr marL="571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it-IT"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it-IT" sz="2400" b="1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it-IT" sz="2400" b="1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571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it-IT" sz="2400" b="1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2350135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2350135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57150">
              <a:lnSpc>
                <a:spcPts val="2745"/>
              </a:lnSpc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0456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71659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What is the</a:t>
            </a:r>
            <a:r>
              <a:rPr spc="-10" dirty="0"/>
              <a:t> </a:t>
            </a:r>
            <a:r>
              <a:rPr spc="-25" dirty="0"/>
              <a:t>Average</a:t>
            </a:r>
            <a:r>
              <a:rPr lang="en-US" spc="-25" dirty="0"/>
              <a:t>?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7877175" cy="4590359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latin typeface="Arial"/>
                <a:cs typeface="Arial"/>
              </a:rPr>
              <a:t>The </a:t>
            </a:r>
            <a:r>
              <a:rPr lang="en-US" sz="2400" b="1" spc="-5" dirty="0">
                <a:solidFill>
                  <a:schemeClr val="accent1"/>
                </a:solidFill>
                <a:latin typeface="Arial"/>
                <a:cs typeface="Arial"/>
              </a:rPr>
              <a:t>average</a:t>
            </a:r>
            <a:r>
              <a:rPr lang="en-US" sz="2400" spc="-5" dirty="0">
                <a:latin typeface="Arial"/>
                <a:cs typeface="Arial"/>
              </a:rPr>
              <a:t> of a collection of numbers is the sum of all the elements of the collection divided by the number of elements in the collection. </a:t>
            </a:r>
          </a:p>
          <a:p>
            <a:pPr marL="571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it-IT"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it-IT" sz="2400" dirty="0">
                <a:latin typeface="Arial"/>
                <a:cs typeface="Arial"/>
              </a:rPr>
              <a:t>Data: 2, 3, 3, 9	</a:t>
            </a:r>
            <a:r>
              <a:rPr lang="it-IT" sz="2400" b="1" dirty="0">
                <a:solidFill>
                  <a:schemeClr val="accent1"/>
                </a:solidFill>
                <a:latin typeface="Arial"/>
                <a:cs typeface="Arial"/>
              </a:rPr>
              <a:t>Average</a:t>
            </a:r>
            <a:r>
              <a:rPr lang="it-IT" sz="2400" dirty="0">
                <a:latin typeface="Arial"/>
                <a:cs typeface="Arial"/>
              </a:rPr>
              <a:t> = (2+3+3+9)/4 = </a:t>
            </a:r>
            <a:r>
              <a:rPr lang="it-IT" sz="2400" b="1" dirty="0">
                <a:solidFill>
                  <a:schemeClr val="accent1"/>
                </a:solidFill>
                <a:latin typeface="Arial"/>
                <a:cs typeface="Arial"/>
              </a:rPr>
              <a:t>4.25</a:t>
            </a: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it-IT" sz="2400" b="1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it-IT" sz="2400" b="1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571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it-IT" sz="2400" b="1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2350135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2350135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57150">
              <a:lnSpc>
                <a:spcPts val="2745"/>
              </a:lnSpc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5598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71659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What is the</a:t>
            </a:r>
            <a:r>
              <a:rPr spc="-10" dirty="0"/>
              <a:t> </a:t>
            </a:r>
            <a:r>
              <a:rPr spc="-25" dirty="0"/>
              <a:t>Average</a:t>
            </a:r>
            <a:r>
              <a:rPr lang="en-US" spc="-25" dirty="0"/>
              <a:t>?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7877175" cy="589071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latin typeface="Arial"/>
                <a:cs typeface="Arial"/>
              </a:rPr>
              <a:t>The </a:t>
            </a:r>
            <a:r>
              <a:rPr lang="en-US" sz="2400" b="1" spc="-5" dirty="0">
                <a:solidFill>
                  <a:schemeClr val="accent1"/>
                </a:solidFill>
                <a:latin typeface="Arial"/>
                <a:cs typeface="Arial"/>
              </a:rPr>
              <a:t>average</a:t>
            </a:r>
            <a:r>
              <a:rPr lang="en-US" sz="2400" spc="-5" dirty="0">
                <a:latin typeface="Arial"/>
                <a:cs typeface="Arial"/>
              </a:rPr>
              <a:t> of a collection of numbers is the sum of all the elements of the collection divided by the number of elements in the collection. </a:t>
            </a:r>
          </a:p>
          <a:p>
            <a:pPr marL="571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it-IT"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it-IT" sz="2400" dirty="0">
                <a:latin typeface="Arial"/>
                <a:cs typeface="Arial"/>
              </a:rPr>
              <a:t>Data: 2, 3, 3, 9	</a:t>
            </a:r>
            <a:r>
              <a:rPr lang="it-IT" sz="2400" b="1" dirty="0">
                <a:solidFill>
                  <a:schemeClr val="accent1"/>
                </a:solidFill>
                <a:latin typeface="Arial"/>
                <a:cs typeface="Arial"/>
              </a:rPr>
              <a:t>Average</a:t>
            </a:r>
            <a:r>
              <a:rPr lang="it-IT" sz="2400" dirty="0">
                <a:latin typeface="Arial"/>
                <a:cs typeface="Arial"/>
              </a:rPr>
              <a:t> = (2+3+3+9)/4 = </a:t>
            </a:r>
            <a:r>
              <a:rPr lang="it-IT" sz="2400" b="1" dirty="0">
                <a:solidFill>
                  <a:schemeClr val="accent1"/>
                </a:solidFill>
                <a:latin typeface="Arial"/>
                <a:cs typeface="Arial"/>
              </a:rPr>
              <a:t>4.25</a:t>
            </a: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it-IT" sz="2400" b="1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it-IT" sz="2400" b="1" dirty="0">
                <a:solidFill>
                  <a:schemeClr val="accent1"/>
                </a:solidFill>
                <a:latin typeface="Arial"/>
                <a:cs typeface="Arial"/>
              </a:rPr>
              <a:t>Python Function:</a:t>
            </a:r>
            <a:r>
              <a:rPr lang="it-IT" sz="2400" i="1" dirty="0">
                <a:latin typeface="Arial"/>
                <a:cs typeface="Arial"/>
              </a:rPr>
              <a:t> </a:t>
            </a:r>
          </a:p>
          <a:p>
            <a:pPr marL="927100" lvl="1" indent="-412750"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it-IT" sz="2400" i="1" dirty="0">
                <a:latin typeface="Arial"/>
                <a:cs typeface="Arial"/>
              </a:rPr>
              <a:t>np.average(array_of_values) </a:t>
            </a:r>
          </a:p>
          <a:p>
            <a:pPr marL="927100" lvl="1" indent="-412750"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it-IT" sz="2400" i="1" dirty="0">
                <a:latin typeface="Arial"/>
                <a:cs typeface="Arial"/>
              </a:rPr>
              <a:t> np.mean(array_of_values)</a:t>
            </a: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it-IT" sz="2400" b="1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571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it-IT" sz="2400" b="1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2350135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2350135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57150">
              <a:lnSpc>
                <a:spcPts val="2745"/>
              </a:lnSpc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5886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71659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An interpretation of the </a:t>
            </a:r>
            <a:r>
              <a:rPr spc="-25" dirty="0"/>
              <a:t>Average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7877175" cy="2984791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it-IT" sz="2400" dirty="0">
                <a:latin typeface="Arial"/>
                <a:cs typeface="Arial"/>
              </a:rPr>
              <a:t>Data: 2, 3, 3, 9</a:t>
            </a: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it-IT"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it-IT" sz="2400" b="1" dirty="0">
                <a:solidFill>
                  <a:schemeClr val="accent1"/>
                </a:solidFill>
                <a:latin typeface="Arial"/>
                <a:cs typeface="Arial"/>
              </a:rPr>
              <a:t>Average</a:t>
            </a:r>
            <a:r>
              <a:rPr lang="it-IT" sz="2400" dirty="0">
                <a:latin typeface="Arial"/>
                <a:cs typeface="Arial"/>
              </a:rPr>
              <a:t> = (2+3+3+9)/4 = </a:t>
            </a:r>
            <a:r>
              <a:rPr lang="it-IT" sz="2400" b="1" dirty="0">
                <a:solidFill>
                  <a:schemeClr val="accent1"/>
                </a:solidFill>
                <a:latin typeface="Arial"/>
                <a:cs typeface="Arial"/>
              </a:rPr>
              <a:t>4.25</a:t>
            </a:r>
          </a:p>
          <a:p>
            <a:pPr marL="571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it-IT" sz="2400" b="1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2350135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2350135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57150">
              <a:lnSpc>
                <a:spcPts val="2745"/>
              </a:lnSpc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sz="24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ACDAB-AF4A-4CD5-8F3B-5F045F4F92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33" t="31111" r="46667" b="39901"/>
          <a:stretch/>
        </p:blipFill>
        <p:spPr>
          <a:xfrm>
            <a:off x="2286000" y="1581150"/>
            <a:ext cx="4114800" cy="29820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76A717E-EB10-48CD-822F-9702D6EBDD5C}"/>
              </a:ext>
            </a:extLst>
          </p:cNvPr>
          <p:cNvSpPr/>
          <p:nvPr/>
        </p:nvSpPr>
        <p:spPr>
          <a:xfrm>
            <a:off x="530224" y="1030477"/>
            <a:ext cx="6099176" cy="3532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8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71659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An interpretation of the </a:t>
            </a:r>
            <a:r>
              <a:rPr spc="-25" dirty="0"/>
              <a:t>Average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7877175" cy="2984791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it-IT" sz="2400" dirty="0">
                <a:latin typeface="Arial"/>
                <a:cs typeface="Arial"/>
              </a:rPr>
              <a:t>Data: 2, 3, 3, 9</a:t>
            </a: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it-IT"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it-IT" sz="2400" b="1" dirty="0">
                <a:solidFill>
                  <a:schemeClr val="accent1"/>
                </a:solidFill>
                <a:latin typeface="Arial"/>
                <a:cs typeface="Arial"/>
              </a:rPr>
              <a:t>Average</a:t>
            </a:r>
            <a:r>
              <a:rPr lang="it-IT" sz="2400" dirty="0">
                <a:latin typeface="Arial"/>
                <a:cs typeface="Arial"/>
              </a:rPr>
              <a:t> = (2+3+3+9)/4 = </a:t>
            </a:r>
            <a:r>
              <a:rPr lang="it-IT" sz="2400" b="1" dirty="0">
                <a:solidFill>
                  <a:schemeClr val="accent1"/>
                </a:solidFill>
                <a:latin typeface="Arial"/>
                <a:cs typeface="Arial"/>
              </a:rPr>
              <a:t>4.25</a:t>
            </a:r>
          </a:p>
          <a:p>
            <a:pPr marL="571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it-IT" sz="2400" b="1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2350135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2350135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57150">
              <a:lnSpc>
                <a:spcPts val="2745"/>
              </a:lnSpc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sz="24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ACDAB-AF4A-4CD5-8F3B-5F045F4F92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33" t="31111" r="46667" b="39901"/>
          <a:stretch/>
        </p:blipFill>
        <p:spPr>
          <a:xfrm>
            <a:off x="2286000" y="1581150"/>
            <a:ext cx="4114800" cy="29820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76A717E-EB10-48CD-822F-9702D6EBDD5C}"/>
              </a:ext>
            </a:extLst>
          </p:cNvPr>
          <p:cNvSpPr/>
          <p:nvPr/>
        </p:nvSpPr>
        <p:spPr>
          <a:xfrm>
            <a:off x="530224" y="1657350"/>
            <a:ext cx="6099176" cy="2905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67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71659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An interpretation of the </a:t>
            </a:r>
            <a:r>
              <a:rPr spc="-25" dirty="0"/>
              <a:t>Average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7877175" cy="2984791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it-IT" sz="2400" dirty="0">
                <a:latin typeface="Arial"/>
                <a:cs typeface="Arial"/>
              </a:rPr>
              <a:t>Data: 2, 3, 3, 9</a:t>
            </a: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it-IT"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it-IT" sz="2400" b="1" dirty="0">
                <a:solidFill>
                  <a:schemeClr val="accent1"/>
                </a:solidFill>
                <a:latin typeface="Arial"/>
                <a:cs typeface="Arial"/>
              </a:rPr>
              <a:t>Average</a:t>
            </a:r>
            <a:r>
              <a:rPr lang="it-IT" sz="2400" dirty="0">
                <a:latin typeface="Arial"/>
                <a:cs typeface="Arial"/>
              </a:rPr>
              <a:t> = (2+3+3+9)/4 = </a:t>
            </a:r>
            <a:r>
              <a:rPr lang="it-IT" sz="2400" b="1" dirty="0">
                <a:solidFill>
                  <a:schemeClr val="accent1"/>
                </a:solidFill>
                <a:latin typeface="Arial"/>
                <a:cs typeface="Arial"/>
              </a:rPr>
              <a:t>4.25</a:t>
            </a:r>
          </a:p>
          <a:p>
            <a:pPr marL="571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it-IT" sz="2400" b="1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2350135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2350135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57150">
              <a:lnSpc>
                <a:spcPts val="2745"/>
              </a:lnSpc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sz="24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ACDAB-AF4A-4CD5-8F3B-5F045F4F92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33" t="31111" r="46667" b="39901"/>
          <a:stretch/>
        </p:blipFill>
        <p:spPr>
          <a:xfrm>
            <a:off x="2286000" y="1581150"/>
            <a:ext cx="4114800" cy="29820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76A717E-EB10-48CD-822F-9702D6EBDD5C}"/>
              </a:ext>
            </a:extLst>
          </p:cNvPr>
          <p:cNvSpPr/>
          <p:nvPr/>
        </p:nvSpPr>
        <p:spPr>
          <a:xfrm>
            <a:off x="2286000" y="2495550"/>
            <a:ext cx="4343400" cy="2067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58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71659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An interpretation of the </a:t>
            </a:r>
            <a:r>
              <a:rPr spc="-25" dirty="0"/>
              <a:t>Average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7877175" cy="2984791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it-IT" sz="2400" dirty="0">
                <a:latin typeface="Arial"/>
                <a:cs typeface="Arial"/>
              </a:rPr>
              <a:t>Data: 2, 3, 3, 9</a:t>
            </a: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it-IT"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it-IT" sz="2400" b="1" dirty="0">
                <a:solidFill>
                  <a:schemeClr val="accent1"/>
                </a:solidFill>
                <a:latin typeface="Arial"/>
                <a:cs typeface="Arial"/>
              </a:rPr>
              <a:t>Average</a:t>
            </a:r>
            <a:r>
              <a:rPr lang="it-IT" sz="2400" dirty="0">
                <a:latin typeface="Arial"/>
                <a:cs typeface="Arial"/>
              </a:rPr>
              <a:t> = (2+3+3+9)/4 = </a:t>
            </a:r>
            <a:r>
              <a:rPr lang="it-IT" sz="2400" b="1" dirty="0">
                <a:solidFill>
                  <a:schemeClr val="accent1"/>
                </a:solidFill>
                <a:latin typeface="Arial"/>
                <a:cs typeface="Arial"/>
              </a:rPr>
              <a:t>4.25</a:t>
            </a:r>
          </a:p>
          <a:p>
            <a:pPr marL="571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it-IT" sz="2400" b="1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2350135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2350135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57150">
              <a:lnSpc>
                <a:spcPts val="2745"/>
              </a:lnSpc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sz="24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ACDAB-AF4A-4CD5-8F3B-5F045F4F92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33" t="31111" r="46667" b="39901"/>
          <a:stretch/>
        </p:blipFill>
        <p:spPr>
          <a:xfrm>
            <a:off x="2286000" y="1581150"/>
            <a:ext cx="4114800" cy="29820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76A717E-EB10-48CD-822F-9702D6EBDD5C}"/>
              </a:ext>
            </a:extLst>
          </p:cNvPr>
          <p:cNvSpPr/>
          <p:nvPr/>
        </p:nvSpPr>
        <p:spPr>
          <a:xfrm>
            <a:off x="2286000" y="3333750"/>
            <a:ext cx="4343400" cy="12294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3378A7-2A99-4B4C-B1E8-3FBF682916ED}"/>
              </a:ext>
            </a:extLst>
          </p:cNvPr>
          <p:cNvCxnSpPr/>
          <p:nvPr/>
        </p:nvCxnSpPr>
        <p:spPr>
          <a:xfrm>
            <a:off x="3886200" y="3181350"/>
            <a:ext cx="304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8603CE-0349-408E-864C-1CE82446E321}"/>
              </a:ext>
            </a:extLst>
          </p:cNvPr>
          <p:cNvCxnSpPr/>
          <p:nvPr/>
        </p:nvCxnSpPr>
        <p:spPr>
          <a:xfrm>
            <a:off x="4876800" y="3181350"/>
            <a:ext cx="304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536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71659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An interpretation of the </a:t>
            </a:r>
            <a:r>
              <a:rPr spc="-25" dirty="0"/>
              <a:t>Average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7877175" cy="2984791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it-IT" sz="2400" dirty="0">
                <a:latin typeface="Arial"/>
                <a:cs typeface="Arial"/>
              </a:rPr>
              <a:t>Data: 2, 3, 3, 9</a:t>
            </a: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it-IT"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it-IT" sz="2400" b="1" dirty="0">
                <a:solidFill>
                  <a:schemeClr val="accent1"/>
                </a:solidFill>
                <a:latin typeface="Arial"/>
                <a:cs typeface="Arial"/>
              </a:rPr>
              <a:t>Average</a:t>
            </a:r>
            <a:r>
              <a:rPr lang="it-IT" sz="2400" dirty="0">
                <a:latin typeface="Arial"/>
                <a:cs typeface="Arial"/>
              </a:rPr>
              <a:t> = (2+3+3+9)/4 = </a:t>
            </a:r>
            <a:r>
              <a:rPr lang="it-IT" sz="2400" b="1" dirty="0">
                <a:solidFill>
                  <a:schemeClr val="accent1"/>
                </a:solidFill>
                <a:latin typeface="Arial"/>
                <a:cs typeface="Arial"/>
              </a:rPr>
              <a:t>4.25</a:t>
            </a:r>
          </a:p>
          <a:p>
            <a:pPr marL="571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it-IT" sz="2400" b="1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2350135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2350135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57150">
              <a:lnSpc>
                <a:spcPts val="2745"/>
              </a:lnSpc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sz="24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ACDAB-AF4A-4CD5-8F3B-5F045F4F92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33" t="31111" r="46667" b="39901"/>
          <a:stretch/>
        </p:blipFill>
        <p:spPr>
          <a:xfrm>
            <a:off x="2286000" y="1581150"/>
            <a:ext cx="4114800" cy="29820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76A717E-EB10-48CD-822F-9702D6EBDD5C}"/>
              </a:ext>
            </a:extLst>
          </p:cNvPr>
          <p:cNvSpPr/>
          <p:nvPr/>
        </p:nvSpPr>
        <p:spPr>
          <a:xfrm>
            <a:off x="2286000" y="4266208"/>
            <a:ext cx="4343400" cy="2969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3378A7-2A99-4B4C-B1E8-3FBF682916ED}"/>
              </a:ext>
            </a:extLst>
          </p:cNvPr>
          <p:cNvCxnSpPr/>
          <p:nvPr/>
        </p:nvCxnSpPr>
        <p:spPr>
          <a:xfrm>
            <a:off x="3886200" y="3181350"/>
            <a:ext cx="304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8603CE-0349-408E-864C-1CE82446E321}"/>
              </a:ext>
            </a:extLst>
          </p:cNvPr>
          <p:cNvCxnSpPr/>
          <p:nvPr/>
        </p:nvCxnSpPr>
        <p:spPr>
          <a:xfrm>
            <a:off x="4876800" y="3181350"/>
            <a:ext cx="304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9C6399-CD6A-46A2-B713-188D48F9C601}"/>
              </a:ext>
            </a:extLst>
          </p:cNvPr>
          <p:cNvCxnSpPr/>
          <p:nvPr/>
        </p:nvCxnSpPr>
        <p:spPr>
          <a:xfrm>
            <a:off x="3886200" y="4015268"/>
            <a:ext cx="304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12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4712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 </a:t>
            </a:r>
            <a:r>
              <a:rPr dirty="0"/>
              <a:t>a </a:t>
            </a:r>
            <a:r>
              <a:rPr spc="-5" dirty="0"/>
              <a:t>CI for</a:t>
            </a:r>
            <a:r>
              <a:rPr spc="-80" dirty="0"/>
              <a:t> </a:t>
            </a:r>
            <a:r>
              <a:rPr spc="-45" dirty="0"/>
              <a:t>Testing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71659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An interpretation of the </a:t>
            </a:r>
            <a:r>
              <a:rPr spc="-25" dirty="0"/>
              <a:t>Average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7877175" cy="2984791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it-IT" sz="2400" dirty="0">
                <a:latin typeface="Arial"/>
                <a:cs typeface="Arial"/>
              </a:rPr>
              <a:t>Data: 2, 3, 3, 9</a:t>
            </a: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it-IT"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it-IT" sz="2400" b="1" dirty="0">
                <a:solidFill>
                  <a:schemeClr val="accent1"/>
                </a:solidFill>
                <a:latin typeface="Arial"/>
                <a:cs typeface="Arial"/>
              </a:rPr>
              <a:t>Average</a:t>
            </a:r>
            <a:r>
              <a:rPr lang="it-IT" sz="2400" dirty="0">
                <a:latin typeface="Arial"/>
                <a:cs typeface="Arial"/>
              </a:rPr>
              <a:t> = (2+3+3+9)/4 = </a:t>
            </a:r>
            <a:r>
              <a:rPr lang="it-IT" sz="2400" b="1" dirty="0">
                <a:solidFill>
                  <a:schemeClr val="accent1"/>
                </a:solidFill>
                <a:latin typeface="Arial"/>
                <a:cs typeface="Arial"/>
              </a:rPr>
              <a:t>4.25</a:t>
            </a:r>
          </a:p>
          <a:p>
            <a:pPr marL="571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it-IT" sz="2400" b="1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2350135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2350135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57150">
              <a:lnSpc>
                <a:spcPts val="2745"/>
              </a:lnSpc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sz="24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ACDAB-AF4A-4CD5-8F3B-5F045F4F92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33" t="31111" r="46667" b="39901"/>
          <a:stretch/>
        </p:blipFill>
        <p:spPr>
          <a:xfrm>
            <a:off x="2286000" y="1581150"/>
            <a:ext cx="4114800" cy="298202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3378A7-2A99-4B4C-B1E8-3FBF682916ED}"/>
              </a:ext>
            </a:extLst>
          </p:cNvPr>
          <p:cNvCxnSpPr/>
          <p:nvPr/>
        </p:nvCxnSpPr>
        <p:spPr>
          <a:xfrm>
            <a:off x="3886200" y="3181350"/>
            <a:ext cx="304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8603CE-0349-408E-864C-1CE82446E321}"/>
              </a:ext>
            </a:extLst>
          </p:cNvPr>
          <p:cNvCxnSpPr/>
          <p:nvPr/>
        </p:nvCxnSpPr>
        <p:spPr>
          <a:xfrm>
            <a:off x="4876800" y="3181350"/>
            <a:ext cx="304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9C6399-CD6A-46A2-B713-188D48F9C601}"/>
              </a:ext>
            </a:extLst>
          </p:cNvPr>
          <p:cNvCxnSpPr/>
          <p:nvPr/>
        </p:nvCxnSpPr>
        <p:spPr>
          <a:xfrm>
            <a:off x="3886200" y="4015268"/>
            <a:ext cx="304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87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71659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An interpretation of the </a:t>
            </a:r>
            <a:r>
              <a:rPr spc="-25" dirty="0"/>
              <a:t>Average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7877175" cy="3418243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it-IT" sz="2400" dirty="0">
                <a:latin typeface="Arial"/>
                <a:cs typeface="Arial"/>
              </a:rPr>
              <a:t>Data: 2, 3, 3, 9</a:t>
            </a: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it-IT"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it-IT" sz="2400" b="1" dirty="0">
                <a:solidFill>
                  <a:schemeClr val="accent1"/>
                </a:solidFill>
                <a:latin typeface="Arial"/>
                <a:cs typeface="Arial"/>
              </a:rPr>
              <a:t>Average</a:t>
            </a: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it-IT" sz="2400" b="1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b="1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2350135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2350135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57150">
              <a:lnSpc>
                <a:spcPts val="2745"/>
              </a:lnSpc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sz="24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ACDAB-AF4A-4CD5-8F3B-5F045F4F92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00" t="55723" r="46667" b="39901"/>
          <a:stretch/>
        </p:blipFill>
        <p:spPr>
          <a:xfrm>
            <a:off x="2208211" y="1885950"/>
            <a:ext cx="3810000" cy="45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09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71659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An interpretation of the </a:t>
            </a:r>
            <a:r>
              <a:rPr spc="-25" dirty="0"/>
              <a:t>Average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7877175" cy="4221027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it-IT" sz="2400" dirty="0">
                <a:latin typeface="Arial"/>
                <a:cs typeface="Arial"/>
              </a:rPr>
              <a:t>Data: 2, 3, 3, 9</a:t>
            </a: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it-IT"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it-IT" sz="2400" b="1" dirty="0">
                <a:solidFill>
                  <a:schemeClr val="accent1"/>
                </a:solidFill>
                <a:latin typeface="Arial"/>
                <a:cs typeface="Arial"/>
              </a:rPr>
              <a:t>Average</a:t>
            </a: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it-IT" sz="2400" b="1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dirty="0">
                <a:latin typeface="Arial"/>
                <a:cs typeface="Arial"/>
              </a:rPr>
              <a:t>Each distinct value in the collection is weighted by the proportion of times it appears in the collection </a:t>
            </a: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b="1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2350135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2350135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57150">
              <a:lnSpc>
                <a:spcPts val="2745"/>
              </a:lnSpc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sz="24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ACDAB-AF4A-4CD5-8F3B-5F045F4F92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00" t="55723" r="46667" b="39901"/>
          <a:stretch/>
        </p:blipFill>
        <p:spPr>
          <a:xfrm>
            <a:off x="2208211" y="1885950"/>
            <a:ext cx="3810000" cy="45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48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71659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An interpretation of the </a:t>
            </a:r>
            <a:r>
              <a:rPr spc="-25" dirty="0"/>
              <a:t>Average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7877175" cy="4654479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it-IT" sz="2400" dirty="0">
                <a:latin typeface="Arial"/>
                <a:cs typeface="Arial"/>
              </a:rPr>
              <a:t>Data: 2, 3, 3, 9</a:t>
            </a: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it-IT"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it-IT" sz="2400" b="1" dirty="0">
                <a:solidFill>
                  <a:schemeClr val="accent1"/>
                </a:solidFill>
                <a:latin typeface="Arial"/>
                <a:cs typeface="Arial"/>
              </a:rPr>
              <a:t>Average</a:t>
            </a: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it-IT" sz="2400" b="1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dirty="0">
                <a:latin typeface="Arial"/>
                <a:cs typeface="Arial"/>
              </a:rPr>
              <a:t>Each distinct value in the collection is weighted by the proportion of times it appears in the collection </a:t>
            </a: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b="1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b="1" dirty="0">
                <a:solidFill>
                  <a:schemeClr val="accent1"/>
                </a:solidFill>
                <a:latin typeface="Arial"/>
                <a:cs typeface="Arial"/>
              </a:rPr>
              <a:t>The average is the center of these weighted values</a:t>
            </a:r>
            <a:endParaRPr lang="it-IT" sz="2400" b="1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2350135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2350135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57150">
              <a:lnSpc>
                <a:spcPts val="2745"/>
              </a:lnSpc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sz="24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ACDAB-AF4A-4CD5-8F3B-5F045F4F92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00" t="55723" r="46667" b="39901"/>
          <a:stretch/>
        </p:blipFill>
        <p:spPr>
          <a:xfrm>
            <a:off x="2208211" y="1885950"/>
            <a:ext cx="3810000" cy="45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379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84613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Some properties of the</a:t>
            </a:r>
            <a:r>
              <a:rPr spc="-10" dirty="0"/>
              <a:t> </a:t>
            </a:r>
            <a:r>
              <a:rPr spc="-25" dirty="0"/>
              <a:t>Average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84613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Some properties of the</a:t>
            </a:r>
            <a:r>
              <a:rPr spc="-10" dirty="0"/>
              <a:t> </a:t>
            </a:r>
            <a:r>
              <a:rPr spc="-25" dirty="0"/>
              <a:t>Average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7877175" cy="807401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Need not be </a:t>
            </a:r>
            <a:r>
              <a:rPr sz="2400" dirty="0">
                <a:latin typeface="Arial"/>
                <a:cs typeface="Arial"/>
              </a:rPr>
              <a:t>a value </a:t>
            </a:r>
            <a:r>
              <a:rPr sz="2400" spc="-5" dirty="0">
                <a:latin typeface="Arial"/>
                <a:cs typeface="Arial"/>
              </a:rPr>
              <a:t>in the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collection</a:t>
            </a:r>
          </a:p>
          <a:p>
            <a:pPr marL="469900" marR="5080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spc="-5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38413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84613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Some properties of the</a:t>
            </a:r>
            <a:r>
              <a:rPr spc="-10" dirty="0"/>
              <a:t> </a:t>
            </a:r>
            <a:r>
              <a:rPr spc="-25" dirty="0"/>
              <a:t>Average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7877175" cy="1564018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Need not be </a:t>
            </a:r>
            <a:r>
              <a:rPr sz="2400" dirty="0">
                <a:latin typeface="Arial"/>
                <a:cs typeface="Arial"/>
              </a:rPr>
              <a:t>a value </a:t>
            </a:r>
            <a:r>
              <a:rPr sz="2400" spc="-5" dirty="0">
                <a:latin typeface="Arial"/>
                <a:cs typeface="Arial"/>
              </a:rPr>
              <a:t>in the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collection</a:t>
            </a:r>
          </a:p>
          <a:p>
            <a:pPr marL="469900" marR="5080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spc="-5" dirty="0">
              <a:latin typeface="Arial"/>
              <a:cs typeface="Arial"/>
            </a:endParaRPr>
          </a:p>
          <a:p>
            <a:pPr marL="469900" marR="5080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Somewhere between </a:t>
            </a:r>
            <a:r>
              <a:rPr sz="2400" dirty="0">
                <a:latin typeface="Arial"/>
                <a:cs typeface="Arial"/>
              </a:rPr>
              <a:t>min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max, </a:t>
            </a:r>
            <a:r>
              <a:rPr sz="2400" spc="-5" dirty="0">
                <a:latin typeface="Arial"/>
                <a:cs typeface="Arial"/>
              </a:rPr>
              <a:t>but not necessarily  halfway in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between</a:t>
            </a:r>
            <a:endParaRPr lang="en-US" sz="2400" spc="-5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357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4" y="212715"/>
            <a:ext cx="84613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Some properties of the</a:t>
            </a:r>
            <a:r>
              <a:rPr spc="-10" dirty="0"/>
              <a:t> </a:t>
            </a:r>
            <a:r>
              <a:rPr spc="-25" dirty="0"/>
              <a:t>Average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7877175" cy="2841162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Need not be </a:t>
            </a:r>
            <a:r>
              <a:rPr sz="2400" dirty="0">
                <a:latin typeface="Arial"/>
                <a:cs typeface="Arial"/>
              </a:rPr>
              <a:t>a value </a:t>
            </a:r>
            <a:r>
              <a:rPr sz="2400" spc="-5" dirty="0">
                <a:latin typeface="Arial"/>
                <a:cs typeface="Arial"/>
              </a:rPr>
              <a:t>in the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collection</a:t>
            </a:r>
          </a:p>
          <a:p>
            <a:pPr marL="469900" marR="5080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spc="-5" dirty="0">
              <a:latin typeface="Arial"/>
              <a:cs typeface="Arial"/>
            </a:endParaRPr>
          </a:p>
          <a:p>
            <a:pPr marL="469900" marR="5080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Somewhere between </a:t>
            </a:r>
            <a:r>
              <a:rPr sz="2400" dirty="0">
                <a:latin typeface="Arial"/>
                <a:cs typeface="Arial"/>
              </a:rPr>
              <a:t>min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max, </a:t>
            </a:r>
            <a:r>
              <a:rPr sz="2400" spc="-5" dirty="0">
                <a:latin typeface="Arial"/>
                <a:cs typeface="Arial"/>
              </a:rPr>
              <a:t>but not necessarily  halfway in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between</a:t>
            </a:r>
            <a:endParaRPr lang="en-US" sz="2400" spc="-5" dirty="0">
              <a:latin typeface="Arial"/>
              <a:cs typeface="Arial"/>
            </a:endParaRPr>
          </a:p>
          <a:p>
            <a:pPr marL="57150" marR="508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745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Same units as the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  <a:p>
            <a:pPr marL="3502660">
              <a:lnSpc>
                <a:spcPct val="100000"/>
              </a:lnSpc>
              <a:spcBef>
                <a:spcPts val="1185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325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373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Comparing Mean and</a:t>
            </a:r>
            <a:r>
              <a:rPr spc="-85" dirty="0"/>
              <a:t> </a:t>
            </a:r>
            <a:r>
              <a:rPr spc="-5" dirty="0"/>
              <a:t>Median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1169542"/>
            <a:ext cx="771270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Mean: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center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weighted data 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373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Comparing Mean and</a:t>
            </a:r>
            <a:r>
              <a:rPr spc="-85" dirty="0"/>
              <a:t> </a:t>
            </a:r>
            <a:r>
              <a:rPr spc="-5" dirty="0"/>
              <a:t>Median</a:t>
            </a:r>
          </a:p>
        </p:txBody>
      </p:sp>
    </p:spTree>
    <p:extLst>
      <p:ext uri="{BB962C8B-B14F-4D97-AF65-F5344CB8AC3E}">
        <p14:creationId xmlns:p14="http://schemas.microsoft.com/office/powerpoint/2010/main" val="881333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4712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 </a:t>
            </a:r>
            <a:r>
              <a:rPr dirty="0"/>
              <a:t>a </a:t>
            </a:r>
            <a:r>
              <a:rPr spc="-5" dirty="0"/>
              <a:t>CI for</a:t>
            </a:r>
            <a:r>
              <a:rPr spc="-80" dirty="0"/>
              <a:t> </a:t>
            </a:r>
            <a:r>
              <a:rPr spc="-4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925593"/>
            <a:ext cx="7407275" cy="74956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14960">
              <a:lnSpc>
                <a:spcPct val="100499"/>
              </a:lnSpc>
              <a:spcBef>
                <a:spcPts val="85"/>
              </a:spcBef>
            </a:pP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What if we want to do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hypothesis test, but we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can’t  simulate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under the</a:t>
            </a:r>
            <a:r>
              <a:rPr sz="2400" i="1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null?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12710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1169542"/>
            <a:ext cx="7712709" cy="13722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Mean: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center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weighted data </a:t>
            </a:r>
            <a:endParaRPr sz="2400" dirty="0">
              <a:latin typeface="Arial"/>
              <a:cs typeface="Arial"/>
            </a:endParaRPr>
          </a:p>
          <a:p>
            <a:pPr marL="424815" marR="898525" indent="-412750">
              <a:lnSpc>
                <a:spcPts val="2850"/>
              </a:lnSpc>
              <a:spcBef>
                <a:spcPts val="2085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Median: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value of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halfway position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of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ordered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data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373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Comparing Mean and</a:t>
            </a:r>
            <a:r>
              <a:rPr spc="-85" dirty="0"/>
              <a:t> </a:t>
            </a:r>
            <a:r>
              <a:rPr spc="-5" dirty="0"/>
              <a:t>Median</a:t>
            </a:r>
          </a:p>
        </p:txBody>
      </p:sp>
    </p:spTree>
    <p:extLst>
      <p:ext uri="{BB962C8B-B14F-4D97-AF65-F5344CB8AC3E}">
        <p14:creationId xmlns:p14="http://schemas.microsoft.com/office/powerpoint/2010/main" val="138234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1169542"/>
            <a:ext cx="7712709" cy="27572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Mean: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center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weighted data </a:t>
            </a:r>
            <a:endParaRPr sz="2400" dirty="0">
              <a:latin typeface="Arial"/>
              <a:cs typeface="Arial"/>
            </a:endParaRPr>
          </a:p>
          <a:p>
            <a:pPr marL="424815" marR="898525" indent="-412750">
              <a:lnSpc>
                <a:spcPts val="2850"/>
              </a:lnSpc>
              <a:spcBef>
                <a:spcPts val="2085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Median: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value of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halfway position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of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ordered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data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.</a:t>
            </a:r>
          </a:p>
          <a:p>
            <a:pPr marL="424815" marR="898525" indent="-412750">
              <a:lnSpc>
                <a:spcPts val="2850"/>
              </a:lnSpc>
              <a:spcBef>
                <a:spcPts val="2085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the distribution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symmetric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about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value,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then that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both the average and the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median.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373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Comparing Mean and</a:t>
            </a:r>
            <a:r>
              <a:rPr spc="-85" dirty="0"/>
              <a:t> </a:t>
            </a:r>
            <a:r>
              <a:rPr spc="-5" dirty="0"/>
              <a:t>Median</a:t>
            </a:r>
          </a:p>
        </p:txBody>
      </p:sp>
    </p:spTree>
    <p:extLst>
      <p:ext uri="{BB962C8B-B14F-4D97-AF65-F5344CB8AC3E}">
        <p14:creationId xmlns:p14="http://schemas.microsoft.com/office/powerpoint/2010/main" val="367953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1169542"/>
            <a:ext cx="7712709" cy="37575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Mean: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center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weighted data </a:t>
            </a:r>
            <a:endParaRPr sz="2400" dirty="0">
              <a:latin typeface="Arial"/>
              <a:cs typeface="Arial"/>
            </a:endParaRPr>
          </a:p>
          <a:p>
            <a:pPr marL="424815" marR="898525" indent="-412750">
              <a:lnSpc>
                <a:spcPts val="2850"/>
              </a:lnSpc>
              <a:spcBef>
                <a:spcPts val="2085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Median: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value of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halfway position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of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ordered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 data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.</a:t>
            </a:r>
          </a:p>
          <a:p>
            <a:pPr marL="424815" marR="898525" indent="-412750">
              <a:lnSpc>
                <a:spcPts val="2850"/>
              </a:lnSpc>
              <a:spcBef>
                <a:spcPts val="2085"/>
              </a:spcBef>
              <a:buClr>
                <a:srgbClr val="C4820D"/>
              </a:buClr>
              <a:buFont typeface="Arial"/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the distribution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symmetric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about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value,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then that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both the average and the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median.</a:t>
            </a:r>
            <a:endParaRPr sz="2400" dirty="0">
              <a:latin typeface="Arial"/>
              <a:cs typeface="Arial"/>
            </a:endParaRPr>
          </a:p>
          <a:p>
            <a:pPr marL="424815" marR="444500" indent="-412750">
              <a:lnSpc>
                <a:spcPts val="2850"/>
              </a:lnSpc>
              <a:spcBef>
                <a:spcPts val="202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the histogram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skewed,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then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pulled  away from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median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 the direction of the</a:t>
            </a:r>
            <a:r>
              <a:rPr sz="2400" spc="-7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tail.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373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Comparing Mean and</a:t>
            </a:r>
            <a:r>
              <a:rPr spc="-85" dirty="0"/>
              <a:t> </a:t>
            </a:r>
            <a:r>
              <a:rPr spc="-5" dirty="0"/>
              <a:t>Median</a:t>
            </a:r>
          </a:p>
        </p:txBody>
      </p:sp>
    </p:spTree>
    <p:extLst>
      <p:ext uri="{BB962C8B-B14F-4D97-AF65-F5344CB8AC3E}">
        <p14:creationId xmlns:p14="http://schemas.microsoft.com/office/powerpoint/2010/main" val="409516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197" y="2372937"/>
            <a:ext cx="8250555" cy="2386330"/>
            <a:chOff x="457197" y="2372937"/>
            <a:chExt cx="8250555" cy="2386330"/>
          </a:xfrm>
        </p:grpSpPr>
        <p:sp>
          <p:nvSpPr>
            <p:cNvPr id="3" name="object 3"/>
            <p:cNvSpPr/>
            <p:nvPr/>
          </p:nvSpPr>
          <p:spPr>
            <a:xfrm>
              <a:off x="457197" y="2372950"/>
              <a:ext cx="3539674" cy="23862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67825" y="2372937"/>
              <a:ext cx="3539674" cy="237311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5" dirty="0">
                <a:solidFill>
                  <a:srgbClr val="3B7EA1"/>
                </a:solidFill>
                <a:latin typeface="Arial"/>
                <a:cs typeface="Arial"/>
              </a:rPr>
              <a:t>Example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550" y="1053708"/>
            <a:ext cx="7758430" cy="11150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"/>
                <a:cs typeface="Arial"/>
              </a:rPr>
              <a:t>Are the </a:t>
            </a:r>
            <a:r>
              <a:rPr sz="2400" dirty="0">
                <a:latin typeface="Arial"/>
                <a:cs typeface="Arial"/>
              </a:rPr>
              <a:t>medians </a:t>
            </a:r>
            <a:r>
              <a:rPr sz="2400" spc="-5" dirty="0">
                <a:latin typeface="Arial"/>
                <a:cs typeface="Arial"/>
              </a:rPr>
              <a:t>of these two distributions the </a:t>
            </a:r>
            <a:r>
              <a:rPr sz="2400" dirty="0">
                <a:latin typeface="Arial"/>
                <a:cs typeface="Arial"/>
              </a:rPr>
              <a:t>same </a:t>
            </a:r>
            <a:r>
              <a:rPr sz="2400" spc="-5" dirty="0">
                <a:latin typeface="Arial"/>
                <a:cs typeface="Arial"/>
              </a:rPr>
              <a:t>or  </a:t>
            </a:r>
            <a:r>
              <a:rPr sz="2400" spc="-10" dirty="0">
                <a:latin typeface="Arial"/>
                <a:cs typeface="Arial"/>
              </a:rPr>
              <a:t>different? </a:t>
            </a:r>
            <a:r>
              <a:rPr sz="2400" spc="-5" dirty="0">
                <a:latin typeface="Arial"/>
                <a:cs typeface="Arial"/>
              </a:rPr>
              <a:t>Are the </a:t>
            </a:r>
            <a:r>
              <a:rPr sz="2400" dirty="0">
                <a:latin typeface="Arial"/>
                <a:cs typeface="Arial"/>
              </a:rPr>
              <a:t>means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same </a:t>
            </a:r>
            <a:r>
              <a:rPr sz="2400" spc="-5" dirty="0">
                <a:latin typeface="Arial"/>
                <a:cs typeface="Arial"/>
              </a:rPr>
              <a:t>or </a:t>
            </a:r>
            <a:r>
              <a:rPr sz="2400" spc="-10" dirty="0">
                <a:latin typeface="Arial"/>
                <a:cs typeface="Arial"/>
              </a:rPr>
              <a:t>different? </a:t>
            </a:r>
            <a:r>
              <a:rPr sz="2400" spc="-5" dirty="0">
                <a:latin typeface="Arial"/>
                <a:cs typeface="Arial"/>
              </a:rPr>
              <a:t>If </a:t>
            </a:r>
            <a:r>
              <a:rPr sz="2400" dirty="0">
                <a:latin typeface="Arial"/>
                <a:cs typeface="Arial"/>
              </a:rPr>
              <a:t>you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say  </a:t>
            </a:r>
            <a:r>
              <a:rPr sz="2400" spc="-10" dirty="0">
                <a:latin typeface="Arial"/>
                <a:cs typeface="Arial"/>
              </a:rPr>
              <a:t>“different,” </a:t>
            </a:r>
            <a:r>
              <a:rPr sz="2400" spc="-5" dirty="0">
                <a:latin typeface="Arial"/>
                <a:cs typeface="Arial"/>
              </a:rPr>
              <a:t>then </a:t>
            </a:r>
            <a:r>
              <a:rPr sz="2400" dirty="0">
                <a:latin typeface="Arial"/>
                <a:cs typeface="Arial"/>
              </a:rPr>
              <a:t>say </a:t>
            </a:r>
            <a:r>
              <a:rPr sz="2400" spc="-5" dirty="0">
                <a:latin typeface="Arial"/>
                <a:cs typeface="Arial"/>
              </a:rPr>
              <a:t>which one is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bigger.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197" y="2372937"/>
            <a:ext cx="8250555" cy="2386330"/>
            <a:chOff x="457197" y="2372937"/>
            <a:chExt cx="8250555" cy="2386330"/>
          </a:xfrm>
        </p:grpSpPr>
        <p:sp>
          <p:nvSpPr>
            <p:cNvPr id="3" name="object 3"/>
            <p:cNvSpPr/>
            <p:nvPr/>
          </p:nvSpPr>
          <p:spPr>
            <a:xfrm>
              <a:off x="457197" y="2372950"/>
              <a:ext cx="3539674" cy="23862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67825" y="2372937"/>
              <a:ext cx="3539674" cy="237311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Discussion</a:t>
            </a:r>
            <a:r>
              <a:rPr sz="3600" b="1" spc="-9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Question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550" y="1053708"/>
            <a:ext cx="7758430" cy="11150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"/>
                <a:cs typeface="Arial"/>
              </a:rPr>
              <a:t>Are the </a:t>
            </a:r>
            <a:r>
              <a:rPr sz="2400" dirty="0">
                <a:latin typeface="Arial"/>
                <a:cs typeface="Arial"/>
              </a:rPr>
              <a:t>medians </a:t>
            </a:r>
            <a:r>
              <a:rPr sz="2400" spc="-5" dirty="0">
                <a:latin typeface="Arial"/>
                <a:cs typeface="Arial"/>
              </a:rPr>
              <a:t>of these two distributions the </a:t>
            </a:r>
            <a:r>
              <a:rPr sz="2400" dirty="0">
                <a:latin typeface="Arial"/>
                <a:cs typeface="Arial"/>
              </a:rPr>
              <a:t>same </a:t>
            </a:r>
            <a:r>
              <a:rPr sz="2400" spc="-5" dirty="0">
                <a:latin typeface="Arial"/>
                <a:cs typeface="Arial"/>
              </a:rPr>
              <a:t>or  </a:t>
            </a:r>
            <a:r>
              <a:rPr sz="2400" spc="-10" dirty="0">
                <a:latin typeface="Arial"/>
                <a:cs typeface="Arial"/>
              </a:rPr>
              <a:t>different? </a:t>
            </a:r>
            <a:r>
              <a:rPr sz="2400" spc="-5" dirty="0">
                <a:latin typeface="Arial"/>
                <a:cs typeface="Arial"/>
              </a:rPr>
              <a:t>Are the </a:t>
            </a:r>
            <a:r>
              <a:rPr sz="2400" dirty="0">
                <a:latin typeface="Arial"/>
                <a:cs typeface="Arial"/>
              </a:rPr>
              <a:t>means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same </a:t>
            </a:r>
            <a:r>
              <a:rPr sz="2400" spc="-5" dirty="0">
                <a:latin typeface="Arial"/>
                <a:cs typeface="Arial"/>
              </a:rPr>
              <a:t>or </a:t>
            </a:r>
            <a:r>
              <a:rPr sz="2400" spc="-10" dirty="0">
                <a:latin typeface="Arial"/>
                <a:cs typeface="Arial"/>
              </a:rPr>
              <a:t>different? </a:t>
            </a:r>
            <a:r>
              <a:rPr sz="2400" spc="-5" dirty="0">
                <a:latin typeface="Arial"/>
                <a:cs typeface="Arial"/>
              </a:rPr>
              <a:t>If </a:t>
            </a:r>
            <a:r>
              <a:rPr sz="2400" dirty="0">
                <a:latin typeface="Arial"/>
                <a:cs typeface="Arial"/>
              </a:rPr>
              <a:t>you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say  </a:t>
            </a:r>
            <a:r>
              <a:rPr sz="2400" spc="-10" dirty="0">
                <a:latin typeface="Arial"/>
                <a:cs typeface="Arial"/>
              </a:rPr>
              <a:t>“different,” </a:t>
            </a:r>
            <a:r>
              <a:rPr sz="2400" spc="-5" dirty="0">
                <a:latin typeface="Arial"/>
                <a:cs typeface="Arial"/>
              </a:rPr>
              <a:t>then </a:t>
            </a:r>
            <a:r>
              <a:rPr sz="2400" dirty="0">
                <a:latin typeface="Arial"/>
                <a:cs typeface="Arial"/>
              </a:rPr>
              <a:t>say </a:t>
            </a:r>
            <a:r>
              <a:rPr sz="2400" spc="-5" dirty="0">
                <a:latin typeface="Arial"/>
                <a:cs typeface="Arial"/>
              </a:rPr>
              <a:t>which one is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bigger.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C9A56E5-8D44-4AB7-A9B5-789EBA1FE216}"/>
              </a:ext>
            </a:extLst>
          </p:cNvPr>
          <p:cNvSpPr/>
          <p:nvPr/>
        </p:nvSpPr>
        <p:spPr>
          <a:xfrm>
            <a:off x="1600200" y="424815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A49D92-35D8-44C3-BB86-B2A04CE7D1CE}"/>
              </a:ext>
            </a:extLst>
          </p:cNvPr>
          <p:cNvSpPr/>
          <p:nvPr/>
        </p:nvSpPr>
        <p:spPr>
          <a:xfrm>
            <a:off x="6324600" y="4207329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746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197" y="2372937"/>
            <a:ext cx="8250555" cy="2386330"/>
            <a:chOff x="457197" y="2372937"/>
            <a:chExt cx="8250555" cy="2386330"/>
          </a:xfrm>
        </p:grpSpPr>
        <p:sp>
          <p:nvSpPr>
            <p:cNvPr id="3" name="object 3"/>
            <p:cNvSpPr/>
            <p:nvPr/>
          </p:nvSpPr>
          <p:spPr>
            <a:xfrm>
              <a:off x="457197" y="2372950"/>
              <a:ext cx="3539674" cy="23862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67825" y="2372937"/>
              <a:ext cx="3539674" cy="237311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Discussion</a:t>
            </a:r>
            <a:r>
              <a:rPr sz="3600" b="1" spc="-9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Question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550" y="1053708"/>
            <a:ext cx="7758430" cy="11150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"/>
                <a:cs typeface="Arial"/>
              </a:rPr>
              <a:t>Are the </a:t>
            </a:r>
            <a:r>
              <a:rPr sz="2400" dirty="0">
                <a:latin typeface="Arial"/>
                <a:cs typeface="Arial"/>
              </a:rPr>
              <a:t>medians </a:t>
            </a:r>
            <a:r>
              <a:rPr sz="2400" spc="-5" dirty="0">
                <a:latin typeface="Arial"/>
                <a:cs typeface="Arial"/>
              </a:rPr>
              <a:t>of these two distributions the </a:t>
            </a:r>
            <a:r>
              <a:rPr sz="2400" dirty="0">
                <a:latin typeface="Arial"/>
                <a:cs typeface="Arial"/>
              </a:rPr>
              <a:t>same </a:t>
            </a:r>
            <a:r>
              <a:rPr sz="2400" spc="-5" dirty="0">
                <a:latin typeface="Arial"/>
                <a:cs typeface="Arial"/>
              </a:rPr>
              <a:t>or  </a:t>
            </a:r>
            <a:r>
              <a:rPr sz="2400" spc="-10" dirty="0">
                <a:latin typeface="Arial"/>
                <a:cs typeface="Arial"/>
              </a:rPr>
              <a:t>different? </a:t>
            </a:r>
            <a:r>
              <a:rPr sz="2400" spc="-5" dirty="0">
                <a:latin typeface="Arial"/>
                <a:cs typeface="Arial"/>
              </a:rPr>
              <a:t>Are the </a:t>
            </a:r>
            <a:r>
              <a:rPr sz="2400" dirty="0">
                <a:latin typeface="Arial"/>
                <a:cs typeface="Arial"/>
              </a:rPr>
              <a:t>means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same </a:t>
            </a:r>
            <a:r>
              <a:rPr sz="2400" spc="-5" dirty="0">
                <a:latin typeface="Arial"/>
                <a:cs typeface="Arial"/>
              </a:rPr>
              <a:t>or </a:t>
            </a:r>
            <a:r>
              <a:rPr sz="2400" spc="-10" dirty="0">
                <a:latin typeface="Arial"/>
                <a:cs typeface="Arial"/>
              </a:rPr>
              <a:t>different? </a:t>
            </a:r>
            <a:r>
              <a:rPr sz="2400" spc="-5" dirty="0">
                <a:latin typeface="Arial"/>
                <a:cs typeface="Arial"/>
              </a:rPr>
              <a:t>If </a:t>
            </a:r>
            <a:r>
              <a:rPr sz="2400" dirty="0">
                <a:latin typeface="Arial"/>
                <a:cs typeface="Arial"/>
              </a:rPr>
              <a:t>you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say  </a:t>
            </a:r>
            <a:r>
              <a:rPr sz="2400" spc="-10" dirty="0">
                <a:latin typeface="Arial"/>
                <a:cs typeface="Arial"/>
              </a:rPr>
              <a:t>“different,” </a:t>
            </a:r>
            <a:r>
              <a:rPr sz="2400" spc="-5" dirty="0">
                <a:latin typeface="Arial"/>
                <a:cs typeface="Arial"/>
              </a:rPr>
              <a:t>then </a:t>
            </a:r>
            <a:r>
              <a:rPr sz="2400" dirty="0">
                <a:latin typeface="Arial"/>
                <a:cs typeface="Arial"/>
              </a:rPr>
              <a:t>say </a:t>
            </a:r>
            <a:r>
              <a:rPr sz="2400" spc="-5" dirty="0">
                <a:latin typeface="Arial"/>
                <a:cs typeface="Arial"/>
              </a:rPr>
              <a:t>which one is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bigger.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7E4F5A-4A92-4324-A922-FC6F2C144D70}"/>
              </a:ext>
            </a:extLst>
          </p:cNvPr>
          <p:cNvSpPr/>
          <p:nvPr/>
        </p:nvSpPr>
        <p:spPr>
          <a:xfrm>
            <a:off x="1524000" y="424815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74A4A2-BB36-4D7A-A5F6-9AFB304EB83D}"/>
              </a:ext>
            </a:extLst>
          </p:cNvPr>
          <p:cNvSpPr/>
          <p:nvPr/>
        </p:nvSpPr>
        <p:spPr>
          <a:xfrm>
            <a:off x="6839691" y="4248150"/>
            <a:ext cx="152400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C9A56E5-8D44-4AB7-A9B5-789EBA1FE216}"/>
              </a:ext>
            </a:extLst>
          </p:cNvPr>
          <p:cNvSpPr/>
          <p:nvPr/>
        </p:nvSpPr>
        <p:spPr>
          <a:xfrm>
            <a:off x="1600200" y="4248150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A49D92-35D8-44C3-BB86-B2A04CE7D1CE}"/>
              </a:ext>
            </a:extLst>
          </p:cNvPr>
          <p:cNvSpPr/>
          <p:nvPr/>
        </p:nvSpPr>
        <p:spPr>
          <a:xfrm>
            <a:off x="6324600" y="4207329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645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115" y="2240540"/>
            <a:ext cx="4184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Standard</a:t>
            </a:r>
            <a:r>
              <a:rPr spc="-95" dirty="0"/>
              <a:t> </a:t>
            </a:r>
            <a:r>
              <a:rPr spc="-5" dirty="0"/>
              <a:t>Deviation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1389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Defining</a:t>
            </a:r>
            <a:r>
              <a:rPr spc="-70" dirty="0"/>
              <a:t> </a:t>
            </a:r>
            <a:r>
              <a:rPr spc="-25" dirty="0"/>
              <a:t>Variability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1389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Defining</a:t>
            </a:r>
            <a:r>
              <a:rPr spc="-70" dirty="0"/>
              <a:t> </a:t>
            </a:r>
            <a:r>
              <a:rPr spc="-25" dirty="0"/>
              <a:t>Variability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7894955" cy="143308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Plan A: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“biggest value - smallest</a:t>
            </a:r>
            <a:r>
              <a:rPr sz="2400" spc="-1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value”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Doesn’t tell us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much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about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shape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</a:t>
            </a:r>
            <a:r>
              <a:rPr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distribution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15"/>
              </a:spcBef>
              <a:buClr>
                <a:srgbClr val="C4820D"/>
              </a:buClr>
            </a:pPr>
            <a:r>
              <a:rPr lang="en-US" sz="3600" dirty="0">
                <a:solidFill>
                  <a:srgbClr val="3B7EA1"/>
                </a:solidFill>
                <a:latin typeface="Arial"/>
                <a:cs typeface="Arial"/>
              </a:rPr>
              <a:t>                         </a:t>
            </a:r>
            <a:r>
              <a:rPr lang="en-US"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33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104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1389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Defining</a:t>
            </a:r>
            <a:r>
              <a:rPr spc="-70" dirty="0"/>
              <a:t> </a:t>
            </a:r>
            <a:r>
              <a:rPr spc="-25" dirty="0"/>
              <a:t>Variability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7894955" cy="3608039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Plan A: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“biggest value - smallest</a:t>
            </a:r>
            <a:r>
              <a:rPr sz="2400" spc="-1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value”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Doesn’t tell us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much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about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shape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</a:t>
            </a:r>
            <a:r>
              <a:rPr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distribution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15"/>
              </a:spcBef>
              <a:buClr>
                <a:srgbClr val="C4820D"/>
              </a:buClr>
            </a:pPr>
            <a:r>
              <a:rPr lang="en-US" sz="3600" dirty="0">
                <a:solidFill>
                  <a:srgbClr val="3B7EA1"/>
                </a:solidFill>
                <a:latin typeface="Arial"/>
                <a:cs typeface="Arial"/>
              </a:rPr>
              <a:t>                         </a:t>
            </a:r>
            <a:r>
              <a:rPr lang="en-US"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3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Plan</a:t>
            </a:r>
            <a:r>
              <a:rPr sz="2400" b="1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10" dirty="0">
                <a:solidFill>
                  <a:srgbClr val="3B3B3B"/>
                </a:solidFill>
                <a:latin typeface="Arial"/>
                <a:cs typeface="Arial"/>
              </a:rPr>
              <a:t>B</a:t>
            </a:r>
            <a:r>
              <a:rPr sz="2400" spc="10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Measure variability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around the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mean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Need to figure out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way to quantify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this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 dirty="0">
              <a:latin typeface="Arial"/>
              <a:cs typeface="Arial"/>
            </a:endParaRPr>
          </a:p>
          <a:p>
            <a:pPr marL="188595" algn="ctr">
              <a:lnSpc>
                <a:spcPct val="100000"/>
              </a:lnSpc>
              <a:spcBef>
                <a:spcPts val="1665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505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4712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 </a:t>
            </a:r>
            <a:r>
              <a:rPr dirty="0"/>
              <a:t>a </a:t>
            </a:r>
            <a:r>
              <a:rPr spc="-5" dirty="0"/>
              <a:t>CI for</a:t>
            </a:r>
            <a:r>
              <a:rPr spc="-80" dirty="0"/>
              <a:t> </a:t>
            </a:r>
            <a:r>
              <a:rPr spc="-4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925593"/>
            <a:ext cx="7407275" cy="19038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14960">
              <a:lnSpc>
                <a:spcPct val="100499"/>
              </a:lnSpc>
              <a:spcBef>
                <a:spcPts val="85"/>
              </a:spcBef>
            </a:pP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What if we want to do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hypothesis test, but we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can’t  simulate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under the</a:t>
            </a:r>
            <a:r>
              <a:rPr sz="2400" i="1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null?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Null hypothesis: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Population average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b="1" spc="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latin typeface="Arial"/>
                <a:cs typeface="Arial"/>
              </a:rPr>
              <a:t>30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Alternative hypothesis: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Population average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≠</a:t>
            </a:r>
            <a:r>
              <a:rPr sz="2400" b="1" spc="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latin typeface="Arial"/>
                <a:cs typeface="Arial"/>
              </a:rPr>
              <a:t>30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Cutoff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P-value:</a:t>
            </a:r>
            <a:r>
              <a:rPr sz="2400" spc="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i="1" dirty="0">
                <a:solidFill>
                  <a:srgbClr val="3B3B3B"/>
                </a:solidFill>
                <a:latin typeface="Arial"/>
                <a:cs typeface="Arial"/>
              </a:rPr>
              <a:t>5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%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544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956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</a:t>
            </a:r>
            <a:r>
              <a:rPr spc="-10" dirty="0"/>
              <a:t>Far </a:t>
            </a:r>
            <a:r>
              <a:rPr spc="-5" dirty="0"/>
              <a:t>from the</a:t>
            </a:r>
            <a:r>
              <a:rPr spc="-185" dirty="0"/>
              <a:t> </a:t>
            </a:r>
            <a:r>
              <a:rPr spc="-25" dirty="0"/>
              <a:t>Average?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956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</a:t>
            </a:r>
            <a:r>
              <a:rPr spc="-10" dirty="0"/>
              <a:t>Far </a:t>
            </a:r>
            <a:r>
              <a:rPr spc="-5" dirty="0"/>
              <a:t>from the</a:t>
            </a:r>
            <a:r>
              <a:rPr spc="-185" dirty="0"/>
              <a:t> </a:t>
            </a:r>
            <a:r>
              <a:rPr spc="-25" dirty="0"/>
              <a:t>Average?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780655" cy="12009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Standard deviation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(SD) measures roughly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far</a:t>
            </a:r>
            <a:r>
              <a:rPr sz="2400" spc="-1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 data are from their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4820D"/>
              </a:buClr>
              <a:buFont typeface="Arial"/>
              <a:buChar char="●"/>
            </a:pPr>
            <a:endParaRPr sz="28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27264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956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</a:t>
            </a:r>
            <a:r>
              <a:rPr spc="-10" dirty="0"/>
              <a:t>Far </a:t>
            </a:r>
            <a:r>
              <a:rPr spc="-5" dirty="0"/>
              <a:t>from the</a:t>
            </a:r>
            <a:r>
              <a:rPr spc="-185" dirty="0"/>
              <a:t> </a:t>
            </a:r>
            <a:r>
              <a:rPr spc="-25" dirty="0"/>
              <a:t>Average?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780655" cy="237308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Standard deviation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(SD) measures roughly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far</a:t>
            </a:r>
            <a:r>
              <a:rPr sz="2400" spc="-1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 data are from their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4820D"/>
              </a:buClr>
            </a:pPr>
            <a:endParaRPr sz="33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SD has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units as the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</a:t>
            </a: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44147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956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</a:t>
            </a:r>
            <a:r>
              <a:rPr spc="-10" dirty="0"/>
              <a:t>Far </a:t>
            </a:r>
            <a:r>
              <a:rPr spc="-5" dirty="0"/>
              <a:t>from the</a:t>
            </a:r>
            <a:r>
              <a:rPr spc="-185" dirty="0"/>
              <a:t> </a:t>
            </a:r>
            <a:r>
              <a:rPr spc="-25" dirty="0"/>
              <a:t>Average?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780655" cy="311174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Standard deviation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(SD) measures roughly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far</a:t>
            </a:r>
            <a:r>
              <a:rPr sz="2400" spc="-1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 data are from their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4820D"/>
              </a:buClr>
            </a:pPr>
            <a:endParaRPr sz="33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SD has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units as the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</a:t>
            </a: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SD = root mean square of deviations from average</a:t>
            </a: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          5      4         3                2                       1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35600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8055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Why </a:t>
            </a:r>
            <a:r>
              <a:rPr spc="-5" dirty="0"/>
              <a:t>Use the</a:t>
            </a:r>
            <a:r>
              <a:rPr spc="-85" dirty="0"/>
              <a:t> </a:t>
            </a:r>
            <a:r>
              <a:rPr spc="-5" dirty="0"/>
              <a:t>SD?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8055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Why </a:t>
            </a:r>
            <a:r>
              <a:rPr spc="-5" dirty="0"/>
              <a:t>Use the</a:t>
            </a:r>
            <a:r>
              <a:rPr spc="-85" dirty="0"/>
              <a:t> </a:t>
            </a:r>
            <a:r>
              <a:rPr spc="-5" dirty="0"/>
              <a:t>SD?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81082"/>
            <a:ext cx="7940675" cy="29753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950" dirty="0"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b="1" dirty="0">
                <a:solidFill>
                  <a:srgbClr val="3B3B3B"/>
                </a:solidFill>
                <a:latin typeface="Arial"/>
                <a:cs typeface="Arial"/>
              </a:rPr>
              <a:t>first</a:t>
            </a:r>
            <a:r>
              <a:rPr sz="2400" b="1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reason: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850"/>
              </a:lnSpc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matter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what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shape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distribution,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865"/>
              </a:lnSpc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bulk of the data are in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range “average ± 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few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SDs”</a:t>
            </a: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2700" dirty="0">
              <a:latin typeface="Arial"/>
              <a:cs typeface="Arial"/>
            </a:endParaRPr>
          </a:p>
          <a:p>
            <a:pPr marL="586740" lvl="1" indent="-413384">
              <a:lnSpc>
                <a:spcPts val="2865"/>
              </a:lnSpc>
              <a:spcBef>
                <a:spcPts val="2035"/>
              </a:spcBef>
              <a:buClr>
                <a:srgbClr val="C4820D"/>
              </a:buClr>
              <a:buChar char="●"/>
              <a:tabLst>
                <a:tab pos="586740" algn="l"/>
                <a:tab pos="587375" algn="l"/>
              </a:tabLst>
            </a:pPr>
            <a:r>
              <a:rPr lang="en-US" sz="2400" b="1" spc="-5" dirty="0">
                <a:latin typeface="Arial"/>
                <a:cs typeface="Arial"/>
              </a:rPr>
              <a:t>The second</a:t>
            </a:r>
            <a:r>
              <a:rPr lang="en-US" sz="2400" b="1" spc="-15" dirty="0">
                <a:latin typeface="Arial"/>
                <a:cs typeface="Arial"/>
              </a:rPr>
              <a:t> </a:t>
            </a:r>
            <a:r>
              <a:rPr lang="en-US" sz="2400" b="1" spc="-5" dirty="0">
                <a:latin typeface="Arial"/>
                <a:cs typeface="Arial"/>
              </a:rPr>
              <a:t>reason:</a:t>
            </a:r>
            <a:endParaRPr lang="en-US" sz="2400" dirty="0">
              <a:latin typeface="Arial"/>
              <a:cs typeface="Arial"/>
            </a:endParaRPr>
          </a:p>
          <a:p>
            <a:pPr marL="129539">
              <a:lnSpc>
                <a:spcPts val="2865"/>
              </a:lnSpc>
            </a:pPr>
            <a:r>
              <a:rPr lang="en-US" sz="2400" spc="-5" dirty="0">
                <a:latin typeface="Arial"/>
                <a:cs typeface="Arial"/>
              </a:rPr>
              <a:t>Coming up next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time.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54967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7621" y="2240540"/>
            <a:ext cx="5083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Chebyshev's</a:t>
            </a:r>
            <a:r>
              <a:rPr spc="-90" dirty="0"/>
              <a:t> </a:t>
            </a:r>
            <a:r>
              <a:rPr spc="-5" dirty="0"/>
              <a:t>Inequality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082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Big are Most of the</a:t>
            </a:r>
            <a:r>
              <a:rPr spc="-75" dirty="0"/>
              <a:t> </a:t>
            </a:r>
            <a:r>
              <a:rPr spc="-35" dirty="0"/>
              <a:t>Values?</a:t>
            </a:r>
          </a:p>
        </p:txBody>
      </p:sp>
    </p:spTree>
    <p:extLst>
      <p:ext uri="{BB962C8B-B14F-4D97-AF65-F5344CB8AC3E}">
        <p14:creationId xmlns:p14="http://schemas.microsoft.com/office/powerpoint/2010/main" val="40085398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082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Big are Most of the</a:t>
            </a:r>
            <a:r>
              <a:rPr spc="-75" dirty="0"/>
              <a:t> </a:t>
            </a:r>
            <a:r>
              <a:rPr spc="-35" dirty="0"/>
              <a:t>Values?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7940675" cy="1922962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spcBef>
                <a:spcPts val="595"/>
              </a:spcBef>
            </a:pPr>
            <a:r>
              <a:rPr lang="en-US" sz="2400" b="1" spc="-15" dirty="0">
                <a:solidFill>
                  <a:srgbClr val="434343"/>
                </a:solidFill>
                <a:latin typeface="Arial"/>
                <a:cs typeface="Arial"/>
              </a:rPr>
              <a:t>Chebyshev’s</a:t>
            </a:r>
            <a:r>
              <a:rPr lang="en-US" sz="2400" b="1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rgbClr val="434343"/>
                </a:solidFill>
                <a:latin typeface="Arial"/>
                <a:cs typeface="Arial"/>
              </a:rPr>
              <a:t>Inequality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No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matter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what the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shape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of the</a:t>
            </a:r>
            <a:r>
              <a:rPr sz="2400" i="1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distribution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,</a:t>
            </a: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37275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082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Big are Most of the</a:t>
            </a:r>
            <a:r>
              <a:rPr spc="-75" dirty="0"/>
              <a:t> </a:t>
            </a:r>
            <a:r>
              <a:rPr spc="-35" dirty="0"/>
              <a:t>Values?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7940675" cy="2661626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spcBef>
                <a:spcPts val="595"/>
              </a:spcBef>
            </a:pPr>
            <a:r>
              <a:rPr lang="en-US" sz="2400" b="1" spc="-15" dirty="0">
                <a:solidFill>
                  <a:srgbClr val="434343"/>
                </a:solidFill>
                <a:latin typeface="Arial"/>
                <a:cs typeface="Arial"/>
              </a:rPr>
              <a:t>Chebyshev’s</a:t>
            </a:r>
            <a:r>
              <a:rPr lang="en-US" sz="2400" b="1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rgbClr val="434343"/>
                </a:solidFill>
                <a:latin typeface="Arial"/>
                <a:cs typeface="Arial"/>
              </a:rPr>
              <a:t>Inequality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No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matter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what the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shape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of the</a:t>
            </a:r>
            <a:r>
              <a:rPr sz="2400" i="1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distribution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,</a:t>
            </a: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endParaRPr sz="2400" dirty="0">
              <a:latin typeface="Arial"/>
              <a:cs typeface="Arial"/>
            </a:endParaRPr>
          </a:p>
          <a:p>
            <a:pPr marL="424815" marR="0" lvl="0" indent="-412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bulk of the data are in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range “average ± 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few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SDs”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809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4712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 </a:t>
            </a:r>
            <a:r>
              <a:rPr dirty="0"/>
              <a:t>a </a:t>
            </a:r>
            <a:r>
              <a:rPr spc="-5" dirty="0"/>
              <a:t>CI for</a:t>
            </a:r>
            <a:r>
              <a:rPr spc="-80" dirty="0"/>
              <a:t> </a:t>
            </a:r>
            <a:r>
              <a:rPr spc="-4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925593"/>
            <a:ext cx="7407275" cy="37211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14960">
              <a:lnSpc>
                <a:spcPct val="100499"/>
              </a:lnSpc>
              <a:spcBef>
                <a:spcPts val="85"/>
              </a:spcBef>
            </a:pP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What if we want to do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hypothesis test, but we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can’t  simulate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under the</a:t>
            </a:r>
            <a:r>
              <a:rPr sz="2400" i="1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null?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Null hypothesis: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Population average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b="1" spc="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latin typeface="Arial"/>
                <a:cs typeface="Arial"/>
              </a:rPr>
              <a:t>30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Alternative hypothesis: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Population average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≠</a:t>
            </a:r>
            <a:r>
              <a:rPr sz="2400" b="1" spc="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latin typeface="Arial"/>
                <a:cs typeface="Arial"/>
              </a:rPr>
              <a:t>30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Cutoff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for P-value:</a:t>
            </a:r>
            <a:r>
              <a:rPr sz="2400" spc="5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i="1" dirty="0">
                <a:solidFill>
                  <a:srgbClr val="3B3B3B"/>
                </a:solidFill>
                <a:latin typeface="Arial"/>
                <a:cs typeface="Arial"/>
              </a:rPr>
              <a:t>5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%</a:t>
            </a:r>
            <a:endParaRPr sz="2400" dirty="0">
              <a:latin typeface="Arial"/>
              <a:cs typeface="Arial"/>
            </a:endParaRPr>
          </a:p>
          <a:p>
            <a:pPr marL="469900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Method:</a:t>
            </a:r>
            <a:endParaRPr sz="2400" dirty="0">
              <a:latin typeface="Arial"/>
              <a:cs typeface="Arial"/>
            </a:endParaRPr>
          </a:p>
          <a:p>
            <a:pPr marL="927100" marR="5080" lvl="1" indent="-41275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Char char="○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Construct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(100-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)% confidence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interval for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 population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</a:t>
            </a:r>
            <a:endParaRPr sz="2400" dirty="0">
              <a:latin typeface="Arial"/>
              <a:cs typeface="Arial"/>
            </a:endParaRPr>
          </a:p>
          <a:p>
            <a:pPr marL="927100" lvl="1" indent="-412750">
              <a:lnSpc>
                <a:spcPts val="2745"/>
              </a:lnSpc>
              <a:buClr>
                <a:srgbClr val="C4820D"/>
              </a:buClr>
              <a:buChar char="○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x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not in the interval,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reject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null</a:t>
            </a:r>
            <a:endParaRPr sz="2400" dirty="0">
              <a:latin typeface="Arial"/>
              <a:cs typeface="Arial"/>
            </a:endParaRPr>
          </a:p>
          <a:p>
            <a:pPr marL="927100" lvl="1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x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in the interval,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can’t reject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null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765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082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Big are Most of the</a:t>
            </a:r>
            <a:r>
              <a:rPr spc="-75" dirty="0"/>
              <a:t> </a:t>
            </a:r>
            <a:r>
              <a:rPr spc="-35" dirty="0"/>
              <a:t>Values?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7940675" cy="340029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spcBef>
                <a:spcPts val="595"/>
              </a:spcBef>
            </a:pPr>
            <a:r>
              <a:rPr lang="en-US" sz="2400" b="1" spc="-15" dirty="0">
                <a:solidFill>
                  <a:srgbClr val="434343"/>
                </a:solidFill>
                <a:latin typeface="Arial"/>
                <a:cs typeface="Arial"/>
              </a:rPr>
              <a:t>Chebyshev’s</a:t>
            </a:r>
            <a:r>
              <a:rPr lang="en-US" sz="2400" b="1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rgbClr val="434343"/>
                </a:solidFill>
                <a:latin typeface="Arial"/>
                <a:cs typeface="Arial"/>
              </a:rPr>
              <a:t>Inequality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No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matter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what the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shape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of the</a:t>
            </a:r>
            <a:r>
              <a:rPr sz="2400" i="1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distribution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,</a:t>
            </a: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endParaRPr sz="2400" dirty="0">
              <a:latin typeface="Arial"/>
              <a:cs typeface="Arial"/>
            </a:endParaRPr>
          </a:p>
          <a:p>
            <a:pPr marL="424815" marR="0" lvl="0" indent="-412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bulk of the data are in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range “average ± 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few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SDs”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00" dirty="0">
              <a:latin typeface="Arial"/>
              <a:cs typeface="Arial"/>
            </a:endParaRPr>
          </a:p>
          <a:p>
            <a:pPr marL="424815" marR="0" lvl="0" indent="-412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D"/>
              </a:buClr>
              <a:buSzTx/>
              <a:buFontTx/>
              <a:buChar char="●"/>
              <a:tabLst>
                <a:tab pos="424815" algn="l"/>
                <a:tab pos="425450" algn="l"/>
              </a:tabLst>
              <a:defRPr/>
            </a:pPr>
            <a:r>
              <a:rPr sz="2400" spc="-5" dirty="0">
                <a:solidFill>
                  <a:srgbClr val="434343"/>
                </a:solidFill>
                <a:latin typeface="Arial"/>
                <a:cs typeface="Arial"/>
              </a:rPr>
              <a:t>the proportion of </a:t>
            </a:r>
            <a:r>
              <a:rPr sz="2400" dirty="0">
                <a:solidFill>
                  <a:srgbClr val="434343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434343"/>
                </a:solidFill>
                <a:latin typeface="Arial"/>
                <a:cs typeface="Arial"/>
              </a:rPr>
              <a:t>in the </a:t>
            </a:r>
            <a:r>
              <a:rPr sz="2400" dirty="0">
                <a:solidFill>
                  <a:srgbClr val="434343"/>
                </a:solidFill>
                <a:latin typeface="Arial"/>
                <a:cs typeface="Arial"/>
              </a:rPr>
              <a:t>range “average ± </a:t>
            </a:r>
            <a:r>
              <a:rPr sz="2400" i="1" dirty="0">
                <a:solidFill>
                  <a:srgbClr val="434343"/>
                </a:solidFill>
                <a:latin typeface="Arial"/>
                <a:cs typeface="Arial"/>
              </a:rPr>
              <a:t>z </a:t>
            </a:r>
            <a:r>
              <a:rPr sz="2400" spc="-5" dirty="0">
                <a:solidFill>
                  <a:srgbClr val="434343"/>
                </a:solidFill>
                <a:latin typeface="Arial"/>
                <a:cs typeface="Arial"/>
              </a:rPr>
              <a:t>SDs”</a:t>
            </a:r>
            <a:r>
              <a:rPr sz="24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34343"/>
                </a:solidFill>
                <a:latin typeface="Arial"/>
                <a:cs typeface="Arial"/>
              </a:rPr>
              <a:t>at least </a:t>
            </a:r>
            <a:r>
              <a:rPr sz="2400" b="1" dirty="0">
                <a:solidFill>
                  <a:schemeClr val="accent2"/>
                </a:solidFill>
                <a:latin typeface="Arial"/>
                <a:cs typeface="Arial"/>
              </a:rPr>
              <a:t>1 -</a:t>
            </a:r>
            <a:r>
              <a:rPr sz="2400" b="1" spc="-2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accent2"/>
                </a:solidFill>
                <a:latin typeface="Arial"/>
                <a:cs typeface="Arial"/>
              </a:rPr>
              <a:t>1/</a:t>
            </a:r>
            <a:r>
              <a:rPr sz="2400" b="1" i="1" dirty="0">
                <a:solidFill>
                  <a:schemeClr val="accent2"/>
                </a:solidFill>
                <a:latin typeface="Arial"/>
                <a:cs typeface="Arial"/>
              </a:rPr>
              <a:t>z</a:t>
            </a:r>
            <a:r>
              <a:rPr sz="2400" b="1" dirty="0">
                <a:solidFill>
                  <a:schemeClr val="accent2"/>
                </a:solidFill>
                <a:latin typeface="Arial"/>
                <a:cs typeface="Arial"/>
              </a:rPr>
              <a:t>²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656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Chebyshev’s</a:t>
            </a:r>
            <a:r>
              <a:rPr spc="-60" dirty="0"/>
              <a:t> </a:t>
            </a:r>
            <a:r>
              <a:rPr spc="-5" dirty="0"/>
              <a:t>Bounds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881146"/>
              </p:ext>
            </p:extLst>
          </p:nvPr>
        </p:nvGraphicFramePr>
        <p:xfrm>
          <a:off x="947737" y="1030312"/>
          <a:ext cx="7239635" cy="2723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3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6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799">
                <a:tc>
                  <a:txBody>
                    <a:bodyPr/>
                    <a:lstStyle/>
                    <a:p>
                      <a:pPr marL="8953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Range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Proportion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  <a:tabLst>
                          <a:tab pos="2268220" algn="l"/>
                        </a:tabLst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  <a:tabLst>
                          <a:tab pos="2268220" algn="l"/>
                        </a:tabLst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  <a:tabLst>
                          <a:tab pos="2353310" algn="l"/>
                        </a:tabLst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70236" y="3761618"/>
            <a:ext cx="6896100" cy="89916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No matter what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distribution looks</a:t>
            </a:r>
            <a:r>
              <a:rPr sz="24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like</a:t>
            </a:r>
            <a:endParaRPr sz="2400">
              <a:latin typeface="Arial"/>
              <a:cs typeface="Arial"/>
            </a:endParaRPr>
          </a:p>
          <a:p>
            <a:pPr marL="5866765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36680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656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Chebyshev’s</a:t>
            </a:r>
            <a:r>
              <a:rPr spc="-60" dirty="0"/>
              <a:t> </a:t>
            </a:r>
            <a:r>
              <a:rPr spc="-5" dirty="0"/>
              <a:t>Bounds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7737" y="1030312"/>
          <a:ext cx="7239635" cy="2723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3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6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799">
                <a:tc>
                  <a:txBody>
                    <a:bodyPr/>
                    <a:lstStyle/>
                    <a:p>
                      <a:pPr marL="8953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Range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Proportion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average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± 2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SDs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  <a:tabLst>
                          <a:tab pos="226822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at least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1 -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1/4	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(75%)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  <a:tabLst>
                          <a:tab pos="2268220" algn="l"/>
                        </a:tabLst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  <a:tabLst>
                          <a:tab pos="2353310" algn="l"/>
                        </a:tabLst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70236" y="3761618"/>
            <a:ext cx="6896100" cy="89916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No matter what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distribution looks</a:t>
            </a:r>
            <a:r>
              <a:rPr sz="24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like</a:t>
            </a:r>
            <a:endParaRPr sz="2400">
              <a:latin typeface="Arial"/>
              <a:cs typeface="Arial"/>
            </a:endParaRPr>
          </a:p>
          <a:p>
            <a:pPr marL="5866765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31805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656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Chebyshev’s</a:t>
            </a:r>
            <a:r>
              <a:rPr spc="-60" dirty="0"/>
              <a:t> </a:t>
            </a:r>
            <a:r>
              <a:rPr spc="-5" dirty="0"/>
              <a:t>Bounds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7737" y="1030312"/>
          <a:ext cx="7239635" cy="2723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3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6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799">
                <a:tc>
                  <a:txBody>
                    <a:bodyPr/>
                    <a:lstStyle/>
                    <a:p>
                      <a:pPr marL="8953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Range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Proportion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average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± 2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SDs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  <a:tabLst>
                          <a:tab pos="226822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at least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1 -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1/4	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(75%)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average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± 3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SDs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  <a:tabLst>
                          <a:tab pos="226822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at least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1 -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1/9	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(88.888…%)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  <a:tabLst>
                          <a:tab pos="2353310" algn="l"/>
                        </a:tabLst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70236" y="3761618"/>
            <a:ext cx="6896100" cy="89916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No matter what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distribution looks</a:t>
            </a:r>
            <a:r>
              <a:rPr sz="24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like</a:t>
            </a:r>
            <a:endParaRPr sz="2400">
              <a:latin typeface="Arial"/>
              <a:cs typeface="Arial"/>
            </a:endParaRPr>
          </a:p>
          <a:p>
            <a:pPr marL="5866765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42564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656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Chebyshev’s</a:t>
            </a:r>
            <a:r>
              <a:rPr spc="-60" dirty="0"/>
              <a:t> </a:t>
            </a:r>
            <a:r>
              <a:rPr spc="-5" dirty="0"/>
              <a:t>Bounds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7737" y="1030312"/>
          <a:ext cx="7239635" cy="2723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3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6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799">
                <a:tc>
                  <a:txBody>
                    <a:bodyPr/>
                    <a:lstStyle/>
                    <a:p>
                      <a:pPr marL="8953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Range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Proportion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average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± 2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SDs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  <a:tabLst>
                          <a:tab pos="226822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at least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1 -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1/4	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(75%)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average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± 3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SDs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  <a:tabLst>
                          <a:tab pos="226822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at least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1 -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1/9	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(88.888…%)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average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± 4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SDs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at least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1 -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1/16</a:t>
                      </a:r>
                      <a:r>
                        <a:rPr sz="2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(93.75%)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  <a:tabLst>
                          <a:tab pos="2353310" algn="l"/>
                        </a:tabLst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70236" y="3761618"/>
            <a:ext cx="6896100" cy="89916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No matter what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distribution looks</a:t>
            </a:r>
            <a:r>
              <a:rPr sz="24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like</a:t>
            </a:r>
            <a:endParaRPr sz="2400">
              <a:latin typeface="Arial"/>
              <a:cs typeface="Arial"/>
            </a:endParaRPr>
          </a:p>
          <a:p>
            <a:pPr marL="5866765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13605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656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Chebyshev’s</a:t>
            </a:r>
            <a:r>
              <a:rPr spc="-60" dirty="0"/>
              <a:t> </a:t>
            </a:r>
            <a:r>
              <a:rPr spc="-5" dirty="0"/>
              <a:t>Bounds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7737" y="1030312"/>
          <a:ext cx="7239635" cy="2723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3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6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799">
                <a:tc>
                  <a:txBody>
                    <a:bodyPr/>
                    <a:lstStyle/>
                    <a:p>
                      <a:pPr marL="8953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Range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Proportion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average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± 2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SDs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  <a:tabLst>
                          <a:tab pos="226822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at least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1 -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1/4	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(75%)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average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± 3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SDs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  <a:tabLst>
                          <a:tab pos="226822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at least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1 -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1/9	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(88.888…%)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average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± 4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SDs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at least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1 -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1/16</a:t>
                      </a:r>
                      <a:r>
                        <a:rPr sz="2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(93.75%)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average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± 5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SDs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80"/>
                        </a:spcBef>
                        <a:tabLst>
                          <a:tab pos="235331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at least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1 -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1/25	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(96%)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70236" y="3761618"/>
            <a:ext cx="6896100" cy="89916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No matter what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distribution looks</a:t>
            </a:r>
            <a:r>
              <a:rPr sz="24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like</a:t>
            </a:r>
            <a:endParaRPr sz="2400">
              <a:latin typeface="Arial"/>
              <a:cs typeface="Arial"/>
            </a:endParaRPr>
          </a:p>
          <a:p>
            <a:pPr marL="5866765">
              <a:lnSpc>
                <a:spcPct val="100000"/>
              </a:lnSpc>
              <a:spcBef>
                <a:spcPts val="56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67085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3538" y="2240540"/>
            <a:ext cx="32689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Standard</a:t>
            </a:r>
            <a:r>
              <a:rPr spc="-95" dirty="0"/>
              <a:t> </a:t>
            </a:r>
            <a:r>
              <a:rPr spc="-5" dirty="0"/>
              <a:t>Units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2689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Standard</a:t>
            </a:r>
            <a:r>
              <a:rPr spc="-95" dirty="0"/>
              <a:t> </a:t>
            </a:r>
            <a:r>
              <a:rPr spc="-5" dirty="0"/>
              <a:t>Units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2689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Standard</a:t>
            </a:r>
            <a:r>
              <a:rPr spc="-95" dirty="0"/>
              <a:t> </a:t>
            </a:r>
            <a:r>
              <a:rPr spc="-5" dirty="0"/>
              <a:t>Units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4287"/>
            <a:ext cx="4805680" cy="87503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6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many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SDs above</a:t>
            </a:r>
            <a:r>
              <a:rPr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average?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z =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(value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sz="2400" b="1" i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average)/SD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1275" y="4147008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201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2689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Standard</a:t>
            </a:r>
            <a:r>
              <a:rPr spc="-95" dirty="0"/>
              <a:t> </a:t>
            </a:r>
            <a:r>
              <a:rPr spc="-5" dirty="0"/>
              <a:t>Units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4287"/>
            <a:ext cx="4805680" cy="87503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6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many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SDs above</a:t>
            </a:r>
            <a:r>
              <a:rPr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average?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z =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(value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sz="2400" b="1" i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average)/SD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924" y="1883918"/>
            <a:ext cx="5216476" cy="1714828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20"/>
              </a:spcBef>
              <a:buClr>
                <a:srgbClr val="C4820D"/>
              </a:buClr>
              <a:buChar char="○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Negative</a:t>
            </a:r>
            <a:r>
              <a:rPr sz="24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z: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 value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below average 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Char char="○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Positive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z: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  value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above average 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spcBef>
                <a:spcPts val="420"/>
              </a:spcBef>
              <a:buClr>
                <a:srgbClr val="C4820D"/>
              </a:buClr>
              <a:buFontTx/>
              <a:buChar char="○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z =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0: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        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value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equal to</a:t>
            </a:r>
            <a:r>
              <a:rPr lang="en-US"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average</a:t>
            </a:r>
            <a:endParaRPr lang="en-US"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Char char="○"/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1275" y="4147008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328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47129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Review of the median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530225" y="925593"/>
            <a:ext cx="7407275" cy="124713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900" indent="-412750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b="1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57150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en-US" sz="2400" b="1" spc="-5" dirty="0">
              <a:solidFill>
                <a:srgbClr val="3B3B3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21585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2689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Standard</a:t>
            </a:r>
            <a:r>
              <a:rPr spc="-95" dirty="0"/>
              <a:t> </a:t>
            </a:r>
            <a:r>
              <a:rPr spc="-5" dirty="0"/>
              <a:t>Units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4287"/>
            <a:ext cx="4805680" cy="87503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6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many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SDs above</a:t>
            </a:r>
            <a:r>
              <a:rPr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average?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z =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(value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sz="2400" b="1" i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average)/SD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924" y="1883918"/>
            <a:ext cx="5216476" cy="1714828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20"/>
              </a:spcBef>
              <a:buClr>
                <a:srgbClr val="C4820D"/>
              </a:buClr>
              <a:buChar char="○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Negative</a:t>
            </a:r>
            <a:r>
              <a:rPr sz="24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z: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 value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below average 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Char char="○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Positive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z: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  value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above average 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spcBef>
                <a:spcPts val="420"/>
              </a:spcBef>
              <a:buClr>
                <a:srgbClr val="C4820D"/>
              </a:buClr>
              <a:buFontTx/>
              <a:buChar char="○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z =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0: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        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value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equal to</a:t>
            </a:r>
            <a:r>
              <a:rPr lang="en-US"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average</a:t>
            </a:r>
            <a:endParaRPr lang="en-US"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Char char="○"/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724" y="3141218"/>
            <a:ext cx="7976870" cy="436017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2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When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 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standard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units: average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0, SD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1275" y="4147008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75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2689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Standard</a:t>
            </a:r>
            <a:r>
              <a:rPr spc="-95" dirty="0"/>
              <a:t> </a:t>
            </a:r>
            <a:r>
              <a:rPr spc="-5" dirty="0"/>
              <a:t>Units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4287"/>
            <a:ext cx="4805680" cy="87503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6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many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SDs above</a:t>
            </a:r>
            <a:r>
              <a:rPr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average?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z =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(value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sz="2400" b="1" i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average)/SD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924" y="1883918"/>
            <a:ext cx="5216476" cy="1714828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20"/>
              </a:spcBef>
              <a:buClr>
                <a:srgbClr val="C4820D"/>
              </a:buClr>
              <a:buChar char="○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Negative</a:t>
            </a:r>
            <a:r>
              <a:rPr sz="24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z: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 value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below average 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Char char="○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Positive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z: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  value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above average 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spcBef>
                <a:spcPts val="420"/>
              </a:spcBef>
              <a:buClr>
                <a:srgbClr val="C4820D"/>
              </a:buClr>
              <a:buFontTx/>
              <a:buChar char="○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z =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0: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         </a:t>
            </a:r>
            <a:r>
              <a:rPr lang="en-US" sz="2400" dirty="0">
                <a:solidFill>
                  <a:srgbClr val="3B3B3B"/>
                </a:solidFill>
                <a:latin typeface="Arial"/>
                <a:cs typeface="Arial"/>
              </a:rPr>
              <a:t>value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equal to</a:t>
            </a:r>
            <a:r>
              <a:rPr lang="en-US"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average</a:t>
            </a:r>
            <a:endParaRPr lang="en-US"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Char char="○"/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724" y="3141218"/>
            <a:ext cx="7976870" cy="1225977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2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When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 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standard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units: average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0, SD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1</a:t>
            </a: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Chebyshev: At least 96% of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z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</a:t>
            </a:r>
            <a:r>
              <a:rPr sz="2400" spc="-1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between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 -5 and 5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1275" y="4147008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7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4525" y="881875"/>
            <a:ext cx="3684274" cy="3849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90" dirty="0"/>
              <a:t> </a:t>
            </a:r>
            <a:r>
              <a:rPr spc="-5" dirty="0"/>
              <a:t>Question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6308" y="1093342"/>
            <a:ext cx="3145790" cy="344042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56210" marR="240029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Find whole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numbers  that are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close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>
              <a:latin typeface="Arial"/>
              <a:cs typeface="Arial"/>
            </a:endParaRPr>
          </a:p>
          <a:p>
            <a:pPr marL="613410" indent="-601345">
              <a:lnSpc>
                <a:spcPct val="100000"/>
              </a:lnSpc>
              <a:buClr>
                <a:srgbClr val="C4820D"/>
              </a:buClr>
              <a:buAutoNum type="alphaLcParenBoth"/>
              <a:tabLst>
                <a:tab pos="613410" algn="l"/>
                <a:tab pos="614045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average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age</a:t>
            </a:r>
            <a:endParaRPr sz="2400">
              <a:latin typeface="Arial"/>
              <a:cs typeface="Arial"/>
            </a:endParaRPr>
          </a:p>
          <a:p>
            <a:pPr marL="613410" marR="5080" indent="-613410">
              <a:lnSpc>
                <a:spcPts val="7659"/>
              </a:lnSpc>
              <a:spcBef>
                <a:spcPts val="140"/>
              </a:spcBef>
              <a:buClr>
                <a:srgbClr val="C4820D"/>
              </a:buClr>
              <a:buAutoNum type="alphaLcParenBoth"/>
              <a:tabLst>
                <a:tab pos="613410" algn="l"/>
                <a:tab pos="614045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SD of the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ages </a:t>
            </a:r>
            <a:r>
              <a:rPr sz="2400" spc="-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47129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Review of the median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530225" y="925593"/>
            <a:ext cx="7407275" cy="241925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900" indent="-412750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lang="en-US" sz="2400" b="1" i="1" spc="-5" dirty="0" err="1">
                <a:solidFill>
                  <a:schemeClr val="accent1"/>
                </a:solidFill>
                <a:latin typeface="Arial"/>
                <a:cs typeface="Arial"/>
              </a:rPr>
              <a:t>xth</a:t>
            </a:r>
            <a:r>
              <a:rPr lang="en-US" sz="2400" b="1" i="1" spc="-5" dirty="0">
                <a:solidFill>
                  <a:schemeClr val="accent1"/>
                </a:solidFill>
                <a:latin typeface="Arial"/>
                <a:cs typeface="Arial"/>
              </a:rPr>
              <a:t> percentile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of a collection is the smallest value in the collection that is at least as large as x% of all the values.</a:t>
            </a:r>
          </a:p>
          <a:p>
            <a:pPr marL="469900" indent="-412750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b="1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57150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en-US" sz="2400" b="1" spc="-5" dirty="0">
              <a:solidFill>
                <a:srgbClr val="3B3B3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223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47129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Review of the median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530225" y="925593"/>
            <a:ext cx="7407275" cy="285270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900" indent="-412750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lang="en-US" sz="2400" b="1" i="1" spc="-5" dirty="0" err="1">
                <a:solidFill>
                  <a:schemeClr val="accent1"/>
                </a:solidFill>
                <a:latin typeface="Arial"/>
                <a:cs typeface="Arial"/>
              </a:rPr>
              <a:t>xth</a:t>
            </a:r>
            <a:r>
              <a:rPr lang="en-US" sz="2400" b="1" i="1" spc="-5" dirty="0">
                <a:solidFill>
                  <a:schemeClr val="accent1"/>
                </a:solidFill>
                <a:latin typeface="Arial"/>
                <a:cs typeface="Arial"/>
              </a:rPr>
              <a:t> percentile 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of a collection is the smallest value in the collection that is at least as large as x% of all the values.</a:t>
            </a:r>
          </a:p>
          <a:p>
            <a:pPr marL="469900" indent="-412750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Python Function - percentile(</a:t>
            </a:r>
            <a:r>
              <a:rPr lang="en-US" sz="2400" spc="-5" dirty="0" err="1">
                <a:solidFill>
                  <a:srgbClr val="3B3B3B"/>
                </a:solidFill>
                <a:latin typeface="Arial"/>
                <a:cs typeface="Arial"/>
              </a:rPr>
              <a:t>x,value_array</a:t>
            </a:r>
            <a:r>
              <a:rPr lang="en-US" sz="2400" spc="-5" dirty="0">
                <a:solidFill>
                  <a:srgbClr val="3B3B3B"/>
                </a:solidFill>
                <a:latin typeface="Arial"/>
                <a:cs typeface="Arial"/>
              </a:rPr>
              <a:t>)</a:t>
            </a:r>
          </a:p>
          <a:p>
            <a:pPr marL="469900" indent="-412750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endParaRPr lang="en-US" sz="2400" b="1" spc="-5" dirty="0">
              <a:solidFill>
                <a:srgbClr val="3B3B3B"/>
              </a:solidFill>
              <a:latin typeface="Arial"/>
              <a:cs typeface="Arial"/>
            </a:endParaRPr>
          </a:p>
          <a:p>
            <a:pPr marL="57150">
              <a:lnSpc>
                <a:spcPct val="100000"/>
              </a:lnSpc>
              <a:spcBef>
                <a:spcPts val="450"/>
              </a:spcBef>
              <a:buClr>
                <a:srgbClr val="C4820D"/>
              </a:buClr>
              <a:tabLst>
                <a:tab pos="469265" algn="l"/>
                <a:tab pos="469900" algn="l"/>
              </a:tabLst>
            </a:pPr>
            <a:endParaRPr lang="en-US" sz="2400" b="1" spc="-5" dirty="0">
              <a:solidFill>
                <a:srgbClr val="3B3B3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690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1402</TotalTime>
  <Words>5276</Words>
  <Application>Microsoft Office PowerPoint</Application>
  <PresentationFormat>On-screen Show (16:9)</PresentationFormat>
  <Paragraphs>701</Paragraphs>
  <Slides>72</Slides>
  <Notes>71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5" baseType="lpstr">
      <vt:lpstr>Arial</vt:lpstr>
      <vt:lpstr>Calibri</vt:lpstr>
      <vt:lpstr>Office Theme</vt:lpstr>
      <vt:lpstr>Center and Spread</vt:lpstr>
      <vt:lpstr>Confidence Intervals For Testing</vt:lpstr>
      <vt:lpstr>Using a CI for Testing</vt:lpstr>
      <vt:lpstr>Using a CI for Testing</vt:lpstr>
      <vt:lpstr>Using a CI for Testing</vt:lpstr>
      <vt:lpstr>Using a CI for Testing</vt:lpstr>
      <vt:lpstr>Review of the median</vt:lpstr>
      <vt:lpstr>Review of the median</vt:lpstr>
      <vt:lpstr>Review of the median</vt:lpstr>
      <vt:lpstr>Review of the median</vt:lpstr>
      <vt:lpstr>Review of the median</vt:lpstr>
      <vt:lpstr>Review of the median</vt:lpstr>
      <vt:lpstr>Center and Spread</vt:lpstr>
      <vt:lpstr>Questions</vt:lpstr>
      <vt:lpstr>Questions</vt:lpstr>
      <vt:lpstr>Questions</vt:lpstr>
      <vt:lpstr>Questions</vt:lpstr>
      <vt:lpstr>Questions</vt:lpstr>
      <vt:lpstr>Questions</vt:lpstr>
      <vt:lpstr>Average</vt:lpstr>
      <vt:lpstr>What is the Average?</vt:lpstr>
      <vt:lpstr>What is the Average?</vt:lpstr>
      <vt:lpstr>What is the Average?</vt:lpstr>
      <vt:lpstr>What is the Average?</vt:lpstr>
      <vt:lpstr>An interpretation of the Average</vt:lpstr>
      <vt:lpstr>An interpretation of the Average</vt:lpstr>
      <vt:lpstr>An interpretation of the Average</vt:lpstr>
      <vt:lpstr>An interpretation of the Average</vt:lpstr>
      <vt:lpstr>An interpretation of the Average</vt:lpstr>
      <vt:lpstr>An interpretation of the Average</vt:lpstr>
      <vt:lpstr>An interpretation of the Average</vt:lpstr>
      <vt:lpstr>An interpretation of the Average</vt:lpstr>
      <vt:lpstr>An interpretation of the Average</vt:lpstr>
      <vt:lpstr>Some properties of the Average</vt:lpstr>
      <vt:lpstr>Some properties of the Average</vt:lpstr>
      <vt:lpstr>Some properties of the Average</vt:lpstr>
      <vt:lpstr>Some properties of the Average</vt:lpstr>
      <vt:lpstr>Comparing Mean and Median</vt:lpstr>
      <vt:lpstr>Comparing Mean and Median</vt:lpstr>
      <vt:lpstr>Comparing Mean and Median</vt:lpstr>
      <vt:lpstr>Comparing Mean and Median</vt:lpstr>
      <vt:lpstr>Comparing Mean and Median</vt:lpstr>
      <vt:lpstr>PowerPoint Presentation</vt:lpstr>
      <vt:lpstr>PowerPoint Presentation</vt:lpstr>
      <vt:lpstr>PowerPoint Presentation</vt:lpstr>
      <vt:lpstr>Standard Deviation</vt:lpstr>
      <vt:lpstr>Defining Variability</vt:lpstr>
      <vt:lpstr>Defining Variability</vt:lpstr>
      <vt:lpstr>Defining Variability</vt:lpstr>
      <vt:lpstr>How Far from the Average?</vt:lpstr>
      <vt:lpstr>How Far from the Average?</vt:lpstr>
      <vt:lpstr>How Far from the Average?</vt:lpstr>
      <vt:lpstr>How Far from the Average?</vt:lpstr>
      <vt:lpstr>Why Use the SD?</vt:lpstr>
      <vt:lpstr>Why Use the SD?</vt:lpstr>
      <vt:lpstr>Chebyshev's Inequality</vt:lpstr>
      <vt:lpstr>How Big are Most of the Values?</vt:lpstr>
      <vt:lpstr>How Big are Most of the Values?</vt:lpstr>
      <vt:lpstr>How Big are Most of the Values?</vt:lpstr>
      <vt:lpstr>How Big are Most of the Values?</vt:lpstr>
      <vt:lpstr>Chebyshev’s Bounds</vt:lpstr>
      <vt:lpstr>Chebyshev’s Bounds</vt:lpstr>
      <vt:lpstr>Chebyshev’s Bounds</vt:lpstr>
      <vt:lpstr>Chebyshev’s Bounds</vt:lpstr>
      <vt:lpstr>Chebyshev’s Bounds</vt:lpstr>
      <vt:lpstr>Standard Units</vt:lpstr>
      <vt:lpstr>Standard Units</vt:lpstr>
      <vt:lpstr>Standard Units</vt:lpstr>
      <vt:lpstr>Standard Units</vt:lpstr>
      <vt:lpstr>Standard Units</vt:lpstr>
      <vt:lpstr>Standard Units</vt:lpstr>
      <vt:lpstr>Discussion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Confidence Intervals For Testing</dc:title>
  <cp:lastModifiedBy>John Bergschneider</cp:lastModifiedBy>
  <cp:revision>35</cp:revision>
  <dcterms:created xsi:type="dcterms:W3CDTF">2021-01-19T17:41:46Z</dcterms:created>
  <dcterms:modified xsi:type="dcterms:W3CDTF">2021-04-09T17:12:13Z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