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120" y="3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0225" y="212715"/>
            <a:ext cx="8083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B3B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152650" y="152400"/>
            <a:ext cx="4838698" cy="48386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91085" y="1988315"/>
            <a:ext cx="3961829" cy="1126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4724" y="1093342"/>
            <a:ext cx="7903209" cy="2930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B3B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8451" y="2240540"/>
            <a:ext cx="3606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Announcements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082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How Big are Most of the</a:t>
            </a:r>
            <a:r>
              <a:rPr spc="-75" dirty="0"/>
              <a:t> </a:t>
            </a:r>
            <a:r>
              <a:rPr spc="-35" dirty="0"/>
              <a:t>Values?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107703"/>
            <a:ext cx="7940675" cy="254317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b="1" i="1" spc="-5" dirty="0">
                <a:solidFill>
                  <a:srgbClr val="3B3B3B"/>
                </a:solidFill>
                <a:latin typeface="Arial"/>
                <a:cs typeface="Arial"/>
              </a:rPr>
              <a:t>No matter what </a:t>
            </a:r>
            <a:r>
              <a:rPr sz="2400" b="1" i="1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b="1" i="1" spc="-5" dirty="0">
                <a:solidFill>
                  <a:srgbClr val="3B3B3B"/>
                </a:solidFill>
                <a:latin typeface="Arial"/>
                <a:cs typeface="Arial"/>
              </a:rPr>
              <a:t>shape of </a:t>
            </a:r>
            <a:r>
              <a:rPr sz="2400" b="1" i="1" dirty="0">
                <a:solidFill>
                  <a:srgbClr val="3B3B3B"/>
                </a:solidFill>
                <a:latin typeface="Arial"/>
                <a:cs typeface="Arial"/>
              </a:rPr>
              <a:t>the</a:t>
            </a:r>
            <a:r>
              <a:rPr sz="2400" b="1" i="1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3B3B3B"/>
                </a:solidFill>
                <a:latin typeface="Arial"/>
                <a:cs typeface="Arial"/>
              </a:rPr>
              <a:t>distribution,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bulk of the data are in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range “average ± 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few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SDs”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>
              <a:latin typeface="Arial"/>
              <a:cs typeface="Arial"/>
            </a:endParaRPr>
          </a:p>
          <a:p>
            <a:pPr marL="41910">
              <a:lnSpc>
                <a:spcPct val="100000"/>
              </a:lnSpc>
            </a:pPr>
            <a:r>
              <a:rPr sz="2400" b="1" i="1" spc="-5" dirty="0">
                <a:solidFill>
                  <a:srgbClr val="3B3B3B"/>
                </a:solidFill>
                <a:latin typeface="Arial"/>
                <a:cs typeface="Arial"/>
              </a:rPr>
              <a:t>If </a:t>
            </a:r>
            <a:r>
              <a:rPr sz="2400" b="1" i="1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b="1" i="1" spc="-5" dirty="0">
                <a:solidFill>
                  <a:srgbClr val="3B3B3B"/>
                </a:solidFill>
                <a:latin typeface="Arial"/>
                <a:cs typeface="Arial"/>
              </a:rPr>
              <a:t>histogram is </a:t>
            </a:r>
            <a:r>
              <a:rPr sz="2400" b="1" i="1" dirty="0">
                <a:solidFill>
                  <a:srgbClr val="3B3B3B"/>
                </a:solidFill>
                <a:latin typeface="Arial"/>
                <a:cs typeface="Arial"/>
              </a:rPr>
              <a:t>bell-shaped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,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then</a:t>
            </a:r>
            <a:endParaRPr sz="2400">
              <a:latin typeface="Arial"/>
              <a:cs typeface="Arial"/>
            </a:endParaRPr>
          </a:p>
          <a:p>
            <a:pPr marL="499109" marR="2376805" indent="-412750">
              <a:lnSpc>
                <a:spcPct val="114599"/>
              </a:lnSpc>
              <a:buClr>
                <a:srgbClr val="C4820D"/>
              </a:buClr>
              <a:buChar char="●"/>
              <a:tabLst>
                <a:tab pos="499109" algn="l"/>
                <a:tab pos="499745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Almost all of the data are in the</a:t>
            </a:r>
            <a:r>
              <a:rPr sz="2400" spc="-8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range  “average ± 3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SDs”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955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Bounds and Normal</a:t>
            </a:r>
            <a:r>
              <a:rPr spc="-220" dirty="0"/>
              <a:t> </a:t>
            </a:r>
            <a:r>
              <a:rPr spc="-5" dirty="0"/>
              <a:t>Approximations</a:t>
            </a:r>
          </a:p>
        </p:txBody>
      </p:sp>
      <p:sp>
        <p:nvSpPr>
          <p:cNvPr id="5" name="object 5"/>
          <p:cNvSpPr/>
          <p:nvPr/>
        </p:nvSpPr>
        <p:spPr>
          <a:xfrm>
            <a:off x="512300" y="1564050"/>
            <a:ext cx="8153399" cy="251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623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“Central”</a:t>
            </a:r>
            <a:r>
              <a:rPr spc="-375" dirty="0"/>
              <a:t> </a:t>
            </a:r>
            <a:r>
              <a:rPr spc="-5" dirty="0"/>
              <a:t>Area</a:t>
            </a:r>
          </a:p>
        </p:txBody>
      </p:sp>
      <p:sp>
        <p:nvSpPr>
          <p:cNvPr id="5" name="object 5"/>
          <p:cNvSpPr/>
          <p:nvPr/>
        </p:nvSpPr>
        <p:spPr>
          <a:xfrm>
            <a:off x="2026587" y="881875"/>
            <a:ext cx="5090825" cy="379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215" y="2240540"/>
            <a:ext cx="4869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Central </a:t>
            </a:r>
            <a:r>
              <a:rPr spc="-10" dirty="0"/>
              <a:t>Limit</a:t>
            </a:r>
            <a:r>
              <a:rPr spc="-90" dirty="0"/>
              <a:t> </a:t>
            </a:r>
            <a:r>
              <a:rPr spc="-5" dirty="0"/>
              <a:t>Theorem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797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Sample</a:t>
            </a:r>
            <a:r>
              <a:rPr spc="-200" dirty="0"/>
              <a:t> </a:t>
            </a:r>
            <a:r>
              <a:rPr spc="-25" dirty="0"/>
              <a:t>Averages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34287"/>
            <a:ext cx="7948930" cy="26974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24815" marR="349250" indent="-412750">
              <a:lnSpc>
                <a:spcPct val="115399"/>
              </a:lnSpc>
              <a:spcBef>
                <a:spcPts val="12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Central Limit Theorem describes how the normal  distribution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(a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bell-shaped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curve)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connected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 sample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averages</a:t>
            </a:r>
            <a:r>
              <a:rPr sz="2400" spc="-5" dirty="0" smtClean="0">
                <a:solidFill>
                  <a:srgbClr val="3B3B3B"/>
                </a:solidFill>
                <a:latin typeface="Arial"/>
                <a:cs typeface="Arial"/>
              </a:rPr>
              <a:t>.</a:t>
            </a:r>
            <a:endParaRPr lang="en-US" sz="2400" spc="-5" dirty="0" smtClean="0">
              <a:solidFill>
                <a:srgbClr val="3B3B3B"/>
              </a:solidFill>
              <a:latin typeface="Arial"/>
              <a:cs typeface="Arial"/>
            </a:endParaRPr>
          </a:p>
          <a:p>
            <a:pPr marL="424815" marR="349250" indent="-412750">
              <a:lnSpc>
                <a:spcPct val="115399"/>
              </a:lnSpc>
              <a:spcBef>
                <a:spcPts val="12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endParaRPr sz="2400" dirty="0">
              <a:latin typeface="Arial"/>
              <a:cs typeface="Arial"/>
            </a:endParaRPr>
          </a:p>
          <a:p>
            <a:pPr marL="424815" marR="5080" indent="-412750">
              <a:lnSpc>
                <a:spcPct val="113700"/>
              </a:lnSpc>
              <a:spcBef>
                <a:spcPts val="102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We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care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about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averages because they estimate  population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averages.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4869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Central </a:t>
            </a:r>
            <a:r>
              <a:rPr spc="-10" dirty="0"/>
              <a:t>Limit</a:t>
            </a:r>
            <a:r>
              <a:rPr spc="-90" dirty="0"/>
              <a:t> </a:t>
            </a:r>
            <a:r>
              <a:rPr spc="-5" dirty="0"/>
              <a:t>Theorem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1030477"/>
            <a:ext cx="7135495" cy="334899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9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large,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drawn at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with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replacement,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5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Then, </a:t>
            </a:r>
            <a:r>
              <a:rPr sz="2400" i="1" dirty="0">
                <a:latin typeface="Arial"/>
                <a:cs typeface="Arial"/>
              </a:rPr>
              <a:t>regardless </a:t>
            </a:r>
            <a:r>
              <a:rPr sz="2400" i="1" spc="-5" dirty="0">
                <a:latin typeface="Arial"/>
                <a:cs typeface="Arial"/>
              </a:rPr>
              <a:t>of the distribution of the</a:t>
            </a:r>
            <a:r>
              <a:rPr sz="2400" i="1" spc="-7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population,</a:t>
            </a:r>
            <a:endParaRPr sz="2400">
              <a:latin typeface="Arial"/>
              <a:cs typeface="Arial"/>
            </a:endParaRPr>
          </a:p>
          <a:p>
            <a:pPr marL="469900" marR="51435">
              <a:lnSpc>
                <a:spcPct val="117200"/>
              </a:lnSpc>
              <a:spcBef>
                <a:spcPts val="1200"/>
              </a:spcBef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probability distribution of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sample</a:t>
            </a:r>
            <a:r>
              <a:rPr sz="2400" b="1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sum 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(or the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sample average)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is roughly</a:t>
            </a:r>
            <a:r>
              <a:rPr sz="2400" b="1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Arial"/>
                <a:cs typeface="Arial"/>
              </a:rPr>
              <a:t>normal</a:t>
            </a:r>
            <a:endParaRPr sz="2400">
              <a:latin typeface="Arial"/>
              <a:cs typeface="Arial"/>
            </a:endParaRPr>
          </a:p>
          <a:p>
            <a:pPr marL="3411220">
              <a:lnSpc>
                <a:spcPct val="100000"/>
              </a:lnSpc>
              <a:spcBef>
                <a:spcPts val="116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18440" marR="5080" indent="-206375">
              <a:lnSpc>
                <a:spcPct val="100699"/>
              </a:lnSpc>
              <a:spcBef>
                <a:spcPts val="70"/>
              </a:spcBef>
            </a:pPr>
            <a:r>
              <a:rPr spc="-5" dirty="0"/>
              <a:t>Distribution of</a:t>
            </a:r>
            <a:r>
              <a:rPr spc="-105" dirty="0"/>
              <a:t> </a:t>
            </a:r>
            <a:r>
              <a:rPr spc="-5" dirty="0"/>
              <a:t>the  </a:t>
            </a:r>
            <a:r>
              <a:rPr spc="-10" dirty="0"/>
              <a:t>Sample</a:t>
            </a:r>
            <a:r>
              <a:rPr spc="-175" dirty="0"/>
              <a:t> </a:t>
            </a:r>
            <a:r>
              <a:rPr spc="-25" dirty="0"/>
              <a:t>Average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6213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Why </a:t>
            </a:r>
            <a:r>
              <a:rPr spc="-5" dirty="0"/>
              <a:t>is </a:t>
            </a:r>
            <a:r>
              <a:rPr spc="-10" dirty="0"/>
              <a:t>There </a:t>
            </a:r>
            <a:r>
              <a:rPr dirty="0"/>
              <a:t>a</a:t>
            </a:r>
            <a:r>
              <a:rPr spc="-90" dirty="0"/>
              <a:t> </a:t>
            </a:r>
            <a:r>
              <a:rPr spc="-5" dirty="0"/>
              <a:t>Distribution?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81068"/>
            <a:ext cx="8013065" cy="33248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174625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80" dirty="0">
                <a:solidFill>
                  <a:srgbClr val="3B3B3B"/>
                </a:solidFill>
                <a:latin typeface="Arial"/>
                <a:cs typeface="Arial"/>
              </a:rPr>
              <a:t>You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have only one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 sample,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 it has only one  average.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4820D"/>
              </a:buClr>
              <a:buFont typeface="Arial"/>
              <a:buChar char="●"/>
            </a:pPr>
            <a:endParaRPr sz="33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But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sample could have come out</a:t>
            </a:r>
            <a:r>
              <a:rPr sz="24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differently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Font typeface="Arial"/>
              <a:buChar char="●"/>
            </a:pPr>
            <a:endParaRPr sz="335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And then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might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have been</a:t>
            </a:r>
            <a:r>
              <a:rPr sz="2400" spc="-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different.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4820D"/>
              </a:buClr>
              <a:buFont typeface="Arial"/>
              <a:buChar char="●"/>
            </a:pPr>
            <a:endParaRPr sz="335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So there are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many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possible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</a:t>
            </a:r>
            <a:r>
              <a:rPr sz="24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averages.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6015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Distribution of the </a:t>
            </a:r>
            <a:r>
              <a:rPr spc="-10" dirty="0"/>
              <a:t>Sample</a:t>
            </a:r>
            <a:r>
              <a:rPr spc="-220" dirty="0"/>
              <a:t> </a:t>
            </a:r>
            <a:r>
              <a:rPr spc="-25" dirty="0"/>
              <a:t>Average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833995" cy="33286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9017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Imagine all possible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 samples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same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size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yours.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There are lots of</a:t>
            </a:r>
            <a:r>
              <a:rPr sz="2400" spc="-7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them.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4820D"/>
              </a:buClr>
              <a:buFont typeface="Arial"/>
              <a:buChar char="●"/>
            </a:pPr>
            <a:endParaRPr sz="33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Each of these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has an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C4820D"/>
              </a:buClr>
              <a:buFont typeface="Arial"/>
              <a:buChar char="●"/>
            </a:pPr>
            <a:endParaRPr sz="3350" dirty="0">
              <a:latin typeface="Arial"/>
              <a:cs typeface="Arial"/>
            </a:endParaRPr>
          </a:p>
          <a:p>
            <a:pPr marL="424815" marR="5080" indent="-412750">
              <a:lnSpc>
                <a:spcPct val="100499"/>
              </a:lnSpc>
              <a:spcBef>
                <a:spcPts val="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distribution of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sample average </a:t>
            </a:r>
            <a:r>
              <a:rPr sz="2400" spc="-5" dirty="0">
                <a:latin typeface="Arial"/>
                <a:cs typeface="Arial"/>
              </a:rPr>
              <a:t>is the  distribution of the averages of all the possible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samples.</a:t>
            </a:r>
          </a:p>
          <a:p>
            <a:pPr marL="2868930">
              <a:lnSpc>
                <a:spcPct val="100000"/>
              </a:lnSpc>
              <a:spcBef>
                <a:spcPts val="10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831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Specifying </a:t>
            </a:r>
            <a:r>
              <a:rPr spc="-5" dirty="0"/>
              <a:t>the</a:t>
            </a:r>
            <a:r>
              <a:rPr spc="-90" dirty="0"/>
              <a:t> </a:t>
            </a:r>
            <a:r>
              <a:rPr spc="-5"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5" y="973327"/>
            <a:ext cx="6991350" cy="323151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Suppose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 sample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</a:t>
            </a:r>
            <a:r>
              <a:rPr sz="24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large.</a:t>
            </a:r>
            <a:endParaRPr sz="2400" dirty="0">
              <a:latin typeface="Arial"/>
              <a:cs typeface="Arial"/>
            </a:endParaRPr>
          </a:p>
          <a:p>
            <a:pPr marL="469900" marR="5080" indent="-412750">
              <a:lnSpc>
                <a:spcPct val="116100"/>
              </a:lnSpc>
              <a:spcBef>
                <a:spcPts val="48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We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have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seen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that the distribution of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 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roughly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bell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shaped.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C4820D"/>
              </a:buClr>
              <a:buFont typeface="Arial"/>
              <a:buChar char="●"/>
            </a:pPr>
            <a:endParaRPr sz="2700" dirty="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1620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Important questions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remain:</a:t>
            </a:r>
            <a:endParaRPr sz="2400" dirty="0">
              <a:latin typeface="Arial"/>
              <a:cs typeface="Arial"/>
            </a:endParaRPr>
          </a:p>
          <a:p>
            <a:pPr marL="927100" lvl="1" indent="-412750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buChar char="○"/>
              <a:tabLst>
                <a:tab pos="926465" algn="l"/>
                <a:tab pos="9271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Where is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center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of that bell</a:t>
            </a:r>
            <a:r>
              <a:rPr sz="2400" spc="-5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curve?</a:t>
            </a:r>
            <a:endParaRPr sz="2400" dirty="0">
              <a:latin typeface="Arial"/>
              <a:cs typeface="Arial"/>
            </a:endParaRPr>
          </a:p>
          <a:p>
            <a:pPr marL="927100" lvl="1" indent="-4127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buChar char="○"/>
              <a:tabLst>
                <a:tab pos="926465" algn="l"/>
                <a:tab pos="9271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wide is that bell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curve?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122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Review: </a:t>
            </a:r>
            <a:r>
              <a:rPr spc="-10" dirty="0"/>
              <a:t>Standard</a:t>
            </a:r>
            <a:r>
              <a:rPr spc="-95" dirty="0"/>
              <a:t> </a:t>
            </a:r>
            <a:r>
              <a:rPr spc="-5" dirty="0"/>
              <a:t>Units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34287"/>
            <a:ext cx="4805680" cy="87503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6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How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many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SDs above</a:t>
            </a:r>
            <a:r>
              <a:rPr sz="2400" spc="-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average?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6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z =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(value </a:t>
            </a:r>
            <a:r>
              <a:rPr sz="2400" b="1" i="1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sz="2400" b="1" i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average)/SD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1924" y="1883918"/>
            <a:ext cx="1962150" cy="12827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20"/>
              </a:spcBef>
              <a:buClr>
                <a:srgbClr val="C4820D"/>
              </a:buClr>
              <a:buChar char="○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Negative</a:t>
            </a:r>
            <a:r>
              <a:rPr sz="2400" spc="-8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z: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buChar char="○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Positive</a:t>
            </a:r>
            <a:r>
              <a:rPr sz="24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z: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buChar char="○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z =</a:t>
            </a:r>
            <a:r>
              <a:rPr sz="2400" spc="-3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0: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3425" y="1883918"/>
            <a:ext cx="310705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below average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above average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equal to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724" y="3141218"/>
            <a:ext cx="7934959" cy="12827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2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When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are in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standard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units: average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0, SD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=</a:t>
            </a:r>
            <a:r>
              <a:rPr sz="2400" spc="-10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424815" marR="172085" indent="-412750">
              <a:lnSpc>
                <a:spcPct val="114599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Gives us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way to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compare/understand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data no</a:t>
            </a:r>
            <a:r>
              <a:rPr sz="2400" spc="-9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matter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what the original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units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7561" y="2240537"/>
            <a:ext cx="5532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Center of the</a:t>
            </a:r>
            <a:r>
              <a:rPr spc="-95" dirty="0"/>
              <a:t> </a:t>
            </a:r>
            <a:r>
              <a:rPr spc="-5" dirty="0"/>
              <a:t>Distribution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212715"/>
            <a:ext cx="5212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3B7EA1"/>
                </a:solidFill>
                <a:latin typeface="Arial"/>
                <a:cs typeface="Arial"/>
              </a:rPr>
              <a:t>The Population</a:t>
            </a:r>
            <a:r>
              <a:rPr sz="3600" b="1" spc="-21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3600" b="1" spc="-25" dirty="0">
                <a:solidFill>
                  <a:srgbClr val="3B7EA1"/>
                </a:solidFill>
                <a:latin typeface="Arial"/>
                <a:cs typeface="Arial"/>
              </a:rPr>
              <a:t>Average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225" y="2173042"/>
            <a:ext cx="7404734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distribution of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 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roughly 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bell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curve centered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at the population</a:t>
            </a:r>
            <a:r>
              <a:rPr sz="2400" spc="-4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1189" y="2264536"/>
            <a:ext cx="7197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Variability </a:t>
            </a:r>
            <a:r>
              <a:rPr spc="-5" dirty="0"/>
              <a:t>of the </a:t>
            </a:r>
            <a:r>
              <a:rPr spc="-10" dirty="0"/>
              <a:t>Sample</a:t>
            </a:r>
            <a:r>
              <a:rPr spc="-180" dirty="0"/>
              <a:t> </a:t>
            </a:r>
            <a:r>
              <a:rPr spc="-25" dirty="0"/>
              <a:t>Average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068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Why </a:t>
            </a:r>
            <a:r>
              <a:rPr spc="-5" dirty="0"/>
              <a:t>Is </a:t>
            </a:r>
            <a:r>
              <a:rPr spc="-10" dirty="0"/>
              <a:t>This</a:t>
            </a:r>
            <a:r>
              <a:rPr spc="-95" dirty="0"/>
              <a:t> </a:t>
            </a:r>
            <a:r>
              <a:rPr spc="-5" dirty="0"/>
              <a:t>Important?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74724" y="1093342"/>
            <a:ext cx="7903209" cy="3365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4815" marR="144145" indent="-412750">
              <a:lnSpc>
                <a:spcPct val="99700"/>
              </a:lnSpc>
              <a:spcBef>
                <a:spcPts val="10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pc="-5" dirty="0"/>
              <a:t>Along with the </a:t>
            </a:r>
            <a:r>
              <a:rPr spc="-20" dirty="0"/>
              <a:t>center, </a:t>
            </a:r>
            <a:r>
              <a:rPr spc="-5" dirty="0"/>
              <a:t>the </a:t>
            </a:r>
            <a:r>
              <a:rPr dirty="0"/>
              <a:t>spread </a:t>
            </a:r>
            <a:r>
              <a:rPr spc="-5" dirty="0"/>
              <a:t>helps identify exactly  which normal </a:t>
            </a:r>
            <a:r>
              <a:rPr dirty="0"/>
              <a:t>curve </a:t>
            </a:r>
            <a:r>
              <a:rPr spc="-5" dirty="0"/>
              <a:t>is the distribution of the </a:t>
            </a:r>
            <a:r>
              <a:rPr dirty="0"/>
              <a:t>sample  </a:t>
            </a:r>
            <a:r>
              <a:rPr spc="-5" dirty="0"/>
              <a:t>average.</a:t>
            </a:r>
          </a:p>
          <a:p>
            <a:pPr marL="424815" marR="5080" indent="-412750">
              <a:lnSpc>
                <a:spcPts val="2850"/>
              </a:lnSpc>
              <a:spcBef>
                <a:spcPts val="9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pc="-5" dirty="0"/>
              <a:t>The </a:t>
            </a:r>
            <a:r>
              <a:rPr dirty="0"/>
              <a:t>variability </a:t>
            </a:r>
            <a:r>
              <a:rPr spc="-5" dirty="0"/>
              <a:t>of the </a:t>
            </a:r>
            <a:r>
              <a:rPr dirty="0"/>
              <a:t>sample </a:t>
            </a:r>
            <a:r>
              <a:rPr spc="-5" dirty="0"/>
              <a:t>average helps us</a:t>
            </a:r>
            <a:r>
              <a:rPr spc="-95" dirty="0"/>
              <a:t> </a:t>
            </a:r>
            <a:r>
              <a:rPr dirty="0"/>
              <a:t>measure  </a:t>
            </a:r>
            <a:r>
              <a:rPr spc="-5" dirty="0"/>
              <a:t>how accurate the </a:t>
            </a:r>
            <a:r>
              <a:rPr dirty="0"/>
              <a:t>sample </a:t>
            </a:r>
            <a:r>
              <a:rPr spc="-5" dirty="0"/>
              <a:t>average is as an estimate of  the population</a:t>
            </a:r>
            <a:r>
              <a:rPr spc="-15" dirty="0"/>
              <a:t> </a:t>
            </a:r>
            <a:r>
              <a:rPr spc="-5" dirty="0"/>
              <a:t>average.</a:t>
            </a:r>
          </a:p>
          <a:p>
            <a:pPr marL="424815" marR="128905" indent="-412750">
              <a:lnSpc>
                <a:spcPts val="285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pc="-5" dirty="0"/>
              <a:t>If we want </a:t>
            </a:r>
            <a:r>
              <a:rPr dirty="0"/>
              <a:t>a specified </a:t>
            </a:r>
            <a:r>
              <a:rPr spc="-5" dirty="0"/>
              <a:t>level of </a:t>
            </a:r>
            <a:r>
              <a:rPr spc="-25" dirty="0"/>
              <a:t>accuracy, </a:t>
            </a:r>
            <a:r>
              <a:rPr spc="-5" dirty="0"/>
              <a:t>understanding  the </a:t>
            </a:r>
            <a:r>
              <a:rPr dirty="0"/>
              <a:t>variability </a:t>
            </a:r>
            <a:r>
              <a:rPr spc="-5" dirty="0"/>
              <a:t>of the </a:t>
            </a:r>
            <a:r>
              <a:rPr dirty="0"/>
              <a:t>sample </a:t>
            </a:r>
            <a:r>
              <a:rPr spc="-5" dirty="0"/>
              <a:t>average helps us work</a:t>
            </a:r>
            <a:r>
              <a:rPr spc="-90" dirty="0"/>
              <a:t> </a:t>
            </a:r>
            <a:r>
              <a:rPr spc="-5" dirty="0" smtClean="0"/>
              <a:t>out</a:t>
            </a:r>
            <a:r>
              <a:rPr lang="en-US" spc="-5" dirty="0"/>
              <a:t> how large our </a:t>
            </a:r>
            <a:r>
              <a:rPr lang="en-US" dirty="0"/>
              <a:t>sample </a:t>
            </a:r>
            <a:r>
              <a:rPr lang="en-US" spc="-5" dirty="0"/>
              <a:t>has to</a:t>
            </a:r>
            <a:r>
              <a:rPr lang="en-US" spc="-90" dirty="0"/>
              <a:t> </a:t>
            </a:r>
            <a:r>
              <a:rPr lang="en-US" spc="-5" dirty="0"/>
              <a:t>be.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7263075" y="4189033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71850" y="1969400"/>
            <a:ext cx="5295899" cy="2743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56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Discussion</a:t>
            </a:r>
            <a:r>
              <a:rPr spc="-90" dirty="0"/>
              <a:t> </a:t>
            </a:r>
            <a:r>
              <a:rPr spc="-5" dirty="0"/>
              <a:t>Question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6308" y="1093342"/>
            <a:ext cx="7978775" cy="3522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210">
              <a:lnSpc>
                <a:spcPct val="100000"/>
              </a:lnSpc>
              <a:spcBef>
                <a:spcPts val="100"/>
              </a:spcBef>
              <a:tabLst>
                <a:tab pos="7965440" algn="l"/>
              </a:tabLst>
            </a:pPr>
            <a:r>
              <a:rPr sz="2400" spc="-5" dirty="0">
                <a:latin typeface="Arial"/>
                <a:cs typeface="Arial"/>
              </a:rPr>
              <a:t>The gold histogram </a:t>
            </a:r>
            <a:r>
              <a:rPr sz="2400" dirty="0">
                <a:latin typeface="Arial"/>
                <a:cs typeface="Arial"/>
              </a:rPr>
              <a:t>shows </a:t>
            </a:r>
            <a:r>
              <a:rPr sz="2400" spc="-5" dirty="0">
                <a:latin typeface="Arial"/>
                <a:cs typeface="Arial"/>
              </a:rPr>
              <a:t>the distribution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  <a:p>
            <a:pPr marL="156210">
              <a:lnSpc>
                <a:spcPct val="100000"/>
              </a:lnSpc>
              <a:spcBef>
                <a:spcPts val="15"/>
              </a:spcBef>
              <a:tabLst>
                <a:tab pos="3542029" algn="l"/>
                <a:tab pos="7778750" algn="l"/>
              </a:tabLst>
            </a:pPr>
            <a:r>
              <a:rPr sz="2400" dirty="0">
                <a:latin typeface="Arial"/>
                <a:cs typeface="Arial"/>
              </a:rPr>
              <a:t>values, </a:t>
            </a:r>
            <a:r>
              <a:rPr sz="2400" spc="-5" dirty="0">
                <a:latin typeface="Arial"/>
                <a:cs typeface="Arial"/>
              </a:rPr>
              <a:t>each of which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	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 marR="6424930">
              <a:lnSpc>
                <a:spcPts val="2850"/>
              </a:lnSpc>
              <a:spcBef>
                <a:spcPts val="1895"/>
              </a:spcBef>
              <a:tabLst>
                <a:tab pos="613410" algn="l"/>
              </a:tabLst>
            </a:pPr>
            <a:r>
              <a:rPr sz="2400" dirty="0">
                <a:latin typeface="Arial"/>
                <a:cs typeface="Arial"/>
              </a:rPr>
              <a:t>(a)	</a:t>
            </a:r>
            <a:r>
              <a:rPr sz="2400" spc="-5" dirty="0">
                <a:latin typeface="Arial"/>
                <a:cs typeface="Arial"/>
              </a:rPr>
              <a:t>900  </a:t>
            </a:r>
            <a:r>
              <a:rPr sz="2400" dirty="0">
                <a:latin typeface="Arial"/>
                <a:cs typeface="Arial"/>
              </a:rPr>
              <a:t>(b)	</a:t>
            </a:r>
            <a:r>
              <a:rPr sz="2400" spc="-5" dirty="0">
                <a:latin typeface="Arial"/>
                <a:cs typeface="Arial"/>
              </a:rPr>
              <a:t>10,000</a:t>
            </a:r>
            <a:endParaRPr sz="2400">
              <a:latin typeface="Arial"/>
              <a:cs typeface="Arial"/>
            </a:endParaRPr>
          </a:p>
          <a:p>
            <a:pPr marL="613410" marR="5479415" indent="-584200">
              <a:lnSpc>
                <a:spcPts val="2850"/>
              </a:lnSpc>
              <a:buAutoNum type="alphaLcParenBoth" startAt="3"/>
              <a:tabLst>
                <a:tab pos="613410" algn="l"/>
                <a:tab pos="614045" algn="l"/>
              </a:tabLst>
            </a:pPr>
            <a:r>
              <a:rPr sz="2400" dirty="0">
                <a:latin typeface="Arial"/>
                <a:cs typeface="Arial"/>
              </a:rPr>
              <a:t>a randomly  sampled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flight  delay</a:t>
            </a:r>
            <a:endParaRPr sz="2400">
              <a:latin typeface="Arial"/>
              <a:cs typeface="Arial"/>
            </a:endParaRPr>
          </a:p>
          <a:p>
            <a:pPr marL="613410" marR="5494020" indent="-601345">
              <a:lnSpc>
                <a:spcPts val="2850"/>
              </a:lnSpc>
              <a:buAutoNum type="alphaLcParenBoth" startAt="3"/>
              <a:tabLst>
                <a:tab pos="613410" algn="l"/>
                <a:tab pos="614045" algn="l"/>
              </a:tabLst>
            </a:pPr>
            <a:r>
              <a:rPr sz="2400" spc="-5" dirty="0">
                <a:latin typeface="Arial"/>
                <a:cs typeface="Arial"/>
              </a:rPr>
              <a:t>an average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  flight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delays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482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 </a:t>
            </a:r>
            <a:r>
              <a:rPr spc="-95" dirty="0"/>
              <a:t>Two</a:t>
            </a:r>
            <a:r>
              <a:rPr spc="-90" dirty="0"/>
              <a:t> </a:t>
            </a:r>
            <a:r>
              <a:rPr spc="-5" dirty="0"/>
              <a:t>Histograms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533005" cy="3481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4815" marR="5080" indent="-412750">
              <a:lnSpc>
                <a:spcPct val="99700"/>
              </a:lnSpc>
              <a:spcBef>
                <a:spcPts val="10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gold histogram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shows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distribution of 10,000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each of which is an average of 900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randomly  sampled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flight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delays.</a:t>
            </a:r>
            <a:endParaRPr sz="2400" dirty="0">
              <a:latin typeface="Arial"/>
              <a:cs typeface="Arial"/>
            </a:endParaRPr>
          </a:p>
          <a:p>
            <a:pPr marL="424815" marR="5080" indent="-412750">
              <a:lnSpc>
                <a:spcPts val="2850"/>
              </a:lnSpc>
              <a:spcBef>
                <a:spcPts val="9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blue histogram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shows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distribution of 10,000 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values,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each of which is an average of 400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randomly  sampled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flight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delays.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745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Both are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roughly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bell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shaped.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ts val="2865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larger the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 size,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narrower the</a:t>
            </a:r>
            <a:r>
              <a:rPr sz="2400" spc="-7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bell.</a:t>
            </a:r>
            <a:endParaRPr sz="2400" dirty="0">
              <a:latin typeface="Arial"/>
              <a:cs typeface="Arial"/>
            </a:endParaRPr>
          </a:p>
          <a:p>
            <a:pPr marL="312420" algn="ctr">
              <a:lnSpc>
                <a:spcPct val="100000"/>
              </a:lnSpc>
              <a:spcBef>
                <a:spcPts val="1455"/>
              </a:spcBef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197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Variability </a:t>
            </a:r>
            <a:r>
              <a:rPr spc="-5" dirty="0"/>
              <a:t>of the </a:t>
            </a:r>
            <a:r>
              <a:rPr spc="-10" dirty="0"/>
              <a:t>Sample</a:t>
            </a:r>
            <a:r>
              <a:rPr spc="-180" dirty="0"/>
              <a:t> </a:t>
            </a:r>
            <a:r>
              <a:rPr spc="-25" dirty="0"/>
              <a:t>Average</a:t>
            </a:r>
          </a:p>
        </p:txBody>
      </p:sp>
      <p:sp>
        <p:nvSpPr>
          <p:cNvPr id="3" name="object 3"/>
          <p:cNvSpPr/>
          <p:nvPr/>
        </p:nvSpPr>
        <p:spPr>
          <a:xfrm>
            <a:off x="4805787" y="3663366"/>
            <a:ext cx="1633855" cy="0"/>
          </a:xfrm>
          <a:custGeom>
            <a:avLst/>
            <a:gdLst/>
            <a:ahLst/>
            <a:cxnLst/>
            <a:rect l="l" t="t" r="r" b="b"/>
            <a:pathLst>
              <a:path w="1633854">
                <a:moveTo>
                  <a:pt x="0" y="0"/>
                </a:moveTo>
                <a:lnTo>
                  <a:pt x="16334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4724" y="1034287"/>
            <a:ext cx="7710805" cy="33350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24815" marR="269875" indent="-412750">
              <a:lnSpc>
                <a:spcPct val="115399"/>
              </a:lnSpc>
              <a:spcBef>
                <a:spcPts val="12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distribution of all possible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sample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averages of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given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size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called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distribution of the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sample  </a:t>
            </a:r>
            <a:r>
              <a:rPr sz="2400" i="1" spc="-5" dirty="0">
                <a:solidFill>
                  <a:srgbClr val="3B3B3B"/>
                </a:solidFill>
                <a:latin typeface="Arial"/>
                <a:cs typeface="Arial"/>
              </a:rPr>
              <a:t>average.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We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approximate it by an empirical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distribution.</a:t>
            </a:r>
            <a:endParaRPr sz="2400" dirty="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By the </a:t>
            </a:r>
            <a:r>
              <a:rPr sz="2400" spc="-114" dirty="0">
                <a:solidFill>
                  <a:srgbClr val="3B3B3B"/>
                </a:solidFill>
                <a:latin typeface="Arial"/>
                <a:cs typeface="Arial"/>
              </a:rPr>
              <a:t>CLT, 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it’s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roughly</a:t>
            </a:r>
            <a:r>
              <a:rPr sz="2400" spc="9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normal: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ct val="100000"/>
              </a:lnSpc>
              <a:spcBef>
                <a:spcPts val="420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  <a:tab pos="2226945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Center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=	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population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average</a:t>
            </a:r>
            <a:endParaRPr sz="2400" dirty="0">
              <a:latin typeface="Arial"/>
              <a:cs typeface="Arial"/>
            </a:endParaRPr>
          </a:p>
          <a:p>
            <a:pPr marL="882015" lvl="1" indent="-412750">
              <a:lnSpc>
                <a:spcPts val="3245"/>
              </a:lnSpc>
              <a:spcBef>
                <a:spcPts val="39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SD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= (population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SD) </a:t>
            </a:r>
            <a:r>
              <a:rPr sz="3000" dirty="0">
                <a:solidFill>
                  <a:srgbClr val="3B3B3B"/>
                </a:solidFill>
                <a:latin typeface="Arial"/>
                <a:cs typeface="Arial"/>
              </a:rPr>
              <a:t>/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√sample</a:t>
            </a:r>
            <a:r>
              <a:rPr sz="2400" spc="-1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size</a:t>
            </a:r>
            <a:endParaRPr sz="2400" dirty="0">
              <a:latin typeface="Arial"/>
              <a:cs typeface="Arial"/>
            </a:endParaRPr>
          </a:p>
          <a:p>
            <a:pPr marR="5080" algn="r">
              <a:lnSpc>
                <a:spcPts val="2525"/>
              </a:lnSpc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568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Discussion</a:t>
            </a:r>
            <a:r>
              <a:rPr spc="-90" dirty="0"/>
              <a:t> </a:t>
            </a:r>
            <a:r>
              <a:rPr spc="-5" dirty="0"/>
              <a:t>Question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6308" y="1147917"/>
            <a:ext cx="8091805" cy="335915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56210" marR="140970">
              <a:lnSpc>
                <a:spcPct val="99500"/>
              </a:lnSpc>
              <a:spcBef>
                <a:spcPts val="115"/>
              </a:spcBef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city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has 500,000 households. The annual incomes of  these households have an average of $65,000 and an SD  of $45,000. The distribution of the incomes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[pick one and  explain]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613410" marR="5080" indent="-601345">
              <a:lnSpc>
                <a:spcPct val="100499"/>
              </a:lnSpc>
              <a:spcBef>
                <a:spcPts val="434"/>
              </a:spcBef>
              <a:buClr>
                <a:srgbClr val="C4820D"/>
              </a:buClr>
              <a:buAutoNum type="alphaLcParenBoth"/>
              <a:tabLst>
                <a:tab pos="613410" algn="l"/>
                <a:tab pos="614045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roughly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normal because the number of households is  large.</a:t>
            </a:r>
            <a:endParaRPr sz="2400">
              <a:latin typeface="Arial"/>
              <a:cs typeface="Arial"/>
            </a:endParaRPr>
          </a:p>
          <a:p>
            <a:pPr marL="613410" indent="-601345">
              <a:lnSpc>
                <a:spcPts val="2835"/>
              </a:lnSpc>
              <a:buClr>
                <a:srgbClr val="C4820D"/>
              </a:buClr>
              <a:buAutoNum type="alphaLcParenBoth"/>
              <a:tabLst>
                <a:tab pos="613410" algn="l"/>
                <a:tab pos="614045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is not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close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</a:t>
            </a:r>
            <a:r>
              <a:rPr sz="2400" spc="-10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normal.</a:t>
            </a:r>
            <a:endParaRPr sz="2400">
              <a:latin typeface="Arial"/>
              <a:cs typeface="Arial"/>
            </a:endParaRPr>
          </a:p>
          <a:p>
            <a:pPr marL="613410" marR="416559" indent="-584200">
              <a:lnSpc>
                <a:spcPts val="2850"/>
              </a:lnSpc>
              <a:spcBef>
                <a:spcPts val="105"/>
              </a:spcBef>
              <a:buClr>
                <a:srgbClr val="C4820D"/>
              </a:buClr>
              <a:buAutoNum type="alphaLcParenBoth"/>
              <a:tabLst>
                <a:tab pos="613410" algn="l"/>
                <a:tab pos="614045" algn="l"/>
              </a:tabLst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may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close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to normal, or not; we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can’t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tell from the  information</a:t>
            </a:r>
            <a:r>
              <a:rPr sz="24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given.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5734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 </a:t>
            </a:r>
            <a:r>
              <a:rPr spc="-5" dirty="0"/>
              <a:t>SD and the</a:t>
            </a:r>
            <a:r>
              <a:rPr spc="-95" dirty="0"/>
              <a:t> </a:t>
            </a:r>
            <a:r>
              <a:rPr spc="-5" dirty="0"/>
              <a:t>Histogram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5499" y="1364743"/>
            <a:ext cx="7816215" cy="16103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4815" marR="5080" indent="-412750">
              <a:lnSpc>
                <a:spcPct val="100499"/>
              </a:lnSpc>
              <a:spcBef>
                <a:spcPts val="8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Usually,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it's not easy to estimate the SD by looking at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histogram.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4820D"/>
              </a:buClr>
              <a:buFont typeface="Arial"/>
              <a:buChar char="●"/>
            </a:pPr>
            <a:endParaRPr sz="33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But if the histogram has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bell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shape,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then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you</a:t>
            </a:r>
            <a:r>
              <a:rPr sz="2400" spc="-7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can.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6978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 </a:t>
            </a:r>
            <a:r>
              <a:rPr spc="-5" dirty="0"/>
              <a:t>SD and Bell-Shaped</a:t>
            </a:r>
            <a:r>
              <a:rPr spc="-95" dirty="0"/>
              <a:t> </a:t>
            </a:r>
            <a:r>
              <a:rPr spc="-5" dirty="0"/>
              <a:t>Curves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8325" y="1232268"/>
            <a:ext cx="7468870" cy="3261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If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histogram is bell-shaped,</a:t>
            </a:r>
            <a:r>
              <a:rPr sz="2400" spc="-3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average is at the</a:t>
            </a:r>
            <a:r>
              <a:rPr sz="2400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center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4820D"/>
              </a:buClr>
              <a:buFont typeface="Arial"/>
              <a:buChar char="●"/>
            </a:pPr>
            <a:endParaRPr sz="3350">
              <a:latin typeface="Arial"/>
              <a:cs typeface="Arial"/>
            </a:endParaRPr>
          </a:p>
          <a:p>
            <a:pPr marL="469900" marR="5080" indent="-412750">
              <a:lnSpc>
                <a:spcPct val="100499"/>
              </a:lnSpc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the SD is the distance between the average and the  points of inflection on either</a:t>
            </a:r>
            <a:r>
              <a:rPr sz="2400" spc="-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side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Arial"/>
              <a:cs typeface="Arial"/>
            </a:endParaRPr>
          </a:p>
          <a:p>
            <a:pPr marL="461645" algn="ctr">
              <a:lnSpc>
                <a:spcPct val="100000"/>
              </a:lnSpc>
            </a:pPr>
            <a:r>
              <a:rPr sz="2400" dirty="0">
                <a:solidFill>
                  <a:srgbClr val="3B7EA1"/>
                </a:solidFill>
                <a:latin typeface="Arial"/>
                <a:cs typeface="Arial"/>
              </a:rPr>
              <a:t>(Demo)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8754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Point </a:t>
            </a:r>
            <a:r>
              <a:rPr spc="-5" dirty="0"/>
              <a:t>of</a:t>
            </a:r>
            <a:r>
              <a:rPr spc="-100" dirty="0"/>
              <a:t> </a:t>
            </a:r>
            <a:r>
              <a:rPr spc="-5" dirty="0"/>
              <a:t>Inflection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761812" y="1001323"/>
            <a:ext cx="5625465" cy="3579495"/>
            <a:chOff x="1761812" y="1001323"/>
            <a:chExt cx="5625465" cy="3579495"/>
          </a:xfrm>
        </p:grpSpPr>
        <p:sp>
          <p:nvSpPr>
            <p:cNvPr id="6" name="object 6"/>
            <p:cNvSpPr/>
            <p:nvPr/>
          </p:nvSpPr>
          <p:spPr>
            <a:xfrm>
              <a:off x="1761812" y="1001323"/>
              <a:ext cx="5620374" cy="35788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79800" y="1079150"/>
              <a:ext cx="1524635" cy="1491615"/>
            </a:xfrm>
            <a:custGeom>
              <a:avLst/>
              <a:gdLst/>
              <a:ahLst/>
              <a:cxnLst/>
              <a:rect l="l" t="t" r="r" b="b"/>
              <a:pathLst>
                <a:path w="1524635" h="1491614">
                  <a:moveTo>
                    <a:pt x="0" y="1467923"/>
                  </a:moveTo>
                  <a:lnTo>
                    <a:pt x="22540" y="1418430"/>
                  </a:lnTo>
                  <a:lnTo>
                    <a:pt x="49100" y="1353020"/>
                  </a:lnTo>
                  <a:lnTo>
                    <a:pt x="63777" y="1315058"/>
                  </a:lnTo>
                  <a:lnTo>
                    <a:pt x="79329" y="1273971"/>
                  </a:lnTo>
                  <a:lnTo>
                    <a:pt x="95709" y="1230043"/>
                  </a:lnTo>
                  <a:lnTo>
                    <a:pt x="112876" y="1183559"/>
                  </a:lnTo>
                  <a:lnTo>
                    <a:pt x="130785" y="1134805"/>
                  </a:lnTo>
                  <a:lnTo>
                    <a:pt x="149392" y="1084063"/>
                  </a:lnTo>
                  <a:lnTo>
                    <a:pt x="168654" y="1031620"/>
                  </a:lnTo>
                  <a:lnTo>
                    <a:pt x="188526" y="977759"/>
                  </a:lnTo>
                  <a:lnTo>
                    <a:pt x="208966" y="922765"/>
                  </a:lnTo>
                  <a:lnTo>
                    <a:pt x="229929" y="866924"/>
                  </a:lnTo>
                  <a:lnTo>
                    <a:pt x="251372" y="810519"/>
                  </a:lnTo>
                  <a:lnTo>
                    <a:pt x="273250" y="753836"/>
                  </a:lnTo>
                  <a:lnTo>
                    <a:pt x="295520" y="697158"/>
                  </a:lnTo>
                  <a:lnTo>
                    <a:pt x="318139" y="640771"/>
                  </a:lnTo>
                  <a:lnTo>
                    <a:pt x="341062" y="584959"/>
                  </a:lnTo>
                  <a:lnTo>
                    <a:pt x="364245" y="530008"/>
                  </a:lnTo>
                  <a:lnTo>
                    <a:pt x="387646" y="476200"/>
                  </a:lnTo>
                  <a:lnTo>
                    <a:pt x="411219" y="423822"/>
                  </a:lnTo>
                  <a:lnTo>
                    <a:pt x="434922" y="373158"/>
                  </a:lnTo>
                  <a:lnTo>
                    <a:pt x="458711" y="324492"/>
                  </a:lnTo>
                  <a:lnTo>
                    <a:pt x="482541" y="278110"/>
                  </a:lnTo>
                  <a:lnTo>
                    <a:pt x="506369" y="234295"/>
                  </a:lnTo>
                  <a:lnTo>
                    <a:pt x="530152" y="193333"/>
                  </a:lnTo>
                  <a:lnTo>
                    <a:pt x="553845" y="155507"/>
                  </a:lnTo>
                  <a:lnTo>
                    <a:pt x="577405" y="121104"/>
                  </a:lnTo>
                  <a:lnTo>
                    <a:pt x="600788" y="90407"/>
                  </a:lnTo>
                  <a:lnTo>
                    <a:pt x="646847" y="41271"/>
                  </a:lnTo>
                  <a:lnTo>
                    <a:pt x="691673" y="10376"/>
                  </a:lnTo>
                  <a:lnTo>
                    <a:pt x="734915" y="0"/>
                  </a:lnTo>
                  <a:lnTo>
                    <a:pt x="756420" y="3131"/>
                  </a:lnTo>
                  <a:lnTo>
                    <a:pt x="801289" y="25401"/>
                  </a:lnTo>
                  <a:lnTo>
                    <a:pt x="848277" y="67103"/>
                  </a:lnTo>
                  <a:lnTo>
                    <a:pt x="896950" y="125951"/>
                  </a:lnTo>
                  <a:lnTo>
                    <a:pt x="921784" y="161088"/>
                  </a:lnTo>
                  <a:lnTo>
                    <a:pt x="946876" y="199653"/>
                  </a:lnTo>
                  <a:lnTo>
                    <a:pt x="972172" y="241360"/>
                  </a:lnTo>
                  <a:lnTo>
                    <a:pt x="997619" y="285922"/>
                  </a:lnTo>
                  <a:lnTo>
                    <a:pt x="1023162" y="333054"/>
                  </a:lnTo>
                  <a:lnTo>
                    <a:pt x="1048747" y="382468"/>
                  </a:lnTo>
                  <a:lnTo>
                    <a:pt x="1074319" y="433880"/>
                  </a:lnTo>
                  <a:lnTo>
                    <a:pt x="1099824" y="487003"/>
                  </a:lnTo>
                  <a:lnTo>
                    <a:pt x="1125209" y="541550"/>
                  </a:lnTo>
                  <a:lnTo>
                    <a:pt x="1150419" y="597236"/>
                  </a:lnTo>
                  <a:lnTo>
                    <a:pt x="1175399" y="653774"/>
                  </a:lnTo>
                  <a:lnTo>
                    <a:pt x="1200096" y="710879"/>
                  </a:lnTo>
                  <a:lnTo>
                    <a:pt x="1224455" y="768263"/>
                  </a:lnTo>
                  <a:lnTo>
                    <a:pt x="1248422" y="825642"/>
                  </a:lnTo>
                  <a:lnTo>
                    <a:pt x="1271943" y="882729"/>
                  </a:lnTo>
                  <a:lnTo>
                    <a:pt x="1294963" y="939238"/>
                  </a:lnTo>
                  <a:lnTo>
                    <a:pt x="1317429" y="994882"/>
                  </a:lnTo>
                  <a:lnTo>
                    <a:pt x="1339286" y="1049376"/>
                  </a:lnTo>
                  <a:lnTo>
                    <a:pt x="1360480" y="1102433"/>
                  </a:lnTo>
                  <a:lnTo>
                    <a:pt x="1380956" y="1153767"/>
                  </a:lnTo>
                  <a:lnTo>
                    <a:pt x="1400661" y="1203092"/>
                  </a:lnTo>
                  <a:lnTo>
                    <a:pt x="1419540" y="1250123"/>
                  </a:lnTo>
                  <a:lnTo>
                    <a:pt x="1437539" y="1294572"/>
                  </a:lnTo>
                  <a:lnTo>
                    <a:pt x="1454604" y="1336154"/>
                  </a:lnTo>
                  <a:lnTo>
                    <a:pt x="1470681" y="1374582"/>
                  </a:lnTo>
                  <a:lnTo>
                    <a:pt x="1499651" y="1440834"/>
                  </a:lnTo>
                  <a:lnTo>
                    <a:pt x="1512437" y="1468085"/>
                  </a:lnTo>
                  <a:lnTo>
                    <a:pt x="1524018" y="1491039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52136" y="2494010"/>
              <a:ext cx="5220970" cy="1491615"/>
            </a:xfrm>
            <a:custGeom>
              <a:avLst/>
              <a:gdLst/>
              <a:ahLst/>
              <a:cxnLst/>
              <a:rect l="l" t="t" r="r" b="b"/>
              <a:pathLst>
                <a:path w="5220970" h="1491614">
                  <a:moveTo>
                    <a:pt x="5220738" y="23115"/>
                  </a:moveTo>
                  <a:lnTo>
                    <a:pt x="5194841" y="71051"/>
                  </a:lnTo>
                  <a:lnTo>
                    <a:pt x="5164428" y="134113"/>
                  </a:lnTo>
                  <a:lnTo>
                    <a:pt x="5147648" y="170661"/>
                  </a:lnTo>
                  <a:lnTo>
                    <a:pt x="5129883" y="210204"/>
                  </a:lnTo>
                  <a:lnTo>
                    <a:pt x="5111180" y="252480"/>
                  </a:lnTo>
                  <a:lnTo>
                    <a:pt x="5091587" y="297226"/>
                  </a:lnTo>
                  <a:lnTo>
                    <a:pt x="5071151" y="344181"/>
                  </a:lnTo>
                  <a:lnTo>
                    <a:pt x="5049921" y="393082"/>
                  </a:lnTo>
                  <a:lnTo>
                    <a:pt x="5027944" y="443666"/>
                  </a:lnTo>
                  <a:lnTo>
                    <a:pt x="5005268" y="495673"/>
                  </a:lnTo>
                  <a:lnTo>
                    <a:pt x="4981940" y="548840"/>
                  </a:lnTo>
                  <a:lnTo>
                    <a:pt x="4958009" y="602904"/>
                  </a:lnTo>
                  <a:lnTo>
                    <a:pt x="4933522" y="657603"/>
                  </a:lnTo>
                  <a:lnTo>
                    <a:pt x="4908526" y="712675"/>
                  </a:lnTo>
                  <a:lnTo>
                    <a:pt x="4883071" y="767858"/>
                  </a:lnTo>
                  <a:lnTo>
                    <a:pt x="4857202" y="822890"/>
                  </a:lnTo>
                  <a:lnTo>
                    <a:pt x="4830968" y="877508"/>
                  </a:lnTo>
                  <a:lnTo>
                    <a:pt x="4804417" y="931451"/>
                  </a:lnTo>
                  <a:lnTo>
                    <a:pt x="4777597" y="984456"/>
                  </a:lnTo>
                  <a:lnTo>
                    <a:pt x="4750554" y="1036261"/>
                  </a:lnTo>
                  <a:lnTo>
                    <a:pt x="4723338" y="1086603"/>
                  </a:lnTo>
                  <a:lnTo>
                    <a:pt x="4695995" y="1135221"/>
                  </a:lnTo>
                  <a:lnTo>
                    <a:pt x="4668573" y="1181853"/>
                  </a:lnTo>
                  <a:lnTo>
                    <a:pt x="4641121" y="1226236"/>
                  </a:lnTo>
                  <a:lnTo>
                    <a:pt x="4613685" y="1268107"/>
                  </a:lnTo>
                  <a:lnTo>
                    <a:pt x="4586314" y="1307206"/>
                  </a:lnTo>
                  <a:lnTo>
                    <a:pt x="4559055" y="1343269"/>
                  </a:lnTo>
                  <a:lnTo>
                    <a:pt x="4531956" y="1376035"/>
                  </a:lnTo>
                  <a:lnTo>
                    <a:pt x="4505064" y="1405241"/>
                  </a:lnTo>
                  <a:lnTo>
                    <a:pt x="4452095" y="1451924"/>
                  </a:lnTo>
                  <a:lnTo>
                    <a:pt x="4400530" y="1481223"/>
                  </a:lnTo>
                  <a:lnTo>
                    <a:pt x="4350750" y="1491039"/>
                  </a:lnTo>
                  <a:lnTo>
                    <a:pt x="4326653" y="1488210"/>
                  </a:lnTo>
                  <a:lnTo>
                    <a:pt x="4276470" y="1468132"/>
                  </a:lnTo>
                  <a:lnTo>
                    <a:pt x="4223998" y="1430451"/>
                  </a:lnTo>
                  <a:lnTo>
                    <a:pt x="4169675" y="1377112"/>
                  </a:lnTo>
                  <a:lnTo>
                    <a:pt x="4141956" y="1345179"/>
                  </a:lnTo>
                  <a:lnTo>
                    <a:pt x="4113937" y="1310062"/>
                  </a:lnTo>
                  <a:lnTo>
                    <a:pt x="4085674" y="1272003"/>
                  </a:lnTo>
                  <a:lnTo>
                    <a:pt x="4057222" y="1231246"/>
                  </a:lnTo>
                  <a:lnTo>
                    <a:pt x="4028633" y="1188035"/>
                  </a:lnTo>
                  <a:lnTo>
                    <a:pt x="3999964" y="1142613"/>
                  </a:lnTo>
                  <a:lnTo>
                    <a:pt x="3971269" y="1095222"/>
                  </a:lnTo>
                  <a:lnTo>
                    <a:pt x="3942602" y="1046107"/>
                  </a:lnTo>
                  <a:lnTo>
                    <a:pt x="3914018" y="995510"/>
                  </a:lnTo>
                  <a:lnTo>
                    <a:pt x="3885571" y="943675"/>
                  </a:lnTo>
                  <a:lnTo>
                    <a:pt x="3857317" y="890846"/>
                  </a:lnTo>
                  <a:lnTo>
                    <a:pt x="3829309" y="837264"/>
                  </a:lnTo>
                  <a:lnTo>
                    <a:pt x="3801602" y="783175"/>
                  </a:lnTo>
                  <a:lnTo>
                    <a:pt x="3774252" y="728820"/>
                  </a:lnTo>
                  <a:lnTo>
                    <a:pt x="3747311" y="674444"/>
                  </a:lnTo>
                  <a:lnTo>
                    <a:pt x="3720836" y="620289"/>
                  </a:lnTo>
                  <a:lnTo>
                    <a:pt x="3694880" y="566599"/>
                  </a:lnTo>
                  <a:lnTo>
                    <a:pt x="3669498" y="513618"/>
                  </a:lnTo>
                  <a:lnTo>
                    <a:pt x="3644745" y="461587"/>
                  </a:lnTo>
                  <a:lnTo>
                    <a:pt x="3620676" y="410752"/>
                  </a:lnTo>
                  <a:lnTo>
                    <a:pt x="3597344" y="361355"/>
                  </a:lnTo>
                  <a:lnTo>
                    <a:pt x="3574805" y="313639"/>
                  </a:lnTo>
                  <a:lnTo>
                    <a:pt x="3553112" y="267847"/>
                  </a:lnTo>
                  <a:lnTo>
                    <a:pt x="3532322" y="224224"/>
                  </a:lnTo>
                  <a:lnTo>
                    <a:pt x="3512487" y="183012"/>
                  </a:lnTo>
                  <a:lnTo>
                    <a:pt x="3493663" y="144454"/>
                  </a:lnTo>
                  <a:lnTo>
                    <a:pt x="3475905" y="108794"/>
                  </a:lnTo>
                  <a:lnTo>
                    <a:pt x="3443802" y="47142"/>
                  </a:lnTo>
                  <a:lnTo>
                    <a:pt x="3429567" y="21635"/>
                  </a:lnTo>
                  <a:lnTo>
                    <a:pt x="3416616" y="0"/>
                  </a:lnTo>
                </a:path>
                <a:path w="5220970" h="1491614">
                  <a:moveTo>
                    <a:pt x="1942064" y="23115"/>
                  </a:moveTo>
                  <a:lnTo>
                    <a:pt x="1914984" y="69587"/>
                  </a:lnTo>
                  <a:lnTo>
                    <a:pt x="1883286" y="130451"/>
                  </a:lnTo>
                  <a:lnTo>
                    <a:pt x="1865824" y="165676"/>
                  </a:lnTo>
                  <a:lnTo>
                    <a:pt x="1847349" y="203772"/>
                  </a:lnTo>
                  <a:lnTo>
                    <a:pt x="1827910" y="244499"/>
                  </a:lnTo>
                  <a:lnTo>
                    <a:pt x="1807554" y="287613"/>
                  </a:lnTo>
                  <a:lnTo>
                    <a:pt x="1786328" y="332874"/>
                  </a:lnTo>
                  <a:lnTo>
                    <a:pt x="1764280" y="380039"/>
                  </a:lnTo>
                  <a:lnTo>
                    <a:pt x="1741456" y="428866"/>
                  </a:lnTo>
                  <a:lnTo>
                    <a:pt x="1717905" y="479112"/>
                  </a:lnTo>
                  <a:lnTo>
                    <a:pt x="1693673" y="530537"/>
                  </a:lnTo>
                  <a:lnTo>
                    <a:pt x="1668809" y="582897"/>
                  </a:lnTo>
                  <a:lnTo>
                    <a:pt x="1643360" y="635952"/>
                  </a:lnTo>
                  <a:lnTo>
                    <a:pt x="1617373" y="689458"/>
                  </a:lnTo>
                  <a:lnTo>
                    <a:pt x="1590895" y="743174"/>
                  </a:lnTo>
                  <a:lnTo>
                    <a:pt x="1563974" y="796858"/>
                  </a:lnTo>
                  <a:lnTo>
                    <a:pt x="1536658" y="850267"/>
                  </a:lnTo>
                  <a:lnTo>
                    <a:pt x="1508993" y="903160"/>
                  </a:lnTo>
                  <a:lnTo>
                    <a:pt x="1481028" y="955295"/>
                  </a:lnTo>
                  <a:lnTo>
                    <a:pt x="1452809" y="1006430"/>
                  </a:lnTo>
                  <a:lnTo>
                    <a:pt x="1424384" y="1056322"/>
                  </a:lnTo>
                  <a:lnTo>
                    <a:pt x="1395801" y="1104730"/>
                  </a:lnTo>
                  <a:lnTo>
                    <a:pt x="1367107" y="1151411"/>
                  </a:lnTo>
                  <a:lnTo>
                    <a:pt x="1338349" y="1196124"/>
                  </a:lnTo>
                  <a:lnTo>
                    <a:pt x="1309575" y="1238626"/>
                  </a:lnTo>
                  <a:lnTo>
                    <a:pt x="1280833" y="1278676"/>
                  </a:lnTo>
                  <a:lnTo>
                    <a:pt x="1252169" y="1316031"/>
                  </a:lnTo>
                  <a:lnTo>
                    <a:pt x="1223631" y="1350450"/>
                  </a:lnTo>
                  <a:lnTo>
                    <a:pt x="1195266" y="1381690"/>
                  </a:lnTo>
                  <a:lnTo>
                    <a:pt x="1167122" y="1409509"/>
                  </a:lnTo>
                  <a:lnTo>
                    <a:pt x="1111688" y="1453918"/>
                  </a:lnTo>
                  <a:lnTo>
                    <a:pt x="1057706" y="1481740"/>
                  </a:lnTo>
                  <a:lnTo>
                    <a:pt x="1005556" y="1491039"/>
                  </a:lnTo>
                  <a:lnTo>
                    <a:pt x="980291" y="1488344"/>
                  </a:lnTo>
                  <a:lnTo>
                    <a:pt x="927723" y="1469242"/>
                  </a:lnTo>
                  <a:lnTo>
                    <a:pt x="872799" y="1433357"/>
                  </a:lnTo>
                  <a:lnTo>
                    <a:pt x="815954" y="1382488"/>
                  </a:lnTo>
                  <a:lnTo>
                    <a:pt x="786947" y="1351997"/>
                  </a:lnTo>
                  <a:lnTo>
                    <a:pt x="757623" y="1318435"/>
                  </a:lnTo>
                  <a:lnTo>
                    <a:pt x="728036" y="1282028"/>
                  </a:lnTo>
                  <a:lnTo>
                    <a:pt x="698241" y="1243001"/>
                  </a:lnTo>
                  <a:lnTo>
                    <a:pt x="668292" y="1201578"/>
                  </a:lnTo>
                  <a:lnTo>
                    <a:pt x="638243" y="1157984"/>
                  </a:lnTo>
                  <a:lnTo>
                    <a:pt x="608148" y="1112445"/>
                  </a:lnTo>
                  <a:lnTo>
                    <a:pt x="578063" y="1065186"/>
                  </a:lnTo>
                  <a:lnTo>
                    <a:pt x="548041" y="1016432"/>
                  </a:lnTo>
                  <a:lnTo>
                    <a:pt x="518136" y="966407"/>
                  </a:lnTo>
                  <a:lnTo>
                    <a:pt x="488404" y="915337"/>
                  </a:lnTo>
                  <a:lnTo>
                    <a:pt x="458897" y="863447"/>
                  </a:lnTo>
                  <a:lnTo>
                    <a:pt x="429672" y="810961"/>
                  </a:lnTo>
                  <a:lnTo>
                    <a:pt x="400782" y="758106"/>
                  </a:lnTo>
                  <a:lnTo>
                    <a:pt x="372280" y="705106"/>
                  </a:lnTo>
                  <a:lnTo>
                    <a:pt x="344223" y="652186"/>
                  </a:lnTo>
                  <a:lnTo>
                    <a:pt x="316664" y="599571"/>
                  </a:lnTo>
                  <a:lnTo>
                    <a:pt x="289657" y="547486"/>
                  </a:lnTo>
                  <a:lnTo>
                    <a:pt x="263257" y="496156"/>
                  </a:lnTo>
                  <a:lnTo>
                    <a:pt x="237518" y="445807"/>
                  </a:lnTo>
                  <a:lnTo>
                    <a:pt x="212494" y="396663"/>
                  </a:lnTo>
                  <a:lnTo>
                    <a:pt x="188241" y="348950"/>
                  </a:lnTo>
                  <a:lnTo>
                    <a:pt x="164811" y="302892"/>
                  </a:lnTo>
                  <a:lnTo>
                    <a:pt x="142260" y="258714"/>
                  </a:lnTo>
                  <a:lnTo>
                    <a:pt x="120642" y="216642"/>
                  </a:lnTo>
                  <a:lnTo>
                    <a:pt x="100011" y="176901"/>
                  </a:lnTo>
                  <a:lnTo>
                    <a:pt x="80421" y="139715"/>
                  </a:lnTo>
                  <a:lnTo>
                    <a:pt x="61928" y="105311"/>
                  </a:lnTo>
                  <a:lnTo>
                    <a:pt x="28446" y="45743"/>
                  </a:lnTo>
                  <a:lnTo>
                    <a:pt x="13566" y="21031"/>
                  </a:lnTo>
                  <a:lnTo>
                    <a:pt x="0" y="0"/>
                  </a:lnTo>
                </a:path>
              </a:pathLst>
            </a:custGeom>
            <a:ln w="28574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18925" y="1293350"/>
              <a:ext cx="1361440" cy="2727325"/>
            </a:xfrm>
            <a:custGeom>
              <a:avLst/>
              <a:gdLst/>
              <a:ahLst/>
              <a:cxnLst/>
              <a:rect l="l" t="t" r="r" b="b"/>
              <a:pathLst>
                <a:path w="1361439" h="2727325">
                  <a:moveTo>
                    <a:pt x="0" y="0"/>
                  </a:moveTo>
                  <a:lnTo>
                    <a:pt x="0" y="2726699"/>
                  </a:lnTo>
                </a:path>
                <a:path w="1361439" h="2727325">
                  <a:moveTo>
                    <a:pt x="1361249" y="0"/>
                  </a:moveTo>
                  <a:lnTo>
                    <a:pt x="1361249" y="2726699"/>
                  </a:lnTo>
                </a:path>
              </a:pathLst>
            </a:custGeom>
            <a:ln w="3809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738" y="2240540"/>
            <a:ext cx="5227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 </a:t>
            </a:r>
            <a:r>
              <a:rPr spc="-5" dirty="0"/>
              <a:t>Normal</a:t>
            </a:r>
            <a:r>
              <a:rPr spc="-85" dirty="0"/>
              <a:t> </a:t>
            </a:r>
            <a:r>
              <a:rPr spc="-5" dirty="0"/>
              <a:t>Distribution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212715"/>
            <a:ext cx="6060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3B7EA1"/>
                </a:solidFill>
                <a:latin typeface="Arial"/>
                <a:cs typeface="Arial"/>
              </a:rPr>
              <a:t>The Standard </a:t>
            </a: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Normal</a:t>
            </a:r>
            <a:r>
              <a:rPr sz="3600" b="1" spc="-85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Curve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225" y="1093342"/>
            <a:ext cx="5793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3B3B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beautiful formula that we won’t use at</a:t>
            </a:r>
            <a:r>
              <a:rPr sz="2400" spc="-22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"/>
                <a:cs typeface="Arial"/>
              </a:rPr>
              <a:t>all: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9625" y="2071187"/>
            <a:ext cx="7324724" cy="1304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2286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Bell</a:t>
            </a:r>
            <a:r>
              <a:rPr spc="-90" dirty="0"/>
              <a:t> </a:t>
            </a:r>
            <a:r>
              <a:rPr spc="-5" dirty="0"/>
              <a:t>Curve</a:t>
            </a:r>
          </a:p>
        </p:txBody>
      </p:sp>
      <p:sp>
        <p:nvSpPr>
          <p:cNvPr id="5" name="object 5"/>
          <p:cNvSpPr/>
          <p:nvPr/>
        </p:nvSpPr>
        <p:spPr>
          <a:xfrm>
            <a:off x="1919474" y="1084887"/>
            <a:ext cx="5062425" cy="3543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2826" y="2240540"/>
            <a:ext cx="4312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Normal</a:t>
            </a:r>
            <a:r>
              <a:rPr spc="-90" dirty="0"/>
              <a:t> </a:t>
            </a:r>
            <a:r>
              <a:rPr spc="-5" dirty="0"/>
              <a:t>Proportions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805</Words>
  <Application>Microsoft Office PowerPoint</Application>
  <PresentationFormat>On-screen Show (16:9)</PresentationFormat>
  <Paragraphs>104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Times New Roman</vt:lpstr>
      <vt:lpstr>Office Theme</vt:lpstr>
      <vt:lpstr>Announcements</vt:lpstr>
      <vt:lpstr>Review: Standard Units</vt:lpstr>
      <vt:lpstr>The SD and the Histogram</vt:lpstr>
      <vt:lpstr>The SD and Bell-Shaped Curves</vt:lpstr>
      <vt:lpstr>Point of Inflection</vt:lpstr>
      <vt:lpstr>The Normal Distribution</vt:lpstr>
      <vt:lpstr>PowerPoint Presentation</vt:lpstr>
      <vt:lpstr>Bell Curve</vt:lpstr>
      <vt:lpstr>Normal Proportions</vt:lpstr>
      <vt:lpstr>How Big are Most of the Values?</vt:lpstr>
      <vt:lpstr>Bounds and Normal Approximations</vt:lpstr>
      <vt:lpstr>A “Central” Area</vt:lpstr>
      <vt:lpstr>Central Limit Theorem</vt:lpstr>
      <vt:lpstr>Sample Averages</vt:lpstr>
      <vt:lpstr>Central Limit Theorem</vt:lpstr>
      <vt:lpstr>Distribution of the  Sample Average</vt:lpstr>
      <vt:lpstr>Why is There a Distribution?</vt:lpstr>
      <vt:lpstr>Distribution of the Sample Average</vt:lpstr>
      <vt:lpstr>Specifying the Distribution</vt:lpstr>
      <vt:lpstr>Center of the Distribution</vt:lpstr>
      <vt:lpstr>PowerPoint Presentation</vt:lpstr>
      <vt:lpstr>Variability of the Sample Average</vt:lpstr>
      <vt:lpstr>Why Is This Important?</vt:lpstr>
      <vt:lpstr>Discussion Question</vt:lpstr>
      <vt:lpstr>The Two Histograms</vt:lpstr>
      <vt:lpstr>Variability of the Sample Average</vt:lpstr>
      <vt:lpstr>Discussion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Announcements</dc:title>
  <cp:lastModifiedBy>Brad Bailey</cp:lastModifiedBy>
  <cp:revision>1</cp:revision>
  <dcterms:created xsi:type="dcterms:W3CDTF">2021-01-19T17:47:22Z</dcterms:created>
  <dcterms:modified xsi:type="dcterms:W3CDTF">2021-01-19T19:28:29Z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