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86" r:id="rId4"/>
    <p:sldId id="324" r:id="rId5"/>
    <p:sldId id="323" r:id="rId6"/>
    <p:sldId id="325" r:id="rId7"/>
    <p:sldId id="342" r:id="rId8"/>
    <p:sldId id="343" r:id="rId9"/>
    <p:sldId id="326" r:id="rId10"/>
    <p:sldId id="345" r:id="rId11"/>
    <p:sldId id="344" r:id="rId12"/>
    <p:sldId id="346" r:id="rId13"/>
    <p:sldId id="347" r:id="rId14"/>
    <p:sldId id="348" r:id="rId15"/>
    <p:sldId id="349" r:id="rId16"/>
    <p:sldId id="352" r:id="rId17"/>
    <p:sldId id="354" r:id="rId18"/>
    <p:sldId id="353" r:id="rId19"/>
    <p:sldId id="355" r:id="rId20"/>
    <p:sldId id="261" r:id="rId21"/>
    <p:sldId id="262" r:id="rId22"/>
    <p:sldId id="363" r:id="rId23"/>
    <p:sldId id="362" r:id="rId24"/>
    <p:sldId id="361" r:id="rId25"/>
    <p:sldId id="360" r:id="rId26"/>
    <p:sldId id="263" r:id="rId27"/>
    <p:sldId id="358" r:id="rId28"/>
    <p:sldId id="357" r:id="rId29"/>
    <p:sldId id="359" r:id="rId30"/>
    <p:sldId id="264" r:id="rId31"/>
    <p:sldId id="266" r:id="rId32"/>
    <p:sldId id="265" r:id="rId33"/>
    <p:sldId id="368" r:id="rId34"/>
    <p:sldId id="367" r:id="rId35"/>
    <p:sldId id="369" r:id="rId36"/>
    <p:sldId id="364" r:id="rId37"/>
    <p:sldId id="370" r:id="rId38"/>
    <p:sldId id="365" r:id="rId39"/>
    <p:sldId id="372" r:id="rId40"/>
    <p:sldId id="374" r:id="rId41"/>
    <p:sldId id="375" r:id="rId42"/>
    <p:sldId id="267" r:id="rId43"/>
    <p:sldId id="378" r:id="rId44"/>
    <p:sldId id="377" r:id="rId45"/>
    <p:sldId id="376" r:id="rId46"/>
    <p:sldId id="381" r:id="rId47"/>
    <p:sldId id="382" r:id="rId48"/>
    <p:sldId id="383" r:id="rId49"/>
    <p:sldId id="269" r:id="rId50"/>
    <p:sldId id="270" r:id="rId51"/>
    <p:sldId id="271" r:id="rId52"/>
    <p:sldId id="272" r:id="rId53"/>
    <p:sldId id="384" r:id="rId54"/>
    <p:sldId id="385" r:id="rId55"/>
    <p:sldId id="273" r:id="rId56"/>
    <p:sldId id="388" r:id="rId57"/>
    <p:sldId id="387" r:id="rId58"/>
    <p:sldId id="386" r:id="rId5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63417" autoAdjust="0"/>
  </p:normalViewPr>
  <p:slideViewPr>
    <p:cSldViewPr>
      <p:cViewPr>
        <p:scale>
          <a:sx n="40" d="100"/>
          <a:sy n="40" d="100"/>
        </p:scale>
        <p:origin x="1829" y="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F379-F694-4E23-B033-15B7808D4FD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BF2D9-AD4E-43B8-94F3-AC62491D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Alright today we will begin looking at bell curves </a:t>
            </a:r>
          </a:p>
          <a:p>
            <a:pPr marL="228600" indent="-228600">
              <a:buAutoNum type="arabicPeriod"/>
            </a:pPr>
            <a:r>
              <a:rPr lang="en-US" dirty="0"/>
              <a:t>So bell curves are very unique for a couple reasons</a:t>
            </a:r>
          </a:p>
          <a:p>
            <a:pPr marL="228600" indent="-228600">
              <a:buAutoNum type="arabicPeriod"/>
            </a:pPr>
            <a:r>
              <a:rPr lang="en-US" dirty="0"/>
              <a:t>First there structure is very well understood</a:t>
            </a:r>
          </a:p>
          <a:p>
            <a:pPr marL="228600" indent="-228600">
              <a:buAutoNum type="arabicPeriod"/>
            </a:pPr>
            <a:r>
              <a:rPr lang="en-US" dirty="0"/>
              <a:t>Second we are able to use this structure to understand the density of data around the center to a high degree of accuracy</a:t>
            </a:r>
          </a:p>
          <a:p>
            <a:pPr marL="228600" indent="-228600">
              <a:buAutoNum type="arabicPeriod"/>
            </a:pPr>
            <a:r>
              <a:rPr lang="en-US" dirty="0"/>
              <a:t>Third it turns out that the </a:t>
            </a:r>
            <a:r>
              <a:rPr lang="en-US" dirty="0" err="1"/>
              <a:t>disbtrition</a:t>
            </a:r>
            <a:r>
              <a:rPr lang="en-US" dirty="0"/>
              <a:t> of averages computed from random samples will always have a normal distribution</a:t>
            </a:r>
          </a:p>
          <a:p>
            <a:pPr marL="228600" indent="-228600">
              <a:buAutoNum type="arabicPeriod"/>
            </a:pPr>
            <a:r>
              <a:rPr lang="en-US" dirty="0"/>
              <a:t>This is called the central limit theorem</a:t>
            </a:r>
          </a:p>
          <a:p>
            <a:pPr marL="228600" indent="-228600">
              <a:buAutoNum type="arabicPeriod"/>
            </a:pPr>
            <a:r>
              <a:rPr lang="en-US" dirty="0"/>
              <a:t>This is a really powerful result because with out any </a:t>
            </a:r>
            <a:r>
              <a:rPr lang="en-US" dirty="0" err="1"/>
              <a:t>addiontional</a:t>
            </a:r>
            <a:r>
              <a:rPr lang="en-US" dirty="0"/>
              <a:t> assumptions and for any sample or population we can use the average to make very accurate estimations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us that the bulk of the data lies with the range of values which is the average +- a few standard </a:t>
            </a:r>
            <a:r>
              <a:rPr lang="en-US" dirty="0" err="1"/>
              <a:t>devations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The bulk of the data is The proportion of the values in the range of the average </a:t>
            </a:r>
            <a:r>
              <a:rPr lang="en-US" dirty="0" err="1"/>
              <a:t>puls</a:t>
            </a:r>
            <a:r>
              <a:rPr lang="en-US" dirty="0"/>
              <a:t> or minus z a </a:t>
            </a:r>
            <a:r>
              <a:rPr lang="en-US" dirty="0" err="1"/>
              <a:t>standardeviation</a:t>
            </a:r>
            <a:r>
              <a:rPr lang="en-US" dirty="0"/>
              <a:t> is bounded below by 1-1divided by z^2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the formula of </a:t>
            </a:r>
            <a:r>
              <a:rPr lang="en-US" dirty="0" err="1"/>
              <a:t>chebyshevs</a:t>
            </a:r>
            <a:r>
              <a:rPr lang="en-US" dirty="0"/>
              <a:t> </a:t>
            </a:r>
            <a:r>
              <a:rPr lang="en-US" dirty="0" err="1"/>
              <a:t>inequlaty</a:t>
            </a:r>
            <a:r>
              <a:rPr lang="en-US" dirty="0"/>
              <a:t> we also introduced standard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z in this formula tells us how many standard deviations we are from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what we defined as standard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again standard units measure how far values are in terms from the average</a:t>
            </a:r>
          </a:p>
          <a:p>
            <a:pPr marL="228600" indent="-228600">
              <a:buAutoNum type="arabicPeriod"/>
            </a:pPr>
            <a:r>
              <a:rPr lang="en-US" dirty="0"/>
              <a:t>To compute the standard unit  z we find the deviation from the average and </a:t>
            </a:r>
            <a:r>
              <a:rPr lang="en-US" dirty="0" err="1"/>
              <a:t>divde</a:t>
            </a:r>
            <a:r>
              <a:rPr lang="en-US" dirty="0"/>
              <a:t> by SD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  <a:p>
            <a:pPr marL="228600" indent="-228600">
              <a:buAutoNum type="arabicPeriod"/>
            </a:pPr>
            <a:r>
              <a:rPr lang="en-US" dirty="0"/>
              <a:t>When z is equal to zero then the value is equal to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do a bonus question</a:t>
            </a:r>
          </a:p>
          <a:p>
            <a:pPr marL="228600" indent="-228600">
              <a:buAutoNum type="arabicPeriod"/>
            </a:pPr>
            <a:r>
              <a:rPr lang="en-US" dirty="0"/>
              <a:t>Here we have a set of data with ages in years and on the right hand side </a:t>
            </a:r>
            <a:br>
              <a:rPr lang="en-US" dirty="0"/>
            </a:br>
            <a:r>
              <a:rPr lang="en-US" dirty="0"/>
              <a:t>the age in standard units</a:t>
            </a:r>
          </a:p>
          <a:p>
            <a:pPr marL="228600" indent="-228600">
              <a:buAutoNum type="arabicPeriod"/>
            </a:pPr>
            <a:r>
              <a:rPr lang="en-US" dirty="0"/>
              <a:t>So there are two questions </a:t>
            </a:r>
          </a:p>
          <a:p>
            <a:pPr marL="228600" indent="-228600">
              <a:buAutoNum type="arabicPeriod"/>
            </a:pPr>
            <a:r>
              <a:rPr lang="en-US" dirty="0"/>
              <a:t>1. what is the average age</a:t>
            </a:r>
          </a:p>
          <a:p>
            <a:pPr marL="228600" indent="-228600">
              <a:buAutoNum type="arabicPeriod"/>
            </a:pPr>
            <a:r>
              <a:rPr lang="en-US" dirty="0"/>
              <a:t>And 2. what is the SD of the ages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Right so the average can be found by looking at the which age in years has a standard </a:t>
            </a:r>
            <a:r>
              <a:rPr lang="en-US" dirty="0" err="1"/>
              <a:t>devation</a:t>
            </a:r>
            <a:r>
              <a:rPr lang="en-US" dirty="0"/>
              <a:t> of 0 or close to zero</a:t>
            </a:r>
          </a:p>
          <a:p>
            <a:pPr marL="228600" indent="-228600">
              <a:buAutoNum type="arabicPeriod"/>
            </a:pPr>
            <a:r>
              <a:rPr lang="en-US" dirty="0"/>
              <a:t>For example 27 has a small standard </a:t>
            </a:r>
            <a:r>
              <a:rPr lang="en-US" dirty="0" err="1"/>
              <a:t>devation</a:t>
            </a:r>
            <a:r>
              <a:rPr lang="en-US" dirty="0"/>
              <a:t> .03 so the average is close to 27</a:t>
            </a:r>
          </a:p>
          <a:p>
            <a:pPr marL="228600" indent="-228600">
              <a:buAutoNum type="arabicPeriod"/>
            </a:pPr>
            <a:r>
              <a:rPr lang="en-US" dirty="0"/>
              <a:t>To find the SD of the ages we look for SU that is closed to 1 subtract 33 and 27 and we get around 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review standard deviation and standard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From these </a:t>
            </a:r>
            <a:r>
              <a:rPr lang="en-US" dirty="0" err="1"/>
              <a:t>histgorams</a:t>
            </a:r>
            <a:r>
              <a:rPr lang="en-US" dirty="0"/>
              <a:t> from earlier we could get rough idea </a:t>
            </a:r>
            <a:r>
              <a:rPr lang="en-US" dirty="0" err="1"/>
              <a:t>whaat</a:t>
            </a:r>
            <a:r>
              <a:rPr lang="en-US" dirty="0"/>
              <a:t> the averages was</a:t>
            </a:r>
          </a:p>
          <a:p>
            <a:pPr marL="228600" indent="-228600">
              <a:buAutoNum type="arabicPeriod"/>
            </a:pPr>
            <a:r>
              <a:rPr lang="en-US" dirty="0"/>
              <a:t>But finding the standard </a:t>
            </a:r>
            <a:r>
              <a:rPr lang="en-US" dirty="0" err="1"/>
              <a:t>devation</a:t>
            </a:r>
            <a:r>
              <a:rPr lang="en-US" dirty="0"/>
              <a:t> by looking at them was not really possible </a:t>
            </a:r>
          </a:p>
          <a:p>
            <a:pPr marL="228600" indent="-228600">
              <a:buAutoNum type="arabicPeriod"/>
            </a:pPr>
            <a:r>
              <a:rPr lang="en-US" dirty="0"/>
              <a:t>But for certain distributions its not only possible to find the mean by visual cues </a:t>
            </a:r>
          </a:p>
          <a:p>
            <a:pPr marL="228600" indent="-228600">
              <a:buAutoNum type="arabicPeriod"/>
            </a:pPr>
            <a:r>
              <a:rPr lang="en-US" dirty="0"/>
              <a:t> but also the standard </a:t>
            </a:r>
            <a:r>
              <a:rPr lang="en-US" dirty="0" err="1"/>
              <a:t>devation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This is true for our </a:t>
            </a:r>
            <a:r>
              <a:rPr lang="en-US" dirty="0" err="1"/>
              <a:t>bellshaped</a:t>
            </a:r>
            <a:r>
              <a:rPr lang="en-US" dirty="0"/>
              <a:t> curves</a:t>
            </a:r>
          </a:p>
          <a:p>
            <a:pPr marL="228600" indent="-228600">
              <a:buAutoNum type="arabicPeriod"/>
            </a:pPr>
            <a:r>
              <a:rPr lang="en-US" dirty="0"/>
              <a:t>We will not consider either one of these curves as being </a:t>
            </a:r>
            <a:r>
              <a:rPr lang="en-US" dirty="0" err="1"/>
              <a:t>bellshaped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3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lets talk about </a:t>
            </a:r>
            <a:r>
              <a:rPr lang="en-US" dirty="0" err="1"/>
              <a:t>bellshaped</a:t>
            </a:r>
            <a:r>
              <a:rPr lang="en-US" dirty="0"/>
              <a:t> curves. </a:t>
            </a:r>
          </a:p>
          <a:p>
            <a:pPr marL="228600" indent="-228600">
              <a:buAutoNum type="arabicPeriod"/>
            </a:pPr>
            <a:r>
              <a:rPr lang="en-US" dirty="0"/>
              <a:t>A bell shaped curve is a curve who has a max value at the middle of the curve</a:t>
            </a:r>
          </a:p>
          <a:p>
            <a:pPr marL="228600" indent="-228600">
              <a:buAutoNum type="arabicPeriod"/>
            </a:pPr>
            <a:r>
              <a:rPr lang="en-US" dirty="0"/>
              <a:t> Values on the curve </a:t>
            </a:r>
            <a:r>
              <a:rPr lang="en-US" dirty="0" err="1"/>
              <a:t>descrease</a:t>
            </a:r>
            <a:r>
              <a:rPr lang="en-US" dirty="0"/>
              <a:t> as we get farther from the middle</a:t>
            </a:r>
          </a:p>
          <a:p>
            <a:pPr marL="228600" indent="-228600">
              <a:buAutoNum type="arabicPeriod"/>
            </a:pPr>
            <a:r>
              <a:rPr lang="en-US" dirty="0"/>
              <a:t> So the curve begins to flatten and roughly looks like a bell</a:t>
            </a:r>
          </a:p>
          <a:p>
            <a:pPr marL="228600" indent="-228600">
              <a:buAutoNum type="arabicPeriod"/>
            </a:pPr>
            <a:r>
              <a:rPr lang="en-US" dirty="0"/>
              <a:t>We will not formally define a bell shaped curve but it will either be obvious when a curve is bell shaped or we will tell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3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We will look at some example of these curves in a bit</a:t>
            </a:r>
          </a:p>
          <a:p>
            <a:r>
              <a:rPr lang="en-US" dirty="0"/>
              <a:t>5. But if you have data whose histogram is bell-shaped then you can find the mean, and SD by looking at the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6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The average is at the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 The SD the distance from the center to  the inflection point </a:t>
            </a:r>
          </a:p>
          <a:p>
            <a:r>
              <a:rPr lang="en-US" dirty="0"/>
              <a:t>8. We will also not formally define an inflection point</a:t>
            </a:r>
          </a:p>
          <a:p>
            <a:r>
              <a:rPr lang="en-US" dirty="0"/>
              <a:t>8.  But Don’t worry about the definition of the inflection point to much </a:t>
            </a:r>
          </a:p>
          <a:p>
            <a:r>
              <a:rPr lang="en-US" dirty="0"/>
              <a:t>9. We will discuss how to find it visually</a:t>
            </a:r>
          </a:p>
          <a:p>
            <a:r>
              <a:rPr lang="en-US" dirty="0"/>
              <a:t>10 This is the only thing that you will be asked to do at this stage!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back at lecture 26 now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8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Here we have our maternal height histogram</a:t>
            </a:r>
          </a:p>
          <a:p>
            <a:pPr marL="228600" indent="-228600">
              <a:buAutoNum type="arabicPeriod"/>
            </a:pPr>
            <a:r>
              <a:rPr lang="en-US" dirty="0"/>
              <a:t>And we want to </a:t>
            </a:r>
            <a:r>
              <a:rPr lang="en-US" dirty="0" err="1"/>
              <a:t>identidy</a:t>
            </a:r>
            <a:r>
              <a:rPr lang="en-US" dirty="0"/>
              <a:t> quickly one standard </a:t>
            </a:r>
            <a:r>
              <a:rPr lang="en-US" dirty="0" err="1"/>
              <a:t>devation</a:t>
            </a:r>
            <a:r>
              <a:rPr lang="en-US" dirty="0"/>
              <a:t> above and below the average</a:t>
            </a:r>
          </a:p>
          <a:p>
            <a:pPr marL="228600" indent="-228600">
              <a:buAutoNum type="arabicPeriod"/>
            </a:pPr>
            <a:r>
              <a:rPr lang="en-US" dirty="0"/>
              <a:t>Therefore we want to find the inflection points </a:t>
            </a:r>
          </a:p>
          <a:p>
            <a:pPr marL="228600" indent="-228600">
              <a:buAutoNum type="arabicPeriod"/>
            </a:pPr>
            <a:r>
              <a:rPr lang="en-US" dirty="0"/>
              <a:t>So lets make sure we know where inflection points are located on </a:t>
            </a:r>
            <a:r>
              <a:rPr lang="en-US" dirty="0" err="1"/>
              <a:t>bellchaped</a:t>
            </a:r>
            <a:r>
              <a:rPr lang="en-US" dirty="0"/>
              <a:t> curves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These bars represent our range of 1 standard unit </a:t>
            </a:r>
          </a:p>
          <a:p>
            <a:pPr marL="228600" indent="-228600">
              <a:buAutoNum type="arabicPeriod"/>
            </a:pPr>
            <a:r>
              <a:rPr lang="en-US" dirty="0"/>
              <a:t>Now if we draw the curve between this range we get something like this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3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This is the top of our hill where we pick up the most speed going down</a:t>
            </a:r>
          </a:p>
          <a:p>
            <a:pPr marL="228600" indent="-228600">
              <a:buAutoNum type="arabicPeriod"/>
            </a:pPr>
            <a:r>
              <a:rPr lang="en-US" dirty="0"/>
              <a:t>This type of curve is called concave down. </a:t>
            </a:r>
          </a:p>
          <a:p>
            <a:pPr marL="228600" indent="-228600">
              <a:buAutoNum type="arabicPeriod"/>
            </a:pPr>
            <a:r>
              <a:rPr lang="en-US" dirty="0"/>
              <a:t>We can define this using derivatives in calculus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0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1.Then if we draw the remainder of the curve</a:t>
            </a:r>
          </a:p>
          <a:p>
            <a:r>
              <a:rPr lang="en-US" dirty="0"/>
              <a:t>2. These green pieces would be concave down </a:t>
            </a:r>
          </a:p>
          <a:p>
            <a:r>
              <a:rPr lang="en-US" dirty="0"/>
              <a:t>3. But at the point the red curve meets the green curve is our </a:t>
            </a:r>
            <a:r>
              <a:rPr lang="en-US" dirty="0" err="1"/>
              <a:t>inflectio</a:t>
            </a:r>
            <a:r>
              <a:rPr lang="en-US" dirty="0"/>
              <a:t> </a:t>
            </a:r>
            <a:r>
              <a:rPr lang="en-US" dirty="0" err="1"/>
              <a:t>npoint</a:t>
            </a:r>
            <a:r>
              <a:rPr lang="en-US" dirty="0"/>
              <a:t> </a:t>
            </a:r>
          </a:p>
          <a:p>
            <a:r>
              <a:rPr lang="en-US" dirty="0"/>
              <a:t>4. So our bell shaped curve has two inflection points</a:t>
            </a:r>
          </a:p>
          <a:p>
            <a:r>
              <a:rPr lang="en-US" dirty="0"/>
              <a:t>5. At each of the inflection </a:t>
            </a:r>
            <a:r>
              <a:rPr lang="en-US" dirty="0" err="1"/>
              <a:t>porints</a:t>
            </a:r>
            <a:r>
              <a:rPr lang="en-US" dirty="0"/>
              <a:t> we are one standard </a:t>
            </a:r>
            <a:r>
              <a:rPr lang="en-US" dirty="0" err="1"/>
              <a:t>devation</a:t>
            </a:r>
            <a:r>
              <a:rPr lang="en-US" dirty="0"/>
              <a:t> from the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4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 important property of bell shaped curves is that we can quickly find the mean and the average by looking at the middle and inflection points</a:t>
            </a:r>
          </a:p>
          <a:p>
            <a:pPr marL="228600" indent="-228600">
              <a:buAutoNum type="arabicPeriod"/>
            </a:pPr>
            <a:r>
              <a:rPr lang="en-US" dirty="0"/>
              <a:t>However we will see that the structure of these curves can tells us much more then this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Formally bell shaped curves are modeled after normal curves and correspond to normal distributions</a:t>
            </a:r>
          </a:p>
          <a:p>
            <a:pPr marL="228600" indent="-228600">
              <a:buAutoNum type="arabicPeriod"/>
            </a:pPr>
            <a:r>
              <a:rPr lang="en-US" dirty="0"/>
              <a:t>More specifically Bell shaped distributions are approximations normal distributions</a:t>
            </a:r>
          </a:p>
          <a:p>
            <a:pPr marL="228600" indent="-228600">
              <a:buAutoNum type="arabicPeriod"/>
            </a:pPr>
            <a:r>
              <a:rPr lang="en-US" dirty="0"/>
              <a:t>But we will treat </a:t>
            </a:r>
            <a:r>
              <a:rPr lang="en-US" dirty="0" err="1"/>
              <a:t>bellshaped</a:t>
            </a:r>
            <a:r>
              <a:rPr lang="en-US" dirty="0"/>
              <a:t> curves as if they are full normal </a:t>
            </a:r>
            <a:r>
              <a:rPr lang="en-US" dirty="0" err="1"/>
              <a:t>curvse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9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All bell-shaped histograms that we have seen look essentially look like this.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This is </a:t>
            </a:r>
            <a:r>
              <a:rPr lang="en-US" dirty="0" err="1"/>
              <a:t>calle</a:t>
            </a:r>
            <a:r>
              <a:rPr lang="en-US" dirty="0"/>
              <a:t> a standard normal curve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And really this shape is the basic shape of all normal distributions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Because all the curves can be drawn just by relabeling the axes appropriately.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 reality we will never see exactly this curve  in our data</a:t>
            </a:r>
          </a:p>
          <a:p>
            <a:pPr marL="228600" indent="-228600">
              <a:buAutoNum type="arabicPeriod"/>
            </a:pPr>
            <a:r>
              <a:rPr lang="en-US" dirty="0"/>
              <a:t>However many datasets will have a histogram that </a:t>
            </a:r>
            <a:r>
              <a:rPr lang="en-US" dirty="0" err="1"/>
              <a:t>aporximates</a:t>
            </a:r>
            <a:r>
              <a:rPr lang="en-US" dirty="0"/>
              <a:t> this shape.</a:t>
            </a:r>
          </a:p>
          <a:p>
            <a:pPr marL="228600" indent="-228600">
              <a:buAutoNum type="arabicPeriod"/>
            </a:pP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We see that the mean value is centered at 0 </a:t>
            </a:r>
          </a:p>
          <a:p>
            <a:pPr marL="228600" indent="-228600">
              <a:buAutoNum type="arabicPeriod"/>
            </a:pPr>
            <a:r>
              <a:rPr lang="en-US" dirty="0"/>
              <a:t>And the SD is found at the inflection point </a:t>
            </a:r>
          </a:p>
          <a:p>
            <a:pPr marL="228600" indent="-228600">
              <a:buAutoNum type="arabicPeriod"/>
            </a:pPr>
            <a:r>
              <a:rPr lang="en-US" dirty="0"/>
              <a:t>If we look at this inflection point we see that the SD corresponds to 1 on the x-axis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8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this is </a:t>
            </a:r>
            <a:r>
              <a:rPr lang="en-US" dirty="0" err="1"/>
              <a:t>aformula</a:t>
            </a:r>
            <a:r>
              <a:rPr lang="en-US" dirty="0"/>
              <a:t> for a standard normal curve</a:t>
            </a:r>
          </a:p>
          <a:p>
            <a:pPr marL="228600" indent="-228600">
              <a:buAutoNum type="arabicPeriod"/>
            </a:pPr>
            <a:r>
              <a:rPr lang="en-US" dirty="0"/>
              <a:t>Don’t worry about this formula we will not use it in this class</a:t>
            </a:r>
          </a:p>
          <a:p>
            <a:pPr marL="228600" indent="-228600">
              <a:buAutoNum type="arabicPeriod"/>
            </a:pPr>
            <a:r>
              <a:rPr lang="en-US" dirty="0"/>
              <a:t>But this is the formula we would study to learn about normal distributions </a:t>
            </a:r>
          </a:p>
          <a:p>
            <a:pPr marL="228600" indent="-228600">
              <a:buAutoNum type="arabicPeriod"/>
            </a:pPr>
            <a:r>
              <a:rPr lang="en-US" dirty="0"/>
              <a:t>If you continue on in statistics this will show up again and again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This curve has a center at zero and a SD at 1 and -1</a:t>
            </a:r>
          </a:p>
          <a:p>
            <a:r>
              <a:rPr lang="en-US" dirty="0"/>
              <a:t>3. One other important aspect is that we can compute area under the curve. </a:t>
            </a:r>
          </a:p>
          <a:p>
            <a:r>
              <a:rPr lang="en-US" dirty="0"/>
              <a:t>4. Since we are we are thinking of the curve as a our approximate histogram, </a:t>
            </a:r>
          </a:p>
          <a:p>
            <a:r>
              <a:rPr lang="en-US" dirty="0"/>
              <a:t>5. Area under the </a:t>
            </a:r>
            <a:r>
              <a:rPr lang="en-US" dirty="0" err="1"/>
              <a:t>curev</a:t>
            </a:r>
            <a:r>
              <a:rPr lang="en-US" dirty="0"/>
              <a:t> represents </a:t>
            </a:r>
            <a:r>
              <a:rPr lang="en-US" dirty="0" err="1"/>
              <a:t>proporitons</a:t>
            </a:r>
            <a:r>
              <a:rPr lang="en-US" dirty="0"/>
              <a:t> of the total amount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1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find the area under the curve you can use </a:t>
            </a:r>
            <a:r>
              <a:rPr lang="en-US" dirty="0" err="1"/>
              <a:t>stat.norm</a:t>
            </a:r>
            <a:r>
              <a:rPr lang="en-US" dirty="0"/>
              <a:t> </a:t>
            </a:r>
            <a:r>
              <a:rPr lang="en-US" dirty="0" err="1"/>
              <a:t>cdf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functions takes inputs as any real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2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69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the output will be the area staring at negative </a:t>
            </a:r>
            <a:r>
              <a:rPr lang="en-US" dirty="0" err="1"/>
              <a:t>inifinity</a:t>
            </a:r>
            <a:r>
              <a:rPr lang="en-US" dirty="0"/>
              <a:t> until z</a:t>
            </a:r>
          </a:p>
          <a:p>
            <a:pPr marL="228600" indent="-228600">
              <a:buAutoNum type="arabicPeriod"/>
            </a:pPr>
            <a:r>
              <a:rPr lang="en-US" dirty="0"/>
              <a:t>The important thing to remember is the area under the curve represents the </a:t>
            </a:r>
            <a:r>
              <a:rPr lang="en-US" dirty="0" err="1"/>
              <a:t>proporint</a:t>
            </a:r>
            <a:r>
              <a:rPr lang="en-US" dirty="0"/>
              <a:t> of the data within that range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 will not use this function in any assignments but this will be good to know as this will give us bounds on the density of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Data for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ldistributions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46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 suppose we wanted to find the area under the curve until2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4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just plug into 2 into our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standard deviation measures how far data is from the average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7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4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And get that 97.5 percent of data in a normal distribution lives in this range</a:t>
            </a:r>
          </a:p>
          <a:p>
            <a:pPr marL="228600" indent="-228600">
              <a:buAutoNum type="arabicPeriod"/>
            </a:pPr>
            <a:r>
              <a:rPr lang="en-US" dirty="0"/>
              <a:t>We will see that this gives better bounds for the </a:t>
            </a:r>
            <a:r>
              <a:rPr lang="en-US" dirty="0" err="1"/>
              <a:t>poroptions</a:t>
            </a:r>
            <a:r>
              <a:rPr lang="en-US" dirty="0"/>
              <a:t> of values in normal distribution then </a:t>
            </a:r>
            <a:r>
              <a:rPr lang="en-US" dirty="0" err="1"/>
              <a:t>chebysevs</a:t>
            </a:r>
            <a:r>
              <a:rPr lang="en-US" dirty="0"/>
              <a:t> </a:t>
            </a:r>
            <a:r>
              <a:rPr lang="en-US" dirty="0" err="1"/>
              <a:t>ineqaulty</a:t>
            </a:r>
            <a:r>
              <a:rPr lang="en-US" dirty="0"/>
              <a:t> did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2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now that we know what a normal distribution and how to find the area underneath the curve</a:t>
            </a:r>
          </a:p>
          <a:p>
            <a:pPr marL="228600" indent="-228600">
              <a:buAutoNum type="arabicPeriod"/>
            </a:pPr>
            <a:r>
              <a:rPr lang="en-US" dirty="0"/>
              <a:t>We will look at  more interesting properties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one question that we saw last week was how big are most values for some distribution </a:t>
            </a:r>
          </a:p>
          <a:p>
            <a:pPr marL="228600" indent="-228600">
              <a:buAutoNum type="arabicPeriod"/>
            </a:pPr>
            <a:r>
              <a:rPr lang="en-US" dirty="0"/>
              <a:t>For every </a:t>
            </a:r>
            <a:r>
              <a:rPr lang="en-US" dirty="0" err="1"/>
              <a:t>distrubtion</a:t>
            </a:r>
            <a:r>
              <a:rPr lang="en-US" dirty="0"/>
              <a:t> we have a partial answer using </a:t>
            </a:r>
            <a:r>
              <a:rPr lang="en-US" dirty="0" err="1"/>
              <a:t>chebyshevs</a:t>
            </a:r>
            <a:r>
              <a:rPr lang="en-US" dirty="0"/>
              <a:t> inequality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5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Chebyskevs</a:t>
            </a:r>
            <a:r>
              <a:rPr lang="en-US" dirty="0"/>
              <a:t> inequality told us that if we know the average and the SD then we could </a:t>
            </a:r>
            <a:r>
              <a:rPr lang="en-US" dirty="0" err="1"/>
              <a:t>caculate</a:t>
            </a:r>
            <a:r>
              <a:rPr lang="en-US" dirty="0"/>
              <a:t> the lower bound for the proportion of </a:t>
            </a:r>
            <a:r>
              <a:rPr lang="en-US" dirty="0" err="1"/>
              <a:t>indivuals</a:t>
            </a:r>
            <a:r>
              <a:rPr lang="en-US" dirty="0"/>
              <a:t> that lie in that range</a:t>
            </a:r>
          </a:p>
          <a:p>
            <a:pPr marL="228600" indent="-228600">
              <a:buAutoNum type="arabicPeriod"/>
            </a:pPr>
            <a:r>
              <a:rPr lang="en-US" dirty="0" err="1"/>
              <a:t>I.e</a:t>
            </a:r>
            <a:r>
              <a:rPr lang="en-US" dirty="0"/>
              <a:t> we know the proportion of </a:t>
            </a:r>
            <a:r>
              <a:rPr lang="en-US" dirty="0" err="1"/>
              <a:t>indivalus</a:t>
            </a:r>
            <a:r>
              <a:rPr lang="en-US" dirty="0"/>
              <a:t> that live in a certain distance from the average</a:t>
            </a:r>
          </a:p>
          <a:p>
            <a:pPr marL="228600" indent="-228600">
              <a:buAutoNum type="arabicPeriod"/>
            </a:pPr>
            <a:r>
              <a:rPr lang="en-US" dirty="0"/>
              <a:t>But remember this is only a lower bound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if we have a normal distribution we can do even better.</a:t>
            </a:r>
          </a:p>
          <a:p>
            <a:pPr marL="228600" indent="-228600">
              <a:buAutoNum type="arabicPeriod"/>
            </a:pPr>
            <a:r>
              <a:rPr lang="en-US" dirty="0"/>
              <a:t>It is not to hard to show using the function from the previous section  then almost all data is between 3 SD from the mean value</a:t>
            </a:r>
          </a:p>
          <a:p>
            <a:pPr marL="228600" indent="-228600">
              <a:buAutoNum type="arabicPeriod"/>
            </a:pPr>
            <a:r>
              <a:rPr lang="en-US" dirty="0"/>
              <a:t>Lets compare the proportion of </a:t>
            </a:r>
            <a:r>
              <a:rPr lang="en-US" dirty="0" err="1"/>
              <a:t>indivuals</a:t>
            </a:r>
            <a:r>
              <a:rPr lang="en-US" dirty="0"/>
              <a:t> between normal distribution and any distribution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7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is the breakdown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23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1 standard deviation we cannot say anything about every distribution using </a:t>
            </a:r>
            <a:r>
              <a:rPr lang="en-US" dirty="0" err="1"/>
              <a:t>Chebyshevs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however for a normal distribution 68 percent of the data is within 1 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7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a range of 2 SD from the average, </a:t>
            </a:r>
            <a:r>
              <a:rPr lang="en-US" dirty="0" err="1"/>
              <a:t>chebeyshevs</a:t>
            </a:r>
            <a:r>
              <a:rPr lang="en-US" dirty="0"/>
              <a:t> inequality tells us that at least 75 percent of the </a:t>
            </a:r>
            <a:r>
              <a:rPr lang="en-US" dirty="0" err="1"/>
              <a:t>indivuals</a:t>
            </a:r>
            <a:r>
              <a:rPr lang="en-US" dirty="0"/>
              <a:t> lie in this range </a:t>
            </a:r>
          </a:p>
          <a:p>
            <a:pPr marL="228600" indent="-228600">
              <a:buAutoNum type="arabicPeriod"/>
            </a:pPr>
            <a:r>
              <a:rPr lang="en-US" dirty="0"/>
              <a:t>While we can show that 95 </a:t>
            </a:r>
            <a:r>
              <a:rPr lang="en-US" dirty="0" err="1"/>
              <a:t>perecent</a:t>
            </a:r>
            <a:r>
              <a:rPr lang="en-US" dirty="0"/>
              <a:t> of the </a:t>
            </a:r>
            <a:r>
              <a:rPr lang="en-US" dirty="0" err="1"/>
              <a:t>indivuals</a:t>
            </a:r>
            <a:r>
              <a:rPr lang="en-US" dirty="0"/>
              <a:t> lie in this range for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80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Finally for a range of 3 SD, </a:t>
            </a:r>
            <a:r>
              <a:rPr lang="en-US" dirty="0" err="1"/>
              <a:t>chebyshevs</a:t>
            </a:r>
            <a:r>
              <a:rPr lang="en-US" dirty="0"/>
              <a:t> inequality tells us that 88.88 percent of the sample lives in this range </a:t>
            </a:r>
          </a:p>
          <a:p>
            <a:pPr marL="228600" indent="-228600">
              <a:buAutoNum type="arabicPeriod"/>
            </a:pPr>
            <a:r>
              <a:rPr lang="en-US" dirty="0"/>
              <a:t>While 99 percent of the </a:t>
            </a:r>
            <a:r>
              <a:rPr lang="en-US" dirty="0" err="1"/>
              <a:t>indivuals</a:t>
            </a:r>
            <a:r>
              <a:rPr lang="en-US" dirty="0"/>
              <a:t> live within 3 SD for a normal </a:t>
            </a:r>
            <a:r>
              <a:rPr lang="en-US" dirty="0" err="1"/>
              <a:t>distriubiton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this one reason why normal distributions are nice</a:t>
            </a:r>
          </a:p>
          <a:p>
            <a:pPr marL="228600" indent="-228600">
              <a:buAutoNum type="arabicPeriod"/>
            </a:pPr>
            <a:r>
              <a:rPr lang="en-US" dirty="0"/>
              <a:t>One We have an even better understanding of the density of </a:t>
            </a:r>
            <a:r>
              <a:rPr lang="en-US" dirty="0" err="1"/>
              <a:t>indivuals</a:t>
            </a:r>
            <a:r>
              <a:rPr lang="en-US" dirty="0"/>
              <a:t> from the average value </a:t>
            </a:r>
          </a:p>
          <a:p>
            <a:pPr marL="228600" indent="-228600">
              <a:buAutoNum type="arabicPeriod"/>
            </a:pPr>
            <a:r>
              <a:rPr lang="en-US" dirty="0"/>
              <a:t>And two </a:t>
            </a:r>
            <a:r>
              <a:rPr lang="en-US" dirty="0" err="1"/>
              <a:t>varaibaility</a:t>
            </a:r>
            <a:r>
              <a:rPr lang="en-US" dirty="0"/>
              <a:t> is well mannered and contains not many outliers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has the same units as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here is a picture of the bounds </a:t>
            </a:r>
            <a:r>
              <a:rPr lang="en-US" dirty="0" err="1"/>
              <a:t>fpr</a:t>
            </a:r>
            <a:r>
              <a:rPr lang="en-US" dirty="0"/>
              <a:t> 2 SD</a:t>
            </a:r>
          </a:p>
          <a:p>
            <a:pPr marL="228600" indent="-228600">
              <a:buAutoNum type="arabicPeriod"/>
            </a:pPr>
            <a:r>
              <a:rPr lang="en-US" dirty="0"/>
              <a:t>The area under the curve represents the total percentage of </a:t>
            </a:r>
            <a:r>
              <a:rPr lang="en-US" dirty="0" err="1"/>
              <a:t>indivuals</a:t>
            </a:r>
            <a:r>
              <a:rPr lang="en-US" dirty="0"/>
              <a:t> in this range which is 95 percent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7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now lets talk about The </a:t>
            </a:r>
            <a:r>
              <a:rPr lang="en-US" dirty="0" err="1"/>
              <a:t>cental</a:t>
            </a:r>
            <a:r>
              <a:rPr lang="en-US" dirty="0"/>
              <a:t> limit theorem and how we can us normal distributions </a:t>
            </a:r>
          </a:p>
          <a:p>
            <a:pPr marL="228600" indent="-228600">
              <a:buAutoNum type="arabicPeriod"/>
            </a:pPr>
            <a:r>
              <a:rPr lang="en-US" dirty="0"/>
              <a:t>This </a:t>
            </a:r>
            <a:r>
              <a:rPr lang="en-US" dirty="0" err="1"/>
              <a:t>therem</a:t>
            </a:r>
            <a:r>
              <a:rPr lang="en-US" dirty="0"/>
              <a:t> is really amazing in the sense that again this result will hold for any distribution </a:t>
            </a:r>
          </a:p>
          <a:p>
            <a:pPr marL="228600" indent="-228600">
              <a:buAutoNum type="arabicPeriod"/>
            </a:pPr>
            <a:r>
              <a:rPr lang="en-US" dirty="0"/>
              <a:t>And gives us a away of making fairly accurate </a:t>
            </a:r>
            <a:r>
              <a:rPr lang="en-US" dirty="0" err="1"/>
              <a:t>predicitons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Many times we are working with histogram of a statistic based on a random sample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2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Often it’s the sample averages.</a:t>
            </a:r>
          </a:p>
          <a:p>
            <a:pPr marL="228600" indent="-228600">
              <a:buAutoNum type="arabicPeriod"/>
            </a:pPr>
            <a:r>
              <a:rPr lang="en-US" dirty="0"/>
              <a:t>As we can make estimations on the population</a:t>
            </a:r>
          </a:p>
          <a:p>
            <a:pPr marL="228600" indent="-228600">
              <a:buAutoNum type="arabicPeriod"/>
            </a:pPr>
            <a:r>
              <a:rPr lang="en-US" dirty="0"/>
              <a:t>It runs out we can completely classify the distribution of averages computed from random samples using the central </a:t>
            </a:r>
            <a:r>
              <a:rPr lang="en-US" dirty="0" err="1"/>
              <a:t>limii</a:t>
            </a:r>
            <a:r>
              <a:rPr lang="en-US" dirty="0"/>
              <a:t>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fact the central limit theorem tell us the that our random sample averages form a normal distribution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37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whenever we are looking to </a:t>
            </a:r>
            <a:r>
              <a:rPr lang="en-US" dirty="0" err="1"/>
              <a:t>estiamate</a:t>
            </a:r>
            <a:r>
              <a:rPr lang="en-US" dirty="0"/>
              <a:t> something</a:t>
            </a:r>
          </a:p>
          <a:p>
            <a:pPr marL="228600" indent="-228600">
              <a:buAutoNum type="arabicPeriod"/>
            </a:pPr>
            <a:r>
              <a:rPr lang="en-US" dirty="0"/>
              <a:t>We need two things a number to describe the estimate and the variability of the estimate</a:t>
            </a:r>
          </a:p>
          <a:p>
            <a:pPr marL="228600" indent="-228600">
              <a:buAutoNum type="arabicPeriod"/>
            </a:pPr>
            <a:r>
              <a:rPr lang="en-US" dirty="0"/>
              <a:t>So central limit theorem allows us to create a sense of confidence with our </a:t>
            </a:r>
            <a:r>
              <a:rPr lang="en-US" dirty="0" err="1"/>
              <a:t>esimations</a:t>
            </a:r>
            <a:r>
              <a:rPr lang="en-US" dirty="0"/>
              <a:t> of averages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00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 if you have a large sample size and you draw your samples with replacement </a:t>
            </a:r>
          </a:p>
          <a:p>
            <a:pPr marL="228600" indent="-228600">
              <a:buAutoNum type="arabicPeriod"/>
            </a:pPr>
            <a:r>
              <a:rPr lang="en-US" dirty="0"/>
              <a:t>Then every </a:t>
            </a:r>
            <a:r>
              <a:rPr lang="en-US" dirty="0" err="1"/>
              <a:t>distribiton</a:t>
            </a:r>
            <a:r>
              <a:rPr lang="en-US" dirty="0"/>
              <a:t> has the following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4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32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porbility</a:t>
            </a:r>
            <a:r>
              <a:rPr lang="en-US" dirty="0"/>
              <a:t> </a:t>
            </a:r>
            <a:r>
              <a:rPr lang="en-US" dirty="0" err="1"/>
              <a:t>distrion</a:t>
            </a:r>
            <a:r>
              <a:rPr lang="en-US" dirty="0"/>
              <a:t> of the sample average is roughly normal </a:t>
            </a:r>
          </a:p>
          <a:p>
            <a:pPr marL="228600" indent="-228600">
              <a:buAutoNum type="arabicPeriod"/>
            </a:pPr>
            <a:r>
              <a:rPr lang="en-US" dirty="0"/>
              <a:t>This is really powerful because this works on every distribution</a:t>
            </a:r>
          </a:p>
          <a:p>
            <a:pPr marL="228600" indent="-228600">
              <a:buAutoNum type="arabicPeriod"/>
            </a:pPr>
            <a:r>
              <a:rPr lang="en-US" dirty="0"/>
              <a:t>And This says that the average and the variability of the average is completely understood! </a:t>
            </a:r>
          </a:p>
          <a:p>
            <a:pPr marL="228600" indent="-228600">
              <a:buAutoNum type="arabicPeriod"/>
            </a:pPr>
            <a:r>
              <a:rPr lang="en-US" dirty="0"/>
              <a:t>Its normal and we can find out bounds on our estimates exactly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BF2D9-AD4E-43B8-94F3-AC62491DFBC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2"/>
            </a:pPr>
            <a:r>
              <a:rPr lang="en-US" dirty="0"/>
              <a:t>For a set of data , the definition of the standard deviation is the …</a:t>
            </a:r>
          </a:p>
          <a:p>
            <a:pPr marL="228600" indent="-228600">
              <a:buAutoNum type="arabicPeriod" startAt="2"/>
            </a:pPr>
            <a:r>
              <a:rPr lang="en-US" dirty="0"/>
              <a:t>To compute it you take these steps starting at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2"/>
            </a:pPr>
            <a:r>
              <a:rPr lang="en-US" dirty="0"/>
              <a:t>But we have this python function </a:t>
            </a:r>
            <a:r>
              <a:rPr lang="en-US" dirty="0" err="1"/>
              <a:t>np.std</a:t>
            </a:r>
            <a:r>
              <a:rPr lang="en-US" dirty="0"/>
              <a:t> </a:t>
            </a:r>
          </a:p>
          <a:p>
            <a:pPr marL="228600" indent="-228600">
              <a:buAutoNum type="arabicPeriod" startAt="2"/>
            </a:pPr>
            <a:r>
              <a:rPr lang="en-US" dirty="0"/>
              <a:t>This input is an array of values and the </a:t>
            </a:r>
            <a:r>
              <a:rPr lang="en-US" dirty="0" err="1"/>
              <a:t>ouput</a:t>
            </a:r>
            <a:r>
              <a:rPr lang="en-US" dirty="0"/>
              <a:t> is the standard deviation of those values!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3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what is one reason we like using the standard deviation?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Because of Chebyshev’s inequality </a:t>
            </a:r>
          </a:p>
          <a:p>
            <a:pPr marL="228600" indent="-228600">
              <a:buAutoNum type="arabicPeriod" startAt="3"/>
            </a:pPr>
            <a:r>
              <a:rPr lang="en-US" dirty="0"/>
              <a:t>Chebyshev’s inequality  is a very powerful tool for understanding the structure of any  distribution</a:t>
            </a:r>
          </a:p>
          <a:p>
            <a:r>
              <a:rPr lang="en-US" dirty="0"/>
              <a:t>4because it  works for every distribution no matter the shape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52650" y="152400"/>
            <a:ext cx="4838698" cy="483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3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1085" y="1988315"/>
            <a:ext cx="3961829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93342"/>
            <a:ext cx="7903209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999503"/>
            <a:ext cx="7772400" cy="113764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T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he Normal Curve and</a:t>
            </a:r>
            <a:r>
              <a:rPr lang="en-US" dirty="0">
                <a:solidFill>
                  <a:srgbClr val="0077D8"/>
                </a:solidFill>
                <a:latin typeface="-apple-system"/>
              </a:rPr>
              <a:t> </a:t>
            </a:r>
            <a:br>
              <a:rPr lang="en-US" dirty="0">
                <a:solidFill>
                  <a:srgbClr val="0077D8"/>
                </a:solidFill>
                <a:latin typeface="-apple-system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The Central Limit Theorem</a:t>
            </a:r>
            <a:r>
              <a:rPr lang="en-US" dirty="0">
                <a:solidFill>
                  <a:srgbClr val="0077D8"/>
                </a:solidFill>
                <a:latin typeface="-apple-system"/>
              </a:rPr>
              <a:t> 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lang="en-US"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</a:p>
          <a:p>
            <a:pPr marL="1206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24815" algn="l"/>
                <a:tab pos="425450" algn="l"/>
              </a:tabLst>
              <a:defRPr/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07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lang="en-US"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</a:p>
          <a:p>
            <a:pPr marL="1206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24815" algn="l"/>
                <a:tab pos="425450" algn="l"/>
              </a:tabLst>
              <a:defRPr/>
            </a:pPr>
            <a:endParaRPr lang="en-US"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lang="en-US" sz="2400" spc="-5" dirty="0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rgbClr val="FF0000"/>
                </a:solidFill>
                <a:latin typeface="Arial"/>
                <a:cs typeface="Arial"/>
              </a:rPr>
              <a:t>proportion of </a:t>
            </a:r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lang="en-US" sz="2400" spc="-5" dirty="0">
                <a:solidFill>
                  <a:srgbClr val="434343"/>
                </a:solidFill>
                <a:latin typeface="Arial"/>
                <a:cs typeface="Arial"/>
              </a:rPr>
              <a:t>in the </a:t>
            </a:r>
            <a:r>
              <a:rPr lang="en-US" sz="2400" dirty="0">
                <a:solidFill>
                  <a:srgbClr val="434343"/>
                </a:solidFill>
                <a:latin typeface="Arial"/>
                <a:cs typeface="Arial"/>
              </a:rPr>
              <a:t>range “average ± </a:t>
            </a:r>
            <a:r>
              <a:rPr lang="en-US" sz="2400" i="1" dirty="0">
                <a:solidFill>
                  <a:srgbClr val="434343"/>
                </a:solidFill>
                <a:latin typeface="Arial"/>
                <a:cs typeface="Arial"/>
              </a:rPr>
              <a:t>z </a:t>
            </a:r>
            <a:r>
              <a:rPr lang="en-US" sz="2400" spc="-5" dirty="0">
                <a:solidFill>
                  <a:srgbClr val="434343"/>
                </a:solidFill>
                <a:latin typeface="Arial"/>
                <a:cs typeface="Arial"/>
              </a:rPr>
              <a:t>SDs”</a:t>
            </a:r>
            <a:r>
              <a:rPr lang="en-US" sz="24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434343"/>
                </a:solidFill>
                <a:latin typeface="Arial"/>
                <a:cs typeface="Arial"/>
              </a:rPr>
              <a:t>at least </a:t>
            </a: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1 -</a:t>
            </a:r>
            <a:r>
              <a:rPr lang="en-US" sz="2400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1/</a:t>
            </a:r>
            <a:r>
              <a:rPr lang="en-US" sz="2400" b="1" i="1" dirty="0">
                <a:solidFill>
                  <a:schemeClr val="accent2"/>
                </a:solidFill>
                <a:latin typeface="Arial"/>
                <a:cs typeface="Arial"/>
              </a:rPr>
              <a:t>z</a:t>
            </a: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²</a:t>
            </a:r>
          </a:p>
          <a:p>
            <a:pPr>
              <a:lnSpc>
                <a:spcPct val="100000"/>
              </a:lnSpc>
            </a:pPr>
            <a:endParaRPr lang="en-US"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28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126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48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12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48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9A44-0A7D-47CB-9FF4-9F64E3C3E198}"/>
              </a:ext>
            </a:extLst>
          </p:cNvPr>
          <p:cNvSpPr/>
          <p:nvPr/>
        </p:nvSpPr>
        <p:spPr>
          <a:xfrm>
            <a:off x="7696200" y="2266950"/>
            <a:ext cx="2286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3AA04-6D1A-490C-A151-681C335A4A6D}"/>
              </a:ext>
            </a:extLst>
          </p:cNvPr>
          <p:cNvSpPr txBox="1"/>
          <p:nvPr/>
        </p:nvSpPr>
        <p:spPr>
          <a:xfrm>
            <a:off x="457200" y="786755"/>
            <a:ext cx="8613775" cy="392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Chebyshev’s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Inequality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matter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shape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</a:t>
            </a:r>
            <a:r>
              <a:rPr kumimoji="0" lang="en-US" sz="2400" b="0" i="1" u="none" strike="noStrike" kern="1200" cap="none" spc="-3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1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distribution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proportion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 “average ±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SDs”</a:t>
            </a:r>
            <a:r>
              <a:rPr kumimoji="0" lang="en-US" sz="2400" b="0" i="0" u="none" strike="noStrike" kern="120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least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1 -</a:t>
            </a:r>
            <a:r>
              <a:rPr kumimoji="0" lang="en-US" sz="2400" b="1" i="0" u="none" strike="noStrike" kern="1200" cap="none" spc="-2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²</a:t>
            </a: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lang="en-US" sz="2400" b="1" dirty="0">
              <a:solidFill>
                <a:srgbClr val="C0504D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measure of how many SDs above</a:t>
            </a:r>
            <a:r>
              <a:rPr lang="en-US"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b="1" i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9A44-0A7D-47CB-9FF4-9F64E3C3E198}"/>
              </a:ext>
            </a:extLst>
          </p:cNvPr>
          <p:cNvSpPr/>
          <p:nvPr/>
        </p:nvSpPr>
        <p:spPr>
          <a:xfrm>
            <a:off x="7696200" y="2266950"/>
            <a:ext cx="228600" cy="457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130869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97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175496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spcBef>
                <a:spcPts val="5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lang="en-US"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41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8721676" cy="305532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spcBef>
                <a:spcPts val="5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Standard units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lang="en-US"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Negative</a:t>
            </a:r>
            <a:r>
              <a:rPr lang="en-US" sz="2400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Positive</a:t>
            </a:r>
            <a:r>
              <a:rPr lang="en-US" sz="2400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00B0F0"/>
                </a:solidFill>
                <a:latin typeface="Arial"/>
                <a:cs typeface="Arial"/>
              </a:rPr>
              <a:t>z =</a:t>
            </a:r>
            <a:r>
              <a:rPr lang="en-US" sz="2400" spc="-3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00B0F0"/>
                </a:solidFill>
                <a:latin typeface="Arial"/>
                <a:cs typeface="Arial"/>
              </a:rPr>
              <a:t>0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: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spcBef>
                <a:spcPts val="46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2044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 27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57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4525" y="881875"/>
            <a:ext cx="3684274" cy="384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3145790" cy="3440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6210" marR="240029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whole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 that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Arial"/>
              <a:cs typeface="Arial"/>
            </a:endParaRPr>
          </a:p>
          <a:p>
            <a:pPr marL="613410" indent="-601345">
              <a:lnSpc>
                <a:spcPct val="100000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endParaRPr sz="2400" dirty="0">
              <a:latin typeface="Arial"/>
              <a:cs typeface="Arial"/>
            </a:endParaRPr>
          </a:p>
          <a:p>
            <a:pPr marL="613410" marR="5080" indent="-613410">
              <a:lnSpc>
                <a:spcPts val="7659"/>
              </a:lnSpc>
              <a:spcBef>
                <a:spcPts val="14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 26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40540"/>
            <a:ext cx="89153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Standard Deviation and Standard Units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3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the</a:t>
            </a:r>
            <a:r>
              <a:rPr spc="-95" dirty="0"/>
              <a:t> </a:t>
            </a:r>
            <a:r>
              <a:rPr spc="-5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92" y="3673390"/>
            <a:ext cx="7816215" cy="1257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30" dirty="0">
                <a:solidFill>
                  <a:srgbClr val="3B3B3B"/>
                </a:solidFill>
                <a:latin typeface="Arial"/>
                <a:cs typeface="Arial"/>
              </a:rPr>
              <a:t>Usually,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it's not easy to estimate the SD by looking at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histogram.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lang="en-US" sz="33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57C1C-8CFE-4F8C-950C-9BC733821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3" t="32222" r="51667" b="38148"/>
          <a:stretch/>
        </p:blipFill>
        <p:spPr>
          <a:xfrm>
            <a:off x="304800" y="1123950"/>
            <a:ext cx="4023359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42DAE-BE35-4844-A196-EB8301BC1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1" t="61656" r="51665" b="8340"/>
          <a:stretch/>
        </p:blipFill>
        <p:spPr>
          <a:xfrm>
            <a:off x="4517749" y="1124354"/>
            <a:ext cx="4092851" cy="2437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1864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223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is bell-shaped,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24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is bell-shaped,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69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3341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is bell-shaped,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is the distance between the average and the  points of inflection on either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95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3341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is bell-shaped,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is the distance between the average and the  points of inflection on either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 dirty="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 26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28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Inflection</a:t>
            </a:r>
          </a:p>
        </p:txBody>
      </p:sp>
      <p:sp>
        <p:nvSpPr>
          <p:cNvPr id="6" name="object 6"/>
          <p:cNvSpPr/>
          <p:nvPr/>
        </p:nvSpPr>
        <p:spPr>
          <a:xfrm>
            <a:off x="1761812" y="1001323"/>
            <a:ext cx="5620374" cy="3578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Inflection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1812" y="1001323"/>
            <a:ext cx="5620374" cy="3578899"/>
            <a:chOff x="1761812" y="1001323"/>
            <a:chExt cx="5620374" cy="3578899"/>
          </a:xfrm>
        </p:grpSpPr>
        <p:sp>
          <p:nvSpPr>
            <p:cNvPr id="6" name="object 6"/>
            <p:cNvSpPr/>
            <p:nvPr/>
          </p:nvSpPr>
          <p:spPr>
            <a:xfrm>
              <a:off x="1761812" y="1001323"/>
              <a:ext cx="5620374" cy="3578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118925" y="1293350"/>
              <a:ext cx="1361440" cy="2727325"/>
            </a:xfrm>
            <a:custGeom>
              <a:avLst/>
              <a:gdLst/>
              <a:ahLst/>
              <a:cxnLst/>
              <a:rect l="l" t="t" r="r" b="b"/>
              <a:pathLst>
                <a:path w="1361439" h="2727325">
                  <a:moveTo>
                    <a:pt x="0" y="0"/>
                  </a:moveTo>
                  <a:lnTo>
                    <a:pt x="0" y="2726699"/>
                  </a:lnTo>
                </a:path>
                <a:path w="1361439" h="2727325">
                  <a:moveTo>
                    <a:pt x="1361249" y="0"/>
                  </a:moveTo>
                  <a:lnTo>
                    <a:pt x="1361249" y="2726699"/>
                  </a:lnTo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9491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Inflection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1812" y="1001323"/>
            <a:ext cx="5620374" cy="3578899"/>
            <a:chOff x="1761812" y="1001323"/>
            <a:chExt cx="5620374" cy="3578899"/>
          </a:xfrm>
        </p:grpSpPr>
        <p:sp>
          <p:nvSpPr>
            <p:cNvPr id="6" name="object 6"/>
            <p:cNvSpPr/>
            <p:nvPr/>
          </p:nvSpPr>
          <p:spPr>
            <a:xfrm>
              <a:off x="1761812" y="1001323"/>
              <a:ext cx="5620374" cy="3578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079800" y="1079150"/>
              <a:ext cx="1524635" cy="1491615"/>
            </a:xfrm>
            <a:custGeom>
              <a:avLst/>
              <a:gdLst/>
              <a:ahLst/>
              <a:cxnLst/>
              <a:rect l="l" t="t" r="r" b="b"/>
              <a:pathLst>
                <a:path w="1524635" h="1491614">
                  <a:moveTo>
                    <a:pt x="0" y="1467923"/>
                  </a:moveTo>
                  <a:lnTo>
                    <a:pt x="22540" y="1418430"/>
                  </a:lnTo>
                  <a:lnTo>
                    <a:pt x="49100" y="1353020"/>
                  </a:lnTo>
                  <a:lnTo>
                    <a:pt x="63777" y="1315058"/>
                  </a:lnTo>
                  <a:lnTo>
                    <a:pt x="79329" y="1273971"/>
                  </a:lnTo>
                  <a:lnTo>
                    <a:pt x="95709" y="1230043"/>
                  </a:lnTo>
                  <a:lnTo>
                    <a:pt x="112876" y="1183559"/>
                  </a:lnTo>
                  <a:lnTo>
                    <a:pt x="130785" y="1134805"/>
                  </a:lnTo>
                  <a:lnTo>
                    <a:pt x="149392" y="1084063"/>
                  </a:lnTo>
                  <a:lnTo>
                    <a:pt x="168654" y="1031620"/>
                  </a:lnTo>
                  <a:lnTo>
                    <a:pt x="188526" y="977759"/>
                  </a:lnTo>
                  <a:lnTo>
                    <a:pt x="208966" y="922765"/>
                  </a:lnTo>
                  <a:lnTo>
                    <a:pt x="229929" y="866924"/>
                  </a:lnTo>
                  <a:lnTo>
                    <a:pt x="251372" y="810519"/>
                  </a:lnTo>
                  <a:lnTo>
                    <a:pt x="273250" y="753836"/>
                  </a:lnTo>
                  <a:lnTo>
                    <a:pt x="295520" y="697158"/>
                  </a:lnTo>
                  <a:lnTo>
                    <a:pt x="318139" y="640771"/>
                  </a:lnTo>
                  <a:lnTo>
                    <a:pt x="341062" y="584959"/>
                  </a:lnTo>
                  <a:lnTo>
                    <a:pt x="364245" y="530008"/>
                  </a:lnTo>
                  <a:lnTo>
                    <a:pt x="387646" y="476200"/>
                  </a:lnTo>
                  <a:lnTo>
                    <a:pt x="411219" y="423822"/>
                  </a:lnTo>
                  <a:lnTo>
                    <a:pt x="434922" y="373158"/>
                  </a:lnTo>
                  <a:lnTo>
                    <a:pt x="458711" y="324492"/>
                  </a:lnTo>
                  <a:lnTo>
                    <a:pt x="482541" y="278110"/>
                  </a:lnTo>
                  <a:lnTo>
                    <a:pt x="506369" y="234295"/>
                  </a:lnTo>
                  <a:lnTo>
                    <a:pt x="530152" y="193333"/>
                  </a:lnTo>
                  <a:lnTo>
                    <a:pt x="553845" y="155507"/>
                  </a:lnTo>
                  <a:lnTo>
                    <a:pt x="577405" y="121104"/>
                  </a:lnTo>
                  <a:lnTo>
                    <a:pt x="600788" y="90407"/>
                  </a:lnTo>
                  <a:lnTo>
                    <a:pt x="646847" y="41271"/>
                  </a:lnTo>
                  <a:lnTo>
                    <a:pt x="691673" y="10376"/>
                  </a:lnTo>
                  <a:lnTo>
                    <a:pt x="734915" y="0"/>
                  </a:lnTo>
                  <a:lnTo>
                    <a:pt x="756420" y="3131"/>
                  </a:lnTo>
                  <a:lnTo>
                    <a:pt x="801289" y="25401"/>
                  </a:lnTo>
                  <a:lnTo>
                    <a:pt x="848277" y="67103"/>
                  </a:lnTo>
                  <a:lnTo>
                    <a:pt x="896950" y="125951"/>
                  </a:lnTo>
                  <a:lnTo>
                    <a:pt x="921784" y="161088"/>
                  </a:lnTo>
                  <a:lnTo>
                    <a:pt x="946876" y="199653"/>
                  </a:lnTo>
                  <a:lnTo>
                    <a:pt x="972172" y="241360"/>
                  </a:lnTo>
                  <a:lnTo>
                    <a:pt x="997619" y="285922"/>
                  </a:lnTo>
                  <a:lnTo>
                    <a:pt x="1023162" y="333054"/>
                  </a:lnTo>
                  <a:lnTo>
                    <a:pt x="1048747" y="382468"/>
                  </a:lnTo>
                  <a:lnTo>
                    <a:pt x="1074319" y="433880"/>
                  </a:lnTo>
                  <a:lnTo>
                    <a:pt x="1099824" y="487003"/>
                  </a:lnTo>
                  <a:lnTo>
                    <a:pt x="1125209" y="541550"/>
                  </a:lnTo>
                  <a:lnTo>
                    <a:pt x="1150419" y="597236"/>
                  </a:lnTo>
                  <a:lnTo>
                    <a:pt x="1175399" y="653774"/>
                  </a:lnTo>
                  <a:lnTo>
                    <a:pt x="1200096" y="710879"/>
                  </a:lnTo>
                  <a:lnTo>
                    <a:pt x="1224455" y="768263"/>
                  </a:lnTo>
                  <a:lnTo>
                    <a:pt x="1248422" y="825642"/>
                  </a:lnTo>
                  <a:lnTo>
                    <a:pt x="1271943" y="882729"/>
                  </a:lnTo>
                  <a:lnTo>
                    <a:pt x="1294963" y="939238"/>
                  </a:lnTo>
                  <a:lnTo>
                    <a:pt x="1317429" y="994882"/>
                  </a:lnTo>
                  <a:lnTo>
                    <a:pt x="1339286" y="1049376"/>
                  </a:lnTo>
                  <a:lnTo>
                    <a:pt x="1360480" y="1102433"/>
                  </a:lnTo>
                  <a:lnTo>
                    <a:pt x="1380956" y="1153767"/>
                  </a:lnTo>
                  <a:lnTo>
                    <a:pt x="1400661" y="1203092"/>
                  </a:lnTo>
                  <a:lnTo>
                    <a:pt x="1419540" y="1250123"/>
                  </a:lnTo>
                  <a:lnTo>
                    <a:pt x="1437539" y="1294572"/>
                  </a:lnTo>
                  <a:lnTo>
                    <a:pt x="1454604" y="1336154"/>
                  </a:lnTo>
                  <a:lnTo>
                    <a:pt x="1470681" y="1374582"/>
                  </a:lnTo>
                  <a:lnTo>
                    <a:pt x="1499651" y="1440834"/>
                  </a:lnTo>
                  <a:lnTo>
                    <a:pt x="1512437" y="1468085"/>
                  </a:lnTo>
                  <a:lnTo>
                    <a:pt x="1524018" y="149103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8925" y="1293350"/>
              <a:ext cx="1361440" cy="2727325"/>
            </a:xfrm>
            <a:custGeom>
              <a:avLst/>
              <a:gdLst/>
              <a:ahLst/>
              <a:cxnLst/>
              <a:rect l="l" t="t" r="r" b="b"/>
              <a:pathLst>
                <a:path w="1361439" h="2727325">
                  <a:moveTo>
                    <a:pt x="0" y="0"/>
                  </a:moveTo>
                  <a:lnTo>
                    <a:pt x="0" y="2726699"/>
                  </a:lnTo>
                </a:path>
                <a:path w="1361439" h="2727325">
                  <a:moveTo>
                    <a:pt x="1361249" y="0"/>
                  </a:moveTo>
                  <a:lnTo>
                    <a:pt x="1361249" y="2726699"/>
                  </a:lnTo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7835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Inflection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1812" y="1001323"/>
            <a:ext cx="5620374" cy="3578899"/>
            <a:chOff x="1761812" y="1001323"/>
            <a:chExt cx="5620374" cy="3578899"/>
          </a:xfrm>
        </p:grpSpPr>
        <p:sp>
          <p:nvSpPr>
            <p:cNvPr id="6" name="object 6"/>
            <p:cNvSpPr/>
            <p:nvPr/>
          </p:nvSpPr>
          <p:spPr>
            <a:xfrm>
              <a:off x="1761812" y="1001323"/>
              <a:ext cx="5620374" cy="3578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079800" y="1079150"/>
              <a:ext cx="1524635" cy="1491615"/>
            </a:xfrm>
            <a:custGeom>
              <a:avLst/>
              <a:gdLst/>
              <a:ahLst/>
              <a:cxnLst/>
              <a:rect l="l" t="t" r="r" b="b"/>
              <a:pathLst>
                <a:path w="1524635" h="1491614">
                  <a:moveTo>
                    <a:pt x="0" y="1467923"/>
                  </a:moveTo>
                  <a:lnTo>
                    <a:pt x="22540" y="1418430"/>
                  </a:lnTo>
                  <a:lnTo>
                    <a:pt x="49100" y="1353020"/>
                  </a:lnTo>
                  <a:lnTo>
                    <a:pt x="63777" y="1315058"/>
                  </a:lnTo>
                  <a:lnTo>
                    <a:pt x="79329" y="1273971"/>
                  </a:lnTo>
                  <a:lnTo>
                    <a:pt x="95709" y="1230043"/>
                  </a:lnTo>
                  <a:lnTo>
                    <a:pt x="112876" y="1183559"/>
                  </a:lnTo>
                  <a:lnTo>
                    <a:pt x="130785" y="1134805"/>
                  </a:lnTo>
                  <a:lnTo>
                    <a:pt x="149392" y="1084063"/>
                  </a:lnTo>
                  <a:lnTo>
                    <a:pt x="168654" y="1031620"/>
                  </a:lnTo>
                  <a:lnTo>
                    <a:pt x="188526" y="977759"/>
                  </a:lnTo>
                  <a:lnTo>
                    <a:pt x="208966" y="922765"/>
                  </a:lnTo>
                  <a:lnTo>
                    <a:pt x="229929" y="866924"/>
                  </a:lnTo>
                  <a:lnTo>
                    <a:pt x="251372" y="810519"/>
                  </a:lnTo>
                  <a:lnTo>
                    <a:pt x="273250" y="753836"/>
                  </a:lnTo>
                  <a:lnTo>
                    <a:pt x="295520" y="697158"/>
                  </a:lnTo>
                  <a:lnTo>
                    <a:pt x="318139" y="640771"/>
                  </a:lnTo>
                  <a:lnTo>
                    <a:pt x="341062" y="584959"/>
                  </a:lnTo>
                  <a:lnTo>
                    <a:pt x="364245" y="530008"/>
                  </a:lnTo>
                  <a:lnTo>
                    <a:pt x="387646" y="476200"/>
                  </a:lnTo>
                  <a:lnTo>
                    <a:pt x="411219" y="423822"/>
                  </a:lnTo>
                  <a:lnTo>
                    <a:pt x="434922" y="373158"/>
                  </a:lnTo>
                  <a:lnTo>
                    <a:pt x="458711" y="324492"/>
                  </a:lnTo>
                  <a:lnTo>
                    <a:pt x="482541" y="278110"/>
                  </a:lnTo>
                  <a:lnTo>
                    <a:pt x="506369" y="234295"/>
                  </a:lnTo>
                  <a:lnTo>
                    <a:pt x="530152" y="193333"/>
                  </a:lnTo>
                  <a:lnTo>
                    <a:pt x="553845" y="155507"/>
                  </a:lnTo>
                  <a:lnTo>
                    <a:pt x="577405" y="121104"/>
                  </a:lnTo>
                  <a:lnTo>
                    <a:pt x="600788" y="90407"/>
                  </a:lnTo>
                  <a:lnTo>
                    <a:pt x="646847" y="41271"/>
                  </a:lnTo>
                  <a:lnTo>
                    <a:pt x="691673" y="10376"/>
                  </a:lnTo>
                  <a:lnTo>
                    <a:pt x="734915" y="0"/>
                  </a:lnTo>
                  <a:lnTo>
                    <a:pt x="756420" y="3131"/>
                  </a:lnTo>
                  <a:lnTo>
                    <a:pt x="801289" y="25401"/>
                  </a:lnTo>
                  <a:lnTo>
                    <a:pt x="848277" y="67103"/>
                  </a:lnTo>
                  <a:lnTo>
                    <a:pt x="896950" y="125951"/>
                  </a:lnTo>
                  <a:lnTo>
                    <a:pt x="921784" y="161088"/>
                  </a:lnTo>
                  <a:lnTo>
                    <a:pt x="946876" y="199653"/>
                  </a:lnTo>
                  <a:lnTo>
                    <a:pt x="972172" y="241360"/>
                  </a:lnTo>
                  <a:lnTo>
                    <a:pt x="997619" y="285922"/>
                  </a:lnTo>
                  <a:lnTo>
                    <a:pt x="1023162" y="333054"/>
                  </a:lnTo>
                  <a:lnTo>
                    <a:pt x="1048747" y="382468"/>
                  </a:lnTo>
                  <a:lnTo>
                    <a:pt x="1074319" y="433880"/>
                  </a:lnTo>
                  <a:lnTo>
                    <a:pt x="1099824" y="487003"/>
                  </a:lnTo>
                  <a:lnTo>
                    <a:pt x="1125209" y="541550"/>
                  </a:lnTo>
                  <a:lnTo>
                    <a:pt x="1150419" y="597236"/>
                  </a:lnTo>
                  <a:lnTo>
                    <a:pt x="1175399" y="653774"/>
                  </a:lnTo>
                  <a:lnTo>
                    <a:pt x="1200096" y="710879"/>
                  </a:lnTo>
                  <a:lnTo>
                    <a:pt x="1224455" y="768263"/>
                  </a:lnTo>
                  <a:lnTo>
                    <a:pt x="1248422" y="825642"/>
                  </a:lnTo>
                  <a:lnTo>
                    <a:pt x="1271943" y="882729"/>
                  </a:lnTo>
                  <a:lnTo>
                    <a:pt x="1294963" y="939238"/>
                  </a:lnTo>
                  <a:lnTo>
                    <a:pt x="1317429" y="994882"/>
                  </a:lnTo>
                  <a:lnTo>
                    <a:pt x="1339286" y="1049376"/>
                  </a:lnTo>
                  <a:lnTo>
                    <a:pt x="1360480" y="1102433"/>
                  </a:lnTo>
                  <a:lnTo>
                    <a:pt x="1380956" y="1153767"/>
                  </a:lnTo>
                  <a:lnTo>
                    <a:pt x="1400661" y="1203092"/>
                  </a:lnTo>
                  <a:lnTo>
                    <a:pt x="1419540" y="1250123"/>
                  </a:lnTo>
                  <a:lnTo>
                    <a:pt x="1437539" y="1294572"/>
                  </a:lnTo>
                  <a:lnTo>
                    <a:pt x="1454604" y="1336154"/>
                  </a:lnTo>
                  <a:lnTo>
                    <a:pt x="1470681" y="1374582"/>
                  </a:lnTo>
                  <a:lnTo>
                    <a:pt x="1499651" y="1440834"/>
                  </a:lnTo>
                  <a:lnTo>
                    <a:pt x="1512437" y="1468085"/>
                  </a:lnTo>
                  <a:lnTo>
                    <a:pt x="1524018" y="149103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8925" y="1293350"/>
              <a:ext cx="1361440" cy="2727325"/>
            </a:xfrm>
            <a:custGeom>
              <a:avLst/>
              <a:gdLst/>
              <a:ahLst/>
              <a:cxnLst/>
              <a:rect l="l" t="t" r="r" b="b"/>
              <a:pathLst>
                <a:path w="1361439" h="2727325">
                  <a:moveTo>
                    <a:pt x="0" y="0"/>
                  </a:moveTo>
                  <a:lnTo>
                    <a:pt x="0" y="2726699"/>
                  </a:lnTo>
                </a:path>
                <a:path w="1361439" h="2727325">
                  <a:moveTo>
                    <a:pt x="1361249" y="0"/>
                  </a:moveTo>
                  <a:lnTo>
                    <a:pt x="1361249" y="2726699"/>
                  </a:lnTo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18426-47E7-4B3C-8FB7-2592BB001448}"/>
              </a:ext>
            </a:extLst>
          </p:cNvPr>
          <p:cNvSpPr/>
          <p:nvPr/>
        </p:nvSpPr>
        <p:spPr>
          <a:xfrm>
            <a:off x="998376" y="2528596"/>
            <a:ext cx="3023118" cy="1837768"/>
          </a:xfrm>
          <a:custGeom>
            <a:avLst/>
            <a:gdLst>
              <a:gd name="connsiteX0" fmla="*/ 3023118 w 3023118"/>
              <a:gd name="connsiteY0" fmla="*/ 0 h 1837768"/>
              <a:gd name="connsiteX1" fmla="*/ 1996751 w 3023118"/>
              <a:gd name="connsiteY1" fmla="*/ 1483567 h 1837768"/>
              <a:gd name="connsiteX2" fmla="*/ 634481 w 3023118"/>
              <a:gd name="connsiteY2" fmla="*/ 1819469 h 1837768"/>
              <a:gd name="connsiteX3" fmla="*/ 0 w 3023118"/>
              <a:gd name="connsiteY3" fmla="*/ 1763486 h 183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3118" h="1837768">
                <a:moveTo>
                  <a:pt x="3023118" y="0"/>
                </a:moveTo>
                <a:cubicBezTo>
                  <a:pt x="2708987" y="590161"/>
                  <a:pt x="2394857" y="1180322"/>
                  <a:pt x="1996751" y="1483567"/>
                </a:cubicBezTo>
                <a:cubicBezTo>
                  <a:pt x="1598645" y="1786812"/>
                  <a:pt x="967273" y="1772816"/>
                  <a:pt x="634481" y="1819469"/>
                </a:cubicBezTo>
                <a:cubicBezTo>
                  <a:pt x="301689" y="1866122"/>
                  <a:pt x="150844" y="1814804"/>
                  <a:pt x="0" y="1763486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25651B-5D79-4DCD-8DA2-9859138ED37F}"/>
              </a:ext>
            </a:extLst>
          </p:cNvPr>
          <p:cNvSpPr/>
          <p:nvPr/>
        </p:nvSpPr>
        <p:spPr>
          <a:xfrm rot="3674906">
            <a:off x="5535695" y="2457417"/>
            <a:ext cx="3023118" cy="1837768"/>
          </a:xfrm>
          <a:custGeom>
            <a:avLst/>
            <a:gdLst>
              <a:gd name="connsiteX0" fmla="*/ 3023118 w 3023118"/>
              <a:gd name="connsiteY0" fmla="*/ 0 h 1837768"/>
              <a:gd name="connsiteX1" fmla="*/ 1996751 w 3023118"/>
              <a:gd name="connsiteY1" fmla="*/ 1483567 h 1837768"/>
              <a:gd name="connsiteX2" fmla="*/ 634481 w 3023118"/>
              <a:gd name="connsiteY2" fmla="*/ 1819469 h 1837768"/>
              <a:gd name="connsiteX3" fmla="*/ 0 w 3023118"/>
              <a:gd name="connsiteY3" fmla="*/ 1763486 h 183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3118" h="1837768">
                <a:moveTo>
                  <a:pt x="3023118" y="0"/>
                </a:moveTo>
                <a:cubicBezTo>
                  <a:pt x="2708987" y="590161"/>
                  <a:pt x="2394857" y="1180322"/>
                  <a:pt x="1996751" y="1483567"/>
                </a:cubicBezTo>
                <a:cubicBezTo>
                  <a:pt x="1598645" y="1786812"/>
                  <a:pt x="967273" y="1772816"/>
                  <a:pt x="634481" y="1819469"/>
                </a:cubicBezTo>
                <a:cubicBezTo>
                  <a:pt x="301689" y="1866122"/>
                  <a:pt x="150844" y="1814804"/>
                  <a:pt x="0" y="1763486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F2A4E-ADD0-4DC4-AF74-1AE110D26E6E}"/>
              </a:ext>
            </a:extLst>
          </p:cNvPr>
          <p:cNvSpPr/>
          <p:nvPr/>
        </p:nvSpPr>
        <p:spPr>
          <a:xfrm>
            <a:off x="3934285" y="2389148"/>
            <a:ext cx="232725" cy="3816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57B580-8FD2-486D-B555-41429371D0DE}"/>
              </a:ext>
            </a:extLst>
          </p:cNvPr>
          <p:cNvSpPr/>
          <p:nvPr/>
        </p:nvSpPr>
        <p:spPr>
          <a:xfrm>
            <a:off x="5427367" y="2337775"/>
            <a:ext cx="232725" cy="38164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738" y="2240540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Normal</a:t>
            </a:r>
            <a:r>
              <a:rPr spc="-8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Bell</a:t>
            </a:r>
            <a:r>
              <a:rPr spc="-90" dirty="0"/>
              <a:t> </a:t>
            </a:r>
            <a:r>
              <a:rPr spc="-5" dirty="0"/>
              <a:t>Curve</a:t>
            </a:r>
          </a:p>
        </p:txBody>
      </p:sp>
      <p:sp>
        <p:nvSpPr>
          <p:cNvPr id="5" name="object 5"/>
          <p:cNvSpPr/>
          <p:nvPr/>
        </p:nvSpPr>
        <p:spPr>
          <a:xfrm>
            <a:off x="1919474" y="1084887"/>
            <a:ext cx="5062425" cy="3543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beautiful formula that we won’t use at</a:t>
            </a:r>
            <a:r>
              <a:rPr sz="2400" spc="-2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all: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581150"/>
            <a:ext cx="4953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059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beautiful formula that we won’t use at</a:t>
            </a:r>
            <a:r>
              <a:rPr sz="2400" spc="-2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all: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lang="en-US" sz="3350" dirty="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points of inflection are at 1,-1</a:t>
            </a: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dirty="0"/>
              <a:t>The total area under the curve is 1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1581150"/>
            <a:ext cx="49530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428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Area under the normal curve use: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stats.norm.cdf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(Z)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762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Area under the normal curve use: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stats.norm.cdf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(Z)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Z is any real number</a:t>
            </a: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6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38517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Area under the normal curve use: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stats.norm.cdf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(Z)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Z is any real number</a:t>
            </a: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Area under curve represents proportions of the total amount of data</a:t>
            </a: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15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0" y="1093342"/>
            <a:ext cx="5062425" cy="3543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5715000" y="1102951"/>
            <a:ext cx="342900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To find the area under the normal curve until 2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347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0" y="1093342"/>
            <a:ext cx="5062425" cy="3543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5715000" y="1102951"/>
            <a:ext cx="342900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To find the area under the normal curve until 2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41539-A063-4B19-BD2D-4314C6ECAD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22" t="29916" r="38333" b="45557"/>
          <a:stretch/>
        </p:blipFill>
        <p:spPr>
          <a:xfrm>
            <a:off x="1447800" y="1657350"/>
            <a:ext cx="3352800" cy="2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3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1200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72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0" y="1093342"/>
            <a:ext cx="5062425" cy="3543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5715000" y="1102951"/>
            <a:ext cx="342900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To find the area under the normal curve until 2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stats.norm.cdf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(2)=</a:t>
            </a: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41539-A063-4B19-BD2D-4314C6ECAD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22" t="29916" r="38333" b="45557"/>
          <a:stretch/>
        </p:blipFill>
        <p:spPr>
          <a:xfrm>
            <a:off x="1447800" y="1657350"/>
            <a:ext cx="3352800" cy="2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74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>
                <a:solidFill>
                  <a:srgbClr val="3B7EA1"/>
                </a:solidFill>
                <a:latin typeface="Arial"/>
                <a:cs typeface="Arial"/>
              </a:rPr>
              <a:t>Area under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F826A2B-F5ED-4E81-B6BE-8CCD5A3FC0F2}"/>
              </a:ext>
            </a:extLst>
          </p:cNvPr>
          <p:cNvSpPr/>
          <p:nvPr/>
        </p:nvSpPr>
        <p:spPr>
          <a:xfrm>
            <a:off x="228600" y="1093342"/>
            <a:ext cx="5062425" cy="3543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853055F-096C-4498-8FD9-1954AC8C4D81}"/>
              </a:ext>
            </a:extLst>
          </p:cNvPr>
          <p:cNvSpPr txBox="1"/>
          <p:nvPr/>
        </p:nvSpPr>
        <p:spPr>
          <a:xfrm>
            <a:off x="5715000" y="1102951"/>
            <a:ext cx="342900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To find the area under the normal curve until 2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stats.norm.cdf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(2)=97.5</a:t>
            </a: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41539-A063-4B19-BD2D-4314C6ECAD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22" t="29916" r="38333" b="45557"/>
          <a:stretch/>
        </p:blipFill>
        <p:spPr>
          <a:xfrm>
            <a:off x="1447800" y="1657350"/>
            <a:ext cx="3352800" cy="2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5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26" y="2240540"/>
            <a:ext cx="431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90" dirty="0"/>
              <a:t> </a:t>
            </a:r>
            <a:r>
              <a:rPr spc="-5" dirty="0"/>
              <a:t>Proportions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</p:spTree>
    <p:extLst>
      <p:ext uri="{BB962C8B-B14F-4D97-AF65-F5344CB8AC3E}">
        <p14:creationId xmlns:p14="http://schemas.microsoft.com/office/powerpoint/2010/main" val="1757830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7940675" cy="87908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No matter what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shape of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i="1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218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7940675" cy="2543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No matter what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shape of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i="1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histogram is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bell-shaped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499109" marR="237680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99109" algn="l"/>
                <a:tab pos="4997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Almost all of the data are in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 “average ± 3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68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 and Normal</a:t>
            </a:r>
            <a:r>
              <a:rPr spc="-220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512300" y="1564050"/>
            <a:ext cx="8153399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544E-68E9-4772-B256-915C1394DC4F}"/>
              </a:ext>
            </a:extLst>
          </p:cNvPr>
          <p:cNvSpPr/>
          <p:nvPr/>
        </p:nvSpPr>
        <p:spPr>
          <a:xfrm>
            <a:off x="304800" y="2266950"/>
            <a:ext cx="8763000" cy="1811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 and Normal</a:t>
            </a:r>
            <a:r>
              <a:rPr spc="-220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512300" y="1564050"/>
            <a:ext cx="8153399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544E-68E9-4772-B256-915C1394DC4F}"/>
              </a:ext>
            </a:extLst>
          </p:cNvPr>
          <p:cNvSpPr/>
          <p:nvPr/>
        </p:nvSpPr>
        <p:spPr>
          <a:xfrm>
            <a:off x="304800" y="2876551"/>
            <a:ext cx="8763000" cy="120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7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 and Normal</a:t>
            </a:r>
            <a:r>
              <a:rPr spc="-220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512300" y="1564050"/>
            <a:ext cx="8153399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2544E-68E9-4772-B256-915C1394DC4F}"/>
              </a:ext>
            </a:extLst>
          </p:cNvPr>
          <p:cNvSpPr/>
          <p:nvPr/>
        </p:nvSpPr>
        <p:spPr>
          <a:xfrm>
            <a:off x="304800" y="3486149"/>
            <a:ext cx="8763000" cy="592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8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 and Normal</a:t>
            </a:r>
            <a:r>
              <a:rPr spc="-220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512300" y="1564050"/>
            <a:ext cx="8153399" cy="251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23730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414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2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“Central”</a:t>
            </a:r>
            <a:r>
              <a:rPr spc="-375" dirty="0"/>
              <a:t> </a:t>
            </a:r>
            <a:r>
              <a:rPr spc="-5"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2026587" y="881875"/>
            <a:ext cx="5090825" cy="379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215" y="2240540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8222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230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33119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Central Limit Theorem describes how the normal  distribution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(a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bell-shaped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curve)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connected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to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random sample</a:t>
            </a:r>
            <a:r>
              <a:rPr lang="en-US"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810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124841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125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183575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08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3348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>
              <a:latin typeface="Arial"/>
              <a:cs typeface="Arial"/>
            </a:endParaRPr>
          </a:p>
          <a:p>
            <a:pPr marL="469900" marR="51435">
              <a:lnSpc>
                <a:spcPct val="117200"/>
              </a:lnSpc>
              <a:spcBef>
                <a:spcPts val="12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probability 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sum 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(or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average)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is roughly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341122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10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39966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 = root mean square of deviations from average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      5      4         3                2                       1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lang="en-US" sz="33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43659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 = root mean square of deviations from average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      5      4         3                2                       1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lang="en-US"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np.std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array_of_values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99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lang="en-US" sz="2400" dirty="0">
              <a:latin typeface="Arial"/>
              <a:cs typeface="Arial"/>
            </a:endParaRPr>
          </a:p>
          <a:p>
            <a:pPr marL="1206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tabLst>
                <a:tab pos="424815" algn="l"/>
                <a:tab pos="425450" algn="l"/>
              </a:tabLst>
              <a:defRPr/>
            </a:pP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49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3065</Words>
  <Application>Microsoft Office PowerPoint</Application>
  <PresentationFormat>On-screen Show (16:9)</PresentationFormat>
  <Paragraphs>427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-apple-system</vt:lpstr>
      <vt:lpstr>Arial</vt:lpstr>
      <vt:lpstr>Calibri</vt:lpstr>
      <vt:lpstr>Office Theme</vt:lpstr>
      <vt:lpstr>The Normal Curve and  The Central Limit Theorem  </vt:lpstr>
      <vt:lpstr>Standard Deviation and Standard Units</vt:lpstr>
      <vt:lpstr>How Far from the Average?</vt:lpstr>
      <vt:lpstr>How Far from the Average?</vt:lpstr>
      <vt:lpstr>How Far from the Average?</vt:lpstr>
      <vt:lpstr>How Far from the Average?</vt:lpstr>
      <vt:lpstr>How Far from the Average?</vt:lpstr>
      <vt:lpstr>Why Use the SD?</vt:lpstr>
      <vt:lpstr>Why Use the SD?</vt:lpstr>
      <vt:lpstr>Why Use the SD?</vt:lpstr>
      <vt:lpstr>Why Use the SD?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Discussion Question</vt:lpstr>
      <vt:lpstr>The SD and the Histogram</vt:lpstr>
      <vt:lpstr>The SD and Bell-Shaped Curves</vt:lpstr>
      <vt:lpstr>The SD and Bell-Shaped Curves</vt:lpstr>
      <vt:lpstr>The SD and Bell-Shaped Curves</vt:lpstr>
      <vt:lpstr>The SD and Bell-Shaped Curves</vt:lpstr>
      <vt:lpstr>The SD and Bell-Shaped Curves</vt:lpstr>
      <vt:lpstr>Point of Inflection</vt:lpstr>
      <vt:lpstr>Point of Inflection</vt:lpstr>
      <vt:lpstr>Point of Inflection</vt:lpstr>
      <vt:lpstr>Point of Inflection</vt:lpstr>
      <vt:lpstr>The Normal Distribution</vt:lpstr>
      <vt:lpstr>Bell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Proportions</vt:lpstr>
      <vt:lpstr>How Big are Most of the Values?</vt:lpstr>
      <vt:lpstr>How Big are Most of the Values?</vt:lpstr>
      <vt:lpstr>How Big are Most of the Values?</vt:lpstr>
      <vt:lpstr>Bounds and Normal Approximations</vt:lpstr>
      <vt:lpstr>Bounds and Normal Approximations</vt:lpstr>
      <vt:lpstr>Bounds and Normal Approximations</vt:lpstr>
      <vt:lpstr>Bounds and Normal Approximations</vt:lpstr>
      <vt:lpstr>A “Central” Area</vt:lpstr>
      <vt:lpstr>Central Limit Theorem</vt:lpstr>
      <vt:lpstr>Sample Averages</vt:lpstr>
      <vt:lpstr>Sample Averages</vt:lpstr>
      <vt:lpstr>Sample Averages</vt:lpstr>
      <vt:lpstr>Central Limit Theorem</vt:lpstr>
      <vt:lpstr>Central Limit Theorem</vt:lpstr>
      <vt:lpstr>Central Limit Theorem</vt:lpstr>
      <vt:lpstr>Central Limit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John Bergschneider</cp:lastModifiedBy>
  <cp:revision>33</cp:revision>
  <dcterms:created xsi:type="dcterms:W3CDTF">2021-01-19T17:47:22Z</dcterms:created>
  <dcterms:modified xsi:type="dcterms:W3CDTF">2021-04-12T17:26:01Z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