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91" r:id="rId3"/>
    <p:sldId id="365" r:id="rId4"/>
    <p:sldId id="396" r:id="rId5"/>
    <p:sldId id="398" r:id="rId6"/>
    <p:sldId id="397" r:id="rId7"/>
    <p:sldId id="392" r:id="rId8"/>
    <p:sldId id="400" r:id="rId9"/>
    <p:sldId id="399" r:id="rId10"/>
    <p:sldId id="280" r:id="rId11"/>
    <p:sldId id="281" r:id="rId12"/>
    <p:sldId id="384" r:id="rId13"/>
    <p:sldId id="385" r:id="rId14"/>
    <p:sldId id="386" r:id="rId15"/>
    <p:sldId id="388" r:id="rId16"/>
    <p:sldId id="387" r:id="rId17"/>
    <p:sldId id="389" r:id="rId18"/>
    <p:sldId id="401" r:id="rId19"/>
    <p:sldId id="390" r:id="rId20"/>
    <p:sldId id="403" r:id="rId21"/>
    <p:sldId id="402" r:id="rId22"/>
    <p:sldId id="404" r:id="rId23"/>
    <p:sldId id="258" r:id="rId24"/>
    <p:sldId id="405" r:id="rId25"/>
    <p:sldId id="408" r:id="rId26"/>
    <p:sldId id="407" r:id="rId27"/>
    <p:sldId id="406" r:id="rId28"/>
    <p:sldId id="275" r:id="rId29"/>
    <p:sldId id="409" r:id="rId30"/>
    <p:sldId id="276" r:id="rId31"/>
    <p:sldId id="412" r:id="rId32"/>
    <p:sldId id="411" r:id="rId33"/>
    <p:sldId id="410" r:id="rId34"/>
    <p:sldId id="413" r:id="rId35"/>
    <p:sldId id="414" r:id="rId36"/>
    <p:sldId id="415" r:id="rId37"/>
    <p:sldId id="277" r:id="rId38"/>
    <p:sldId id="278" r:id="rId39"/>
    <p:sldId id="279" r:id="rId40"/>
    <p:sldId id="416" r:id="rId41"/>
    <p:sldId id="394" r:id="rId42"/>
    <p:sldId id="260" r:id="rId43"/>
    <p:sldId id="420" r:id="rId44"/>
    <p:sldId id="419" r:id="rId45"/>
    <p:sldId id="282" r:id="rId46"/>
    <p:sldId id="421" r:id="rId47"/>
    <p:sldId id="423" r:id="rId48"/>
    <p:sldId id="422" r:id="rId49"/>
    <p:sldId id="395" r:id="rId50"/>
    <p:sldId id="263" r:id="rId51"/>
    <p:sldId id="417" r:id="rId52"/>
    <p:sldId id="418" r:id="rId5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00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04937-8D31-4CD6-9CAF-87003701FE8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12160-9434-487E-9EF0-AF74D80B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Last time we talked about the Central Limit Theorem 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This theorem makes it possible to make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esimations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with very little knowledge about the population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Today we will extend the central limit theorem to include variability ranges on our estimates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0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review the </a:t>
            </a:r>
            <a:r>
              <a:rPr lang="en-US" dirty="0" err="1"/>
              <a:t>cental</a:t>
            </a:r>
            <a:r>
              <a:rPr lang="en-US" dirty="0"/>
              <a:t> limit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the central limit theorem deals with averages</a:t>
            </a:r>
          </a:p>
          <a:p>
            <a:pPr marL="228600" indent="-228600">
              <a:buAutoNum type="arabicPeriod"/>
            </a:pPr>
            <a:r>
              <a:rPr lang="en-US" dirty="0"/>
              <a:t>More specifically it completely describes the distributions that sample averages arise in</a:t>
            </a:r>
          </a:p>
          <a:p>
            <a:pPr marL="228600" indent="-228600">
              <a:buAutoNum type="arabicPeriod"/>
            </a:pPr>
            <a:r>
              <a:rPr lang="en-US" dirty="0"/>
              <a:t>This is nice because with just one sample we are able to predict the population’s average very </a:t>
            </a:r>
            <a:r>
              <a:rPr lang="en-US" dirty="0" err="1"/>
              <a:t>accuratly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the connection between our random sample averages and our normal distribution is given by the central limit theorem</a:t>
            </a:r>
          </a:p>
          <a:p>
            <a:pPr marL="228600" indent="-228600">
              <a:buAutoNum type="arabicPeriod"/>
            </a:pPr>
            <a:r>
              <a:rPr lang="en-US" dirty="0"/>
              <a:t>It roughly states the </a:t>
            </a:r>
            <a:r>
              <a:rPr lang="en-US" dirty="0" err="1"/>
              <a:t>the</a:t>
            </a:r>
            <a:r>
              <a:rPr lang="en-US" dirty="0"/>
              <a:t> distribution of the sample averages form a normal distribution</a:t>
            </a:r>
          </a:p>
          <a:p>
            <a:pPr marL="228600" indent="-228600">
              <a:buAutoNum type="arabicPeriod"/>
            </a:pPr>
            <a:r>
              <a:rPr lang="en-US" dirty="0"/>
              <a:t>Another positive is that this allows us to find the standard </a:t>
            </a:r>
            <a:r>
              <a:rPr lang="en-US" dirty="0" err="1"/>
              <a:t>devation</a:t>
            </a:r>
            <a:r>
              <a:rPr lang="en-US" dirty="0"/>
              <a:t> of our sample averages quickly!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3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 if you have a large sample size and you draw your samples with replacement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84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Then every </a:t>
            </a:r>
            <a:r>
              <a:rPr lang="en-US" dirty="0" err="1"/>
              <a:t>distribiton</a:t>
            </a:r>
            <a:r>
              <a:rPr lang="en-US" dirty="0"/>
              <a:t> has the following property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7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porbility</a:t>
            </a:r>
            <a:r>
              <a:rPr lang="en-US" dirty="0"/>
              <a:t> </a:t>
            </a:r>
            <a:r>
              <a:rPr lang="en-US" dirty="0" err="1"/>
              <a:t>distrion</a:t>
            </a:r>
            <a:r>
              <a:rPr lang="en-US" dirty="0"/>
              <a:t> of the sample average is roughly normal </a:t>
            </a:r>
          </a:p>
          <a:p>
            <a:pPr marL="228600" indent="-228600">
              <a:buAutoNum type="arabicPeriod"/>
            </a:pPr>
            <a:r>
              <a:rPr lang="en-US" dirty="0"/>
              <a:t>This is really powerful because this works on every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7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And This says that the average and the variability of the average is completely understood! </a:t>
            </a:r>
          </a:p>
          <a:p>
            <a:pPr marL="228600" indent="-228600">
              <a:buAutoNum type="arabicPeriod"/>
            </a:pPr>
            <a:r>
              <a:rPr lang="en-US" dirty="0"/>
              <a:t>Its normal and we can find out bounds on our estimates exactly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4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lets breakdown what we want to look at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also formally introduced the Normal Curve</a:t>
            </a:r>
          </a:p>
          <a:p>
            <a:pPr marL="228600" indent="-228600">
              <a:buAutoNum type="arabicPeriod"/>
            </a:pPr>
            <a:r>
              <a:rPr lang="en-US" dirty="0"/>
              <a:t>Informally this is the </a:t>
            </a:r>
            <a:r>
              <a:rPr lang="en-US" dirty="0" err="1"/>
              <a:t>bellshaped</a:t>
            </a:r>
            <a:r>
              <a:rPr lang="en-US" dirty="0"/>
              <a:t> curve</a:t>
            </a:r>
          </a:p>
          <a:p>
            <a:pPr marL="228600" indent="-228600">
              <a:buAutoNum type="arabicPeriod"/>
            </a:pPr>
            <a:r>
              <a:rPr lang="en-US" dirty="0"/>
              <a:t>Lets review some basic properties as a refresher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First sour sample averages do not have to be equal to the population average</a:t>
            </a:r>
          </a:p>
          <a:p>
            <a:pPr marL="228600" indent="-228600">
              <a:buAutoNum type="arabicPeriod"/>
            </a:pPr>
            <a:r>
              <a:rPr lang="en-US" dirty="0"/>
              <a:t>Because There is be </a:t>
            </a:r>
            <a:r>
              <a:rPr lang="en-US" dirty="0" err="1"/>
              <a:t>variablilty</a:t>
            </a:r>
            <a:r>
              <a:rPr lang="en-US" dirty="0"/>
              <a:t> in our samples 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31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However the central limit theorem tell us the distribution of our sample averages is normal</a:t>
            </a:r>
          </a:p>
          <a:p>
            <a:pPr marL="228600" indent="-228600">
              <a:buAutoNum type="arabicPeriod"/>
            </a:pPr>
            <a:r>
              <a:rPr lang="en-US" dirty="0"/>
              <a:t>We can estimate the parameter by the center distribution </a:t>
            </a:r>
          </a:p>
          <a:p>
            <a:pPr marL="228600" indent="-228600">
              <a:buAutoNum type="arabicPeriod"/>
            </a:pPr>
            <a:r>
              <a:rPr lang="en-US" dirty="0"/>
              <a:t>And the variability of our estimate is given by the SD</a:t>
            </a:r>
          </a:p>
          <a:p>
            <a:pPr marL="228600" indent="-228600">
              <a:buAutoNum type="arabicPeriod"/>
            </a:pPr>
            <a:r>
              <a:rPr lang="en-US" dirty="0"/>
              <a:t>since we can find the SD easily for a bell shaped curve we can determine a good range of estimations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7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1.So today we will look at how to estimate the population average</a:t>
            </a:r>
          </a:p>
          <a:p>
            <a:pPr marL="0" indent="0">
              <a:buNone/>
            </a:pPr>
            <a:r>
              <a:rPr lang="en-US" dirty="0"/>
              <a:t>2. And the variability of our guess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0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1.So what do we mean by distribution of a sample average</a:t>
            </a:r>
          </a:p>
          <a:p>
            <a:r>
              <a:rPr lang="en-US" dirty="0"/>
              <a:t>2. Let me carefully walk you through this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3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Usually you will only get 1 random sample in real life and it will have 1 average</a:t>
            </a:r>
          </a:p>
          <a:p>
            <a:r>
              <a:rPr lang="en-US" dirty="0"/>
              <a:t>4. But the sample could have come out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9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7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If your sample did come out differently then you would get a slightly different sample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So there are many possibilities that the sample average could be if you take your </a:t>
            </a:r>
            <a:r>
              <a:rPr lang="en-US" dirty="0" err="1"/>
              <a:t>randomsample</a:t>
            </a:r>
            <a:r>
              <a:rPr lang="en-US" dirty="0"/>
              <a:t> and compute the random sample average</a:t>
            </a:r>
          </a:p>
          <a:p>
            <a:r>
              <a:rPr lang="en-US" dirty="0"/>
              <a:t>7. It all really depends on the random choice you made to include an individual in the sample or not</a:t>
            </a:r>
          </a:p>
          <a:p>
            <a:r>
              <a:rPr lang="en-US" dirty="0"/>
              <a:t>8. So that’s why there is a distribution, because the sample average depends on  our random choice for our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0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the distribution that we are talking about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normal curve is roughly shaped like a bell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4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So lets conceptualize this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47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Imaginge</a:t>
            </a:r>
            <a:r>
              <a:rPr lang="en-US" dirty="0"/>
              <a:t> that you took all possible random samples </a:t>
            </a:r>
          </a:p>
          <a:p>
            <a:pPr marL="228600" indent="-228600">
              <a:buAutoNum type="arabicPeriod"/>
            </a:pPr>
            <a:r>
              <a:rPr lang="en-US" dirty="0"/>
              <a:t>For example you took all possible ways to choose 400 of the flights</a:t>
            </a:r>
          </a:p>
          <a:p>
            <a:pPr marL="228600" indent="-228600">
              <a:buAutoNum type="arabicPeriod"/>
            </a:pPr>
            <a:r>
              <a:rPr lang="en-US" dirty="0"/>
              <a:t>This is a huge number of samples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4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Each of these samples has an average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2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distribution of the sample average is just the distribution of all those </a:t>
            </a:r>
            <a:r>
              <a:rPr lang="en-US" dirty="0" err="1"/>
              <a:t>aaverages</a:t>
            </a:r>
            <a:r>
              <a:rPr lang="en-US" dirty="0"/>
              <a:t> you get by looking at all possible samples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5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summarize if you were to write down every possible sample, find all the averages, and you look at the </a:t>
            </a:r>
            <a:r>
              <a:rPr lang="en-US" dirty="0" err="1"/>
              <a:t>distrbituion</a:t>
            </a:r>
            <a:r>
              <a:rPr lang="en-US" dirty="0"/>
              <a:t> of those possible averages </a:t>
            </a:r>
          </a:p>
          <a:p>
            <a:r>
              <a:rPr lang="en-US" dirty="0"/>
              <a:t>that’s the distribution we are talking about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5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take about the shape of the distribution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3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can see that our distribution of our average samples is bell shaped </a:t>
            </a:r>
          </a:p>
          <a:p>
            <a:pPr marL="228600" indent="-228600">
              <a:buAutoNum type="arabicPeriod"/>
            </a:pPr>
            <a:r>
              <a:rPr lang="en-US" dirty="0"/>
              <a:t>The central limit theorem confirms that it is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68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next questions to ask it where is the center and what is the spread</a:t>
            </a:r>
          </a:p>
          <a:p>
            <a:pPr marL="228600" indent="-228600">
              <a:buAutoNum type="arabicPeriod"/>
            </a:pPr>
            <a:r>
              <a:rPr lang="en-US" dirty="0"/>
              <a:t>So where is the center of our bell curve</a:t>
            </a:r>
          </a:p>
          <a:p>
            <a:pPr marL="228600" indent="-228600">
              <a:buAutoNum type="arabicPeriod"/>
            </a:pPr>
            <a:r>
              <a:rPr lang="en-US" dirty="0"/>
              <a:t>And how wide is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76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We visually saw were the center is </a:t>
            </a:r>
          </a:p>
          <a:p>
            <a:r>
              <a:rPr lang="en-US" dirty="0"/>
              <a:t>2. The center looks like it is at the population mean in our example of flight delays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95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turns out this is always the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average is roughly centered at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9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distribution of the sample average is always a normal distribution and its centered at the population average</a:t>
            </a:r>
          </a:p>
          <a:p>
            <a:pPr marL="228600" indent="-228600">
              <a:buAutoNum type="arabicPeriod"/>
            </a:pPr>
            <a:r>
              <a:rPr lang="en-US" dirty="0"/>
              <a:t>This holds no matter how large our sample is</a:t>
            </a:r>
          </a:p>
          <a:p>
            <a:pPr marL="228600" indent="-228600">
              <a:buAutoNum type="arabicPeriod"/>
            </a:pPr>
            <a:r>
              <a:rPr lang="en-US" dirty="0"/>
              <a:t>Lets confirm this with a sample of another size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71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what were are trying to do is measure the variability of the sample average</a:t>
            </a:r>
          </a:p>
          <a:p>
            <a:pPr marL="228600" indent="-228600">
              <a:buAutoNum type="arabicPeriod"/>
            </a:pPr>
            <a:r>
              <a:rPr lang="en-US" dirty="0"/>
              <a:t>You </a:t>
            </a:r>
            <a:r>
              <a:rPr lang="en-US" dirty="0" err="1"/>
              <a:t>wanna</a:t>
            </a:r>
            <a:r>
              <a:rPr lang="en-US" dirty="0"/>
              <a:t> know how skinny is our curve because this tells us how much </a:t>
            </a:r>
            <a:br>
              <a:rPr lang="en-US" dirty="0"/>
            </a:br>
            <a:r>
              <a:rPr lang="en-US" dirty="0"/>
              <a:t>error there is in our estimate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84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95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variability of the sample average is a measure. </a:t>
            </a:r>
          </a:p>
          <a:p>
            <a:pPr marL="228600" indent="-228600">
              <a:buAutoNum type="arabicPeriod"/>
            </a:pPr>
            <a:r>
              <a:rPr lang="en-US" dirty="0"/>
              <a:t>Its a </a:t>
            </a:r>
            <a:r>
              <a:rPr lang="en-US" dirty="0" err="1"/>
              <a:t>numberical</a:t>
            </a:r>
            <a:r>
              <a:rPr lang="en-US" dirty="0"/>
              <a:t> measure of how accurate the sample average is as an estimate of the</a:t>
            </a:r>
            <a:br>
              <a:rPr lang="en-US" dirty="0"/>
            </a:br>
            <a:r>
              <a:rPr lang="en-US" dirty="0"/>
              <a:t>population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you want a specified measure of accuracy for your estimation then we can find the exact sample size you need to get that level of accuracy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In particular we will see what kind of accuracy you can expect for a particular sample size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So we have this relationship between sample size and variability.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It tells us that sample size effects the error in the estimate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Lets try to discover this </a:t>
            </a:r>
            <a:r>
              <a:rPr lang="en-US" dirty="0" err="1"/>
              <a:t>realtaion</a:t>
            </a:r>
            <a:r>
              <a:rPr lang="en-US" dirty="0"/>
              <a:t> 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3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see where your at. </a:t>
            </a:r>
          </a:p>
          <a:p>
            <a:pPr marL="228600" indent="-228600">
              <a:buAutoNum type="arabicPeriod"/>
            </a:pPr>
            <a:r>
              <a:rPr lang="en-US" dirty="0" err="1"/>
              <a:t>Rember</a:t>
            </a:r>
            <a:r>
              <a:rPr lang="en-US" dirty="0"/>
              <a:t> this overlaid histogram from earlier </a:t>
            </a:r>
          </a:p>
          <a:p>
            <a:pPr marL="228600" indent="-228600">
              <a:buAutoNum type="arabicPeriod"/>
            </a:pPr>
            <a:r>
              <a:rPr lang="en-US" dirty="0"/>
              <a:t>We just want to complete the statement.</a:t>
            </a:r>
          </a:p>
          <a:p>
            <a:pPr marL="228600" indent="-228600">
              <a:buAutoNum type="arabicPeriod"/>
            </a:pPr>
            <a:r>
              <a:rPr lang="en-US" dirty="0"/>
              <a:t>The gold histogram shows the </a:t>
            </a:r>
            <a:r>
              <a:rPr lang="en-US" dirty="0" err="1"/>
              <a:t>distrubiton</a:t>
            </a:r>
            <a:r>
              <a:rPr lang="en-US" dirty="0"/>
              <a:t> of blank values, </a:t>
            </a:r>
            <a:r>
              <a:rPr lang="en-US" dirty="0" err="1"/>
              <a:t>wach</a:t>
            </a:r>
            <a:r>
              <a:rPr lang="en-US" dirty="0"/>
              <a:t> of which is blank</a:t>
            </a:r>
          </a:p>
          <a:p>
            <a:pPr marL="228600" indent="-228600">
              <a:buAutoNum type="arabicPeriod"/>
            </a:pPr>
            <a:r>
              <a:rPr lang="en-US" dirty="0"/>
              <a:t>So type your </a:t>
            </a:r>
            <a:r>
              <a:rPr lang="en-US" dirty="0" err="1"/>
              <a:t>snawers</a:t>
            </a:r>
            <a:r>
              <a:rPr lang="en-US" dirty="0"/>
              <a:t> into chat like ab or </a:t>
            </a:r>
            <a:r>
              <a:rPr lang="en-US" dirty="0" err="1"/>
              <a:t>cb</a:t>
            </a:r>
            <a:r>
              <a:rPr lang="en-US" dirty="0"/>
              <a:t> da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So the answer is BD. This histogram is the of 10000 values of the average of flight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71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765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Here is the pattern we learned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78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97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distrubtion</a:t>
            </a:r>
            <a:r>
              <a:rPr lang="en-US" dirty="0"/>
              <a:t> of all possible sample averages is a normal distribution</a:t>
            </a:r>
          </a:p>
          <a:p>
            <a:pPr marL="228600" indent="-228600">
              <a:buAutoNum type="arabicPeriod"/>
            </a:pPr>
            <a:r>
              <a:rPr lang="en-US" dirty="0"/>
              <a:t>The CLT tells us that </a:t>
            </a:r>
          </a:p>
          <a:p>
            <a:pPr marL="228600" indent="-228600">
              <a:buAutoNum type="arabicPeriod"/>
            </a:pPr>
            <a:r>
              <a:rPr lang="en-US" dirty="0"/>
              <a:t>The center of the distribution is at the population average </a:t>
            </a:r>
          </a:p>
          <a:p>
            <a:pPr marL="228600" indent="-228600">
              <a:buAutoNum type="arabicPeriod"/>
            </a:pPr>
            <a:r>
              <a:rPr lang="en-US" dirty="0"/>
              <a:t>And the SD is given by population SD divided by the sqrt of the sample size </a:t>
            </a:r>
          </a:p>
          <a:p>
            <a:pPr marL="228600" indent="-228600">
              <a:buAutoNum type="arabicPeriod"/>
            </a:pPr>
            <a:r>
              <a:rPr lang="en-US" dirty="0"/>
              <a:t>Basically the spread </a:t>
            </a:r>
            <a:r>
              <a:rPr lang="en-US" dirty="0" err="1"/>
              <a:t>descreases</a:t>
            </a:r>
            <a:r>
              <a:rPr lang="en-US" dirty="0"/>
              <a:t> with larger samples sizes  But not proportionally </a:t>
            </a:r>
          </a:p>
          <a:p>
            <a:pPr marL="228600" indent="-228600">
              <a:buAutoNum type="arabicPeriod"/>
            </a:pPr>
            <a:r>
              <a:rPr lang="en-US" dirty="0"/>
              <a:t>This lets us predict, how large the SD will be for the sample means for given sample size</a:t>
            </a:r>
          </a:p>
          <a:p>
            <a:pPr marL="228600" indent="-228600">
              <a:buAutoNum type="arabicPeriod"/>
            </a:pPr>
            <a:r>
              <a:rPr lang="en-US" dirty="0"/>
              <a:t>Or how much error we can expect on an estimation of a certain sample size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6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points of inflection at -1 and 1</a:t>
            </a:r>
          </a:p>
          <a:p>
            <a:pPr marL="228600" indent="-228600">
              <a:buAutoNum type="arabicPeriod"/>
            </a:pPr>
            <a:r>
              <a:rPr lang="en-US" dirty="0"/>
              <a:t>This is means that we have a standard </a:t>
            </a:r>
            <a:r>
              <a:rPr lang="en-US" dirty="0" err="1"/>
              <a:t>devation</a:t>
            </a:r>
            <a:r>
              <a:rPr lang="en-US" dirty="0"/>
              <a:t> and 1,-1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382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84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25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160-9434-487E-9EF0-AF74D80B069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Area under the curve represents the proportion of the total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Normal </a:t>
            </a:r>
            <a:r>
              <a:rPr lang="en-US" dirty="0" err="1"/>
              <a:t>distrbutions</a:t>
            </a:r>
            <a:r>
              <a:rPr lang="en-US" dirty="0"/>
              <a:t> are called bell-shaped</a:t>
            </a:r>
          </a:p>
          <a:p>
            <a:pPr marL="228600" indent="-228600">
              <a:buAutoNum type="arabicPeriod"/>
            </a:pPr>
            <a:r>
              <a:rPr lang="en-US" dirty="0"/>
              <a:t>And the </a:t>
            </a:r>
            <a:r>
              <a:rPr lang="en-US" dirty="0" err="1"/>
              <a:t>proportiosn</a:t>
            </a:r>
            <a:r>
              <a:rPr lang="en-US" dirty="0"/>
              <a:t> of bell shaped curves are very well understood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7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example we know that most data in a bell shaped curve lies in the range from 3 SD from the average</a:t>
            </a:r>
          </a:p>
          <a:p>
            <a:pPr marL="228600" indent="-228600">
              <a:buAutoNum type="arabicPeriod"/>
            </a:pPr>
            <a:r>
              <a:rPr lang="en-US" dirty="0"/>
              <a:t>In fact we had some exact proportions from last time.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example the </a:t>
            </a:r>
            <a:r>
              <a:rPr lang="en-US" dirty="0" err="1"/>
              <a:t>propotion</a:t>
            </a:r>
            <a:r>
              <a:rPr lang="en-US" dirty="0"/>
              <a:t> of </a:t>
            </a:r>
            <a:r>
              <a:rPr lang="en-US" dirty="0" err="1"/>
              <a:t>indiviuals</a:t>
            </a:r>
            <a:r>
              <a:rPr lang="en-US" dirty="0"/>
              <a:t> that are within 3 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devations</a:t>
            </a:r>
            <a:r>
              <a:rPr lang="en-US" dirty="0"/>
              <a:t> from the average is more then 99 percent.</a:t>
            </a:r>
          </a:p>
          <a:p>
            <a:pPr marL="228600" indent="-228600">
              <a:buAutoNum type="arabicPeriod"/>
            </a:pPr>
            <a:r>
              <a:rPr lang="en-US" dirty="0"/>
              <a:t>This is extremely useful because the distribution of sample means turns out to be normal!</a:t>
            </a:r>
          </a:p>
          <a:p>
            <a:pPr marL="228600" indent="-228600">
              <a:buAutoNum type="arabicPeriod"/>
            </a:pPr>
            <a:r>
              <a:rPr lang="en-US" dirty="0"/>
              <a:t>Because we know the proportions and SD we can make very accurate </a:t>
            </a:r>
            <a:r>
              <a:rPr lang="en-US" dirty="0" err="1"/>
              <a:t>esimations</a:t>
            </a:r>
            <a:r>
              <a:rPr lang="en-US" dirty="0"/>
              <a:t>!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5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720" y="1032383"/>
            <a:ext cx="7998559" cy="357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EF6EC-3928-4D68-AD23-8FA0E0E4B15A}"/>
              </a:ext>
            </a:extLst>
          </p:cNvPr>
          <p:cNvSpPr/>
          <p:nvPr/>
        </p:nvSpPr>
        <p:spPr>
          <a:xfrm>
            <a:off x="6248400" y="3811543"/>
            <a:ext cx="22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3E9E-F0F6-4D4D-A3D7-CDE2516C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999503"/>
            <a:ext cx="7772400" cy="11376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-apple-system"/>
              </a:rPr>
              <a:t>Average of Large Samples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0424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215" y="2240540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200" dirty="0"/>
              <a:t> </a:t>
            </a:r>
            <a:r>
              <a:rPr spc="-25" dirty="0"/>
              <a:t>Averages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200" dirty="0"/>
              <a:t> </a:t>
            </a:r>
            <a:r>
              <a:rPr spc="-25" dirty="0"/>
              <a:t>Averages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7948930" cy="8222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because they estimate  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23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200" dirty="0"/>
              <a:t> </a:t>
            </a:r>
            <a:r>
              <a:rPr spc="-25" dirty="0"/>
              <a:t>Averages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7948930" cy="33119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because they estimate  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Central Limit Theorem describes how the normal  distribution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(a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bell-shaped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curve)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connected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to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random sample</a:t>
            </a:r>
            <a:r>
              <a:rPr lang="en-US"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</a:p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81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135495" cy="124841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drawn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replacement,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12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135495" cy="183575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drawn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replacement,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Then, </a:t>
            </a:r>
            <a:r>
              <a:rPr sz="2400" i="1" dirty="0">
                <a:latin typeface="Arial"/>
                <a:cs typeface="Arial"/>
              </a:rPr>
              <a:t>regardless </a:t>
            </a:r>
            <a:r>
              <a:rPr sz="2400" i="1" spc="-5" dirty="0">
                <a:latin typeface="Arial"/>
                <a:cs typeface="Arial"/>
              </a:rPr>
              <a:t>of the distribution of the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population,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0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135495" cy="33489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drawn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replacement,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Then, </a:t>
            </a:r>
            <a:r>
              <a:rPr sz="2400" i="1" dirty="0">
                <a:latin typeface="Arial"/>
                <a:cs typeface="Arial"/>
              </a:rPr>
              <a:t>regardless </a:t>
            </a:r>
            <a:r>
              <a:rPr sz="2400" i="1" spc="-5" dirty="0">
                <a:latin typeface="Arial"/>
                <a:cs typeface="Arial"/>
              </a:rPr>
              <a:t>of the distribution of the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population,</a:t>
            </a:r>
            <a:endParaRPr sz="2400">
              <a:latin typeface="Arial"/>
              <a:cs typeface="Arial"/>
            </a:endParaRPr>
          </a:p>
          <a:p>
            <a:pPr marL="469900" marR="51435">
              <a:lnSpc>
                <a:spcPct val="117200"/>
              </a:lnSpc>
              <a:spcBef>
                <a:spcPts val="12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probability distribution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4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sum 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(or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average)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is roughly</a:t>
            </a:r>
            <a:r>
              <a:rPr sz="2400" b="1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341122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10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135495" cy="33489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drawn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replacement,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Then, </a:t>
            </a:r>
            <a:r>
              <a:rPr sz="2400" i="1" dirty="0">
                <a:latin typeface="Arial"/>
                <a:cs typeface="Arial"/>
              </a:rPr>
              <a:t>regardless </a:t>
            </a:r>
            <a:r>
              <a:rPr sz="2400" i="1" spc="-5" dirty="0">
                <a:latin typeface="Arial"/>
                <a:cs typeface="Arial"/>
              </a:rPr>
              <a:t>of the distribution of the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population,</a:t>
            </a:r>
            <a:endParaRPr sz="2400" dirty="0">
              <a:latin typeface="Arial"/>
              <a:cs typeface="Arial"/>
            </a:endParaRPr>
          </a:p>
          <a:p>
            <a:pPr marL="469900" marR="51435">
              <a:lnSpc>
                <a:spcPct val="117200"/>
              </a:lnSpc>
              <a:spcBef>
                <a:spcPts val="12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probability distribution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4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sum 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(or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average)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is roughly</a:t>
            </a:r>
            <a:r>
              <a:rPr sz="2400" b="1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normal</a:t>
            </a:r>
            <a:endParaRPr sz="2400" dirty="0">
              <a:latin typeface="Arial"/>
              <a:cs typeface="Arial"/>
            </a:endParaRPr>
          </a:p>
          <a:p>
            <a:pPr marL="341122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0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70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Todays Goals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8385175" cy="217944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endParaRPr kumimoji="0" lang="en-US" sz="2400" b="0" i="0" u="none" strike="noStrike" kern="1200" cap="none" spc="-5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91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26" y="2240540"/>
            <a:ext cx="58929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lang="en-US"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70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Todays Goals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8385175" cy="304634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Sample Average need not be equal to population average.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it will have variability 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endParaRPr kumimoji="0" lang="en-US" sz="2400" b="0" i="0" u="none" strike="noStrike" kern="1200" cap="none" spc="-5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15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70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Todays Goals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8385175" cy="434670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Sample Average need not be equal to population average.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it will have variability 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By CLT, the distribution of sample averages is normal</a:t>
            </a: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Estimation is given by distribution</a:t>
            </a: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Variability is given by SD</a:t>
            </a: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endParaRPr kumimoji="0" lang="en-US" sz="2400" b="0" i="0" u="none" strike="noStrike" kern="1200" cap="none" spc="-5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6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70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Todays Goals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8385175" cy="434670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Sample Average need not be equal to population average.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it will have variability 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By CLT, the distribution of sample averages is normal</a:t>
            </a: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Estimation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is given by distribution</a:t>
            </a: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Variability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is given by SD</a:t>
            </a: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endParaRPr kumimoji="0" lang="en-US" sz="2400" b="0" i="0" u="none" strike="noStrike" kern="1200" cap="none" spc="-5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68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8339"/>
            <a:ext cx="7216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/>
              <a:t>Distribution</a:t>
            </a:r>
            <a:r>
              <a:rPr spc="-25" dirty="0"/>
              <a:t> </a:t>
            </a:r>
            <a:r>
              <a:rPr spc="-5" dirty="0"/>
              <a:t>of </a:t>
            </a:r>
            <a:r>
              <a:rPr lang="en-US" spc="-10" dirty="0"/>
              <a:t>Sample</a:t>
            </a:r>
            <a:r>
              <a:rPr spc="-50" dirty="0"/>
              <a:t> </a:t>
            </a:r>
            <a:r>
              <a:rPr lang="en-US" spc="-5" dirty="0"/>
              <a:t>Average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is </a:t>
            </a:r>
            <a:r>
              <a:rPr spc="-10" dirty="0"/>
              <a:t>There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Distribution?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81068"/>
            <a:ext cx="8013065" cy="10342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44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is </a:t>
            </a:r>
            <a:r>
              <a:rPr spc="-10" dirty="0"/>
              <a:t>There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Distribution?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81068"/>
            <a:ext cx="8013065" cy="17729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7462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only 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it has only one  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99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is </a:t>
            </a:r>
            <a:r>
              <a:rPr spc="-10" dirty="0"/>
              <a:t>There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Distribution?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81068"/>
            <a:ext cx="8013065" cy="214225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7462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only 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it has only one  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could have come out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differently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3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is </a:t>
            </a:r>
            <a:r>
              <a:rPr spc="-10" dirty="0"/>
              <a:t>There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Distribution?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81068"/>
            <a:ext cx="8013065" cy="2511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7462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only 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it has only one  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could have come out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differently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been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2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is </a:t>
            </a:r>
            <a:r>
              <a:rPr spc="-10" dirty="0"/>
              <a:t>There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Distribution?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81068"/>
            <a:ext cx="8013065" cy="3324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7462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only 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it has only one  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could have come out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differently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been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 there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is </a:t>
            </a:r>
            <a:r>
              <a:rPr spc="-10" dirty="0"/>
              <a:t>There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Distribution?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81068"/>
            <a:ext cx="8013065" cy="3324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7462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only 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it has only one  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could have come out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differently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been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 there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4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The Standard </a:t>
            </a: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lang="en-US"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826A2B-F5ED-4E81-B6BE-8CCD5A3FC0F2}"/>
              </a:ext>
            </a:extLst>
          </p:cNvPr>
          <p:cNvSpPr/>
          <p:nvPr/>
        </p:nvSpPr>
        <p:spPr>
          <a:xfrm>
            <a:off x="228601" y="1093342"/>
            <a:ext cx="3962400" cy="269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53055F-096C-4498-8FD9-1954AC8C4D81}"/>
              </a:ext>
            </a:extLst>
          </p:cNvPr>
          <p:cNvSpPr txBox="1"/>
          <p:nvPr/>
        </p:nvSpPr>
        <p:spPr>
          <a:xfrm>
            <a:off x="4751196" y="1093342"/>
            <a:ext cx="4316603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335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34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601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 of the </a:t>
            </a:r>
            <a:r>
              <a:rPr spc="-10" dirty="0"/>
              <a:t>Sample</a:t>
            </a:r>
            <a:r>
              <a:rPr spc="-22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995" cy="10342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601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 of the </a:t>
            </a:r>
            <a:r>
              <a:rPr spc="-10" dirty="0"/>
              <a:t>Sample</a:t>
            </a:r>
            <a:r>
              <a:rPr spc="-22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995" cy="17729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017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Imagine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yours.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 are lots of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1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601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 of the </a:t>
            </a:r>
            <a:r>
              <a:rPr spc="-10" dirty="0"/>
              <a:t>Sample</a:t>
            </a:r>
            <a:r>
              <a:rPr spc="-22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995" cy="214225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017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Imagine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yours.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 are lots of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of these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an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7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601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 of the </a:t>
            </a:r>
            <a:r>
              <a:rPr spc="-10" dirty="0"/>
              <a:t>Sample</a:t>
            </a:r>
            <a:r>
              <a:rPr spc="-22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995" cy="28809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017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Imagine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yours.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 are lots of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of these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an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average </a:t>
            </a:r>
            <a:r>
              <a:rPr sz="2400" spc="-5" dirty="0">
                <a:latin typeface="Arial"/>
                <a:cs typeface="Arial"/>
              </a:rPr>
              <a:t>is the  distribution of the averages of all the possible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samples.</a:t>
            </a:r>
          </a:p>
        </p:txBody>
      </p:sp>
    </p:spTree>
    <p:extLst>
      <p:ext uri="{BB962C8B-B14F-4D97-AF65-F5344CB8AC3E}">
        <p14:creationId xmlns:p14="http://schemas.microsoft.com/office/powerpoint/2010/main" val="188129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601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 of the </a:t>
            </a:r>
            <a:r>
              <a:rPr spc="-10" dirty="0"/>
              <a:t>Sample</a:t>
            </a:r>
            <a:r>
              <a:rPr spc="-22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995" cy="3328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017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Imagine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yours.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 are lots of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of these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an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average </a:t>
            </a:r>
            <a:r>
              <a:rPr sz="2400" spc="-5" dirty="0">
                <a:latin typeface="Arial"/>
                <a:cs typeface="Arial"/>
              </a:rPr>
              <a:t>is the  distribution of the averages of all the possible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samples.</a:t>
            </a:r>
          </a:p>
          <a:p>
            <a:pPr marL="286893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0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83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 </a:t>
            </a: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603756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83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 </a:t>
            </a: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3327"/>
            <a:ext cx="6991350" cy="1839863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Suppose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large.</a:t>
            </a:r>
            <a:endParaRPr sz="2400" dirty="0">
              <a:latin typeface="Arial"/>
              <a:cs typeface="Arial"/>
            </a:endParaRPr>
          </a:p>
          <a:p>
            <a:pPr marL="469900" marR="5080" indent="-412750">
              <a:lnSpc>
                <a:spcPct val="116100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the distribution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18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83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 </a:t>
            </a: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3327"/>
            <a:ext cx="6991350" cy="323151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Suppose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large.</a:t>
            </a:r>
            <a:endParaRPr sz="2400" dirty="0">
              <a:latin typeface="Arial"/>
              <a:cs typeface="Arial"/>
            </a:endParaRPr>
          </a:p>
          <a:p>
            <a:pPr marL="469900" marR="5080" indent="-412750">
              <a:lnSpc>
                <a:spcPct val="116100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the distribution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27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6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Important questions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remain: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Where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that bell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curve?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wide is that bell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curve?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561" y="2240537"/>
            <a:ext cx="5532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Center of the</a:t>
            </a:r>
            <a:r>
              <a:rPr spc="-95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5212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 Population</a:t>
            </a:r>
            <a:r>
              <a:rPr sz="3600" b="1" spc="-2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3B7EA1"/>
                </a:solidFill>
                <a:latin typeface="Arial"/>
                <a:cs typeface="Arial"/>
              </a:rPr>
              <a:t>Average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The Standard </a:t>
            </a: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lang="en-US"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826A2B-F5ED-4E81-B6BE-8CCD5A3FC0F2}"/>
              </a:ext>
            </a:extLst>
          </p:cNvPr>
          <p:cNvSpPr/>
          <p:nvPr/>
        </p:nvSpPr>
        <p:spPr>
          <a:xfrm>
            <a:off x="228601" y="1093342"/>
            <a:ext cx="3962400" cy="269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53055F-096C-4498-8FD9-1954AC8C4D81}"/>
              </a:ext>
            </a:extLst>
          </p:cNvPr>
          <p:cNvSpPr txBox="1"/>
          <p:nvPr/>
        </p:nvSpPr>
        <p:spPr>
          <a:xfrm>
            <a:off x="4751196" y="1093342"/>
            <a:ext cx="4316603" cy="34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average is at the</a:t>
            </a: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3350" dirty="0">
              <a:latin typeface="Arial"/>
              <a:cs typeface="Arial"/>
            </a:endParaRPr>
          </a:p>
          <a:p>
            <a:pPr marL="57150" marR="5080">
              <a:lnSpc>
                <a:spcPct val="100499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261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5212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 Population</a:t>
            </a:r>
            <a:r>
              <a:rPr sz="3600" b="1" spc="-2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3B7EA1"/>
                </a:solidFill>
                <a:latin typeface="Arial"/>
                <a:cs typeface="Arial"/>
              </a:rPr>
              <a:t>Average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2173042"/>
            <a:ext cx="7404734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distribution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curve centered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the population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23FF1-C175-47CA-AF30-9A3D5A18157B}"/>
              </a:ext>
            </a:extLst>
          </p:cNvPr>
          <p:cNvSpPr txBox="1"/>
          <p:nvPr/>
        </p:nvSpPr>
        <p:spPr>
          <a:xfrm>
            <a:off x="850582" y="397244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8930">
              <a:lnSpc>
                <a:spcPct val="10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4431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189" y="2264536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 </a:t>
            </a:r>
            <a:r>
              <a:rPr spc="-10" dirty="0"/>
              <a:t>Sample</a:t>
            </a:r>
            <a:r>
              <a:rPr spc="-180" dirty="0"/>
              <a:t> </a:t>
            </a:r>
            <a:r>
              <a:rPr spc="-25" dirty="0"/>
              <a:t>Average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/>
              <a:t>Why is variability important?  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16597" y="1200150"/>
            <a:ext cx="7710805" cy="802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/>
              <a:t>Why is variability important?  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16597" y="1200150"/>
            <a:ext cx="7710805" cy="212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69875" indent="-412750">
              <a:lnSpc>
                <a:spcPct val="114599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variability of the sample averages measures how accurate the sample average is as an estimate of the population average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1658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/>
              <a:t>Why is variability important?  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16597" y="1200150"/>
            <a:ext cx="7710805" cy="3226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69875" indent="-412750">
              <a:lnSpc>
                <a:spcPct val="114599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variability of the sample averages measures how accurate the sample average is as an estimate of the population average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you want a specified level of accuracy, understanding the variability of the sample average helps us work out how large our sample has to be.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ts val="279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7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1850" y="1969400"/>
            <a:ext cx="5295899" cy="274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308" y="1093342"/>
            <a:ext cx="7978775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  <a:tabLst>
                <a:tab pos="7965440" algn="l"/>
              </a:tabLst>
            </a:pPr>
            <a:r>
              <a:rPr sz="2400" spc="-5" dirty="0">
                <a:latin typeface="Arial"/>
                <a:cs typeface="Arial"/>
              </a:rPr>
              <a:t>The gold histogram </a:t>
            </a:r>
            <a:r>
              <a:rPr sz="2400" dirty="0">
                <a:latin typeface="Arial"/>
                <a:cs typeface="Arial"/>
              </a:rPr>
              <a:t>shows </a:t>
            </a:r>
            <a:r>
              <a:rPr sz="2400" spc="-5" dirty="0">
                <a:latin typeface="Arial"/>
                <a:cs typeface="Arial"/>
              </a:rPr>
              <a:t>the distribution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15"/>
              </a:spcBef>
              <a:tabLst>
                <a:tab pos="3542029" algn="l"/>
                <a:tab pos="7778750" algn="l"/>
              </a:tabLst>
            </a:pPr>
            <a:r>
              <a:rPr sz="2400" dirty="0">
                <a:latin typeface="Arial"/>
                <a:cs typeface="Arial"/>
              </a:rPr>
              <a:t>values, </a:t>
            </a:r>
            <a:r>
              <a:rPr sz="2400" spc="-5" dirty="0">
                <a:latin typeface="Arial"/>
                <a:cs typeface="Arial"/>
              </a:rPr>
              <a:t>each of which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6424930">
              <a:lnSpc>
                <a:spcPts val="2850"/>
              </a:lnSpc>
              <a:spcBef>
                <a:spcPts val="1895"/>
              </a:spcBef>
              <a:tabLst>
                <a:tab pos="613410" algn="l"/>
              </a:tabLst>
            </a:pPr>
            <a:r>
              <a:rPr sz="2400" dirty="0">
                <a:latin typeface="Arial"/>
                <a:cs typeface="Arial"/>
              </a:rPr>
              <a:t>(a)	</a:t>
            </a:r>
            <a:r>
              <a:rPr sz="2400" spc="-5" dirty="0">
                <a:latin typeface="Arial"/>
                <a:cs typeface="Arial"/>
              </a:rPr>
              <a:t>900  </a:t>
            </a:r>
            <a:r>
              <a:rPr sz="2400" dirty="0">
                <a:latin typeface="Arial"/>
                <a:cs typeface="Arial"/>
              </a:rPr>
              <a:t>(b)	</a:t>
            </a:r>
            <a:r>
              <a:rPr sz="2400" spc="-5" dirty="0">
                <a:latin typeface="Arial"/>
                <a:cs typeface="Arial"/>
              </a:rPr>
              <a:t>10,000</a:t>
            </a:r>
            <a:endParaRPr sz="2400">
              <a:latin typeface="Arial"/>
              <a:cs typeface="Arial"/>
            </a:endParaRPr>
          </a:p>
          <a:p>
            <a:pPr marL="613410" marR="5479415" indent="-584200">
              <a:lnSpc>
                <a:spcPts val="2850"/>
              </a:lnSpc>
              <a:buAutoNum type="alphaLcParenBoth" startAt="3"/>
              <a:tabLst>
                <a:tab pos="613410" algn="l"/>
                <a:tab pos="614045" algn="l"/>
              </a:tabLst>
            </a:pPr>
            <a:r>
              <a:rPr sz="2400" dirty="0">
                <a:latin typeface="Arial"/>
                <a:cs typeface="Arial"/>
              </a:rPr>
              <a:t>a randomly  sampled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flight  delay</a:t>
            </a:r>
            <a:endParaRPr sz="2400">
              <a:latin typeface="Arial"/>
              <a:cs typeface="Arial"/>
            </a:endParaRPr>
          </a:p>
          <a:p>
            <a:pPr marL="613410" marR="5494020" indent="-601345">
              <a:lnSpc>
                <a:spcPts val="2850"/>
              </a:lnSpc>
              <a:buAutoNum type="alphaLcParenBoth" startAt="3"/>
              <a:tabLst>
                <a:tab pos="613410" algn="l"/>
                <a:tab pos="614045" algn="l"/>
              </a:tabLst>
            </a:pPr>
            <a:r>
              <a:rPr sz="2400" spc="-5" dirty="0">
                <a:latin typeface="Arial"/>
                <a:cs typeface="Arial"/>
              </a:rPr>
              <a:t>an average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 flight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delays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 </a:t>
            </a:r>
            <a:r>
              <a:rPr spc="-10" dirty="0"/>
              <a:t>Sample</a:t>
            </a:r>
            <a:r>
              <a:rPr spc="-180" dirty="0"/>
              <a:t> </a:t>
            </a:r>
            <a:r>
              <a:rPr spc="-25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74546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 </a:t>
            </a:r>
            <a:r>
              <a:rPr spc="-10" dirty="0"/>
              <a:t>Sample</a:t>
            </a:r>
            <a:r>
              <a:rPr spc="-18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979043"/>
            <a:ext cx="7710805" cy="125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69875" indent="-412750">
              <a:lnSpc>
                <a:spcPct val="114599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distribution of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 of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sample 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994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 </a:t>
            </a:r>
            <a:r>
              <a:rPr spc="-10" dirty="0"/>
              <a:t>Sample</a:t>
            </a:r>
            <a:r>
              <a:rPr spc="-18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979043"/>
            <a:ext cx="7710805" cy="1707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69875" indent="-412750">
              <a:lnSpc>
                <a:spcPct val="114599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distribution of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 of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sample 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approximate it by an empirical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6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 </a:t>
            </a:r>
            <a:r>
              <a:rPr spc="-10" dirty="0"/>
              <a:t>Sample</a:t>
            </a:r>
            <a:r>
              <a:rPr spc="-18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4805787" y="3663366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0" y="0"/>
                </a:moveTo>
                <a:lnTo>
                  <a:pt x="16334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724" y="979043"/>
            <a:ext cx="7710805" cy="304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69875" indent="-412750">
              <a:lnSpc>
                <a:spcPct val="114599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distribution of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 of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sample 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approximate it by an empirical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the 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CLT,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it’s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</a:t>
            </a:r>
            <a:r>
              <a:rPr sz="2400" spc="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normal: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  <a:tab pos="22269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Center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population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3510"/>
              </a:lnSpc>
              <a:spcBef>
                <a:spcPts val="3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(population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SD) </a:t>
            </a:r>
            <a:r>
              <a:rPr sz="3000" dirty="0">
                <a:solidFill>
                  <a:srgbClr val="3B3B3B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√sample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7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The Standard </a:t>
            </a: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lang="en-US"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826A2B-F5ED-4E81-B6BE-8CCD5A3FC0F2}"/>
              </a:ext>
            </a:extLst>
          </p:cNvPr>
          <p:cNvSpPr/>
          <p:nvPr/>
        </p:nvSpPr>
        <p:spPr>
          <a:xfrm>
            <a:off x="228601" y="1093342"/>
            <a:ext cx="3962400" cy="269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53055F-096C-4498-8FD9-1954AC8C4D81}"/>
              </a:ext>
            </a:extLst>
          </p:cNvPr>
          <p:cNvSpPr txBox="1"/>
          <p:nvPr/>
        </p:nvSpPr>
        <p:spPr>
          <a:xfrm>
            <a:off x="4751196" y="1093342"/>
            <a:ext cx="4316603" cy="3852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average is at the</a:t>
            </a: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3350" dirty="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One SD is at 1 and -1</a:t>
            </a:r>
          </a:p>
          <a:p>
            <a:pPr marL="57150" marR="5080">
              <a:lnSpc>
                <a:spcPct val="100499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500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308" y="1086958"/>
            <a:ext cx="8091805" cy="237770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56210" marR="14097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500,000 households. The annual incomes of  these households have an average of $65,000 and an SD  of $45,000. The distribution of the incomes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[pick one]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13410" marR="5080" indent="-601345">
              <a:lnSpc>
                <a:spcPts val="2850"/>
              </a:lnSpc>
              <a:spcBef>
                <a:spcPts val="450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normal 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613410" marR="5080" indent="-601345">
              <a:lnSpc>
                <a:spcPts val="2850"/>
              </a:lnSpc>
              <a:spcBef>
                <a:spcPts val="450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not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normal.</a:t>
            </a:r>
            <a:endParaRPr sz="2400" dirty="0">
              <a:latin typeface="Arial"/>
              <a:cs typeface="Arial"/>
            </a:endParaRPr>
          </a:p>
          <a:p>
            <a:pPr marL="613410" marR="416559" indent="-58420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can’t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tell from the information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308" y="1086958"/>
            <a:ext cx="8091805" cy="35190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56210" marR="140970">
              <a:lnSpc>
                <a:spcPts val="2850"/>
              </a:lnSpc>
              <a:spcBef>
                <a:spcPts val="22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 city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has 500,000 households. The annual incomes of  these households have an average of $65,000 and an SD  of $45,000.</a:t>
            </a:r>
          </a:p>
          <a:p>
            <a:pPr marL="156210" marR="140970">
              <a:lnSpc>
                <a:spcPts val="2850"/>
              </a:lnSpc>
              <a:spcBef>
                <a:spcPts val="22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Take a sample of 100 of these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households.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Take the average of this sample.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What is 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 distribution of the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sample averages for 10000 averages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[pick one]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13410" marR="5080" indent="-601345">
              <a:lnSpc>
                <a:spcPts val="2850"/>
              </a:lnSpc>
              <a:spcBef>
                <a:spcPts val="450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normal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(CLT)</a:t>
            </a:r>
          </a:p>
          <a:p>
            <a:pPr marL="613410" marR="5080" indent="-601345">
              <a:lnSpc>
                <a:spcPts val="2850"/>
              </a:lnSpc>
              <a:spcBef>
                <a:spcPts val="450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not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normal.</a:t>
            </a:r>
            <a:endParaRPr sz="2400" dirty="0">
              <a:latin typeface="Arial"/>
              <a:cs typeface="Arial"/>
            </a:endParaRPr>
          </a:p>
          <a:p>
            <a:pPr marL="613410" marR="416559" indent="-58420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can’t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tell from the  information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65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308" y="1086958"/>
            <a:ext cx="8091805" cy="342927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56210" marR="140970">
              <a:lnSpc>
                <a:spcPts val="2850"/>
              </a:lnSpc>
              <a:spcBef>
                <a:spcPts val="22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 city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has 500,000 households. The annual incomes of  these households have an average of $65,000 and an SD  of $45,000. </a:t>
            </a:r>
          </a:p>
          <a:p>
            <a:pPr marL="156210" marR="140970">
              <a:lnSpc>
                <a:spcPts val="2850"/>
              </a:lnSpc>
              <a:spcBef>
                <a:spcPts val="22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Take a sample of 100 of these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households.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Take the average of this sample.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About what is the error (SD) in the sample average distribution of 10000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[pick one]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13410" marR="5080" indent="-601345">
              <a:lnSpc>
                <a:spcPts val="2850"/>
              </a:lnSpc>
              <a:spcBef>
                <a:spcPts val="450"/>
              </a:spcBef>
              <a:buClr>
                <a:srgbClr val="C4820D"/>
              </a:buClr>
              <a:buFontTx/>
              <a:buAutoNum type="alphaLcParenBoth"/>
              <a:tabLst>
                <a:tab pos="613410" algn="l"/>
                <a:tab pos="614045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4500     SD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= (population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SD) </a:t>
            </a:r>
            <a:r>
              <a:rPr lang="en-US" sz="3000" dirty="0">
                <a:solidFill>
                  <a:srgbClr val="3B3B3B"/>
                </a:solidFill>
                <a:latin typeface="Arial"/>
                <a:cs typeface="Arial"/>
              </a:rPr>
              <a:t>/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√sample</a:t>
            </a:r>
            <a:r>
              <a:rPr lang="en-US"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400" dirty="0">
              <a:latin typeface="Arial"/>
              <a:cs typeface="Arial"/>
            </a:endParaRPr>
          </a:p>
          <a:p>
            <a:pPr marL="613410" indent="-601345">
              <a:lnSpc>
                <a:spcPts val="2745"/>
              </a:lnSpc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5000           = 45,000 / sqrt(100)</a:t>
            </a:r>
            <a:endParaRPr sz="2400" dirty="0">
              <a:latin typeface="Arial"/>
              <a:cs typeface="Arial"/>
            </a:endParaRPr>
          </a:p>
          <a:p>
            <a:pPr marL="613410" marR="416559" indent="-58420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'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tell from the information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4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The Standard </a:t>
            </a: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lang="en-US"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826A2B-F5ED-4E81-B6BE-8CCD5A3FC0F2}"/>
              </a:ext>
            </a:extLst>
          </p:cNvPr>
          <p:cNvSpPr/>
          <p:nvPr/>
        </p:nvSpPr>
        <p:spPr>
          <a:xfrm>
            <a:off x="228601" y="1093342"/>
            <a:ext cx="3962400" cy="269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53055F-096C-4498-8FD9-1954AC8C4D81}"/>
              </a:ext>
            </a:extLst>
          </p:cNvPr>
          <p:cNvSpPr txBox="1"/>
          <p:nvPr/>
        </p:nvSpPr>
        <p:spPr>
          <a:xfrm>
            <a:off x="4751196" y="1093342"/>
            <a:ext cx="4316603" cy="459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average is at the</a:t>
            </a: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3350" dirty="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One SD is at 1 and -1</a:t>
            </a:r>
          </a:p>
          <a:p>
            <a:pPr marL="57150" marR="5080">
              <a:lnSpc>
                <a:spcPct val="100499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dirty="0"/>
              <a:t>The total area under the curve is 1</a:t>
            </a:r>
            <a:endParaRPr lang="en-US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2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Bounds and Normal</a:t>
            </a:r>
            <a:r>
              <a:rPr lang="en-US" spc="-220" dirty="0"/>
              <a:t> </a:t>
            </a:r>
            <a:r>
              <a:rPr lang="en-US" spc="-5" dirty="0"/>
              <a:t>Approximations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07234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Bounds and Normal</a:t>
            </a:r>
            <a:r>
              <a:rPr lang="en-US" spc="-220" dirty="0"/>
              <a:t> </a:t>
            </a:r>
            <a:r>
              <a:rPr lang="en-US" spc="-5" dirty="0"/>
              <a:t>Approximations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107703"/>
            <a:ext cx="9070975" cy="125893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histogram is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bell-shaped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  <a:p>
            <a:pPr marL="499109" marR="2376805" indent="-412750">
              <a:lnSpc>
                <a:spcPct val="114599"/>
              </a:lnSpc>
              <a:buClr>
                <a:srgbClr val="C4820D"/>
              </a:buClr>
              <a:buChar char="●"/>
              <a:tabLst>
                <a:tab pos="499109" algn="l"/>
                <a:tab pos="4997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Almost all of the data are in the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“average ± 3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0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Bounds and Normal</a:t>
            </a:r>
            <a:r>
              <a:rPr lang="en-US" spc="-220" dirty="0"/>
              <a:t> </a:t>
            </a:r>
            <a:r>
              <a:rPr lang="en-US" spc="-5" dirty="0"/>
              <a:t>Approximations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107703"/>
            <a:ext cx="9070975" cy="125893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histogram is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bell-shaped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  <a:p>
            <a:pPr marL="499109" marR="2376805" indent="-412750">
              <a:lnSpc>
                <a:spcPct val="114599"/>
              </a:lnSpc>
              <a:buClr>
                <a:srgbClr val="C4820D"/>
              </a:buClr>
              <a:buChar char="●"/>
              <a:tabLst>
                <a:tab pos="499109" algn="l"/>
                <a:tab pos="4997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Almost all of the data are in the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“average ± 3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B89AAF3-EFB0-45D4-A399-CA65AB429978}"/>
              </a:ext>
            </a:extLst>
          </p:cNvPr>
          <p:cNvSpPr/>
          <p:nvPr/>
        </p:nvSpPr>
        <p:spPr>
          <a:xfrm>
            <a:off x="387224" y="2430668"/>
            <a:ext cx="8153399" cy="251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95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Words>2539</Words>
  <Application>Microsoft Office PowerPoint</Application>
  <PresentationFormat>On-screen Show (16:9)</PresentationFormat>
  <Paragraphs>364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-apple-system</vt:lpstr>
      <vt:lpstr>Arial</vt:lpstr>
      <vt:lpstr>Calibri</vt:lpstr>
      <vt:lpstr>Times New Roman</vt:lpstr>
      <vt:lpstr>Office Theme</vt:lpstr>
      <vt:lpstr>Average of Large Samples</vt:lpstr>
      <vt:lpstr>Normal Curve</vt:lpstr>
      <vt:lpstr>PowerPoint Presentation</vt:lpstr>
      <vt:lpstr>PowerPoint Presentation</vt:lpstr>
      <vt:lpstr>PowerPoint Presentation</vt:lpstr>
      <vt:lpstr>PowerPoint Presentation</vt:lpstr>
      <vt:lpstr>Bounds and Normal Approximations</vt:lpstr>
      <vt:lpstr>Bounds and Normal Approximations</vt:lpstr>
      <vt:lpstr>Bounds and Normal Approximations</vt:lpstr>
      <vt:lpstr>Central Limit Theorem</vt:lpstr>
      <vt:lpstr>Sample Averages</vt:lpstr>
      <vt:lpstr>Sample Averages</vt:lpstr>
      <vt:lpstr>Sample Averages</vt:lpstr>
      <vt:lpstr>Central Limit Theorem</vt:lpstr>
      <vt:lpstr>Central Limit Theorem</vt:lpstr>
      <vt:lpstr>Central Limit Theorem</vt:lpstr>
      <vt:lpstr>Central Limit Theorem</vt:lpstr>
      <vt:lpstr>Central Limit Theorem</vt:lpstr>
      <vt:lpstr>Todays Goals</vt:lpstr>
      <vt:lpstr>Todays Goals</vt:lpstr>
      <vt:lpstr>Todays Goals</vt:lpstr>
      <vt:lpstr>Todays Goals</vt:lpstr>
      <vt:lpstr>Distribution of Sample Average</vt:lpstr>
      <vt:lpstr>Why is There a Distribution?</vt:lpstr>
      <vt:lpstr>Why is There a Distribution?</vt:lpstr>
      <vt:lpstr>Why is There a Distribution?</vt:lpstr>
      <vt:lpstr>Why is There a Distribution?</vt:lpstr>
      <vt:lpstr>Why is There a Distribution?</vt:lpstr>
      <vt:lpstr>Why is There a Distribution?</vt:lpstr>
      <vt:lpstr>Distribution of the Sample Average</vt:lpstr>
      <vt:lpstr>Distribution of the Sample Average</vt:lpstr>
      <vt:lpstr>Distribution of the Sample Average</vt:lpstr>
      <vt:lpstr>Distribution of the Sample Average</vt:lpstr>
      <vt:lpstr>Distribution of the Sample Average</vt:lpstr>
      <vt:lpstr>Specifying the Distribution</vt:lpstr>
      <vt:lpstr>Specifying the Distribution</vt:lpstr>
      <vt:lpstr>Specifying the Distribution</vt:lpstr>
      <vt:lpstr>Center of the Distribution</vt:lpstr>
      <vt:lpstr>PowerPoint Presentation</vt:lpstr>
      <vt:lpstr>PowerPoint Presentation</vt:lpstr>
      <vt:lpstr>Variability of the Sample Average</vt:lpstr>
      <vt:lpstr>Why is variability important?  </vt:lpstr>
      <vt:lpstr>Why is variability important?  </vt:lpstr>
      <vt:lpstr>Why is variability important?  </vt:lpstr>
      <vt:lpstr>Discussion Question</vt:lpstr>
      <vt:lpstr>Variability of the Sample Average</vt:lpstr>
      <vt:lpstr>Variability of the Sample Average</vt:lpstr>
      <vt:lpstr>Variability of the Sample Average</vt:lpstr>
      <vt:lpstr>Variability of the Sample Average</vt:lpstr>
      <vt:lpstr>Discussion Question</vt:lpstr>
      <vt:lpstr>Discussion Question</vt:lpstr>
      <vt:lpstr>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of Large Samples</dc:title>
  <cp:lastModifiedBy>John Bergschneider</cp:lastModifiedBy>
  <cp:revision>29</cp:revision>
  <dcterms:created xsi:type="dcterms:W3CDTF">2021-01-19T17:52:33Z</dcterms:created>
  <dcterms:modified xsi:type="dcterms:W3CDTF">2021-04-18T16:29:25Z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