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68" r:id="rId4"/>
    <p:sldId id="257" r:id="rId5"/>
    <p:sldId id="258" r:id="rId6"/>
    <p:sldId id="259" r:id="rId7"/>
    <p:sldId id="271" r:id="rId8"/>
    <p:sldId id="270" r:id="rId9"/>
    <p:sldId id="260" r:id="rId10"/>
    <p:sldId id="261" r:id="rId11"/>
    <p:sldId id="274" r:id="rId12"/>
    <p:sldId id="273" r:id="rId13"/>
    <p:sldId id="272" r:id="rId14"/>
    <p:sldId id="262" r:id="rId15"/>
    <p:sldId id="277" r:id="rId16"/>
    <p:sldId id="263" r:id="rId17"/>
    <p:sldId id="276" r:id="rId18"/>
    <p:sldId id="275" r:id="rId19"/>
    <p:sldId id="282" r:id="rId20"/>
    <p:sldId id="281" r:id="rId21"/>
    <p:sldId id="279" r:id="rId22"/>
    <p:sldId id="278" r:id="rId23"/>
    <p:sldId id="265" r:id="rId24"/>
    <p:sldId id="266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781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B0EFE-C6C3-41EB-8F87-C0C46B32F59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24EEC-06D4-48EC-A094-C3B7C17F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will begin talking about correlation and linear regression!</a:t>
            </a:r>
          </a:p>
          <a:p>
            <a:pPr marL="228600" indent="-228600">
              <a:buAutoNum type="arabicPeriod"/>
            </a:pPr>
            <a:r>
              <a:rPr lang="en-US" dirty="0"/>
              <a:t>The basic question that we will explore is: What can data tell us about the future?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0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 association between 2 variables is just a relationship between the two</a:t>
            </a:r>
          </a:p>
          <a:p>
            <a:pPr marL="228600" indent="-228600">
              <a:buAutoNum type="arabicPeriod"/>
            </a:pPr>
            <a:r>
              <a:rPr lang="en-US" dirty="0"/>
              <a:t>You can visually test if there is an association by plotting two variables on a</a:t>
            </a:r>
            <a:br>
              <a:rPr lang="en-US" dirty="0"/>
            </a:br>
            <a:r>
              <a:rPr lang="en-US" dirty="0"/>
              <a:t>scatterplot and see if there is </a:t>
            </a:r>
            <a:r>
              <a:rPr lang="en-US" dirty="0" err="1"/>
              <a:t>somekind</a:t>
            </a:r>
            <a:r>
              <a:rPr lang="en-US" dirty="0"/>
              <a:t> </a:t>
            </a:r>
            <a:r>
              <a:rPr lang="en-US" dirty="0" err="1"/>
              <a:t>oftrend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the lines goes up then it’s a positive association</a:t>
            </a:r>
          </a:p>
          <a:p>
            <a:pPr marL="228600" indent="-228600">
              <a:buAutoNum type="arabicPeriod"/>
            </a:pPr>
            <a:r>
              <a:rPr lang="en-US" dirty="0"/>
              <a:t>If the lines goes down then it’s a negative </a:t>
            </a:r>
            <a:r>
              <a:rPr lang="en-US" dirty="0" err="1"/>
              <a:t>assicaton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An association just tells us that there is a pattern in the data </a:t>
            </a:r>
          </a:p>
          <a:p>
            <a:pPr marL="228600" indent="-228600">
              <a:buAutoNum type="arabicPeriod"/>
            </a:pPr>
            <a:r>
              <a:rPr lang="en-US" dirty="0"/>
              <a:t> there is a discernable shape in the scatter plot </a:t>
            </a:r>
          </a:p>
          <a:p>
            <a:pPr marL="228600" indent="-228600">
              <a:buAutoNum type="arabicPeriod"/>
            </a:pPr>
            <a:r>
              <a:rPr lang="en-US" dirty="0"/>
              <a:t>An </a:t>
            </a:r>
            <a:r>
              <a:rPr lang="en-US" dirty="0" err="1"/>
              <a:t>assocaiton</a:t>
            </a:r>
            <a:r>
              <a:rPr lang="en-US" dirty="0"/>
              <a:t> could be a line, it could be a parabola, it could be exponential</a:t>
            </a:r>
          </a:p>
          <a:p>
            <a:pPr marL="228600" indent="-228600">
              <a:buAutoNum type="arabicPeriod"/>
            </a:pPr>
            <a:r>
              <a:rPr lang="en-US" dirty="0"/>
              <a:t>There are many kinds of </a:t>
            </a:r>
            <a:r>
              <a:rPr lang="en-US" dirty="0" err="1"/>
              <a:t>asscatoion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But we will focus on linear </a:t>
            </a:r>
            <a:r>
              <a:rPr lang="en-US" dirty="0" err="1"/>
              <a:t>asscations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These are associations that look like a straight line </a:t>
            </a:r>
          </a:p>
          <a:p>
            <a:pPr marL="228600" indent="-228600">
              <a:buAutoNum type="arabicPeriod"/>
            </a:pPr>
            <a:r>
              <a:rPr lang="en-US" dirty="0"/>
              <a:t>For example like the </a:t>
            </a:r>
            <a:r>
              <a:rPr lang="en-US" dirty="0" err="1"/>
              <a:t>midparent</a:t>
            </a:r>
            <a:r>
              <a:rPr lang="en-US" dirty="0"/>
              <a:t> height to </a:t>
            </a:r>
            <a:r>
              <a:rPr lang="en-US" dirty="0" err="1"/>
              <a:t>childheight</a:t>
            </a:r>
            <a:r>
              <a:rPr lang="en-US" dirty="0"/>
              <a:t> that we just saw </a:t>
            </a:r>
          </a:p>
          <a:p>
            <a:pPr marL="228600" indent="-228600">
              <a:buAutoNum type="arabicPeriod"/>
            </a:pPr>
            <a:r>
              <a:rPr lang="en-US" dirty="0"/>
              <a:t>This would be a linear </a:t>
            </a:r>
            <a:r>
              <a:rPr lang="en-US" dirty="0" err="1"/>
              <a:t>assocation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But there are plenty of non linear associations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1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So we will first visualize the data</a:t>
            </a:r>
          </a:p>
          <a:p>
            <a:pPr marL="228600" indent="-228600">
              <a:buAutoNum type="arabicPeriod"/>
            </a:pPr>
            <a:r>
              <a:rPr lang="en-US" dirty="0"/>
              <a:t>This will give you an idea of what you are working with </a:t>
            </a:r>
          </a:p>
          <a:p>
            <a:pPr marL="228600" indent="-228600">
              <a:buAutoNum type="arabicPeriod"/>
            </a:pPr>
            <a:r>
              <a:rPr lang="en-US" dirty="0"/>
              <a:t>Then when we have an the general idea of what the relationship is </a:t>
            </a:r>
          </a:p>
          <a:p>
            <a:pPr marL="228600" indent="-228600">
              <a:buAutoNum type="arabicPeriod"/>
            </a:pPr>
            <a:r>
              <a:rPr lang="en-US" dirty="0"/>
              <a:t>However visualization is to </a:t>
            </a:r>
            <a:r>
              <a:rPr lang="en-US" dirty="0" err="1"/>
              <a:t>unrealiable</a:t>
            </a:r>
            <a:r>
              <a:rPr lang="en-US" dirty="0"/>
              <a:t> because it is subjective</a:t>
            </a:r>
          </a:p>
          <a:p>
            <a:pPr marL="228600" indent="-228600">
              <a:buAutoNum type="arabicPeriod"/>
            </a:pPr>
            <a:r>
              <a:rPr lang="en-US" dirty="0"/>
              <a:t>We want to translate this into a number we can work with </a:t>
            </a:r>
          </a:p>
          <a:p>
            <a:pPr marL="228600" indent="-228600">
              <a:buAutoNum type="arabicPeriod"/>
            </a:pPr>
            <a:r>
              <a:rPr lang="en-US" dirty="0"/>
              <a:t>So we will quantify this relationship to use for predictions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63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correlation coefficient is a standard quantity that we use measure linear associations</a:t>
            </a:r>
          </a:p>
          <a:p>
            <a:pPr marL="228600" indent="-228600">
              <a:buAutoNum type="arabicPeriod"/>
            </a:pPr>
            <a:r>
              <a:rPr lang="en-US" dirty="0"/>
              <a:t>This will only work for linear association it does not apply for nonlinear </a:t>
            </a:r>
            <a:r>
              <a:rPr lang="en-US" dirty="0" err="1"/>
              <a:t>assocations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8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the correlation coefficient is standard in statistics </a:t>
            </a:r>
          </a:p>
          <a:p>
            <a:pPr marL="228600" indent="-228600">
              <a:buAutoNum type="arabicPeriod"/>
            </a:pPr>
            <a:r>
              <a:rPr lang="en-US" dirty="0"/>
              <a:t>So we </a:t>
            </a:r>
            <a:r>
              <a:rPr lang="en-US" dirty="0" err="1"/>
              <a:t>wanna</a:t>
            </a:r>
            <a:r>
              <a:rPr lang="en-US" dirty="0"/>
              <a:t> see how to calculate and </a:t>
            </a:r>
            <a:r>
              <a:rPr lang="en-US" dirty="0" err="1"/>
              <a:t>interprat</a:t>
            </a:r>
            <a:r>
              <a:rPr lang="en-US" dirty="0"/>
              <a:t> this number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1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is a measure of linear </a:t>
            </a:r>
            <a:r>
              <a:rPr lang="en-US" dirty="0" err="1"/>
              <a:t>assication</a:t>
            </a:r>
            <a:r>
              <a:rPr lang="en-US" dirty="0"/>
              <a:t>: is it a weak </a:t>
            </a:r>
            <a:r>
              <a:rPr lang="en-US" dirty="0" err="1"/>
              <a:t>asscation</a:t>
            </a:r>
            <a:r>
              <a:rPr lang="en-US" dirty="0"/>
              <a:t> or a strong </a:t>
            </a:r>
            <a:r>
              <a:rPr lang="en-US" dirty="0" err="1"/>
              <a:t>asscaton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Intuitvly</a:t>
            </a:r>
            <a:r>
              <a:rPr lang="en-US" dirty="0"/>
              <a:t>, the association between </a:t>
            </a:r>
            <a:r>
              <a:rPr lang="en-US" dirty="0" err="1"/>
              <a:t>midparent</a:t>
            </a:r>
            <a:r>
              <a:rPr lang="en-US" dirty="0"/>
              <a:t> height and child height is weak</a:t>
            </a:r>
          </a:p>
          <a:p>
            <a:pPr marL="228600" indent="-228600">
              <a:buAutoNum type="arabicPeriod"/>
            </a:pPr>
            <a:r>
              <a:rPr lang="en-US" dirty="0"/>
              <a:t>Because the prediction line did not have points clustered nearby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3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compute it we all values need to be in standard units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0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Generally the correlation </a:t>
            </a:r>
            <a:r>
              <a:rPr lang="en-US" dirty="0" err="1"/>
              <a:t>coeffeicent</a:t>
            </a:r>
            <a:r>
              <a:rPr lang="en-US" dirty="0"/>
              <a:t> is </a:t>
            </a:r>
            <a:r>
              <a:rPr lang="en-US" dirty="0" err="1"/>
              <a:t>deneoted</a:t>
            </a:r>
            <a:r>
              <a:rPr lang="en-US" dirty="0"/>
              <a:t> by r</a:t>
            </a:r>
          </a:p>
          <a:p>
            <a:pPr marL="228600" indent="-228600">
              <a:buAutoNum type="arabicPeriod"/>
            </a:pPr>
            <a:r>
              <a:rPr lang="en-US" dirty="0"/>
              <a:t>And is also shorted to be called correlation </a:t>
            </a:r>
          </a:p>
          <a:p>
            <a:pPr marL="228600" indent="-228600">
              <a:buAutoNum type="arabicPeriod"/>
            </a:pPr>
            <a:r>
              <a:rPr lang="en-US" dirty="0"/>
              <a:t>the correlation coefficient is between -1 and 1 </a:t>
            </a:r>
          </a:p>
          <a:p>
            <a:pPr marL="228600" indent="-228600">
              <a:buAutoNum type="arabicPeriod"/>
            </a:pPr>
            <a:r>
              <a:rPr lang="en-US" dirty="0"/>
              <a:t>When it is 1 then the </a:t>
            </a:r>
            <a:r>
              <a:rPr lang="en-US" dirty="0" err="1"/>
              <a:t>scarrte</a:t>
            </a:r>
            <a:r>
              <a:rPr lang="en-US" dirty="0"/>
              <a:t> is a perfect line </a:t>
            </a:r>
          </a:p>
          <a:p>
            <a:pPr marL="228600" indent="-228600">
              <a:buAutoNum type="arabicPeriod"/>
            </a:pPr>
            <a:r>
              <a:rPr lang="en-US" dirty="0"/>
              <a:t>When it is -1 we have a very strong negative </a:t>
            </a:r>
            <a:r>
              <a:rPr lang="en-US" dirty="0" err="1"/>
              <a:t>assicaiton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If r is close zero then there is a very weak association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9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compute the correlation coefficient </a:t>
            </a:r>
          </a:p>
          <a:p>
            <a:pPr marL="228600" indent="-228600">
              <a:buAutoNum type="arabicPeriod"/>
            </a:pPr>
            <a:r>
              <a:rPr lang="en-US" dirty="0"/>
              <a:t>The equation of the coefficient is a little outside of the course </a:t>
            </a:r>
          </a:p>
          <a:p>
            <a:pPr marL="228600" indent="-228600">
              <a:buAutoNum type="arabicPeriod"/>
            </a:pPr>
            <a:r>
              <a:rPr lang="en-US" dirty="0"/>
              <a:t>But we are able to compute the coefficient very directly without any help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linear regression is a very useful idea and it’s a way  to make predictions about the world.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So here is a plan on how we will learn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1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First make x and y components of the points in your scatterplot to be in standard units </a:t>
            </a:r>
          </a:p>
          <a:p>
            <a:pPr marL="228600" indent="-228600">
              <a:buAutoNum type="arabicPeriod"/>
            </a:pPr>
            <a:r>
              <a:rPr lang="en-US" dirty="0"/>
              <a:t>This will not change the shape of our data because we are scaling everything by the same </a:t>
            </a:r>
          </a:p>
          <a:p>
            <a:pPr marL="0" indent="0">
              <a:buNone/>
            </a:pPr>
            <a:r>
              <a:rPr lang="en-US" dirty="0"/>
              <a:t>Amount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7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each point then multiple x and y value together </a:t>
            </a:r>
          </a:p>
          <a:p>
            <a:pPr marL="228600" indent="-228600">
              <a:buAutoNum type="arabicPeriod"/>
            </a:pPr>
            <a:r>
              <a:rPr lang="en-US" dirty="0"/>
              <a:t>And take the average </a:t>
            </a:r>
          </a:p>
          <a:p>
            <a:pPr marL="228600" indent="-228600">
              <a:buAutoNum type="arabicPeriod"/>
            </a:pPr>
            <a:r>
              <a:rPr lang="en-US" dirty="0"/>
              <a:t>This gives you the correlation coefficient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2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measures how </a:t>
            </a:r>
            <a:r>
              <a:rPr lang="en-US" dirty="0" err="1"/>
              <a:t>closlesy</a:t>
            </a:r>
            <a:r>
              <a:rPr lang="en-US" dirty="0"/>
              <a:t> clustered the points are to the prediction </a:t>
            </a:r>
          </a:p>
          <a:p>
            <a:pPr marL="228600" indent="-228600">
              <a:buAutoNum type="arabicPeriod"/>
            </a:pPr>
            <a:r>
              <a:rPr lang="en-US" dirty="0"/>
              <a:t>This correlation </a:t>
            </a:r>
            <a:r>
              <a:rPr lang="en-US" dirty="0" err="1"/>
              <a:t>coefficeient</a:t>
            </a:r>
            <a:r>
              <a:rPr lang="en-US" dirty="0"/>
              <a:t> runs out to be the slope for the line of best fit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9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Lets look at some pitfalls when interpreting the correlation coefficient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5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Generally the correlation coefficient is used to determine how strong or weak an </a:t>
            </a:r>
            <a:r>
              <a:rPr lang="en-US" dirty="0" err="1"/>
              <a:t>asscaiont</a:t>
            </a:r>
            <a:r>
              <a:rPr lang="en-US" dirty="0"/>
              <a:t> there is </a:t>
            </a:r>
          </a:p>
          <a:p>
            <a:pPr marL="228600" indent="-228600">
              <a:buAutoNum type="arabicPeriod"/>
            </a:pPr>
            <a:r>
              <a:rPr lang="en-US" dirty="0"/>
              <a:t>But some things to be aware of </a:t>
            </a:r>
          </a:p>
          <a:p>
            <a:pPr marL="228600" indent="-228600">
              <a:buAutoNum type="arabicPeriod"/>
            </a:pPr>
            <a:r>
              <a:rPr lang="en-US" dirty="0"/>
              <a:t>First just because there is an </a:t>
            </a:r>
            <a:r>
              <a:rPr lang="en-US" dirty="0" err="1"/>
              <a:t>asscion</a:t>
            </a:r>
            <a:r>
              <a:rPr lang="en-US" dirty="0"/>
              <a:t> this does not mean causation</a:t>
            </a:r>
          </a:p>
          <a:p>
            <a:pPr marL="228600" indent="-228600">
              <a:buAutoNum type="arabicPeriod"/>
            </a:pPr>
            <a:r>
              <a:rPr lang="en-US" dirty="0"/>
              <a:t>You can have an </a:t>
            </a:r>
            <a:r>
              <a:rPr lang="en-US" dirty="0" err="1"/>
              <a:t>asscaiton</a:t>
            </a:r>
            <a:r>
              <a:rPr lang="en-US" dirty="0"/>
              <a:t> without causation </a:t>
            </a:r>
          </a:p>
          <a:p>
            <a:pPr marL="228600" indent="-228600">
              <a:buAutoNum type="arabicPeriod"/>
            </a:pPr>
            <a:r>
              <a:rPr lang="en-US" dirty="0"/>
              <a:t>If there is a nonlinear </a:t>
            </a:r>
            <a:r>
              <a:rPr lang="en-US" dirty="0" err="1"/>
              <a:t>ascscion</a:t>
            </a:r>
            <a:r>
              <a:rPr lang="en-US" dirty="0"/>
              <a:t> then the </a:t>
            </a:r>
            <a:r>
              <a:rPr lang="en-US" dirty="0" err="1"/>
              <a:t>correlactio</a:t>
            </a:r>
            <a:r>
              <a:rPr lang="en-US" dirty="0"/>
              <a:t> coefficient will not work</a:t>
            </a:r>
          </a:p>
          <a:p>
            <a:pPr marL="228600" indent="-228600">
              <a:buAutoNum type="arabicPeriod"/>
            </a:pPr>
            <a:r>
              <a:rPr lang="en-US" dirty="0"/>
              <a:t>If you have outliers then this can skew values of the coefficient</a:t>
            </a:r>
          </a:p>
          <a:p>
            <a:pPr marL="228600" indent="-228600">
              <a:buAutoNum type="arabicPeriod"/>
            </a:pPr>
            <a:r>
              <a:rPr lang="en-US" dirty="0"/>
              <a:t>And ecological correlations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Today we will discuss how we use correlation </a:t>
            </a:r>
          </a:p>
          <a:p>
            <a:pPr marL="228600" indent="-228600">
              <a:buAutoNum type="arabicPeriod"/>
            </a:pPr>
            <a:r>
              <a:rPr lang="en-US" dirty="0"/>
              <a:t>And Correlation is a way to measure an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Then we will work on using this to make predictions and fitting lines to scatter plot</a:t>
            </a:r>
          </a:p>
          <a:p>
            <a:pPr marL="228600" indent="-228600">
              <a:buAutoNum type="arabicPeriod"/>
            </a:pPr>
            <a:r>
              <a:rPr lang="en-US" dirty="0"/>
              <a:t>And figure out the best linear association consistent with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see an approach to make prediction given some historical data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2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Assume we have some historical data about how things turned up in the past</a:t>
            </a:r>
          </a:p>
          <a:p>
            <a:pPr marL="228600" indent="-228600">
              <a:buAutoNum type="arabicPeriod"/>
            </a:pPr>
            <a:r>
              <a:rPr lang="en-US" dirty="0"/>
              <a:t>And maybe the data is incomplete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9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And we want to make a prediction about how things will go in the future </a:t>
            </a:r>
          </a:p>
          <a:p>
            <a:pPr marL="228600" indent="-228600">
              <a:buAutoNum type="arabicPeriod"/>
            </a:pPr>
            <a:r>
              <a:rPr lang="en-US" dirty="0"/>
              <a:t>So we just want to make the past guess for how things are going to turn out.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One way of making a prediction is to find others like that person</a:t>
            </a:r>
          </a:p>
          <a:p>
            <a:pPr marL="228600" indent="-228600">
              <a:buAutoNum type="arabicPeriod"/>
            </a:pPr>
            <a:r>
              <a:rPr lang="en-US" dirty="0"/>
              <a:t>Where you know the outcomes in your historical data set</a:t>
            </a:r>
          </a:p>
          <a:p>
            <a:pPr marL="228600" indent="-228600">
              <a:buAutoNum type="arabicPeriod"/>
            </a:pPr>
            <a:r>
              <a:rPr lang="en-US" dirty="0"/>
              <a:t>Then use those outcomes as a basis for you predictions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idea is that if they are similar then they should have similar outcomes </a:t>
            </a:r>
          </a:p>
          <a:p>
            <a:pPr marL="228600" indent="-228600">
              <a:buAutoNum type="arabicPeriod"/>
            </a:pPr>
            <a:r>
              <a:rPr lang="en-US" dirty="0"/>
              <a:t>SO if I have similar people with a known outcome then this should help me make </a:t>
            </a:r>
          </a:p>
          <a:p>
            <a:pPr marL="0" indent="0">
              <a:buNone/>
            </a:pPr>
            <a:r>
              <a:rPr lang="en-US" dirty="0"/>
              <a:t>A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So know that we saw an example with prediction, lets </a:t>
            </a:r>
            <a:r>
              <a:rPr lang="en-US" dirty="0" err="1"/>
              <a:t>talke</a:t>
            </a:r>
            <a:r>
              <a:rPr lang="en-US" dirty="0"/>
              <a:t> about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4EEC-06D4-48EC-A094-C3B7C17F80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2376487"/>
            <a:ext cx="7501890" cy="126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EF6EC-3928-4D68-AD23-8FA0E0E4B15A}"/>
              </a:ext>
            </a:extLst>
          </p:cNvPr>
          <p:cNvSpPr/>
          <p:nvPr/>
        </p:nvSpPr>
        <p:spPr>
          <a:xfrm>
            <a:off x="6248400" y="3811543"/>
            <a:ext cx="22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3E9E-F0F6-4D4D-A3D7-CDE2516C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999503"/>
            <a:ext cx="7772400" cy="113764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50424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37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Two </a:t>
            </a:r>
            <a:r>
              <a:rPr spc="-5" dirty="0"/>
              <a:t>Numerical</a:t>
            </a:r>
            <a:r>
              <a:rPr spc="20" dirty="0"/>
              <a:t> </a:t>
            </a:r>
            <a:r>
              <a:rPr spc="-30" dirty="0"/>
              <a:t>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37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Two </a:t>
            </a:r>
            <a:r>
              <a:rPr spc="-5" dirty="0"/>
              <a:t>Numerical</a:t>
            </a:r>
            <a:r>
              <a:rPr spc="20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5904230" cy="1105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Trend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Positive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0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37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Two </a:t>
            </a:r>
            <a:r>
              <a:rPr spc="-5" dirty="0"/>
              <a:t>Numerical</a:t>
            </a:r>
            <a:r>
              <a:rPr spc="20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5904230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Trend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Positive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Pattern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discernible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“shape”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scatter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Non-linear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6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37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Two </a:t>
            </a:r>
            <a:r>
              <a:rPr spc="-5" dirty="0"/>
              <a:t>Numerical</a:t>
            </a:r>
            <a:r>
              <a:rPr spc="20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5904230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Trend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Positive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Pattern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discernible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“shape”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scatter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Non-linear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4042283"/>
            <a:ext cx="3399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B3B3B"/>
                </a:solidFill>
                <a:latin typeface="Arial"/>
                <a:cs typeface="Arial"/>
              </a:rPr>
              <a:t>Visualize,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r>
              <a:rPr sz="2400" b="1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quantify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0" y="404228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2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264" y="2240540"/>
            <a:ext cx="495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Correlation</a:t>
            </a:r>
            <a:r>
              <a:rPr spc="-85" dirty="0"/>
              <a:t> </a:t>
            </a:r>
            <a:r>
              <a:rPr spc="-5" dirty="0"/>
              <a:t>Coefficient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5998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65143"/>
            <a:ext cx="7523480" cy="13183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Measures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65143"/>
            <a:ext cx="7523480" cy="13183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Measures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0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65143"/>
            <a:ext cx="7523480" cy="34410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Measures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-1 ≤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≤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  <a:tab pos="1414145" algn="l"/>
              </a:tabLst>
            </a:pP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perfect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straight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sloping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up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79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-1: 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perfect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straight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sloping</a:t>
            </a:r>
            <a:r>
              <a:rPr sz="2400" spc="-1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down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79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0: No linear association;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uncorrelated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 dirty="0">
              <a:latin typeface="Arial"/>
              <a:cs typeface="Arial"/>
            </a:endParaRPr>
          </a:p>
          <a:p>
            <a:pPr marL="110426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8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</a:t>
            </a:r>
            <a:r>
              <a:rPr spc="-7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2376487"/>
          <a:ext cx="7485377" cy="125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7799">
                <a:tc>
                  <a:txBody>
                    <a:bodyPr/>
                    <a:lstStyle/>
                    <a:p>
                      <a:pPr marL="661035" marR="229870" indent="-424180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 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marR="215900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260985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57799" y="1546057"/>
            <a:ext cx="413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0175" algn="l"/>
              </a:tabLst>
            </a:pPr>
            <a:r>
              <a:rPr sz="2400" b="1" spc="-5" dirty="0">
                <a:latin typeface="Arial"/>
                <a:cs typeface="Arial"/>
              </a:rPr>
              <a:t>Correlatio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Coefficien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64FFD-78FC-4E61-BEBD-A3E5BB20373C}"/>
              </a:ext>
            </a:extLst>
          </p:cNvPr>
          <p:cNvSpPr/>
          <p:nvPr/>
        </p:nvSpPr>
        <p:spPr>
          <a:xfrm>
            <a:off x="228600" y="2114550"/>
            <a:ext cx="83058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57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07987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</a:t>
            </a:r>
            <a:r>
              <a:rPr spc="-7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2376487"/>
          <a:ext cx="7485377" cy="125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7799">
                <a:tc>
                  <a:txBody>
                    <a:bodyPr/>
                    <a:lstStyle/>
                    <a:p>
                      <a:pPr marL="661035" marR="229870" indent="-424180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 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marR="215900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260985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57799" y="1546057"/>
            <a:ext cx="413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0175" algn="l"/>
              </a:tabLst>
            </a:pPr>
            <a:r>
              <a:rPr sz="2400" b="1" spc="-5" dirty="0">
                <a:latin typeface="Arial"/>
                <a:cs typeface="Arial"/>
              </a:rPr>
              <a:t>Correlatio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Coefficien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64FFD-78FC-4E61-BEBD-A3E5BB20373C}"/>
              </a:ext>
            </a:extLst>
          </p:cNvPr>
          <p:cNvSpPr/>
          <p:nvPr/>
        </p:nvSpPr>
        <p:spPr>
          <a:xfrm>
            <a:off x="228600" y="2114550"/>
            <a:ext cx="413131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</a:t>
            </a:r>
            <a:r>
              <a:rPr spc="-7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2376487"/>
          <a:ext cx="7485377" cy="125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7799">
                <a:tc>
                  <a:txBody>
                    <a:bodyPr/>
                    <a:lstStyle/>
                    <a:p>
                      <a:pPr marL="661035" marR="229870" indent="-424180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 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marR="215900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260985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57799" y="1546057"/>
            <a:ext cx="413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0175" algn="l"/>
              </a:tabLst>
            </a:pPr>
            <a:r>
              <a:rPr sz="2400" b="1" spc="-5" dirty="0">
                <a:latin typeface="Arial"/>
                <a:cs typeface="Arial"/>
              </a:rPr>
              <a:t>Correlatio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Coefficien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	=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21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</a:t>
            </a:r>
            <a:r>
              <a:rPr spc="-7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2376487"/>
          <a:ext cx="7485377" cy="125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7799">
                <a:tc>
                  <a:txBody>
                    <a:bodyPr/>
                    <a:lstStyle/>
                    <a:p>
                      <a:pPr marL="661035" marR="229870" indent="-424180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 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marR="215900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260985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57799" y="1546057"/>
            <a:ext cx="413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0175" algn="l"/>
              </a:tabLst>
            </a:pPr>
            <a:r>
              <a:rPr sz="2400" b="1" spc="-5" dirty="0">
                <a:latin typeface="Arial"/>
                <a:cs typeface="Arial"/>
              </a:rPr>
              <a:t>Correlatio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Coefficien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3830508"/>
            <a:ext cx="806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Measures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clustered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scatter </a:t>
            </a:r>
            <a:r>
              <a:rPr sz="2400" spc="-5" dirty="0">
                <a:latin typeface="Arial"/>
                <a:cs typeface="Arial"/>
              </a:rPr>
              <a:t>is around </a:t>
            </a:r>
            <a:r>
              <a:rPr sz="2400" dirty="0">
                <a:latin typeface="Arial"/>
                <a:cs typeface="Arial"/>
              </a:rPr>
              <a:t>a straight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15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515" y="2240540"/>
            <a:ext cx="464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Care in</a:t>
            </a:r>
            <a:r>
              <a:rPr spc="-100" dirty="0"/>
              <a:t> </a:t>
            </a:r>
            <a:r>
              <a:rPr spc="-5" dirty="0"/>
              <a:t>Interpretation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5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Watch </a:t>
            </a:r>
            <a:r>
              <a:rPr spc="-10" dirty="0"/>
              <a:t>Out For</a:t>
            </a:r>
            <a:r>
              <a:rPr spc="-40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458597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False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conclusions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causation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Nonlinearity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Outliers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Ecological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Correlations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7825" y="40155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942707"/>
            <a:ext cx="7578090" cy="733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0" dirty="0">
                <a:solidFill>
                  <a:srgbClr val="3B3B3B"/>
                </a:solidFill>
                <a:latin typeface="Arial"/>
                <a:cs typeface="Arial"/>
              </a:rPr>
              <a:t>Step 1: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 and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correlation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57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3435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942707"/>
            <a:ext cx="7578090" cy="2965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0" dirty="0">
                <a:solidFill>
                  <a:srgbClr val="3B3B3B"/>
                </a:solidFill>
                <a:latin typeface="Arial"/>
                <a:cs typeface="Arial"/>
              </a:rPr>
              <a:t>Step 1: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 and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correlation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10" dirty="0">
                <a:solidFill>
                  <a:srgbClr val="3B3B3B"/>
                </a:solidFill>
                <a:latin typeface="Arial"/>
                <a:cs typeface="Arial"/>
              </a:rPr>
              <a:t>Step 2: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scatterplots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Step 3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squares: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finding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“best”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dataset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Step 4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Residuals: analyzing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mistakes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57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526" y="2240540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46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Guessing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spc="-5" dirty="0"/>
              <a:t>Future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46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Guessing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spc="-5" dirty="0"/>
              <a:t>Future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88415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incomplete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information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41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46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Guessing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spc="-5" dirty="0"/>
              <a:t>Future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884159" cy="348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incomplete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information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way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making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an outcome for an</a:t>
            </a:r>
            <a:r>
              <a:rPr sz="2400" spc="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individual,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others who are like that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whose outcomes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know.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those outcomes as the basis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Arial"/>
              <a:cs typeface="Arial"/>
            </a:endParaRPr>
          </a:p>
          <a:p>
            <a:pPr marR="541020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14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02" y="2240540"/>
            <a:ext cx="261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Association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1191</Words>
  <Application>Microsoft Office PowerPoint</Application>
  <PresentationFormat>On-screen Show (16:9)</PresentationFormat>
  <Paragraphs>206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-apple-system</vt:lpstr>
      <vt:lpstr>Arial</vt:lpstr>
      <vt:lpstr>Calibri</vt:lpstr>
      <vt:lpstr>Office Theme</vt:lpstr>
      <vt:lpstr>Correlation</vt:lpstr>
      <vt:lpstr>Regression roadmap</vt:lpstr>
      <vt:lpstr>Regression roadmap</vt:lpstr>
      <vt:lpstr>Regression roadmap</vt:lpstr>
      <vt:lpstr>Prediction</vt:lpstr>
      <vt:lpstr>Guessing the Future</vt:lpstr>
      <vt:lpstr>Guessing the Future</vt:lpstr>
      <vt:lpstr>Guessing the Future</vt:lpstr>
      <vt:lpstr>Association</vt:lpstr>
      <vt:lpstr>Two Numerical Variables</vt:lpstr>
      <vt:lpstr>Two Numerical Variables</vt:lpstr>
      <vt:lpstr>Two Numerical Variables</vt:lpstr>
      <vt:lpstr>Two Numerical Variables</vt:lpstr>
      <vt:lpstr>Correlation Coefficient</vt:lpstr>
      <vt:lpstr>The Correlation Coefficient r</vt:lpstr>
      <vt:lpstr>The Correlation Coefficient r</vt:lpstr>
      <vt:lpstr>The Correlation Coefficient r</vt:lpstr>
      <vt:lpstr>The Correlation Coefficient r</vt:lpstr>
      <vt:lpstr>Definition of r</vt:lpstr>
      <vt:lpstr>Definition of r</vt:lpstr>
      <vt:lpstr>Definition of r</vt:lpstr>
      <vt:lpstr>Definition of r</vt:lpstr>
      <vt:lpstr>Care in Interpretation</vt:lpstr>
      <vt:lpstr>Watch Out For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roadmap</dc:title>
  <cp:lastModifiedBy>John Bergschneider</cp:lastModifiedBy>
  <cp:revision>18</cp:revision>
  <dcterms:created xsi:type="dcterms:W3CDTF">2021-01-19T18:50:06Z</dcterms:created>
  <dcterms:modified xsi:type="dcterms:W3CDTF">2021-04-19T20:54:47Z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