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53"/>
  </p:notesMasterIdLst>
  <p:sldIdLst>
    <p:sldId id="256" r:id="rId3"/>
    <p:sldId id="281" r:id="rId4"/>
    <p:sldId id="258" r:id="rId5"/>
    <p:sldId id="285" r:id="rId6"/>
    <p:sldId id="282" r:id="rId7"/>
    <p:sldId id="284" r:id="rId8"/>
    <p:sldId id="283" r:id="rId9"/>
    <p:sldId id="259" r:id="rId10"/>
    <p:sldId id="286" r:id="rId11"/>
    <p:sldId id="260" r:id="rId12"/>
    <p:sldId id="287" r:id="rId13"/>
    <p:sldId id="288" r:id="rId14"/>
    <p:sldId id="289" r:id="rId15"/>
    <p:sldId id="261" r:id="rId16"/>
    <p:sldId id="291" r:id="rId17"/>
    <p:sldId id="292" r:id="rId18"/>
    <p:sldId id="293" r:id="rId19"/>
    <p:sldId id="294" r:id="rId20"/>
    <p:sldId id="263" r:id="rId21"/>
    <p:sldId id="296" r:id="rId22"/>
    <p:sldId id="299" r:id="rId23"/>
    <p:sldId id="298" r:id="rId24"/>
    <p:sldId id="297" r:id="rId25"/>
    <p:sldId id="266" r:id="rId26"/>
    <p:sldId id="267" r:id="rId27"/>
    <p:sldId id="268" r:id="rId28"/>
    <p:sldId id="269" r:id="rId29"/>
    <p:sldId id="304" r:id="rId30"/>
    <p:sldId id="306" r:id="rId31"/>
    <p:sldId id="305" r:id="rId32"/>
    <p:sldId id="270" r:id="rId33"/>
    <p:sldId id="303" r:id="rId34"/>
    <p:sldId id="271" r:id="rId35"/>
    <p:sldId id="300" r:id="rId36"/>
    <p:sldId id="272" r:id="rId37"/>
    <p:sldId id="301" r:id="rId38"/>
    <p:sldId id="302" r:id="rId39"/>
    <p:sldId id="273" r:id="rId40"/>
    <p:sldId id="307" r:id="rId41"/>
    <p:sldId id="309" r:id="rId42"/>
    <p:sldId id="308" r:id="rId43"/>
    <p:sldId id="274" r:id="rId44"/>
    <p:sldId id="276" r:id="rId45"/>
    <p:sldId id="312" r:id="rId46"/>
    <p:sldId id="311" r:id="rId47"/>
    <p:sldId id="310" r:id="rId48"/>
    <p:sldId id="277" r:id="rId49"/>
    <p:sldId id="313" r:id="rId50"/>
    <p:sldId id="278" r:id="rId51"/>
    <p:sldId id="280" r:id="rId5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89" autoAdjust="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E790-2FCA-4A80-9240-FFBA013EB81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172C1-7905-4C82-A2FF-799CCBE4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Okay so today we will look at the regression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lne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make x and y components of the points in your scatterplot to be in standard units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Take the product of the corresponding x values and the y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correlation coefficient  measures how </a:t>
            </a:r>
            <a:r>
              <a:rPr lang="en-US" dirty="0" err="1"/>
              <a:t>closlesy</a:t>
            </a:r>
            <a:r>
              <a:rPr lang="en-US" dirty="0"/>
              <a:t> clustered around a straight line</a:t>
            </a:r>
          </a:p>
          <a:p>
            <a:pPr marL="228600" indent="-228600">
              <a:buAutoNum type="arabicPeriod"/>
            </a:pPr>
            <a:r>
              <a:rPr lang="en-US" dirty="0"/>
              <a:t>This line </a:t>
            </a:r>
            <a:r>
              <a:rPr lang="en-US" dirty="0" err="1"/>
              <a:t>iscalled</a:t>
            </a:r>
            <a:r>
              <a:rPr lang="en-US" dirty="0"/>
              <a:t> the line of best fit </a:t>
            </a:r>
          </a:p>
          <a:p>
            <a:pPr marL="228600" indent="-228600">
              <a:buAutoNum type="arabicPeriod"/>
            </a:pPr>
            <a:r>
              <a:rPr lang="en-US" dirty="0"/>
              <a:t>And The correlation </a:t>
            </a:r>
            <a:r>
              <a:rPr lang="en-US" dirty="0" err="1"/>
              <a:t>coefficeient</a:t>
            </a:r>
            <a:r>
              <a:rPr lang="en-US" dirty="0"/>
              <a:t> turns out to be the slope for the line of best fit </a:t>
            </a:r>
          </a:p>
          <a:p>
            <a:pPr marL="228600" indent="-228600">
              <a:buAutoNum type="arabicPeriod"/>
            </a:pPr>
            <a:r>
              <a:rPr lang="en-US" dirty="0"/>
              <a:t>Which is what we will be studying today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8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dirty="0"/>
              <a:t>Lets look at this problem to test your understanding </a:t>
            </a:r>
          </a:p>
          <a:p>
            <a:pPr marL="228600" indent="-228600" algn="l">
              <a:buAutoNum type="arabicPeriod"/>
            </a:pPr>
            <a:r>
              <a:rPr lang="en-US" dirty="0"/>
              <a:t>For each pair find the graph that has the higher correlation </a:t>
            </a:r>
            <a:r>
              <a:rPr lang="en-US" dirty="0" err="1"/>
              <a:t>coeffiecent</a:t>
            </a:r>
            <a:r>
              <a:rPr lang="en-US" dirty="0"/>
              <a:t> </a:t>
            </a:r>
          </a:p>
          <a:p>
            <a:pPr marL="228600" indent="-228600" algn="l">
              <a:buAutoNum type="arabicPeriod"/>
            </a:pPr>
            <a:r>
              <a:rPr lang="en-US" dirty="0"/>
              <a:t>So we the correlation that is closer to 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A- second because the points are clustered around a line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says that the second graph as a strong positive </a:t>
            </a:r>
            <a:r>
              <a:rPr lang="en-US" dirty="0" err="1"/>
              <a:t>associton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7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dirty="0"/>
              <a:t>B while the shape is the same you can see some points on the outside of the second one</a:t>
            </a:r>
            <a:br>
              <a:rPr lang="en-US" dirty="0"/>
            </a:br>
            <a:r>
              <a:rPr lang="en-US" dirty="0"/>
              <a:t>this indicates </a:t>
            </a:r>
            <a:r>
              <a:rPr lang="en-US" dirty="0" err="1"/>
              <a:t>therei</a:t>
            </a:r>
            <a:r>
              <a:rPr lang="en-US" dirty="0"/>
              <a:t> s a little more spread to the data. So the first one has a higher value</a:t>
            </a:r>
          </a:p>
          <a:p>
            <a:pPr marL="228600" indent="-228600" algn="l">
              <a:buAutoNum type="arabicPeriod"/>
            </a:pPr>
            <a:r>
              <a:rPr lang="en-US" dirty="0"/>
              <a:t>Again the correlation coefficient is </a:t>
            </a:r>
            <a:r>
              <a:rPr lang="en-US" dirty="0" err="1"/>
              <a:t>meaausuring</a:t>
            </a:r>
            <a:r>
              <a:rPr lang="en-US" dirty="0"/>
              <a:t> how densely the points are </a:t>
            </a:r>
            <a:r>
              <a:rPr lang="en-US" dirty="0" err="1"/>
              <a:t>conenctrated</a:t>
            </a:r>
            <a:r>
              <a:rPr lang="en-US" dirty="0"/>
              <a:t> to a line</a:t>
            </a:r>
          </a:p>
          <a:p>
            <a:pPr marL="228600" indent="-228600" algn="l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51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dirty="0"/>
              <a:t>For part c. while the first one has a stronger negative correlation this means that the correlation is </a:t>
            </a:r>
            <a:r>
              <a:rPr lang="en-US" dirty="0" err="1"/>
              <a:t>cloer</a:t>
            </a:r>
            <a:r>
              <a:rPr lang="en-US" dirty="0"/>
              <a:t> to -1 then the other graph but </a:t>
            </a:r>
            <a:r>
              <a:rPr lang="en-US" dirty="0" err="1"/>
              <a:t>wer</a:t>
            </a:r>
            <a:r>
              <a:rPr lang="en-US" dirty="0"/>
              <a:t> are looking for the higher of the two </a:t>
            </a:r>
            <a:r>
              <a:rPr lang="en-US" dirty="0" err="1"/>
              <a:t>correlatiosn</a:t>
            </a:r>
            <a:r>
              <a:rPr lang="en-US" dirty="0"/>
              <a:t> so the </a:t>
            </a:r>
            <a:br>
              <a:rPr lang="en-US" dirty="0"/>
            </a:br>
            <a:r>
              <a:rPr lang="en-US" dirty="0"/>
              <a:t>second will be the answer</a:t>
            </a:r>
          </a:p>
          <a:p>
            <a:pPr marL="228600" indent="-228600" algn="l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20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dirty="0"/>
              <a:t>Finally for the last one again the first graph has a stronger negative correlation </a:t>
            </a:r>
          </a:p>
          <a:p>
            <a:pPr marL="228600" indent="-228600" algn="l">
              <a:buAutoNum type="arabicPeriod"/>
            </a:pPr>
            <a:r>
              <a:rPr lang="en-US" dirty="0"/>
              <a:t>The second graph has more negative correlation in the middle while the end points are a positive correlation</a:t>
            </a:r>
          </a:p>
          <a:p>
            <a:pPr marL="228600" indent="-228600" algn="l">
              <a:buAutoNum type="arabicPeriod"/>
            </a:pPr>
            <a:r>
              <a:rPr lang="en-US" dirty="0"/>
              <a:t>So the second graph should have a correlation close to zero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3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Read the statement </a:t>
            </a:r>
          </a:p>
          <a:p>
            <a:pPr marL="228600" indent="-228600">
              <a:buAutoNum type="arabicPeriod"/>
            </a:pPr>
            <a:r>
              <a:rPr lang="en-US" dirty="0"/>
              <a:t>This is false ! Because correlation does not imply causation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Read the statement.</a:t>
            </a:r>
          </a:p>
          <a:p>
            <a:r>
              <a:rPr lang="en-US" dirty="0"/>
              <a:t>3. False – Last time we saw </a:t>
            </a:r>
            <a:r>
              <a:rPr lang="en-US" dirty="0" err="1"/>
              <a:t>daltons</a:t>
            </a:r>
            <a:r>
              <a:rPr lang="en-US" dirty="0"/>
              <a:t> example with a correlation of .3 which is relatively close to zero. </a:t>
            </a:r>
          </a:p>
          <a:p>
            <a:r>
              <a:rPr lang="en-US" dirty="0"/>
              <a:t>This low correlation allowed us to make a fuzzy prediction that higher </a:t>
            </a:r>
            <a:r>
              <a:rPr lang="en-US" dirty="0" err="1"/>
              <a:t>midparent</a:t>
            </a:r>
            <a:r>
              <a:rPr lang="en-US" dirty="0"/>
              <a:t> height trended with higher child height.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Lets review correlation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7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Last one – read it </a:t>
            </a:r>
          </a:p>
          <a:p>
            <a:r>
              <a:rPr lang="en-US" dirty="0"/>
              <a:t>4. This one is true. </a:t>
            </a:r>
            <a:r>
              <a:rPr lang="en-US" dirty="0" err="1"/>
              <a:t>Assming</a:t>
            </a:r>
            <a:r>
              <a:rPr lang="en-US" dirty="0"/>
              <a:t> that we hold the data set constant. </a:t>
            </a:r>
          </a:p>
          <a:p>
            <a:r>
              <a:rPr lang="en-US" dirty="0"/>
              <a:t>5. The statement though does not need to be true if we restrict a data set to a subset. </a:t>
            </a:r>
          </a:p>
          <a:p>
            <a:r>
              <a:rPr lang="en-US" dirty="0"/>
              <a:t>6. We saw a counterexample last time where price decreased with MPG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2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Lets review a prediction method that we saw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4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were looking at the association between the height of parents and the heigh of children.</a:t>
            </a:r>
          </a:p>
          <a:p>
            <a:pPr marL="228600" indent="-228600">
              <a:buAutoNum type="arabicPeriod"/>
            </a:pPr>
            <a:r>
              <a:rPr lang="en-US" dirty="0"/>
              <a:t>And we wanted to predict the height of the child using </a:t>
            </a:r>
            <a:r>
              <a:rPr lang="en-US" dirty="0" err="1"/>
              <a:t>midparent</a:t>
            </a:r>
            <a:r>
              <a:rPr lang="en-US" dirty="0"/>
              <a:t> height </a:t>
            </a:r>
          </a:p>
          <a:p>
            <a:pPr marL="228600" indent="-228600">
              <a:buAutoNum type="arabicPeriod"/>
            </a:pPr>
            <a:r>
              <a:rPr lang="en-US" dirty="0"/>
              <a:t>This was the scatter plot that we used were the x-axis is the </a:t>
            </a:r>
            <a:r>
              <a:rPr lang="en-US" dirty="0" err="1"/>
              <a:t>midparent</a:t>
            </a:r>
            <a:r>
              <a:rPr lang="en-US" dirty="0"/>
              <a:t> height and the </a:t>
            </a:r>
            <a:r>
              <a:rPr lang="en-US" dirty="0" err="1"/>
              <a:t>childheight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the y-axis</a:t>
            </a:r>
          </a:p>
          <a:p>
            <a:pPr marL="228600" indent="-228600">
              <a:buAutoNum type="arabicPeriod"/>
            </a:pPr>
            <a:r>
              <a:rPr lang="en-US" dirty="0"/>
              <a:t>What we noticed is that the dataset had a general oval shape that </a:t>
            </a:r>
            <a:r>
              <a:rPr lang="en-US" dirty="0" err="1"/>
              <a:t>signifacted</a:t>
            </a:r>
            <a:r>
              <a:rPr lang="en-US" dirty="0"/>
              <a:t> a positive correlation</a:t>
            </a:r>
          </a:p>
          <a:p>
            <a:pPr marL="228600" indent="-228600">
              <a:buAutoNum type="arabicPeriod"/>
            </a:pPr>
            <a:r>
              <a:rPr lang="en-US" dirty="0"/>
              <a:t>Now we want use this general shape of the data to make a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way that we did this before was as follows.</a:t>
            </a:r>
          </a:p>
          <a:p>
            <a:pPr marL="228600" indent="-228600">
              <a:buAutoNum type="arabicPeriod"/>
            </a:pPr>
            <a:r>
              <a:rPr lang="en-US" dirty="0"/>
              <a:t>Suppose we had a child whose </a:t>
            </a:r>
            <a:r>
              <a:rPr lang="en-US" dirty="0" err="1"/>
              <a:t>midparent</a:t>
            </a:r>
            <a:r>
              <a:rPr lang="en-US" dirty="0"/>
              <a:t> height was 68</a:t>
            </a:r>
          </a:p>
          <a:p>
            <a:pPr marL="228600" indent="-228600">
              <a:buAutoNum type="arabicPeriod"/>
            </a:pPr>
            <a:r>
              <a:rPr lang="en-US" dirty="0"/>
              <a:t>Then we find all the children whose </a:t>
            </a:r>
            <a:r>
              <a:rPr lang="en-US" dirty="0" err="1"/>
              <a:t>midparent</a:t>
            </a:r>
            <a:r>
              <a:rPr lang="en-US" dirty="0"/>
              <a:t> height is near 68 and find the average value of those </a:t>
            </a:r>
            <a:r>
              <a:rPr lang="en-US" dirty="0" err="1"/>
              <a:t>childrens</a:t>
            </a:r>
            <a:r>
              <a:rPr lang="en-US" dirty="0"/>
              <a:t> height</a:t>
            </a:r>
          </a:p>
          <a:p>
            <a:pPr marL="228600" indent="-228600">
              <a:buAutoNum type="arabicPeriod"/>
            </a:pPr>
            <a:r>
              <a:rPr lang="en-US" dirty="0"/>
              <a:t>This average value is what we would use for our prediction </a:t>
            </a:r>
          </a:p>
          <a:p>
            <a:pPr marL="228600" indent="-228600">
              <a:buAutoNum type="arabicPeriod"/>
            </a:pPr>
            <a:r>
              <a:rPr lang="en-US" dirty="0"/>
              <a:t>In this case we this is our yellow point </a:t>
            </a:r>
          </a:p>
          <a:p>
            <a:pPr marL="228600" indent="-228600">
              <a:buAutoNum type="arabicPeriod"/>
            </a:pPr>
            <a:r>
              <a:rPr lang="en-US" dirty="0"/>
              <a:t>And for our child whose </a:t>
            </a:r>
            <a:r>
              <a:rPr lang="en-US" dirty="0" err="1"/>
              <a:t>midparent</a:t>
            </a:r>
            <a:r>
              <a:rPr lang="en-US" dirty="0"/>
              <a:t> </a:t>
            </a:r>
            <a:r>
              <a:rPr lang="en-US" dirty="0" err="1"/>
              <a:t>heigt</a:t>
            </a:r>
            <a:r>
              <a:rPr lang="en-US" dirty="0"/>
              <a:t> is 68 we would guess they grow up to have a height of 66</a:t>
            </a:r>
          </a:p>
          <a:p>
            <a:pPr marL="228600" indent="-228600">
              <a:buAutoNum type="arabicPeriod"/>
            </a:pPr>
            <a:r>
              <a:rPr lang="en-US" dirty="0"/>
              <a:t>So if we compute a prediction for each </a:t>
            </a:r>
            <a:r>
              <a:rPr lang="en-US" dirty="0" err="1"/>
              <a:t>midparent</a:t>
            </a:r>
            <a:r>
              <a:rPr lang="en-US" dirty="0"/>
              <a:t> height we would get a prediction line that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8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for the most part our predictions fall on a straight line </a:t>
            </a:r>
          </a:p>
          <a:p>
            <a:pPr marL="228600" indent="-228600">
              <a:buAutoNum type="arabicPeriod"/>
            </a:pPr>
            <a:r>
              <a:rPr lang="en-US" dirty="0"/>
              <a:t>Today we will be taking a similar approach to this method and find a line that can be used for predicting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3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formal name for the method that we just showed is called the nearest </a:t>
            </a:r>
            <a:r>
              <a:rPr lang="en-US" dirty="0" err="1"/>
              <a:t>neighbo</a:t>
            </a:r>
            <a:r>
              <a:rPr lang="en-US" dirty="0"/>
              <a:t> prediction </a:t>
            </a:r>
          </a:p>
          <a:p>
            <a:pPr marL="228600" indent="-228600">
              <a:buAutoNum type="arabicPeriod"/>
            </a:pPr>
            <a:r>
              <a:rPr lang="en-US" dirty="0"/>
              <a:t>To use this method we group each x value with similar x-values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7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Then find the average of the corresponding y values for each group</a:t>
            </a:r>
          </a:p>
          <a:p>
            <a:pPr marL="228600" indent="-228600">
              <a:buAutoNum type="arabicPeriod"/>
            </a:pPr>
            <a:r>
              <a:rPr lang="en-US" dirty="0"/>
              <a:t>The prediction that we use for each x value is this average y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7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1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graph of all these predictions is called the graph of averages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8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Finally if we have an association between x and y that is linear then the points in the graph of averages tend to fall on a 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2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know we want to replace our graph of averages with a prediction line. </a:t>
            </a:r>
          </a:p>
          <a:p>
            <a:pPr marL="228600" indent="-228600">
              <a:buAutoNum type="arabicPeriod"/>
            </a:pPr>
            <a:r>
              <a:rPr lang="en-US" dirty="0"/>
              <a:t>To do this we need to find a slope and intercept for our prediction line </a:t>
            </a:r>
          </a:p>
          <a:p>
            <a:pPr marL="228600" indent="-228600">
              <a:buAutoNum type="arabicPeriod"/>
            </a:pPr>
            <a:r>
              <a:rPr lang="en-US" dirty="0"/>
              <a:t>This is what we will be doing today and during the next lecture. </a:t>
            </a:r>
          </a:p>
          <a:p>
            <a:pPr marL="228600" indent="-228600">
              <a:buAutoNum type="arabicPeriod"/>
            </a:pPr>
            <a:r>
              <a:rPr lang="en-US" dirty="0"/>
              <a:t>In this example here </a:t>
            </a:r>
            <a:r>
              <a:rPr lang="en-US" dirty="0" err="1"/>
              <a:t>inurtively</a:t>
            </a:r>
            <a:r>
              <a:rPr lang="en-US" dirty="0"/>
              <a:t> we can see a good prediction line.</a:t>
            </a:r>
          </a:p>
          <a:p>
            <a:pPr marL="228600" indent="-228600">
              <a:buAutoNum type="arabicPeriod"/>
            </a:pPr>
            <a:r>
              <a:rPr lang="en-US" dirty="0"/>
              <a:t>Just place a line smack dap in the middle of the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7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But what about a more complicated data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7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do we find a prediction line for something like this? </a:t>
            </a:r>
          </a:p>
          <a:p>
            <a:pPr marL="228600" indent="-228600">
              <a:buAutoNum type="arabicPeriod"/>
            </a:pPr>
            <a:r>
              <a:rPr lang="en-US" dirty="0"/>
              <a:t>Again we need to find a slope and a intercept </a:t>
            </a:r>
          </a:p>
          <a:p>
            <a:pPr marL="228600" indent="-228600">
              <a:buAutoNum type="arabicPeriod"/>
            </a:pPr>
            <a:r>
              <a:rPr lang="en-US" dirty="0"/>
              <a:t>We know how to find the slope that this correlation coefficient </a:t>
            </a:r>
          </a:p>
          <a:p>
            <a:pPr marL="228600" indent="-228600">
              <a:buAutoNum type="arabicPeriod"/>
            </a:pPr>
            <a:r>
              <a:rPr lang="en-US" dirty="0"/>
              <a:t>But that leaves us with a lot of lines.</a:t>
            </a:r>
          </a:p>
          <a:p>
            <a:pPr marL="228600" indent="-228600">
              <a:buAutoNum type="arabicPeriod"/>
            </a:pPr>
            <a:r>
              <a:rPr lang="en-US" dirty="0"/>
              <a:t>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3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today we will focus on finding the line by finding the intercept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7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Which in this case is just zero. </a:t>
            </a:r>
          </a:p>
          <a:p>
            <a:pPr marL="228600" indent="-228600">
              <a:buAutoNum type="arabicPeriod"/>
            </a:pPr>
            <a:r>
              <a:rPr lang="en-US" dirty="0"/>
              <a:t>So lets examine these cases in more detail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2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One note is that if you are unsure if  you have a linear or a non linear regression then the nearest </a:t>
            </a:r>
            <a:br>
              <a:rPr lang="en-US" dirty="0"/>
            </a:br>
            <a:r>
              <a:rPr lang="en-US" dirty="0"/>
              <a:t>neighbor regression will work </a:t>
            </a:r>
          </a:p>
          <a:p>
            <a:pPr marL="228600" indent="-228600">
              <a:buAutoNum type="arabicPeriod"/>
            </a:pPr>
            <a:r>
              <a:rPr lang="en-US" b="1" dirty="0"/>
              <a:t>But if we know that we have a linear </a:t>
            </a:r>
            <a:r>
              <a:rPr lang="en-US" b="1" dirty="0" err="1"/>
              <a:t>assocaiton</a:t>
            </a:r>
            <a:r>
              <a:rPr lang="en-US" b="1" dirty="0"/>
              <a:t> then finding a straight line for predictions will be much more efficient </a:t>
            </a:r>
          </a:p>
          <a:p>
            <a:pPr marL="228600" indent="-228600">
              <a:buAutoNum type="arabicPeriod"/>
            </a:pPr>
            <a:r>
              <a:rPr lang="en-US" dirty="0"/>
              <a:t>This method of prediction  is called linear regression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5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There are two ways to represent linear regression</a:t>
            </a:r>
          </a:p>
          <a:p>
            <a:pPr marL="228600" indent="-228600">
              <a:buAutoNum type="arabicPeriod"/>
            </a:pPr>
            <a:r>
              <a:rPr lang="en-US" dirty="0"/>
              <a:t>We will first look at the linear regression in standard unites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2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Suppose that x and y are in standard units</a:t>
            </a:r>
          </a:p>
          <a:p>
            <a:pPr marL="228600" indent="-228600">
              <a:buAutoNum type="arabicPeriod"/>
            </a:pPr>
            <a:r>
              <a:rPr lang="en-US" dirty="0"/>
              <a:t> recall that standard units measure how far away we are from the average value. </a:t>
            </a:r>
          </a:p>
          <a:p>
            <a:pPr marL="228600" indent="-228600">
              <a:buAutoNum type="arabicPeriod"/>
            </a:pPr>
            <a:r>
              <a:rPr lang="en-US" dirty="0"/>
              <a:t>This means that both values have been normalized at zero. </a:t>
            </a:r>
          </a:p>
          <a:p>
            <a:pPr marL="228600" indent="-228600">
              <a:buAutoNum type="arabicPeriod"/>
            </a:pPr>
            <a:r>
              <a:rPr lang="en-US" dirty="0"/>
              <a:t>Essentially standard units measures the distance from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62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Since our values have been normalized at zero, we get a liner equation with no y-intercept </a:t>
            </a:r>
          </a:p>
          <a:p>
            <a:pPr marL="228600" indent="-228600">
              <a:buAutoNum type="arabicPeriod"/>
            </a:pPr>
            <a:r>
              <a:rPr lang="en-US" dirty="0"/>
              <a:t>The equation is given by y= </a:t>
            </a:r>
            <a:r>
              <a:rPr lang="en-US" dirty="0" err="1"/>
              <a:t>rx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is called the regression line whose slope is given by the correlation </a:t>
            </a:r>
            <a:r>
              <a:rPr lang="en-US" dirty="0" err="1"/>
              <a:t>coeffienct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6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tells us that if we want make prediction that the x values times our correlation coefficient will be a solid </a:t>
            </a:r>
            <a:r>
              <a:rPr lang="en-US" dirty="0" err="1"/>
              <a:t>preditction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regression line gives you predictions about average values </a:t>
            </a:r>
          </a:p>
          <a:p>
            <a:pPr marL="228600" indent="-228600">
              <a:buAutoNum type="arabicPeriod"/>
            </a:pPr>
            <a:r>
              <a:rPr lang="en-US" dirty="0"/>
              <a:t>So these predictions are a rough prediction in the sense that I predicts strong linear relations but only gives an idea for </a:t>
            </a:r>
            <a:br>
              <a:rPr lang="en-US" dirty="0"/>
            </a:br>
            <a:r>
              <a:rPr lang="en-US" dirty="0"/>
              <a:t>relations that have a correlation </a:t>
            </a:r>
            <a:r>
              <a:rPr lang="en-US" dirty="0" err="1"/>
              <a:t>coeffeicent</a:t>
            </a:r>
            <a:r>
              <a:rPr lang="en-US" dirty="0"/>
              <a:t> closer to 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correlation is a measure of linear association</a:t>
            </a:r>
          </a:p>
          <a:p>
            <a:pPr marL="228600" indent="-228600">
              <a:buAutoNum type="arabicPeriod"/>
            </a:pPr>
            <a:r>
              <a:rPr lang="en-US" dirty="0" err="1"/>
              <a:t>Intuitvly</a:t>
            </a:r>
            <a:r>
              <a:rPr lang="en-US" dirty="0"/>
              <a:t>, this number measures how close points are clustered near a straight line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78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what happens if we have our x and y value in the given units</a:t>
            </a:r>
          </a:p>
          <a:p>
            <a:pPr marL="228600" indent="-228600">
              <a:buAutoNum type="arabicPeriod"/>
            </a:pPr>
            <a:r>
              <a:rPr lang="en-US" dirty="0"/>
              <a:t>Then our </a:t>
            </a:r>
            <a:r>
              <a:rPr lang="en-US" dirty="0" err="1"/>
              <a:t>regresiion</a:t>
            </a:r>
            <a:r>
              <a:rPr lang="en-US" dirty="0"/>
              <a:t> line equation looks like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0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just by replacing our x and y in standard units with the equation for standard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7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we solve for the estimate of y, we end up with a traditional equation of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60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slope intercept form no longer has a slope that is the correlation coefficient</a:t>
            </a:r>
          </a:p>
          <a:p>
            <a:pPr marL="228600" indent="-228600">
              <a:buAutoNum type="arabicPeriod"/>
            </a:pPr>
            <a:r>
              <a:rPr lang="en-US" dirty="0"/>
              <a:t>We rewrite equation this way so that we can draw our </a:t>
            </a:r>
            <a:r>
              <a:rPr lang="en-US" dirty="0" err="1"/>
              <a:t>regrsiion</a:t>
            </a:r>
            <a:r>
              <a:rPr lang="en-US" dirty="0"/>
              <a:t> line on the </a:t>
            </a:r>
            <a:r>
              <a:rPr lang="en-US" dirty="0" err="1"/>
              <a:t>prginal</a:t>
            </a:r>
            <a:r>
              <a:rPr lang="en-US" dirty="0"/>
              <a:t> scatter plot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8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if we draw our regression line through a bunch of points this is our best prediction line </a:t>
            </a:r>
          </a:p>
          <a:p>
            <a:pPr marL="228600" indent="-228600">
              <a:buAutoNum type="arabicPeriod"/>
            </a:pPr>
            <a:r>
              <a:rPr lang="en-US" dirty="0"/>
              <a:t>It passes through 00 and has a slope of r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56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if we draw our regression line through a bunch of points this is our best prediction line </a:t>
            </a:r>
          </a:p>
          <a:p>
            <a:pPr marL="228600" indent="-228600">
              <a:buAutoNum type="arabicPeriod"/>
            </a:pPr>
            <a:r>
              <a:rPr lang="en-US" dirty="0"/>
              <a:t>It passes through 00 and has a slope of r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we convert to original units, it has the same shape</a:t>
            </a:r>
          </a:p>
          <a:p>
            <a:pPr marL="228600" indent="-228600">
              <a:buAutoNum type="arabicPeriod"/>
            </a:pPr>
            <a:r>
              <a:rPr lang="en-US" dirty="0"/>
              <a:t>The regression line still goes through the center but the center is now the mean of x and </a:t>
            </a:r>
            <a:br>
              <a:rPr lang="en-US" dirty="0"/>
            </a:br>
            <a:r>
              <a:rPr lang="en-US" dirty="0"/>
              <a:t>the mean of y </a:t>
            </a:r>
          </a:p>
          <a:p>
            <a:pPr marL="228600" indent="-228600">
              <a:buAutoNum type="arabicPeriod"/>
            </a:pPr>
            <a:r>
              <a:rPr lang="en-US" dirty="0"/>
              <a:t>So what is the slope?</a:t>
            </a:r>
          </a:p>
          <a:p>
            <a:pPr marL="228600" indent="-228600">
              <a:buAutoNum type="arabicPeriod"/>
            </a:pPr>
            <a:r>
              <a:rPr lang="en-US" dirty="0"/>
              <a:t>When we go from standard units to regular units we expand</a:t>
            </a:r>
          </a:p>
          <a:p>
            <a:pPr marL="228600" indent="-228600">
              <a:buAutoNum type="arabicPeriod"/>
            </a:pPr>
            <a:r>
              <a:rPr lang="en-US" dirty="0"/>
              <a:t>We expand by the standard </a:t>
            </a:r>
            <a:r>
              <a:rPr lang="en-US" dirty="0" err="1"/>
              <a:t>devation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So the x values are </a:t>
            </a:r>
            <a:r>
              <a:rPr lang="en-US" dirty="0" err="1"/>
              <a:t>multilpled</a:t>
            </a:r>
            <a:r>
              <a:rPr lang="en-US" dirty="0"/>
              <a:t> by SD of x</a:t>
            </a:r>
          </a:p>
          <a:p>
            <a:pPr marL="228600" indent="-228600">
              <a:buAutoNum type="arabicPeriod"/>
            </a:pPr>
            <a:r>
              <a:rPr lang="en-US" dirty="0"/>
              <a:t>And the y values are </a:t>
            </a:r>
            <a:r>
              <a:rPr lang="en-US" dirty="0" err="1"/>
              <a:t>mutipled</a:t>
            </a:r>
            <a:r>
              <a:rPr lang="en-US" dirty="0"/>
              <a:t> by the standard </a:t>
            </a:r>
            <a:r>
              <a:rPr lang="en-US" dirty="0" err="1"/>
              <a:t>devation</a:t>
            </a:r>
            <a:r>
              <a:rPr lang="en-US" dirty="0"/>
              <a:t> of y times the correlation coefficient </a:t>
            </a:r>
          </a:p>
          <a:p>
            <a:pPr marL="228600" indent="-228600">
              <a:buAutoNum type="arabicPeriod"/>
            </a:pPr>
            <a:r>
              <a:rPr lang="en-US" dirty="0"/>
              <a:t>So the slope </a:t>
            </a:r>
            <a:r>
              <a:rPr lang="en-US" dirty="0" err="1"/>
              <a:t>ithe</a:t>
            </a:r>
            <a:r>
              <a:rPr lang="en-US" dirty="0"/>
              <a:t> r times the </a:t>
            </a:r>
            <a:r>
              <a:rPr lang="en-US" dirty="0" err="1"/>
              <a:t>sd</a:t>
            </a:r>
            <a:r>
              <a:rPr lang="en-US" dirty="0"/>
              <a:t> of y divided by the SD of 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37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end up with the following equation for the regression line </a:t>
            </a:r>
          </a:p>
          <a:p>
            <a:pPr marL="228600" indent="-228600">
              <a:buAutoNum type="arabicPeriod"/>
            </a:pPr>
            <a:r>
              <a:rPr lang="en-US" dirty="0"/>
              <a:t>The slope of the line is r times SD of y divided by SD of x</a:t>
            </a:r>
          </a:p>
          <a:p>
            <a:pPr marL="228600" indent="-228600">
              <a:buAutoNum type="arabicPeriod"/>
            </a:pPr>
            <a:r>
              <a:rPr lang="en-US" dirty="0"/>
              <a:t>The intercept is found by just solving for the intercept with the given slope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to compute the correlation coefficient all values must be in standard units.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So given a point you need  to convert both the x component and the y component to standard units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correlation coefficient is always between -1 and 1.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And it is denoted by 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When it is 1 we have a very strong positive </a:t>
            </a:r>
            <a:r>
              <a:rPr lang="en-US" dirty="0" err="1"/>
              <a:t>assicaiton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When it is -1 we have a very strong negative </a:t>
            </a:r>
            <a:r>
              <a:rPr lang="en-US" dirty="0" err="1"/>
              <a:t>assicaiton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If r is zero then there is a no association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Down below we have a few examples </a:t>
            </a:r>
          </a:p>
          <a:p>
            <a:pPr marL="228600" indent="-228600">
              <a:buAutoNum type="arabicPeriod"/>
            </a:pPr>
            <a:r>
              <a:rPr lang="en-US" dirty="0"/>
              <a:t>We see that when r= 0 there is no association</a:t>
            </a:r>
          </a:p>
          <a:p>
            <a:pPr marL="228600" indent="-228600">
              <a:buAutoNum type="arabicPeriod"/>
            </a:pPr>
            <a:r>
              <a:rPr lang="en-US" dirty="0"/>
              <a:t>But as r increases the points begin to cluster around a line</a:t>
            </a:r>
          </a:p>
          <a:p>
            <a:pPr marL="228600" indent="-228600">
              <a:buAutoNum type="arabicPeriod"/>
            </a:pPr>
            <a:r>
              <a:rPr lang="en-US" dirty="0"/>
              <a:t>For example when r = .8, the points are beginning to form a definitive shape </a:t>
            </a:r>
          </a:p>
          <a:p>
            <a:pPr marL="228600" indent="-228600">
              <a:buAutoNum type="arabicPeriod"/>
            </a:pPr>
            <a:r>
              <a:rPr lang="en-US" dirty="0"/>
              <a:t>Then when r = .99 we see that the points are almost forming a straight line which shows the</a:t>
            </a:r>
          </a:p>
          <a:p>
            <a:pPr marL="0" indent="0">
              <a:buNone/>
            </a:pPr>
            <a:r>
              <a:rPr lang="en-US" dirty="0"/>
              <a:t>X and y values have a very strong association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3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can the correlation coefficient as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72C1-7905-4C82-A2FF-799CCBE45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1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2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7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1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65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2376487"/>
            <a:ext cx="7501890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720" y="1032383"/>
            <a:ext cx="7998559" cy="35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9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999503"/>
            <a:ext cx="7772400" cy="113764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69200" y="1549382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5" y="3830508"/>
            <a:ext cx="806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clustered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scatter </a:t>
            </a:r>
            <a:r>
              <a:rPr sz="2400" spc="-5" dirty="0">
                <a:latin typeface="Arial"/>
                <a:cs typeface="Arial"/>
              </a:rPr>
              <a:t>is around </a:t>
            </a:r>
            <a:r>
              <a:rPr sz="2400" dirty="0">
                <a:latin typeface="Arial"/>
                <a:cs typeface="Arial"/>
              </a:rPr>
              <a:t>a straight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174CDBD-28A5-4D66-B4E8-0E5AB29D288C}"/>
              </a:ext>
            </a:extLst>
          </p:cNvPr>
          <p:cNvSpPr/>
          <p:nvPr/>
        </p:nvSpPr>
        <p:spPr>
          <a:xfrm>
            <a:off x="530225" y="1123950"/>
            <a:ext cx="8156575" cy="105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69200" y="1549382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5" y="3830508"/>
            <a:ext cx="806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clustered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scatter </a:t>
            </a:r>
            <a:r>
              <a:rPr sz="2400" spc="-5" dirty="0">
                <a:latin typeface="Arial"/>
                <a:cs typeface="Arial"/>
              </a:rPr>
              <a:t>is around </a:t>
            </a:r>
            <a:r>
              <a:rPr sz="2400" dirty="0">
                <a:latin typeface="Arial"/>
                <a:cs typeface="Arial"/>
              </a:rPr>
              <a:t>a straight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174CDBD-28A5-4D66-B4E8-0E5AB29D288C}"/>
              </a:ext>
            </a:extLst>
          </p:cNvPr>
          <p:cNvSpPr/>
          <p:nvPr/>
        </p:nvSpPr>
        <p:spPr>
          <a:xfrm>
            <a:off x="530225" y="1123950"/>
            <a:ext cx="7775575" cy="105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BE4F8-7060-4BD1-B048-2D50DD4ED202}"/>
              </a:ext>
            </a:extLst>
          </p:cNvPr>
          <p:cNvSpPr txBox="1"/>
          <p:nvPr/>
        </p:nvSpPr>
        <p:spPr>
          <a:xfrm>
            <a:off x="4828715" y="1759697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C142B-6243-4ABE-8E6F-15CFDA92EE28}"/>
              </a:ext>
            </a:extLst>
          </p:cNvPr>
          <p:cNvSpPr txBox="1"/>
          <p:nvPr/>
        </p:nvSpPr>
        <p:spPr>
          <a:xfrm>
            <a:off x="7204262" y="1744962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147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69200" y="1549382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5" y="3830508"/>
            <a:ext cx="806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clustered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scatter </a:t>
            </a:r>
            <a:r>
              <a:rPr sz="2400" spc="-5" dirty="0">
                <a:latin typeface="Arial"/>
                <a:cs typeface="Arial"/>
              </a:rPr>
              <a:t>is around </a:t>
            </a:r>
            <a:r>
              <a:rPr sz="2400" dirty="0">
                <a:latin typeface="Arial"/>
                <a:cs typeface="Arial"/>
              </a:rPr>
              <a:t>a straight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174CDBD-28A5-4D66-B4E8-0E5AB29D288C}"/>
              </a:ext>
            </a:extLst>
          </p:cNvPr>
          <p:cNvSpPr/>
          <p:nvPr/>
        </p:nvSpPr>
        <p:spPr>
          <a:xfrm>
            <a:off x="530225" y="1123950"/>
            <a:ext cx="7775575" cy="105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BE4F8-7060-4BD1-B048-2D50DD4ED202}"/>
              </a:ext>
            </a:extLst>
          </p:cNvPr>
          <p:cNvSpPr txBox="1"/>
          <p:nvPr/>
        </p:nvSpPr>
        <p:spPr>
          <a:xfrm>
            <a:off x="4828715" y="1759697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C142B-6243-4ABE-8E6F-15CFDA92EE28}"/>
              </a:ext>
            </a:extLst>
          </p:cNvPr>
          <p:cNvSpPr txBox="1"/>
          <p:nvPr/>
        </p:nvSpPr>
        <p:spPr>
          <a:xfrm>
            <a:off x="7204262" y="1744962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AFE70-8416-44D8-8CDB-55C8B9280B86}"/>
              </a:ext>
            </a:extLst>
          </p:cNvPr>
          <p:cNvSpPr txBox="1"/>
          <p:nvPr/>
        </p:nvSpPr>
        <p:spPr>
          <a:xfrm>
            <a:off x="3153763" y="1775704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945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376487"/>
          <a:ext cx="7485377" cy="125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7799">
                <a:tc>
                  <a:txBody>
                    <a:bodyPr/>
                    <a:lstStyle/>
                    <a:p>
                      <a:pPr marL="661035" marR="229870" indent="-424180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 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marR="215900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260985" indent="-635" algn="ctr">
                        <a:lnSpc>
                          <a:spcPts val="285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units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69200" y="1549382"/>
            <a:ext cx="413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2400" b="1" spc="-5" dirty="0">
                <a:latin typeface="Arial"/>
                <a:cs typeface="Arial"/>
              </a:rPr>
              <a:t>Correlatio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Coefficien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	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5" y="3830508"/>
            <a:ext cx="806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clustered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scatter </a:t>
            </a:r>
            <a:r>
              <a:rPr sz="2400" spc="-5" dirty="0">
                <a:latin typeface="Arial"/>
                <a:cs typeface="Arial"/>
              </a:rPr>
              <a:t>is around </a:t>
            </a:r>
            <a:r>
              <a:rPr sz="2400" dirty="0">
                <a:latin typeface="Arial"/>
                <a:cs typeface="Arial"/>
              </a:rPr>
              <a:t>a straight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10" y="1320679"/>
                <a:ext cx="293349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174CDBD-28A5-4D66-B4E8-0E5AB29D288C}"/>
              </a:ext>
            </a:extLst>
          </p:cNvPr>
          <p:cNvSpPr/>
          <p:nvPr/>
        </p:nvSpPr>
        <p:spPr>
          <a:xfrm>
            <a:off x="530225" y="1123950"/>
            <a:ext cx="7775575" cy="105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BE4F8-7060-4BD1-B048-2D50DD4ED202}"/>
              </a:ext>
            </a:extLst>
          </p:cNvPr>
          <p:cNvSpPr txBox="1"/>
          <p:nvPr/>
        </p:nvSpPr>
        <p:spPr>
          <a:xfrm>
            <a:off x="4828715" y="1759697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C142B-6243-4ABE-8E6F-15CFDA92EE28}"/>
              </a:ext>
            </a:extLst>
          </p:cNvPr>
          <p:cNvSpPr txBox="1"/>
          <p:nvPr/>
        </p:nvSpPr>
        <p:spPr>
          <a:xfrm>
            <a:off x="7204262" y="1744962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AFE70-8416-44D8-8CDB-55C8B9280B86}"/>
              </a:ext>
            </a:extLst>
          </p:cNvPr>
          <p:cNvSpPr txBox="1"/>
          <p:nvPr/>
        </p:nvSpPr>
        <p:spPr>
          <a:xfrm>
            <a:off x="3153763" y="1775704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32C71-A350-4DC3-A9B7-0D0881D59896}"/>
              </a:ext>
            </a:extLst>
          </p:cNvPr>
          <p:cNvSpPr txBox="1"/>
          <p:nvPr/>
        </p:nvSpPr>
        <p:spPr>
          <a:xfrm>
            <a:off x="1411477" y="1788665"/>
            <a:ext cx="96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465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211287"/>
            <a:ext cx="8229600" cy="1537335"/>
            <a:chOff x="457200" y="3211287"/>
            <a:chExt cx="8229600" cy="1537335"/>
          </a:xfrm>
        </p:grpSpPr>
        <p:sp>
          <p:nvSpPr>
            <p:cNvPr id="3" name="object 3"/>
            <p:cNvSpPr/>
            <p:nvPr/>
          </p:nvSpPr>
          <p:spPr>
            <a:xfrm>
              <a:off x="5310225" y="3211287"/>
              <a:ext cx="3010949" cy="1527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8972" y="3211302"/>
              <a:ext cx="3010949" cy="1527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225" y="1032383"/>
            <a:ext cx="7404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pair,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one will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higher*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225" y="1613912"/>
            <a:ext cx="3010949" cy="1527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8984" y="1613894"/>
            <a:ext cx="3010949" cy="1527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650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975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00" y="384565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3975" y="3845655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3810" y="4879813"/>
            <a:ext cx="397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 </a:t>
            </a:r>
            <a:r>
              <a:rPr sz="1400" spc="-5" dirty="0">
                <a:latin typeface="Arial"/>
                <a:cs typeface="Arial"/>
              </a:rPr>
              <a:t>here, </a:t>
            </a:r>
            <a:r>
              <a:rPr sz="1400" dirty="0">
                <a:latin typeface="Arial"/>
                <a:cs typeface="Arial"/>
              </a:rPr>
              <a:t>“higher” means “bigger </a:t>
            </a:r>
            <a:r>
              <a:rPr sz="1400" spc="-5" dirty="0">
                <a:latin typeface="Arial"/>
                <a:cs typeface="Arial"/>
              </a:rPr>
              <a:t>on the number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line”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211287"/>
            <a:ext cx="8229600" cy="1537335"/>
            <a:chOff x="457200" y="3211287"/>
            <a:chExt cx="8229600" cy="1537335"/>
          </a:xfrm>
        </p:grpSpPr>
        <p:sp>
          <p:nvSpPr>
            <p:cNvPr id="3" name="object 3"/>
            <p:cNvSpPr/>
            <p:nvPr/>
          </p:nvSpPr>
          <p:spPr>
            <a:xfrm>
              <a:off x="5310225" y="3211287"/>
              <a:ext cx="3010949" cy="1527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8972" y="3211302"/>
              <a:ext cx="3010949" cy="1527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225" y="1032383"/>
            <a:ext cx="7404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pair,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one will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higher*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225" y="1613912"/>
            <a:ext cx="3010949" cy="1527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8984" y="1613894"/>
            <a:ext cx="3010949" cy="1527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650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975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00" y="384565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3975" y="3845655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3810" y="4879813"/>
            <a:ext cx="397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 </a:t>
            </a:r>
            <a:r>
              <a:rPr sz="1400" spc="-5" dirty="0">
                <a:latin typeface="Arial"/>
                <a:cs typeface="Arial"/>
              </a:rPr>
              <a:t>here, </a:t>
            </a:r>
            <a:r>
              <a:rPr sz="1400" dirty="0">
                <a:latin typeface="Arial"/>
                <a:cs typeface="Arial"/>
              </a:rPr>
              <a:t>“higher” means “bigger </a:t>
            </a:r>
            <a:r>
              <a:rPr sz="1400" spc="-5" dirty="0">
                <a:latin typeface="Arial"/>
                <a:cs typeface="Arial"/>
              </a:rPr>
              <a:t>on the number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B97F0D-B561-4DB4-8103-4099235E821F}"/>
              </a:ext>
            </a:extLst>
          </p:cNvPr>
          <p:cNvSpPr/>
          <p:nvPr/>
        </p:nvSpPr>
        <p:spPr>
          <a:xfrm>
            <a:off x="2895600" y="1733550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211287"/>
            <a:ext cx="8229600" cy="1537335"/>
            <a:chOff x="457200" y="3211287"/>
            <a:chExt cx="8229600" cy="1537335"/>
          </a:xfrm>
        </p:grpSpPr>
        <p:sp>
          <p:nvSpPr>
            <p:cNvPr id="3" name="object 3"/>
            <p:cNvSpPr/>
            <p:nvPr/>
          </p:nvSpPr>
          <p:spPr>
            <a:xfrm>
              <a:off x="5310225" y="3211287"/>
              <a:ext cx="3010949" cy="1527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8972" y="3211302"/>
              <a:ext cx="3010949" cy="1527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225" y="1032383"/>
            <a:ext cx="7404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pair,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one will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higher*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225" y="1613912"/>
            <a:ext cx="3010949" cy="1527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8984" y="1613894"/>
            <a:ext cx="3010949" cy="1527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650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975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00" y="384565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3975" y="3845655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3810" y="4879813"/>
            <a:ext cx="397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 </a:t>
            </a:r>
            <a:r>
              <a:rPr sz="1400" spc="-5" dirty="0">
                <a:latin typeface="Arial"/>
                <a:cs typeface="Arial"/>
              </a:rPr>
              <a:t>here, </a:t>
            </a:r>
            <a:r>
              <a:rPr sz="1400" dirty="0">
                <a:latin typeface="Arial"/>
                <a:cs typeface="Arial"/>
              </a:rPr>
              <a:t>“higher” means “bigger </a:t>
            </a:r>
            <a:r>
              <a:rPr sz="1400" spc="-5" dirty="0">
                <a:latin typeface="Arial"/>
                <a:cs typeface="Arial"/>
              </a:rPr>
              <a:t>on the number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B97F0D-B561-4DB4-8103-4099235E821F}"/>
              </a:ext>
            </a:extLst>
          </p:cNvPr>
          <p:cNvSpPr/>
          <p:nvPr/>
        </p:nvSpPr>
        <p:spPr>
          <a:xfrm>
            <a:off x="2895600" y="1733550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8CC30F-2053-4BAE-A6C0-CC540F2E27B9}"/>
              </a:ext>
            </a:extLst>
          </p:cNvPr>
          <p:cNvSpPr/>
          <p:nvPr/>
        </p:nvSpPr>
        <p:spPr>
          <a:xfrm>
            <a:off x="5537034" y="1638156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211287"/>
            <a:ext cx="8229600" cy="1537335"/>
            <a:chOff x="457200" y="3211287"/>
            <a:chExt cx="8229600" cy="1537335"/>
          </a:xfrm>
        </p:grpSpPr>
        <p:sp>
          <p:nvSpPr>
            <p:cNvPr id="3" name="object 3"/>
            <p:cNvSpPr/>
            <p:nvPr/>
          </p:nvSpPr>
          <p:spPr>
            <a:xfrm>
              <a:off x="5310225" y="3211287"/>
              <a:ext cx="3010949" cy="1527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8972" y="3211302"/>
              <a:ext cx="3010949" cy="1527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225" y="1032383"/>
            <a:ext cx="7404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pair,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one will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higher*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225" y="1613912"/>
            <a:ext cx="3010949" cy="1527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8984" y="1613894"/>
            <a:ext cx="3010949" cy="1527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650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975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00" y="384565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3975" y="3845655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3810" y="4879813"/>
            <a:ext cx="397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 </a:t>
            </a:r>
            <a:r>
              <a:rPr sz="1400" spc="-5" dirty="0">
                <a:latin typeface="Arial"/>
                <a:cs typeface="Arial"/>
              </a:rPr>
              <a:t>here, </a:t>
            </a:r>
            <a:r>
              <a:rPr sz="1400" dirty="0">
                <a:latin typeface="Arial"/>
                <a:cs typeface="Arial"/>
              </a:rPr>
              <a:t>“higher” means “bigger </a:t>
            </a:r>
            <a:r>
              <a:rPr sz="1400" spc="-5" dirty="0">
                <a:latin typeface="Arial"/>
                <a:cs typeface="Arial"/>
              </a:rPr>
              <a:t>on the number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B97F0D-B561-4DB4-8103-4099235E821F}"/>
              </a:ext>
            </a:extLst>
          </p:cNvPr>
          <p:cNvSpPr/>
          <p:nvPr/>
        </p:nvSpPr>
        <p:spPr>
          <a:xfrm>
            <a:off x="2895600" y="1733550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8CC30F-2053-4BAE-A6C0-CC540F2E27B9}"/>
              </a:ext>
            </a:extLst>
          </p:cNvPr>
          <p:cNvSpPr/>
          <p:nvPr/>
        </p:nvSpPr>
        <p:spPr>
          <a:xfrm>
            <a:off x="5537034" y="1638156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D662A4-9810-4A79-ABC9-F9F563FA7737}"/>
              </a:ext>
            </a:extLst>
          </p:cNvPr>
          <p:cNvSpPr/>
          <p:nvPr/>
        </p:nvSpPr>
        <p:spPr>
          <a:xfrm>
            <a:off x="2851972" y="3282405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211287"/>
            <a:ext cx="8229600" cy="1537335"/>
            <a:chOff x="457200" y="3211287"/>
            <a:chExt cx="8229600" cy="1537335"/>
          </a:xfrm>
        </p:grpSpPr>
        <p:sp>
          <p:nvSpPr>
            <p:cNvPr id="3" name="object 3"/>
            <p:cNvSpPr/>
            <p:nvPr/>
          </p:nvSpPr>
          <p:spPr>
            <a:xfrm>
              <a:off x="5310225" y="3211287"/>
              <a:ext cx="3010949" cy="1527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8972" y="3211302"/>
              <a:ext cx="3010949" cy="1527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225" y="1032383"/>
            <a:ext cx="7404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pair,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one will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higher*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225" y="1613912"/>
            <a:ext cx="3010949" cy="1527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8984" y="1613894"/>
            <a:ext cx="3010949" cy="1527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650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975" y="224828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00" y="384565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3975" y="3845655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3810" y="4879813"/>
            <a:ext cx="3975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 </a:t>
            </a:r>
            <a:r>
              <a:rPr sz="1400" spc="-5" dirty="0">
                <a:latin typeface="Arial"/>
                <a:cs typeface="Arial"/>
              </a:rPr>
              <a:t>here, </a:t>
            </a:r>
            <a:r>
              <a:rPr sz="1400" dirty="0">
                <a:latin typeface="Arial"/>
                <a:cs typeface="Arial"/>
              </a:rPr>
              <a:t>“higher” means “bigger </a:t>
            </a:r>
            <a:r>
              <a:rPr sz="1400" spc="-5" dirty="0">
                <a:latin typeface="Arial"/>
                <a:cs typeface="Arial"/>
              </a:rPr>
              <a:t>on the number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B97F0D-B561-4DB4-8103-4099235E821F}"/>
              </a:ext>
            </a:extLst>
          </p:cNvPr>
          <p:cNvSpPr/>
          <p:nvPr/>
        </p:nvSpPr>
        <p:spPr>
          <a:xfrm>
            <a:off x="2895600" y="1733550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8CC30F-2053-4BAE-A6C0-CC540F2E27B9}"/>
              </a:ext>
            </a:extLst>
          </p:cNvPr>
          <p:cNvSpPr/>
          <p:nvPr/>
        </p:nvSpPr>
        <p:spPr>
          <a:xfrm>
            <a:off x="5537034" y="1638156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D662A4-9810-4A79-ABC9-F9F563FA7737}"/>
              </a:ext>
            </a:extLst>
          </p:cNvPr>
          <p:cNvSpPr/>
          <p:nvPr/>
        </p:nvSpPr>
        <p:spPr>
          <a:xfrm>
            <a:off x="2851972" y="3282405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05A957-98AB-4F3C-A41B-06039E75B7C0}"/>
              </a:ext>
            </a:extLst>
          </p:cNvPr>
          <p:cNvSpPr/>
          <p:nvPr/>
        </p:nvSpPr>
        <p:spPr>
          <a:xfrm>
            <a:off x="7027223" y="3265148"/>
            <a:ext cx="1264321" cy="1336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5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/>
              <a:t>More Questions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8340676" cy="3401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True or False?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1, then one must cause the other. </a:t>
            </a:r>
          </a:p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the correlation of x and y is close to zero, then knowing one will never helps us predict the other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-0.8 then they have a negative association 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942707"/>
            <a:ext cx="7578090" cy="3336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0" lvl="0" indent="-412750" algn="l" defTabSz="914400" rtl="0" eaLnBrk="1" fontAlgn="auto" latinLnBrk="0" hangingPunct="1">
              <a:lnSpc>
                <a:spcPts val="2865"/>
              </a:lnSpc>
              <a:spcBef>
                <a:spcPts val="1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D2L Quiz – Sample Averages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○"/>
              <a:tabLst>
                <a:tab pos="882015" algn="l"/>
                <a:tab pos="8826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Due Today</a:t>
            </a:r>
          </a:p>
          <a:p>
            <a:pPr marL="882015" marR="0" lvl="1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○"/>
              <a:tabLst>
                <a:tab pos="882015" algn="l"/>
                <a:tab pos="882650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fr-FR" sz="2400" b="0" i="0" u="none" strike="noStrike" kern="1200" cap="none" spc="-5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D2L Quiz – </a:t>
            </a:r>
            <a:r>
              <a:rPr kumimoji="0" lang="fr-FR" sz="2400" b="0" i="0" u="none" strike="noStrike" kern="1200" cap="none" spc="-50" normalizeH="0" baseline="0" noProof="0" dirty="0" err="1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Correlation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○"/>
              <a:tabLst>
                <a:tab pos="882015" algn="l"/>
                <a:tab pos="882650" algn="l"/>
              </a:tabLst>
              <a:defRPr/>
            </a:pPr>
            <a:r>
              <a:rPr kumimoji="0" lang="en-US" sz="240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Due Friday</a:t>
            </a:r>
          </a:p>
          <a:p>
            <a:pPr marL="882015" marR="0" lvl="1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○"/>
              <a:tabLst>
                <a:tab pos="882015" algn="l"/>
                <a:tab pos="882650" algn="l"/>
              </a:tabLst>
              <a:defRPr/>
            </a:pPr>
            <a:endParaRPr kumimoji="0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 08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○"/>
              <a:tabLst>
                <a:tab pos="882015" algn="l"/>
                <a:tab pos="882650" algn="l"/>
              </a:tabLst>
              <a:defRPr/>
            </a:pPr>
            <a:r>
              <a:rPr kumimoji="0" lang="en-US" sz="240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Due Sunday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57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Announcement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9402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5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/>
              <a:t>More Questions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8340676" cy="3401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True or False?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1, then one must cause the other.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False.</a:t>
            </a:r>
          </a:p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the correlation of x and y is close to zero, then knowing one will never helps us predict the other. 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-0.8 then they have a negative association. 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2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5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/>
              <a:t>More Questions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8340676" cy="3401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True or False?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1, then one must cause the other.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False.</a:t>
            </a:r>
          </a:p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the correlation of x and y is close to zero, then knowing one will never helps us predict the other.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False.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-0.8 then they have a negative association. 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1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5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/>
              <a:t>More Questions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8340676" cy="3401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True or False?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1, then one must cause the other.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False.</a:t>
            </a:r>
          </a:p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the correlation of x and y is close to zero, then knowing one will never helps us predict the other.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False.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-0.8 then they have a negative association.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58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5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/>
              <a:t>More Questions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8340676" cy="3401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True or False?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1, then one must cause the other.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False.</a:t>
            </a:r>
          </a:p>
          <a:p>
            <a:pPr marL="12065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the correlation of x and y is close to zero, then knowing one will never helps us predict the other.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False.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x and y have a correlation of -0.8 then they have a negative association.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35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526" y="2240540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034274"/>
            <a:ext cx="4013101" cy="3683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Galton's</a:t>
            </a:r>
            <a:r>
              <a:rPr spc="-90" dirty="0"/>
              <a:t> </a:t>
            </a:r>
            <a:r>
              <a:rPr spc="-5" dirty="0"/>
              <a:t>Heights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3999" y="1095107"/>
            <a:ext cx="4351020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Oval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Moderate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correlation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marR="54800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predict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child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height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mid-parent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height?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800" y="1034274"/>
            <a:ext cx="8382000" cy="3714115"/>
            <a:chOff x="304800" y="1034274"/>
            <a:chExt cx="8382000" cy="3714115"/>
          </a:xfrm>
        </p:grpSpPr>
        <p:sp>
          <p:nvSpPr>
            <p:cNvPr id="4" name="object 4"/>
            <p:cNvSpPr/>
            <p:nvPr/>
          </p:nvSpPr>
          <p:spPr>
            <a:xfrm>
              <a:off x="457199" y="4743449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599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34274"/>
              <a:ext cx="4013101" cy="3683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Galton's</a:t>
            </a:r>
            <a:r>
              <a:rPr spc="-90" dirty="0"/>
              <a:t> </a:t>
            </a:r>
            <a:r>
              <a:rPr spc="-5" dirty="0"/>
              <a:t>Heights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" y="1034275"/>
            <a:ext cx="8229600" cy="3715385"/>
            <a:chOff x="457200" y="1034275"/>
            <a:chExt cx="8229600" cy="3715385"/>
          </a:xfrm>
        </p:grpSpPr>
        <p:sp>
          <p:nvSpPr>
            <p:cNvPr id="4" name="object 4"/>
            <p:cNvSpPr/>
            <p:nvPr/>
          </p:nvSpPr>
          <p:spPr>
            <a:xfrm>
              <a:off x="457200" y="4743449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599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034275"/>
              <a:ext cx="5308975" cy="3715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Galton's</a:t>
            </a:r>
            <a:r>
              <a:rPr spc="-90" dirty="0"/>
              <a:t> </a:t>
            </a:r>
            <a:r>
              <a:rPr spc="-5" dirty="0"/>
              <a:t>Heights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4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Nearest Neighbor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401443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4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Nearest Neighbor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774940" cy="120815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similar (nearby) x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corresponding 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68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365" y="2240540"/>
            <a:ext cx="446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Correlation</a:t>
            </a:r>
            <a:r>
              <a:rPr spc="-90" dirty="0"/>
              <a:t> </a:t>
            </a:r>
            <a:r>
              <a:rPr dirty="0"/>
              <a:t>(Review)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4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Nearest Neighbor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774940" cy="212365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similar (nearby) x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corresponding 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12700" marR="429259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value,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prediction is the average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its nearby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3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4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Nearest Neighbor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774940" cy="264687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similar (nearby) x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corresponding 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12700" marR="429259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value,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prediction is the average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its nearby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graph of these predictions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“graph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averages”.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4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Nearest Neighbor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774940" cy="35115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similar (nearby) x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corresponding 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12700" marR="429259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value,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prediction is the average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its nearby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graph of these predictions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“graph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averages”.</a:t>
            </a:r>
            <a:endParaRPr sz="2400" dirty="0">
              <a:latin typeface="Arial"/>
              <a:cs typeface="Arial"/>
            </a:endParaRPr>
          </a:p>
          <a:p>
            <a:pPr marL="12700" marR="7302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association between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linear,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points in  the graph of averages tend to fall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9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25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Where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is the 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prediction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line?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8775" y="3684508"/>
            <a:ext cx="106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0.99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34278"/>
            <a:ext cx="3324224" cy="288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25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Where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is the 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prediction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line?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8775" y="3684508"/>
            <a:ext cx="106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0.99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34278"/>
            <a:ext cx="3324224" cy="288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66A35-6A8C-4C6D-8992-C079F1704D18}"/>
              </a:ext>
            </a:extLst>
          </p:cNvPr>
          <p:cNvCxnSpPr/>
          <p:nvPr/>
        </p:nvCxnSpPr>
        <p:spPr>
          <a:xfrm flipV="1">
            <a:off x="609600" y="1200150"/>
            <a:ext cx="2667000" cy="2362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54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5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is the </a:t>
            </a:r>
            <a:r>
              <a:rPr spc="-10" dirty="0"/>
              <a:t>prediction</a:t>
            </a:r>
            <a:r>
              <a:rPr spc="-90" dirty="0"/>
              <a:t> </a:t>
            </a:r>
            <a:r>
              <a:rPr spc="-5" dirty="0"/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75" y="3544018"/>
            <a:ext cx="346456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58000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latin typeface="Arial"/>
                <a:cs typeface="Arial"/>
              </a:rPr>
              <a:t>r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34278"/>
            <a:ext cx="3324224" cy="288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5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is the </a:t>
            </a:r>
            <a:r>
              <a:rPr spc="-10" dirty="0"/>
              <a:t>prediction</a:t>
            </a:r>
            <a:r>
              <a:rPr spc="-90" dirty="0"/>
              <a:t> </a:t>
            </a:r>
            <a:r>
              <a:rPr spc="-5" dirty="0"/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75" y="3544018"/>
            <a:ext cx="346456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58000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latin typeface="Arial"/>
                <a:cs typeface="Arial"/>
              </a:rPr>
              <a:t>r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34278"/>
            <a:ext cx="3324224" cy="288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4818FB-4D16-4331-9FE8-A6CE4E3C3651}"/>
              </a:ext>
            </a:extLst>
          </p:cNvPr>
          <p:cNvCxnSpPr>
            <a:cxnSpLocks/>
          </p:cNvCxnSpPr>
          <p:nvPr/>
        </p:nvCxnSpPr>
        <p:spPr>
          <a:xfrm flipV="1">
            <a:off x="534707" y="1733550"/>
            <a:ext cx="2667000" cy="18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018B12-D9A9-4659-A6C3-56E9960E17CE}"/>
              </a:ext>
            </a:extLst>
          </p:cNvPr>
          <p:cNvCxnSpPr>
            <a:cxnSpLocks/>
          </p:cNvCxnSpPr>
          <p:nvPr/>
        </p:nvCxnSpPr>
        <p:spPr>
          <a:xfrm flipV="1">
            <a:off x="524846" y="2390542"/>
            <a:ext cx="2667000" cy="18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DEA11-DED1-4ED3-9784-46299F42E398}"/>
              </a:ext>
            </a:extLst>
          </p:cNvPr>
          <p:cNvCxnSpPr>
            <a:cxnSpLocks/>
          </p:cNvCxnSpPr>
          <p:nvPr/>
        </p:nvCxnSpPr>
        <p:spPr>
          <a:xfrm flipV="1">
            <a:off x="534707" y="2976165"/>
            <a:ext cx="2667000" cy="18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93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5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is the </a:t>
            </a:r>
            <a:r>
              <a:rPr spc="-10" dirty="0"/>
              <a:t>prediction</a:t>
            </a:r>
            <a:r>
              <a:rPr spc="-90" dirty="0"/>
              <a:t> </a:t>
            </a:r>
            <a:r>
              <a:rPr spc="-5" dirty="0"/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75" y="3544018"/>
            <a:ext cx="346456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58000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latin typeface="Arial"/>
                <a:cs typeface="Arial"/>
              </a:rPr>
              <a:t>r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34278"/>
            <a:ext cx="3324224" cy="288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4818FB-4D16-4331-9FE8-A6CE4E3C3651}"/>
              </a:ext>
            </a:extLst>
          </p:cNvPr>
          <p:cNvCxnSpPr>
            <a:cxnSpLocks/>
          </p:cNvCxnSpPr>
          <p:nvPr/>
        </p:nvCxnSpPr>
        <p:spPr>
          <a:xfrm flipV="1">
            <a:off x="534707" y="1733550"/>
            <a:ext cx="2667000" cy="18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018B12-D9A9-4659-A6C3-56E9960E17CE}"/>
              </a:ext>
            </a:extLst>
          </p:cNvPr>
          <p:cNvCxnSpPr>
            <a:cxnSpLocks/>
          </p:cNvCxnSpPr>
          <p:nvPr/>
        </p:nvCxnSpPr>
        <p:spPr>
          <a:xfrm flipV="1">
            <a:off x="524846" y="2390542"/>
            <a:ext cx="2667000" cy="18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DEA11-DED1-4ED3-9784-46299F42E398}"/>
              </a:ext>
            </a:extLst>
          </p:cNvPr>
          <p:cNvCxnSpPr>
            <a:cxnSpLocks/>
          </p:cNvCxnSpPr>
          <p:nvPr/>
        </p:nvCxnSpPr>
        <p:spPr>
          <a:xfrm flipV="1">
            <a:off x="534707" y="2976165"/>
            <a:ext cx="2667000" cy="18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76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742" y="2240540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1980176" y="3303950"/>
            <a:ext cx="5183650" cy="67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9387" y="3194999"/>
            <a:ext cx="7051040" cy="1110615"/>
            <a:chOff x="169387" y="3194999"/>
            <a:chExt cx="7051040" cy="1110615"/>
          </a:xfrm>
        </p:grpSpPr>
        <p:sp>
          <p:nvSpPr>
            <p:cNvPr id="7" name="object 7"/>
            <p:cNvSpPr/>
            <p:nvPr/>
          </p:nvSpPr>
          <p:spPr>
            <a:xfrm>
              <a:off x="1973800" y="3204524"/>
              <a:ext cx="5236845" cy="1091565"/>
            </a:xfrm>
            <a:custGeom>
              <a:avLst/>
              <a:gdLst/>
              <a:ahLst/>
              <a:cxnLst/>
              <a:rect l="l" t="t" r="r" b="b"/>
              <a:pathLst>
                <a:path w="5236845" h="1091564">
                  <a:moveTo>
                    <a:pt x="0" y="181903"/>
                  </a:moveTo>
                  <a:lnTo>
                    <a:pt x="6497" y="133546"/>
                  </a:lnTo>
                  <a:lnTo>
                    <a:pt x="24835" y="90093"/>
                  </a:lnTo>
                  <a:lnTo>
                    <a:pt x="53278" y="53278"/>
                  </a:lnTo>
                  <a:lnTo>
                    <a:pt x="90093" y="24835"/>
                  </a:lnTo>
                  <a:lnTo>
                    <a:pt x="133546" y="6497"/>
                  </a:lnTo>
                  <a:lnTo>
                    <a:pt x="181903" y="0"/>
                  </a:lnTo>
                  <a:lnTo>
                    <a:pt x="5054595" y="0"/>
                  </a:lnTo>
                  <a:lnTo>
                    <a:pt x="5124207" y="13846"/>
                  </a:lnTo>
                  <a:lnTo>
                    <a:pt x="5183221" y="53278"/>
                  </a:lnTo>
                  <a:lnTo>
                    <a:pt x="5222653" y="112292"/>
                  </a:lnTo>
                  <a:lnTo>
                    <a:pt x="5236499" y="181903"/>
                  </a:lnTo>
                  <a:lnTo>
                    <a:pt x="5236499" y="909496"/>
                  </a:lnTo>
                  <a:lnTo>
                    <a:pt x="5230002" y="957853"/>
                  </a:lnTo>
                  <a:lnTo>
                    <a:pt x="5211664" y="1001306"/>
                  </a:lnTo>
                  <a:lnTo>
                    <a:pt x="5183221" y="1038121"/>
                  </a:lnTo>
                  <a:lnTo>
                    <a:pt x="5146406" y="1066564"/>
                  </a:lnTo>
                  <a:lnTo>
                    <a:pt x="5102953" y="1084902"/>
                  </a:lnTo>
                  <a:lnTo>
                    <a:pt x="5054595" y="1091399"/>
                  </a:lnTo>
                  <a:lnTo>
                    <a:pt x="181903" y="1091399"/>
                  </a:lnTo>
                  <a:lnTo>
                    <a:pt x="133546" y="1084902"/>
                  </a:lnTo>
                  <a:lnTo>
                    <a:pt x="90093" y="1066564"/>
                  </a:lnTo>
                  <a:lnTo>
                    <a:pt x="53278" y="1038121"/>
                  </a:lnTo>
                  <a:lnTo>
                    <a:pt x="24835" y="1001306"/>
                  </a:lnTo>
                  <a:lnTo>
                    <a:pt x="6497" y="957853"/>
                  </a:lnTo>
                  <a:lnTo>
                    <a:pt x="0" y="909496"/>
                  </a:lnTo>
                  <a:lnTo>
                    <a:pt x="0" y="181903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1487999" y="824399"/>
                  </a:move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137399"/>
                  </a:ln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1487999" y="0"/>
                  </a:lnTo>
                  <a:lnTo>
                    <a:pt x="1540580" y="10458"/>
                  </a:lnTo>
                  <a:lnTo>
                    <a:pt x="1585156" y="40243"/>
                  </a:lnTo>
                  <a:lnTo>
                    <a:pt x="1614941" y="8481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0" y="137399"/>
                  </a:move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948149" y="0"/>
                  </a:lnTo>
                  <a:lnTo>
                    <a:pt x="1354499" y="0"/>
                  </a:lnTo>
                  <a:lnTo>
                    <a:pt x="1487999" y="0"/>
                  </a:lnTo>
                  <a:lnTo>
                    <a:pt x="1514930" y="2664"/>
                  </a:lnTo>
                  <a:lnTo>
                    <a:pt x="1564229" y="23084"/>
                  </a:lnTo>
                  <a:lnTo>
                    <a:pt x="1602315" y="61170"/>
                  </a:lnTo>
                  <a:lnTo>
                    <a:pt x="1622735" y="11046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lnTo>
                    <a:pt x="1354499" y="824399"/>
                  </a:lnTo>
                  <a:lnTo>
                    <a:pt x="948149" y="824399"/>
                  </a:ln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343499"/>
                  </a:lnTo>
                  <a:lnTo>
                    <a:pt x="0" y="137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2021" y="3423322"/>
            <a:ext cx="1309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Regression  Line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4597" y="3743970"/>
            <a:ext cx="1635125" cy="452755"/>
            <a:chOff x="4144597" y="3743970"/>
            <a:chExt cx="1635125" cy="452755"/>
          </a:xfrm>
        </p:grpSpPr>
        <p:sp>
          <p:nvSpPr>
            <p:cNvPr id="12" name="object 12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677249" y="79170"/>
                  </a:move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close/>
                </a:path>
                <a:path w="1625600" h="443229">
                  <a:moveTo>
                    <a:pt x="1564799" y="442770"/>
                  </a:move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139770"/>
                  </a:ln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1564799" y="79170"/>
                  </a:lnTo>
                  <a:lnTo>
                    <a:pt x="1607650" y="96919"/>
                  </a:lnTo>
                  <a:lnTo>
                    <a:pt x="1625399" y="1397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0" y="139770"/>
                  </a:move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lnTo>
                    <a:pt x="1564799" y="79170"/>
                  </a:lnTo>
                  <a:lnTo>
                    <a:pt x="1576677" y="80345"/>
                  </a:lnTo>
                  <a:lnTo>
                    <a:pt x="1615218" y="106149"/>
                  </a:lnTo>
                  <a:lnTo>
                    <a:pt x="1625399" y="139770"/>
                  </a:lnTo>
                  <a:lnTo>
                    <a:pt x="1625399" y="2306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lnTo>
                    <a:pt x="677249" y="442770"/>
                  </a:lnTo>
                  <a:lnTo>
                    <a:pt x="270899" y="442770"/>
                  </a:ln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230670"/>
                  </a:lnTo>
                  <a:lnTo>
                    <a:pt x="0" y="13977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8431" y="383444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Correlation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149EA-1F29-42C2-8194-3F94B890E836}"/>
              </a:ext>
            </a:extLst>
          </p:cNvPr>
          <p:cNvSpPr/>
          <p:nvPr/>
        </p:nvSpPr>
        <p:spPr>
          <a:xfrm>
            <a:off x="76200" y="2724150"/>
            <a:ext cx="86106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1883383" y="3479895"/>
            <a:ext cx="1265039" cy="111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625" y="3479895"/>
            <a:ext cx="1265038" cy="1114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7109" y="3479895"/>
            <a:ext cx="1265038" cy="1114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141" y="3479895"/>
            <a:ext cx="1265039" cy="1114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8350" y="3479895"/>
            <a:ext cx="1265038" cy="1114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867" y="3479895"/>
            <a:ext cx="1265038" cy="1114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5352" y="4311963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60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25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777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188" y="4311963"/>
            <a:ext cx="63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1514" y="4311963"/>
            <a:ext cx="593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-0.5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130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935595" cy="210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statement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spc="-1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pairs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Describing the deviation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(the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of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x's)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 deviation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(the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of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y's)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On average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deviates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less than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deviates from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0176" y="3303950"/>
            <a:ext cx="5183650" cy="67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9387" y="3194999"/>
            <a:ext cx="7051040" cy="1110615"/>
            <a:chOff x="169387" y="3194999"/>
            <a:chExt cx="7051040" cy="1110615"/>
          </a:xfrm>
        </p:grpSpPr>
        <p:sp>
          <p:nvSpPr>
            <p:cNvPr id="7" name="object 7"/>
            <p:cNvSpPr/>
            <p:nvPr/>
          </p:nvSpPr>
          <p:spPr>
            <a:xfrm>
              <a:off x="1973800" y="3204524"/>
              <a:ext cx="5236845" cy="1091565"/>
            </a:xfrm>
            <a:custGeom>
              <a:avLst/>
              <a:gdLst/>
              <a:ahLst/>
              <a:cxnLst/>
              <a:rect l="l" t="t" r="r" b="b"/>
              <a:pathLst>
                <a:path w="5236845" h="1091564">
                  <a:moveTo>
                    <a:pt x="0" y="181903"/>
                  </a:moveTo>
                  <a:lnTo>
                    <a:pt x="6497" y="133546"/>
                  </a:lnTo>
                  <a:lnTo>
                    <a:pt x="24835" y="90093"/>
                  </a:lnTo>
                  <a:lnTo>
                    <a:pt x="53278" y="53278"/>
                  </a:lnTo>
                  <a:lnTo>
                    <a:pt x="90093" y="24835"/>
                  </a:lnTo>
                  <a:lnTo>
                    <a:pt x="133546" y="6497"/>
                  </a:lnTo>
                  <a:lnTo>
                    <a:pt x="181903" y="0"/>
                  </a:lnTo>
                  <a:lnTo>
                    <a:pt x="5054595" y="0"/>
                  </a:lnTo>
                  <a:lnTo>
                    <a:pt x="5124207" y="13846"/>
                  </a:lnTo>
                  <a:lnTo>
                    <a:pt x="5183221" y="53278"/>
                  </a:lnTo>
                  <a:lnTo>
                    <a:pt x="5222653" y="112292"/>
                  </a:lnTo>
                  <a:lnTo>
                    <a:pt x="5236499" y="181903"/>
                  </a:lnTo>
                  <a:lnTo>
                    <a:pt x="5236499" y="909496"/>
                  </a:lnTo>
                  <a:lnTo>
                    <a:pt x="5230002" y="957853"/>
                  </a:lnTo>
                  <a:lnTo>
                    <a:pt x="5211664" y="1001306"/>
                  </a:lnTo>
                  <a:lnTo>
                    <a:pt x="5183221" y="1038121"/>
                  </a:lnTo>
                  <a:lnTo>
                    <a:pt x="5146406" y="1066564"/>
                  </a:lnTo>
                  <a:lnTo>
                    <a:pt x="5102953" y="1084902"/>
                  </a:lnTo>
                  <a:lnTo>
                    <a:pt x="5054595" y="1091399"/>
                  </a:lnTo>
                  <a:lnTo>
                    <a:pt x="181903" y="1091399"/>
                  </a:lnTo>
                  <a:lnTo>
                    <a:pt x="133546" y="1084902"/>
                  </a:lnTo>
                  <a:lnTo>
                    <a:pt x="90093" y="1066564"/>
                  </a:lnTo>
                  <a:lnTo>
                    <a:pt x="53278" y="1038121"/>
                  </a:lnTo>
                  <a:lnTo>
                    <a:pt x="24835" y="1001306"/>
                  </a:lnTo>
                  <a:lnTo>
                    <a:pt x="6497" y="957853"/>
                  </a:lnTo>
                  <a:lnTo>
                    <a:pt x="0" y="909496"/>
                  </a:lnTo>
                  <a:lnTo>
                    <a:pt x="0" y="181903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1487999" y="824399"/>
                  </a:move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137399"/>
                  </a:ln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1487999" y="0"/>
                  </a:lnTo>
                  <a:lnTo>
                    <a:pt x="1540580" y="10458"/>
                  </a:lnTo>
                  <a:lnTo>
                    <a:pt x="1585156" y="40243"/>
                  </a:lnTo>
                  <a:lnTo>
                    <a:pt x="1614941" y="8481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0" y="137399"/>
                  </a:move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948149" y="0"/>
                  </a:lnTo>
                  <a:lnTo>
                    <a:pt x="1354499" y="0"/>
                  </a:lnTo>
                  <a:lnTo>
                    <a:pt x="1487999" y="0"/>
                  </a:lnTo>
                  <a:lnTo>
                    <a:pt x="1514930" y="2664"/>
                  </a:lnTo>
                  <a:lnTo>
                    <a:pt x="1564229" y="23084"/>
                  </a:lnTo>
                  <a:lnTo>
                    <a:pt x="1602315" y="61170"/>
                  </a:lnTo>
                  <a:lnTo>
                    <a:pt x="1622735" y="11046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lnTo>
                    <a:pt x="1354499" y="824399"/>
                  </a:lnTo>
                  <a:lnTo>
                    <a:pt x="948149" y="824399"/>
                  </a:ln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343499"/>
                  </a:lnTo>
                  <a:lnTo>
                    <a:pt x="0" y="137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2021" y="3423322"/>
            <a:ext cx="1309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Regression  Line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4597" y="3743970"/>
            <a:ext cx="1635125" cy="452755"/>
            <a:chOff x="4144597" y="3743970"/>
            <a:chExt cx="1635125" cy="452755"/>
          </a:xfrm>
        </p:grpSpPr>
        <p:sp>
          <p:nvSpPr>
            <p:cNvPr id="12" name="object 12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677249" y="79170"/>
                  </a:move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close/>
                </a:path>
                <a:path w="1625600" h="443229">
                  <a:moveTo>
                    <a:pt x="1564799" y="442770"/>
                  </a:move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139770"/>
                  </a:ln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1564799" y="79170"/>
                  </a:lnTo>
                  <a:lnTo>
                    <a:pt x="1607650" y="96919"/>
                  </a:lnTo>
                  <a:lnTo>
                    <a:pt x="1625399" y="1397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0" y="139770"/>
                  </a:move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lnTo>
                    <a:pt x="1564799" y="79170"/>
                  </a:lnTo>
                  <a:lnTo>
                    <a:pt x="1576677" y="80345"/>
                  </a:lnTo>
                  <a:lnTo>
                    <a:pt x="1615218" y="106149"/>
                  </a:lnTo>
                  <a:lnTo>
                    <a:pt x="1625399" y="139770"/>
                  </a:lnTo>
                  <a:lnTo>
                    <a:pt x="1625399" y="2306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lnTo>
                    <a:pt x="677249" y="442770"/>
                  </a:lnTo>
                  <a:lnTo>
                    <a:pt x="270899" y="442770"/>
                  </a:ln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230670"/>
                  </a:lnTo>
                  <a:lnTo>
                    <a:pt x="0" y="13977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8431" y="383444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Correlation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149EA-1F29-42C2-8194-3F94B890E836}"/>
              </a:ext>
            </a:extLst>
          </p:cNvPr>
          <p:cNvSpPr/>
          <p:nvPr/>
        </p:nvSpPr>
        <p:spPr>
          <a:xfrm>
            <a:off x="76200" y="2724150"/>
            <a:ext cx="86106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935595" cy="210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statement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spc="-1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pairs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Describing the deviation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(the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of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x's)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 deviation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(the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of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y's)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On average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deviates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less than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deviates from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0176" y="3303950"/>
            <a:ext cx="5183650" cy="67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9387" y="3194999"/>
            <a:ext cx="7051040" cy="1110615"/>
            <a:chOff x="169387" y="3194999"/>
            <a:chExt cx="7051040" cy="1110615"/>
          </a:xfrm>
        </p:grpSpPr>
        <p:sp>
          <p:nvSpPr>
            <p:cNvPr id="7" name="object 7"/>
            <p:cNvSpPr/>
            <p:nvPr/>
          </p:nvSpPr>
          <p:spPr>
            <a:xfrm>
              <a:off x="1973800" y="3204524"/>
              <a:ext cx="5236845" cy="1091565"/>
            </a:xfrm>
            <a:custGeom>
              <a:avLst/>
              <a:gdLst/>
              <a:ahLst/>
              <a:cxnLst/>
              <a:rect l="l" t="t" r="r" b="b"/>
              <a:pathLst>
                <a:path w="5236845" h="1091564">
                  <a:moveTo>
                    <a:pt x="0" y="181903"/>
                  </a:moveTo>
                  <a:lnTo>
                    <a:pt x="6497" y="133546"/>
                  </a:lnTo>
                  <a:lnTo>
                    <a:pt x="24835" y="90093"/>
                  </a:lnTo>
                  <a:lnTo>
                    <a:pt x="53278" y="53278"/>
                  </a:lnTo>
                  <a:lnTo>
                    <a:pt x="90093" y="24835"/>
                  </a:lnTo>
                  <a:lnTo>
                    <a:pt x="133546" y="6497"/>
                  </a:lnTo>
                  <a:lnTo>
                    <a:pt x="181903" y="0"/>
                  </a:lnTo>
                  <a:lnTo>
                    <a:pt x="5054595" y="0"/>
                  </a:lnTo>
                  <a:lnTo>
                    <a:pt x="5124207" y="13846"/>
                  </a:lnTo>
                  <a:lnTo>
                    <a:pt x="5183221" y="53278"/>
                  </a:lnTo>
                  <a:lnTo>
                    <a:pt x="5222653" y="112292"/>
                  </a:lnTo>
                  <a:lnTo>
                    <a:pt x="5236499" y="181903"/>
                  </a:lnTo>
                  <a:lnTo>
                    <a:pt x="5236499" y="909496"/>
                  </a:lnTo>
                  <a:lnTo>
                    <a:pt x="5230002" y="957853"/>
                  </a:lnTo>
                  <a:lnTo>
                    <a:pt x="5211664" y="1001306"/>
                  </a:lnTo>
                  <a:lnTo>
                    <a:pt x="5183221" y="1038121"/>
                  </a:lnTo>
                  <a:lnTo>
                    <a:pt x="5146406" y="1066564"/>
                  </a:lnTo>
                  <a:lnTo>
                    <a:pt x="5102953" y="1084902"/>
                  </a:lnTo>
                  <a:lnTo>
                    <a:pt x="5054595" y="1091399"/>
                  </a:lnTo>
                  <a:lnTo>
                    <a:pt x="181903" y="1091399"/>
                  </a:lnTo>
                  <a:lnTo>
                    <a:pt x="133546" y="1084902"/>
                  </a:lnTo>
                  <a:lnTo>
                    <a:pt x="90093" y="1066564"/>
                  </a:lnTo>
                  <a:lnTo>
                    <a:pt x="53278" y="1038121"/>
                  </a:lnTo>
                  <a:lnTo>
                    <a:pt x="24835" y="1001306"/>
                  </a:lnTo>
                  <a:lnTo>
                    <a:pt x="6497" y="957853"/>
                  </a:lnTo>
                  <a:lnTo>
                    <a:pt x="0" y="909496"/>
                  </a:lnTo>
                  <a:lnTo>
                    <a:pt x="0" y="181903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1487999" y="824399"/>
                  </a:move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137399"/>
                  </a:ln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1487999" y="0"/>
                  </a:lnTo>
                  <a:lnTo>
                    <a:pt x="1540580" y="10458"/>
                  </a:lnTo>
                  <a:lnTo>
                    <a:pt x="1585156" y="40243"/>
                  </a:lnTo>
                  <a:lnTo>
                    <a:pt x="1614941" y="8481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0" y="137399"/>
                  </a:move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948149" y="0"/>
                  </a:lnTo>
                  <a:lnTo>
                    <a:pt x="1354499" y="0"/>
                  </a:lnTo>
                  <a:lnTo>
                    <a:pt x="1487999" y="0"/>
                  </a:lnTo>
                  <a:lnTo>
                    <a:pt x="1514930" y="2664"/>
                  </a:lnTo>
                  <a:lnTo>
                    <a:pt x="1564229" y="23084"/>
                  </a:lnTo>
                  <a:lnTo>
                    <a:pt x="1602315" y="61170"/>
                  </a:lnTo>
                  <a:lnTo>
                    <a:pt x="1622735" y="11046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lnTo>
                    <a:pt x="1354499" y="824399"/>
                  </a:lnTo>
                  <a:lnTo>
                    <a:pt x="948149" y="824399"/>
                  </a:ln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343499"/>
                  </a:lnTo>
                  <a:lnTo>
                    <a:pt x="0" y="137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2021" y="3423322"/>
            <a:ext cx="1309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Regression  Line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4597" y="3743970"/>
            <a:ext cx="1635125" cy="452755"/>
            <a:chOff x="4144597" y="3743970"/>
            <a:chExt cx="1635125" cy="452755"/>
          </a:xfrm>
        </p:grpSpPr>
        <p:sp>
          <p:nvSpPr>
            <p:cNvPr id="12" name="object 12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677249" y="79170"/>
                  </a:move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close/>
                </a:path>
                <a:path w="1625600" h="443229">
                  <a:moveTo>
                    <a:pt x="1564799" y="442770"/>
                  </a:move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139770"/>
                  </a:ln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1564799" y="79170"/>
                  </a:lnTo>
                  <a:lnTo>
                    <a:pt x="1607650" y="96919"/>
                  </a:lnTo>
                  <a:lnTo>
                    <a:pt x="1625399" y="1397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0" y="139770"/>
                  </a:move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lnTo>
                    <a:pt x="1564799" y="79170"/>
                  </a:lnTo>
                  <a:lnTo>
                    <a:pt x="1576677" y="80345"/>
                  </a:lnTo>
                  <a:lnTo>
                    <a:pt x="1615218" y="106149"/>
                  </a:lnTo>
                  <a:lnTo>
                    <a:pt x="1625399" y="139770"/>
                  </a:lnTo>
                  <a:lnTo>
                    <a:pt x="1625399" y="2306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lnTo>
                    <a:pt x="677249" y="442770"/>
                  </a:lnTo>
                  <a:lnTo>
                    <a:pt x="270899" y="442770"/>
                  </a:ln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230670"/>
                  </a:lnTo>
                  <a:lnTo>
                    <a:pt x="0" y="13977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8431" y="383444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Correlation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2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935595" cy="210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statement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spc="-1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pairs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Describing the deviation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(the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of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x's)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 deviation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(the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of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y's)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On average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deviates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less than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deviates from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0176" y="3303950"/>
            <a:ext cx="5183650" cy="67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0225" y="4276987"/>
            <a:ext cx="7082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true for all points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a statement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9387" y="3194999"/>
            <a:ext cx="7051040" cy="1110615"/>
            <a:chOff x="169387" y="3194999"/>
            <a:chExt cx="7051040" cy="1110615"/>
          </a:xfrm>
        </p:grpSpPr>
        <p:sp>
          <p:nvSpPr>
            <p:cNvPr id="7" name="object 7"/>
            <p:cNvSpPr/>
            <p:nvPr/>
          </p:nvSpPr>
          <p:spPr>
            <a:xfrm>
              <a:off x="1973800" y="3204524"/>
              <a:ext cx="5236845" cy="1091565"/>
            </a:xfrm>
            <a:custGeom>
              <a:avLst/>
              <a:gdLst/>
              <a:ahLst/>
              <a:cxnLst/>
              <a:rect l="l" t="t" r="r" b="b"/>
              <a:pathLst>
                <a:path w="5236845" h="1091564">
                  <a:moveTo>
                    <a:pt x="0" y="181903"/>
                  </a:moveTo>
                  <a:lnTo>
                    <a:pt x="6497" y="133546"/>
                  </a:lnTo>
                  <a:lnTo>
                    <a:pt x="24835" y="90093"/>
                  </a:lnTo>
                  <a:lnTo>
                    <a:pt x="53278" y="53278"/>
                  </a:lnTo>
                  <a:lnTo>
                    <a:pt x="90093" y="24835"/>
                  </a:lnTo>
                  <a:lnTo>
                    <a:pt x="133546" y="6497"/>
                  </a:lnTo>
                  <a:lnTo>
                    <a:pt x="181903" y="0"/>
                  </a:lnTo>
                  <a:lnTo>
                    <a:pt x="5054595" y="0"/>
                  </a:lnTo>
                  <a:lnTo>
                    <a:pt x="5124207" y="13846"/>
                  </a:lnTo>
                  <a:lnTo>
                    <a:pt x="5183221" y="53278"/>
                  </a:lnTo>
                  <a:lnTo>
                    <a:pt x="5222653" y="112292"/>
                  </a:lnTo>
                  <a:lnTo>
                    <a:pt x="5236499" y="181903"/>
                  </a:lnTo>
                  <a:lnTo>
                    <a:pt x="5236499" y="909496"/>
                  </a:lnTo>
                  <a:lnTo>
                    <a:pt x="5230002" y="957853"/>
                  </a:lnTo>
                  <a:lnTo>
                    <a:pt x="5211664" y="1001306"/>
                  </a:lnTo>
                  <a:lnTo>
                    <a:pt x="5183221" y="1038121"/>
                  </a:lnTo>
                  <a:lnTo>
                    <a:pt x="5146406" y="1066564"/>
                  </a:lnTo>
                  <a:lnTo>
                    <a:pt x="5102953" y="1084902"/>
                  </a:lnTo>
                  <a:lnTo>
                    <a:pt x="5054595" y="1091399"/>
                  </a:lnTo>
                  <a:lnTo>
                    <a:pt x="181903" y="1091399"/>
                  </a:lnTo>
                  <a:lnTo>
                    <a:pt x="133546" y="1084902"/>
                  </a:lnTo>
                  <a:lnTo>
                    <a:pt x="90093" y="1066564"/>
                  </a:lnTo>
                  <a:lnTo>
                    <a:pt x="53278" y="1038121"/>
                  </a:lnTo>
                  <a:lnTo>
                    <a:pt x="24835" y="1001306"/>
                  </a:lnTo>
                  <a:lnTo>
                    <a:pt x="6497" y="957853"/>
                  </a:lnTo>
                  <a:lnTo>
                    <a:pt x="0" y="909496"/>
                  </a:lnTo>
                  <a:lnTo>
                    <a:pt x="0" y="181903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1487999" y="824399"/>
                  </a:move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137399"/>
                  </a:ln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1487999" y="0"/>
                  </a:lnTo>
                  <a:lnTo>
                    <a:pt x="1540580" y="10458"/>
                  </a:lnTo>
                  <a:lnTo>
                    <a:pt x="1585156" y="40243"/>
                  </a:lnTo>
                  <a:lnTo>
                    <a:pt x="1614941" y="8481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0" y="137399"/>
                  </a:move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948149" y="0"/>
                  </a:lnTo>
                  <a:lnTo>
                    <a:pt x="1354499" y="0"/>
                  </a:lnTo>
                  <a:lnTo>
                    <a:pt x="1487999" y="0"/>
                  </a:lnTo>
                  <a:lnTo>
                    <a:pt x="1514930" y="2664"/>
                  </a:lnTo>
                  <a:lnTo>
                    <a:pt x="1564229" y="23084"/>
                  </a:lnTo>
                  <a:lnTo>
                    <a:pt x="1602315" y="61170"/>
                  </a:lnTo>
                  <a:lnTo>
                    <a:pt x="1622735" y="11046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lnTo>
                    <a:pt x="1354499" y="824399"/>
                  </a:lnTo>
                  <a:lnTo>
                    <a:pt x="948149" y="824399"/>
                  </a:ln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343499"/>
                  </a:lnTo>
                  <a:lnTo>
                    <a:pt x="0" y="137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2021" y="3423322"/>
            <a:ext cx="1309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Regression  Line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4597" y="3743970"/>
            <a:ext cx="1635125" cy="452755"/>
            <a:chOff x="4144597" y="3743970"/>
            <a:chExt cx="1635125" cy="452755"/>
          </a:xfrm>
        </p:grpSpPr>
        <p:sp>
          <p:nvSpPr>
            <p:cNvPr id="12" name="object 12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677249" y="79170"/>
                  </a:move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close/>
                </a:path>
                <a:path w="1625600" h="443229">
                  <a:moveTo>
                    <a:pt x="1564799" y="442770"/>
                  </a:move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139770"/>
                  </a:ln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1564799" y="79170"/>
                  </a:lnTo>
                  <a:lnTo>
                    <a:pt x="1607650" y="96919"/>
                  </a:lnTo>
                  <a:lnTo>
                    <a:pt x="1625399" y="1397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0" y="139770"/>
                  </a:move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lnTo>
                    <a:pt x="1564799" y="79170"/>
                  </a:lnTo>
                  <a:lnTo>
                    <a:pt x="1576677" y="80345"/>
                  </a:lnTo>
                  <a:lnTo>
                    <a:pt x="1615218" y="106149"/>
                  </a:lnTo>
                  <a:lnTo>
                    <a:pt x="1625399" y="139770"/>
                  </a:lnTo>
                  <a:lnTo>
                    <a:pt x="1625399" y="2306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lnTo>
                    <a:pt x="677249" y="442770"/>
                  </a:lnTo>
                  <a:lnTo>
                    <a:pt x="270899" y="442770"/>
                  </a:ln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230670"/>
                  </a:lnTo>
                  <a:lnTo>
                    <a:pt x="0" y="13977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8431" y="383444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Correlation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5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 </a:t>
            </a: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200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original units,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has this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equation: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625" y="1674124"/>
            <a:ext cx="8801100" cy="1551940"/>
            <a:chOff x="164625" y="1674124"/>
            <a:chExt cx="8801100" cy="1551940"/>
          </a:xfrm>
        </p:grpSpPr>
        <p:sp>
          <p:nvSpPr>
            <p:cNvPr id="5" name="object 5"/>
            <p:cNvSpPr/>
            <p:nvPr/>
          </p:nvSpPr>
          <p:spPr>
            <a:xfrm>
              <a:off x="298437" y="1776600"/>
              <a:ext cx="8547127" cy="675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150" y="1683649"/>
              <a:ext cx="4050665" cy="872490"/>
            </a:xfrm>
            <a:custGeom>
              <a:avLst/>
              <a:gdLst/>
              <a:ahLst/>
              <a:cxnLst/>
              <a:rect l="l" t="t" r="r" b="b"/>
              <a:pathLst>
                <a:path w="4050665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905197" y="0"/>
                  </a:lnTo>
                  <a:lnTo>
                    <a:pt x="3960840" y="11068"/>
                  </a:lnTo>
                  <a:lnTo>
                    <a:pt x="4008012" y="42587"/>
                  </a:lnTo>
                  <a:lnTo>
                    <a:pt x="4039531" y="89759"/>
                  </a:lnTo>
                  <a:lnTo>
                    <a:pt x="4050599" y="145402"/>
                  </a:lnTo>
                  <a:lnTo>
                    <a:pt x="4050599" y="726996"/>
                  </a:lnTo>
                  <a:lnTo>
                    <a:pt x="4043187" y="772955"/>
                  </a:lnTo>
                  <a:lnTo>
                    <a:pt x="4022545" y="812870"/>
                  </a:lnTo>
                  <a:lnTo>
                    <a:pt x="3991070" y="844345"/>
                  </a:lnTo>
                  <a:lnTo>
                    <a:pt x="3951155" y="864987"/>
                  </a:lnTo>
                  <a:lnTo>
                    <a:pt x="3905197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2924749" y="128051"/>
                  </a:move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close/>
                </a:path>
                <a:path w="3510279" h="623569">
                  <a:moveTo>
                    <a:pt x="34271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3427199" y="128051"/>
                  </a:lnTo>
                  <a:lnTo>
                    <a:pt x="3472970" y="141912"/>
                  </a:lnTo>
                  <a:lnTo>
                    <a:pt x="3503420" y="178980"/>
                  </a:lnTo>
                  <a:lnTo>
                    <a:pt x="3509699" y="21055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lnTo>
                    <a:pt x="3427199" y="128051"/>
                  </a:lnTo>
                  <a:lnTo>
                    <a:pt x="3443370" y="129651"/>
                  </a:lnTo>
                  <a:lnTo>
                    <a:pt x="3485536" y="152215"/>
                  </a:lnTo>
                  <a:lnTo>
                    <a:pt x="3508100" y="194381"/>
                  </a:lnTo>
                  <a:lnTo>
                    <a:pt x="3509699" y="210551"/>
                  </a:lnTo>
                  <a:lnTo>
                    <a:pt x="3509699" y="33430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lnTo>
                    <a:pt x="2924749" y="623051"/>
                  </a:lnTo>
                  <a:lnTo>
                    <a:pt x="2047324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6300" y="1683649"/>
              <a:ext cx="3760470" cy="872490"/>
            </a:xfrm>
            <a:custGeom>
              <a:avLst/>
              <a:gdLst/>
              <a:ahLst/>
              <a:cxnLst/>
              <a:rect l="l" t="t" r="r" b="b"/>
              <a:pathLst>
                <a:path w="3760470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614496" y="0"/>
                  </a:lnTo>
                  <a:lnTo>
                    <a:pt x="3670140" y="11068"/>
                  </a:lnTo>
                  <a:lnTo>
                    <a:pt x="3717312" y="42587"/>
                  </a:lnTo>
                  <a:lnTo>
                    <a:pt x="3748831" y="89759"/>
                  </a:lnTo>
                  <a:lnTo>
                    <a:pt x="3759899" y="145402"/>
                  </a:lnTo>
                  <a:lnTo>
                    <a:pt x="3759899" y="726996"/>
                  </a:lnTo>
                  <a:lnTo>
                    <a:pt x="3752487" y="772955"/>
                  </a:lnTo>
                  <a:lnTo>
                    <a:pt x="3731845" y="812870"/>
                  </a:lnTo>
                  <a:lnTo>
                    <a:pt x="3700370" y="844345"/>
                  </a:lnTo>
                  <a:lnTo>
                    <a:pt x="3660455" y="864987"/>
                  </a:lnTo>
                  <a:lnTo>
                    <a:pt x="3614496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2283999" y="128051"/>
                  </a:move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close/>
                </a:path>
                <a:path w="2741295" h="623569">
                  <a:moveTo>
                    <a:pt x="26582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658299" y="128051"/>
                  </a:lnTo>
                  <a:lnTo>
                    <a:pt x="2704071" y="141912"/>
                  </a:lnTo>
                  <a:lnTo>
                    <a:pt x="2734519" y="178980"/>
                  </a:lnTo>
                  <a:lnTo>
                    <a:pt x="2740799" y="21055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lnTo>
                    <a:pt x="2658299" y="128051"/>
                  </a:lnTo>
                  <a:lnTo>
                    <a:pt x="2674470" y="129651"/>
                  </a:lnTo>
                  <a:lnTo>
                    <a:pt x="2716635" y="152215"/>
                  </a:lnTo>
                  <a:lnTo>
                    <a:pt x="2739200" y="194381"/>
                  </a:lnTo>
                  <a:lnTo>
                    <a:pt x="2740799" y="210551"/>
                  </a:lnTo>
                  <a:lnTo>
                    <a:pt x="2740799" y="33430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lnTo>
                    <a:pt x="2283999" y="623051"/>
                  </a:lnTo>
                  <a:lnTo>
                    <a:pt x="1598799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4647" y="2798440"/>
            <a:ext cx="769493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1020" algn="l"/>
              </a:tabLst>
            </a:pPr>
            <a:r>
              <a:rPr sz="2000" spc="-5" dirty="0">
                <a:latin typeface="Arial"/>
                <a:cs typeface="Arial"/>
              </a:rPr>
              <a:t>estimated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5" dirty="0">
                <a:latin typeface="Arial"/>
                <a:cs typeface="Arial"/>
              </a:rPr>
              <a:t> units	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expressed by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&amp;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intercept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9085" y="4086221"/>
            <a:ext cx="4985825" cy="420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B73DA-AC4D-43D5-AA02-561F3FB5C58A}"/>
              </a:ext>
            </a:extLst>
          </p:cNvPr>
          <p:cNvSpPr/>
          <p:nvPr/>
        </p:nvSpPr>
        <p:spPr>
          <a:xfrm>
            <a:off x="174150" y="1032383"/>
            <a:ext cx="8893650" cy="3593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5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 </a:t>
            </a: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200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original units,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has this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equation: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625" y="1674124"/>
            <a:ext cx="8801100" cy="1551940"/>
            <a:chOff x="164625" y="1674124"/>
            <a:chExt cx="8801100" cy="1551940"/>
          </a:xfrm>
        </p:grpSpPr>
        <p:sp>
          <p:nvSpPr>
            <p:cNvPr id="5" name="object 5"/>
            <p:cNvSpPr/>
            <p:nvPr/>
          </p:nvSpPr>
          <p:spPr>
            <a:xfrm>
              <a:off x="298437" y="1776600"/>
              <a:ext cx="8547127" cy="675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150" y="1683649"/>
              <a:ext cx="4050665" cy="872490"/>
            </a:xfrm>
            <a:custGeom>
              <a:avLst/>
              <a:gdLst/>
              <a:ahLst/>
              <a:cxnLst/>
              <a:rect l="l" t="t" r="r" b="b"/>
              <a:pathLst>
                <a:path w="4050665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905197" y="0"/>
                  </a:lnTo>
                  <a:lnTo>
                    <a:pt x="3960840" y="11068"/>
                  </a:lnTo>
                  <a:lnTo>
                    <a:pt x="4008012" y="42587"/>
                  </a:lnTo>
                  <a:lnTo>
                    <a:pt x="4039531" y="89759"/>
                  </a:lnTo>
                  <a:lnTo>
                    <a:pt x="4050599" y="145402"/>
                  </a:lnTo>
                  <a:lnTo>
                    <a:pt x="4050599" y="726996"/>
                  </a:lnTo>
                  <a:lnTo>
                    <a:pt x="4043187" y="772955"/>
                  </a:lnTo>
                  <a:lnTo>
                    <a:pt x="4022545" y="812870"/>
                  </a:lnTo>
                  <a:lnTo>
                    <a:pt x="3991070" y="844345"/>
                  </a:lnTo>
                  <a:lnTo>
                    <a:pt x="3951155" y="864987"/>
                  </a:lnTo>
                  <a:lnTo>
                    <a:pt x="3905197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2924749" y="128051"/>
                  </a:move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close/>
                </a:path>
                <a:path w="3510279" h="623569">
                  <a:moveTo>
                    <a:pt x="34271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3427199" y="128051"/>
                  </a:lnTo>
                  <a:lnTo>
                    <a:pt x="3472970" y="141912"/>
                  </a:lnTo>
                  <a:lnTo>
                    <a:pt x="3503420" y="178980"/>
                  </a:lnTo>
                  <a:lnTo>
                    <a:pt x="3509699" y="21055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lnTo>
                    <a:pt x="3427199" y="128051"/>
                  </a:lnTo>
                  <a:lnTo>
                    <a:pt x="3443370" y="129651"/>
                  </a:lnTo>
                  <a:lnTo>
                    <a:pt x="3485536" y="152215"/>
                  </a:lnTo>
                  <a:lnTo>
                    <a:pt x="3508100" y="194381"/>
                  </a:lnTo>
                  <a:lnTo>
                    <a:pt x="3509699" y="210551"/>
                  </a:lnTo>
                  <a:lnTo>
                    <a:pt x="3509699" y="33430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lnTo>
                    <a:pt x="2924749" y="623051"/>
                  </a:lnTo>
                  <a:lnTo>
                    <a:pt x="2047324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6300" y="1683649"/>
              <a:ext cx="3760470" cy="872490"/>
            </a:xfrm>
            <a:custGeom>
              <a:avLst/>
              <a:gdLst/>
              <a:ahLst/>
              <a:cxnLst/>
              <a:rect l="l" t="t" r="r" b="b"/>
              <a:pathLst>
                <a:path w="3760470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614496" y="0"/>
                  </a:lnTo>
                  <a:lnTo>
                    <a:pt x="3670140" y="11068"/>
                  </a:lnTo>
                  <a:lnTo>
                    <a:pt x="3717312" y="42587"/>
                  </a:lnTo>
                  <a:lnTo>
                    <a:pt x="3748831" y="89759"/>
                  </a:lnTo>
                  <a:lnTo>
                    <a:pt x="3759899" y="145402"/>
                  </a:lnTo>
                  <a:lnTo>
                    <a:pt x="3759899" y="726996"/>
                  </a:lnTo>
                  <a:lnTo>
                    <a:pt x="3752487" y="772955"/>
                  </a:lnTo>
                  <a:lnTo>
                    <a:pt x="3731845" y="812870"/>
                  </a:lnTo>
                  <a:lnTo>
                    <a:pt x="3700370" y="844345"/>
                  </a:lnTo>
                  <a:lnTo>
                    <a:pt x="3660455" y="864987"/>
                  </a:lnTo>
                  <a:lnTo>
                    <a:pt x="3614496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2283999" y="128051"/>
                  </a:move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close/>
                </a:path>
                <a:path w="2741295" h="623569">
                  <a:moveTo>
                    <a:pt x="26582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658299" y="128051"/>
                  </a:lnTo>
                  <a:lnTo>
                    <a:pt x="2704071" y="141912"/>
                  </a:lnTo>
                  <a:lnTo>
                    <a:pt x="2734519" y="178980"/>
                  </a:lnTo>
                  <a:lnTo>
                    <a:pt x="2740799" y="21055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lnTo>
                    <a:pt x="2658299" y="128051"/>
                  </a:lnTo>
                  <a:lnTo>
                    <a:pt x="2674470" y="129651"/>
                  </a:lnTo>
                  <a:lnTo>
                    <a:pt x="2716635" y="152215"/>
                  </a:lnTo>
                  <a:lnTo>
                    <a:pt x="2739200" y="194381"/>
                  </a:lnTo>
                  <a:lnTo>
                    <a:pt x="2740799" y="210551"/>
                  </a:lnTo>
                  <a:lnTo>
                    <a:pt x="2740799" y="33430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lnTo>
                    <a:pt x="2283999" y="623051"/>
                  </a:lnTo>
                  <a:lnTo>
                    <a:pt x="1598799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4647" y="2798440"/>
            <a:ext cx="769493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1020" algn="l"/>
              </a:tabLst>
            </a:pPr>
            <a:r>
              <a:rPr sz="2000" spc="-5" dirty="0">
                <a:latin typeface="Arial"/>
                <a:cs typeface="Arial"/>
              </a:rPr>
              <a:t>estimated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5" dirty="0">
                <a:latin typeface="Arial"/>
                <a:cs typeface="Arial"/>
              </a:rPr>
              <a:t> units	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expressed by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&amp;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intercept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9085" y="4086221"/>
            <a:ext cx="4985825" cy="420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B73DA-AC4D-43D5-AA02-561F3FB5C58A}"/>
              </a:ext>
            </a:extLst>
          </p:cNvPr>
          <p:cNvSpPr/>
          <p:nvPr/>
        </p:nvSpPr>
        <p:spPr>
          <a:xfrm>
            <a:off x="174150" y="2556140"/>
            <a:ext cx="8893650" cy="2069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6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5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 </a:t>
            </a: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200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original units,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has this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equation: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625" y="1674124"/>
            <a:ext cx="8801100" cy="1551940"/>
            <a:chOff x="164625" y="1674124"/>
            <a:chExt cx="8801100" cy="1551940"/>
          </a:xfrm>
        </p:grpSpPr>
        <p:sp>
          <p:nvSpPr>
            <p:cNvPr id="5" name="object 5"/>
            <p:cNvSpPr/>
            <p:nvPr/>
          </p:nvSpPr>
          <p:spPr>
            <a:xfrm>
              <a:off x="298437" y="1776600"/>
              <a:ext cx="8547127" cy="675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150" y="1683649"/>
              <a:ext cx="4050665" cy="872490"/>
            </a:xfrm>
            <a:custGeom>
              <a:avLst/>
              <a:gdLst/>
              <a:ahLst/>
              <a:cxnLst/>
              <a:rect l="l" t="t" r="r" b="b"/>
              <a:pathLst>
                <a:path w="4050665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905197" y="0"/>
                  </a:lnTo>
                  <a:lnTo>
                    <a:pt x="3960840" y="11068"/>
                  </a:lnTo>
                  <a:lnTo>
                    <a:pt x="4008012" y="42587"/>
                  </a:lnTo>
                  <a:lnTo>
                    <a:pt x="4039531" y="89759"/>
                  </a:lnTo>
                  <a:lnTo>
                    <a:pt x="4050599" y="145402"/>
                  </a:lnTo>
                  <a:lnTo>
                    <a:pt x="4050599" y="726996"/>
                  </a:lnTo>
                  <a:lnTo>
                    <a:pt x="4043187" y="772955"/>
                  </a:lnTo>
                  <a:lnTo>
                    <a:pt x="4022545" y="812870"/>
                  </a:lnTo>
                  <a:lnTo>
                    <a:pt x="3991070" y="844345"/>
                  </a:lnTo>
                  <a:lnTo>
                    <a:pt x="3951155" y="864987"/>
                  </a:lnTo>
                  <a:lnTo>
                    <a:pt x="3905197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2924749" y="128051"/>
                  </a:move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close/>
                </a:path>
                <a:path w="3510279" h="623569">
                  <a:moveTo>
                    <a:pt x="34271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3427199" y="128051"/>
                  </a:lnTo>
                  <a:lnTo>
                    <a:pt x="3472970" y="141912"/>
                  </a:lnTo>
                  <a:lnTo>
                    <a:pt x="3503420" y="178980"/>
                  </a:lnTo>
                  <a:lnTo>
                    <a:pt x="3509699" y="21055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lnTo>
                    <a:pt x="3427199" y="128051"/>
                  </a:lnTo>
                  <a:lnTo>
                    <a:pt x="3443370" y="129651"/>
                  </a:lnTo>
                  <a:lnTo>
                    <a:pt x="3485536" y="152215"/>
                  </a:lnTo>
                  <a:lnTo>
                    <a:pt x="3508100" y="194381"/>
                  </a:lnTo>
                  <a:lnTo>
                    <a:pt x="3509699" y="210551"/>
                  </a:lnTo>
                  <a:lnTo>
                    <a:pt x="3509699" y="33430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lnTo>
                    <a:pt x="2924749" y="623051"/>
                  </a:lnTo>
                  <a:lnTo>
                    <a:pt x="2047324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6300" y="1683649"/>
              <a:ext cx="3760470" cy="872490"/>
            </a:xfrm>
            <a:custGeom>
              <a:avLst/>
              <a:gdLst/>
              <a:ahLst/>
              <a:cxnLst/>
              <a:rect l="l" t="t" r="r" b="b"/>
              <a:pathLst>
                <a:path w="3760470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614496" y="0"/>
                  </a:lnTo>
                  <a:lnTo>
                    <a:pt x="3670140" y="11068"/>
                  </a:lnTo>
                  <a:lnTo>
                    <a:pt x="3717312" y="42587"/>
                  </a:lnTo>
                  <a:lnTo>
                    <a:pt x="3748831" y="89759"/>
                  </a:lnTo>
                  <a:lnTo>
                    <a:pt x="3759899" y="145402"/>
                  </a:lnTo>
                  <a:lnTo>
                    <a:pt x="3759899" y="726996"/>
                  </a:lnTo>
                  <a:lnTo>
                    <a:pt x="3752487" y="772955"/>
                  </a:lnTo>
                  <a:lnTo>
                    <a:pt x="3731845" y="812870"/>
                  </a:lnTo>
                  <a:lnTo>
                    <a:pt x="3700370" y="844345"/>
                  </a:lnTo>
                  <a:lnTo>
                    <a:pt x="3660455" y="864987"/>
                  </a:lnTo>
                  <a:lnTo>
                    <a:pt x="3614496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2283999" y="128051"/>
                  </a:move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close/>
                </a:path>
                <a:path w="2741295" h="623569">
                  <a:moveTo>
                    <a:pt x="26582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658299" y="128051"/>
                  </a:lnTo>
                  <a:lnTo>
                    <a:pt x="2704071" y="141912"/>
                  </a:lnTo>
                  <a:lnTo>
                    <a:pt x="2734519" y="178980"/>
                  </a:lnTo>
                  <a:lnTo>
                    <a:pt x="2740799" y="21055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lnTo>
                    <a:pt x="2658299" y="128051"/>
                  </a:lnTo>
                  <a:lnTo>
                    <a:pt x="2674470" y="129651"/>
                  </a:lnTo>
                  <a:lnTo>
                    <a:pt x="2716635" y="152215"/>
                  </a:lnTo>
                  <a:lnTo>
                    <a:pt x="2739200" y="194381"/>
                  </a:lnTo>
                  <a:lnTo>
                    <a:pt x="2740799" y="210551"/>
                  </a:lnTo>
                  <a:lnTo>
                    <a:pt x="2740799" y="33430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lnTo>
                    <a:pt x="2283999" y="623051"/>
                  </a:lnTo>
                  <a:lnTo>
                    <a:pt x="1598799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4647" y="2798440"/>
            <a:ext cx="769493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1020" algn="l"/>
              </a:tabLst>
            </a:pPr>
            <a:r>
              <a:rPr sz="2000" spc="-5" dirty="0">
                <a:latin typeface="Arial"/>
                <a:cs typeface="Arial"/>
              </a:rPr>
              <a:t>estimated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5" dirty="0">
                <a:latin typeface="Arial"/>
                <a:cs typeface="Arial"/>
              </a:rPr>
              <a:t> units	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expressed by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&amp;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intercept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9085" y="4086221"/>
            <a:ext cx="4985825" cy="420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B73DA-AC4D-43D5-AA02-561F3FB5C58A}"/>
              </a:ext>
            </a:extLst>
          </p:cNvPr>
          <p:cNvSpPr/>
          <p:nvPr/>
        </p:nvSpPr>
        <p:spPr>
          <a:xfrm>
            <a:off x="174150" y="3486150"/>
            <a:ext cx="8893650" cy="113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2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5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 </a:t>
            </a:r>
            <a:r>
              <a:rPr spc="-10" dirty="0"/>
              <a:t>Line</a:t>
            </a:r>
            <a:r>
              <a:rPr spc="-9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200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original units,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has this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equation: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625" y="1674124"/>
            <a:ext cx="8801100" cy="1551940"/>
            <a:chOff x="164625" y="1674124"/>
            <a:chExt cx="8801100" cy="1551940"/>
          </a:xfrm>
        </p:grpSpPr>
        <p:sp>
          <p:nvSpPr>
            <p:cNvPr id="5" name="object 5"/>
            <p:cNvSpPr/>
            <p:nvPr/>
          </p:nvSpPr>
          <p:spPr>
            <a:xfrm>
              <a:off x="298437" y="1776600"/>
              <a:ext cx="8547127" cy="675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150" y="1683649"/>
              <a:ext cx="4050665" cy="872490"/>
            </a:xfrm>
            <a:custGeom>
              <a:avLst/>
              <a:gdLst/>
              <a:ahLst/>
              <a:cxnLst/>
              <a:rect l="l" t="t" r="r" b="b"/>
              <a:pathLst>
                <a:path w="4050665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905197" y="0"/>
                  </a:lnTo>
                  <a:lnTo>
                    <a:pt x="3960840" y="11068"/>
                  </a:lnTo>
                  <a:lnTo>
                    <a:pt x="4008012" y="42587"/>
                  </a:lnTo>
                  <a:lnTo>
                    <a:pt x="4039531" y="89759"/>
                  </a:lnTo>
                  <a:lnTo>
                    <a:pt x="4050599" y="145402"/>
                  </a:lnTo>
                  <a:lnTo>
                    <a:pt x="4050599" y="726996"/>
                  </a:lnTo>
                  <a:lnTo>
                    <a:pt x="4043187" y="772955"/>
                  </a:lnTo>
                  <a:lnTo>
                    <a:pt x="4022545" y="812870"/>
                  </a:lnTo>
                  <a:lnTo>
                    <a:pt x="3991070" y="844345"/>
                  </a:lnTo>
                  <a:lnTo>
                    <a:pt x="3951155" y="864987"/>
                  </a:lnTo>
                  <a:lnTo>
                    <a:pt x="3905197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2924749" y="128051"/>
                  </a:move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close/>
                </a:path>
                <a:path w="3510279" h="623569">
                  <a:moveTo>
                    <a:pt x="34271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3427199" y="128051"/>
                  </a:lnTo>
                  <a:lnTo>
                    <a:pt x="3472970" y="141912"/>
                  </a:lnTo>
                  <a:lnTo>
                    <a:pt x="3503420" y="178980"/>
                  </a:lnTo>
                  <a:lnTo>
                    <a:pt x="3509699" y="21055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450" y="2598148"/>
              <a:ext cx="3510279" cy="623570"/>
            </a:xfrm>
            <a:custGeom>
              <a:avLst/>
              <a:gdLst/>
              <a:ahLst/>
              <a:cxnLst/>
              <a:rect l="l" t="t" r="r" b="b"/>
              <a:pathLst>
                <a:path w="3510279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047324" y="128051"/>
                  </a:lnTo>
                  <a:lnTo>
                    <a:pt x="2481919" y="0"/>
                  </a:lnTo>
                  <a:lnTo>
                    <a:pt x="2924749" y="128051"/>
                  </a:lnTo>
                  <a:lnTo>
                    <a:pt x="3427199" y="128051"/>
                  </a:lnTo>
                  <a:lnTo>
                    <a:pt x="3443370" y="129651"/>
                  </a:lnTo>
                  <a:lnTo>
                    <a:pt x="3485536" y="152215"/>
                  </a:lnTo>
                  <a:lnTo>
                    <a:pt x="3508100" y="194381"/>
                  </a:lnTo>
                  <a:lnTo>
                    <a:pt x="3509699" y="210551"/>
                  </a:lnTo>
                  <a:lnTo>
                    <a:pt x="3509699" y="334301"/>
                  </a:lnTo>
                  <a:lnTo>
                    <a:pt x="3509699" y="540551"/>
                  </a:lnTo>
                  <a:lnTo>
                    <a:pt x="3503216" y="572664"/>
                  </a:lnTo>
                  <a:lnTo>
                    <a:pt x="3485536" y="598887"/>
                  </a:lnTo>
                  <a:lnTo>
                    <a:pt x="3459312" y="616568"/>
                  </a:lnTo>
                  <a:lnTo>
                    <a:pt x="3427199" y="623051"/>
                  </a:lnTo>
                  <a:lnTo>
                    <a:pt x="2924749" y="623051"/>
                  </a:lnTo>
                  <a:lnTo>
                    <a:pt x="2047324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6300" y="1683649"/>
              <a:ext cx="3760470" cy="872490"/>
            </a:xfrm>
            <a:custGeom>
              <a:avLst/>
              <a:gdLst/>
              <a:ahLst/>
              <a:cxnLst/>
              <a:rect l="l" t="t" r="r" b="b"/>
              <a:pathLst>
                <a:path w="3760470" h="872489">
                  <a:moveTo>
                    <a:pt x="0" y="145402"/>
                  </a:moveTo>
                  <a:lnTo>
                    <a:pt x="7412" y="99444"/>
                  </a:lnTo>
                  <a:lnTo>
                    <a:pt x="28054" y="59529"/>
                  </a:lnTo>
                  <a:lnTo>
                    <a:pt x="59529" y="28054"/>
                  </a:lnTo>
                  <a:lnTo>
                    <a:pt x="99444" y="7412"/>
                  </a:lnTo>
                  <a:lnTo>
                    <a:pt x="145402" y="0"/>
                  </a:lnTo>
                  <a:lnTo>
                    <a:pt x="3614496" y="0"/>
                  </a:lnTo>
                  <a:lnTo>
                    <a:pt x="3670140" y="11068"/>
                  </a:lnTo>
                  <a:lnTo>
                    <a:pt x="3717312" y="42587"/>
                  </a:lnTo>
                  <a:lnTo>
                    <a:pt x="3748831" y="89759"/>
                  </a:lnTo>
                  <a:lnTo>
                    <a:pt x="3759899" y="145402"/>
                  </a:lnTo>
                  <a:lnTo>
                    <a:pt x="3759899" y="726996"/>
                  </a:lnTo>
                  <a:lnTo>
                    <a:pt x="3752487" y="772955"/>
                  </a:lnTo>
                  <a:lnTo>
                    <a:pt x="3731845" y="812870"/>
                  </a:lnTo>
                  <a:lnTo>
                    <a:pt x="3700370" y="844345"/>
                  </a:lnTo>
                  <a:lnTo>
                    <a:pt x="3660455" y="864987"/>
                  </a:lnTo>
                  <a:lnTo>
                    <a:pt x="3614496" y="872399"/>
                  </a:lnTo>
                  <a:lnTo>
                    <a:pt x="145402" y="872399"/>
                  </a:lnTo>
                  <a:lnTo>
                    <a:pt x="99444" y="864987"/>
                  </a:lnTo>
                  <a:lnTo>
                    <a:pt x="59529" y="844345"/>
                  </a:lnTo>
                  <a:lnTo>
                    <a:pt x="28054" y="812870"/>
                  </a:lnTo>
                  <a:lnTo>
                    <a:pt x="7412" y="772955"/>
                  </a:lnTo>
                  <a:lnTo>
                    <a:pt x="0" y="726996"/>
                  </a:lnTo>
                  <a:lnTo>
                    <a:pt x="0" y="14540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2283999" y="128051"/>
                  </a:move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close/>
                </a:path>
                <a:path w="2741295" h="623569">
                  <a:moveTo>
                    <a:pt x="2658299" y="623051"/>
                  </a:move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210551"/>
                  </a:ln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2658299" y="128051"/>
                  </a:lnTo>
                  <a:lnTo>
                    <a:pt x="2704071" y="141912"/>
                  </a:lnTo>
                  <a:lnTo>
                    <a:pt x="2734519" y="178980"/>
                  </a:lnTo>
                  <a:lnTo>
                    <a:pt x="2740799" y="21055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5849" y="2598148"/>
              <a:ext cx="2741295" cy="623570"/>
            </a:xfrm>
            <a:custGeom>
              <a:avLst/>
              <a:gdLst/>
              <a:ahLst/>
              <a:cxnLst/>
              <a:rect l="l" t="t" r="r" b="b"/>
              <a:pathLst>
                <a:path w="2741295" h="623569">
                  <a:moveTo>
                    <a:pt x="0" y="210551"/>
                  </a:moveTo>
                  <a:lnTo>
                    <a:pt x="6483" y="178438"/>
                  </a:lnTo>
                  <a:lnTo>
                    <a:pt x="24163" y="152215"/>
                  </a:lnTo>
                  <a:lnTo>
                    <a:pt x="50387" y="134534"/>
                  </a:lnTo>
                  <a:lnTo>
                    <a:pt x="82499" y="128051"/>
                  </a:lnTo>
                  <a:lnTo>
                    <a:pt x="1598799" y="128051"/>
                  </a:lnTo>
                  <a:lnTo>
                    <a:pt x="1938184" y="0"/>
                  </a:lnTo>
                  <a:lnTo>
                    <a:pt x="2283999" y="128051"/>
                  </a:lnTo>
                  <a:lnTo>
                    <a:pt x="2658299" y="128051"/>
                  </a:lnTo>
                  <a:lnTo>
                    <a:pt x="2674470" y="129651"/>
                  </a:lnTo>
                  <a:lnTo>
                    <a:pt x="2716635" y="152215"/>
                  </a:lnTo>
                  <a:lnTo>
                    <a:pt x="2739200" y="194381"/>
                  </a:lnTo>
                  <a:lnTo>
                    <a:pt x="2740799" y="210551"/>
                  </a:lnTo>
                  <a:lnTo>
                    <a:pt x="2740799" y="334301"/>
                  </a:lnTo>
                  <a:lnTo>
                    <a:pt x="2740799" y="540551"/>
                  </a:lnTo>
                  <a:lnTo>
                    <a:pt x="2734316" y="572664"/>
                  </a:lnTo>
                  <a:lnTo>
                    <a:pt x="2716636" y="598887"/>
                  </a:lnTo>
                  <a:lnTo>
                    <a:pt x="2690412" y="616568"/>
                  </a:lnTo>
                  <a:lnTo>
                    <a:pt x="2658299" y="623051"/>
                  </a:lnTo>
                  <a:lnTo>
                    <a:pt x="2283999" y="623051"/>
                  </a:lnTo>
                  <a:lnTo>
                    <a:pt x="1598799" y="623051"/>
                  </a:lnTo>
                  <a:lnTo>
                    <a:pt x="82499" y="623051"/>
                  </a:lnTo>
                  <a:lnTo>
                    <a:pt x="50387" y="616568"/>
                  </a:lnTo>
                  <a:lnTo>
                    <a:pt x="24163" y="598887"/>
                  </a:lnTo>
                  <a:lnTo>
                    <a:pt x="6483" y="572664"/>
                  </a:lnTo>
                  <a:lnTo>
                    <a:pt x="0" y="540551"/>
                  </a:lnTo>
                  <a:lnTo>
                    <a:pt x="0" y="334301"/>
                  </a:lnTo>
                  <a:lnTo>
                    <a:pt x="0" y="21055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4647" y="2798440"/>
            <a:ext cx="769493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1020" algn="l"/>
              </a:tabLst>
            </a:pPr>
            <a:r>
              <a:rPr sz="2000" spc="-5" dirty="0">
                <a:latin typeface="Arial"/>
                <a:cs typeface="Arial"/>
              </a:rPr>
              <a:t>estimated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5" dirty="0">
                <a:latin typeface="Arial"/>
                <a:cs typeface="Arial"/>
              </a:rPr>
              <a:t> units	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expressed by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&amp;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intercept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9085" y="4086221"/>
            <a:ext cx="4985825" cy="420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401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7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00" y="951932"/>
            <a:ext cx="203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Standard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112" y="1307525"/>
            <a:ext cx="3324224" cy="3352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7225" y="2533883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(0,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1449" y="2972315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4">
                <a:moveTo>
                  <a:pt x="0" y="0"/>
                </a:moveTo>
                <a:lnTo>
                  <a:pt x="7547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20360" y="297947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3674" y="2017324"/>
            <a:ext cx="2349500" cy="1587500"/>
            <a:chOff x="1333674" y="2017324"/>
            <a:chExt cx="2349500" cy="1587500"/>
          </a:xfrm>
        </p:grpSpPr>
        <p:sp>
          <p:nvSpPr>
            <p:cNvPr id="9" name="object 9"/>
            <p:cNvSpPr/>
            <p:nvPr/>
          </p:nvSpPr>
          <p:spPr>
            <a:xfrm>
              <a:off x="3216250" y="2589174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099"/>
                  </a:lnTo>
                </a:path>
              </a:pathLst>
            </a:custGeom>
            <a:ln w="38099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274" y="20173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34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8674" y="32365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8074" y="3312724"/>
              <a:ext cx="291599" cy="29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0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674" y="3388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6674" y="2626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79210" y="2522272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9300" y="951932"/>
            <a:ext cx="18503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Original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1112" y="1340850"/>
            <a:ext cx="3267074" cy="3286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61385" y="2265946"/>
            <a:ext cx="1384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/>
                <a:cs typeface="Arial"/>
              </a:rPr>
              <a:t>(Average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x,  </a:t>
            </a:r>
            <a:r>
              <a:rPr sz="2000" b="1" spc="-15" dirty="0">
                <a:latin typeface="Arial"/>
                <a:cs typeface="Arial"/>
              </a:rPr>
              <a:t>Average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76249" y="2972315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5">
                <a:moveTo>
                  <a:pt x="0" y="0"/>
                </a:moveTo>
                <a:lnTo>
                  <a:pt x="7547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81111" y="2979472"/>
            <a:ext cx="70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SD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31050" y="2589174"/>
            <a:ext cx="0" cy="383540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0"/>
                </a:moveTo>
                <a:lnTo>
                  <a:pt x="0" y="383099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30974" y="2522283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 * </a:t>
            </a:r>
            <a:r>
              <a:rPr sz="2400" b="1" spc="-5" dirty="0">
                <a:latin typeface="Arial"/>
                <a:cs typeface="Arial"/>
              </a:rPr>
              <a:t>SD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24674" y="2017324"/>
            <a:ext cx="2273300" cy="1587500"/>
            <a:chOff x="5524674" y="2017324"/>
            <a:chExt cx="2273300" cy="1587500"/>
          </a:xfrm>
        </p:grpSpPr>
        <p:sp>
          <p:nvSpPr>
            <p:cNvPr id="26" name="object 26"/>
            <p:cNvSpPr/>
            <p:nvPr/>
          </p:nvSpPr>
          <p:spPr>
            <a:xfrm>
              <a:off x="6820074" y="20173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53474" y="32365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582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2874" y="3312724"/>
              <a:ext cx="291599" cy="29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008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91474" y="2626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4674" y="3388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2BD750-BFC2-4EB5-9E0A-C2FC027F0580}"/>
              </a:ext>
            </a:extLst>
          </p:cNvPr>
          <p:cNvSpPr/>
          <p:nvPr/>
        </p:nvSpPr>
        <p:spPr>
          <a:xfrm>
            <a:off x="4572000" y="951932"/>
            <a:ext cx="4191000" cy="3708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7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00" y="951932"/>
            <a:ext cx="203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Standard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112" y="1307525"/>
            <a:ext cx="3324224" cy="3352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7225" y="2533883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(0,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1449" y="2972315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4">
                <a:moveTo>
                  <a:pt x="0" y="0"/>
                </a:moveTo>
                <a:lnTo>
                  <a:pt x="7547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20360" y="297947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3674" y="2017324"/>
            <a:ext cx="2349500" cy="1587500"/>
            <a:chOff x="1333674" y="2017324"/>
            <a:chExt cx="2349500" cy="1587500"/>
          </a:xfrm>
        </p:grpSpPr>
        <p:sp>
          <p:nvSpPr>
            <p:cNvPr id="9" name="object 9"/>
            <p:cNvSpPr/>
            <p:nvPr/>
          </p:nvSpPr>
          <p:spPr>
            <a:xfrm>
              <a:off x="3216250" y="2589174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099"/>
                  </a:lnTo>
                </a:path>
              </a:pathLst>
            </a:custGeom>
            <a:ln w="38099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274" y="20173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34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8674" y="32365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8074" y="3312724"/>
              <a:ext cx="291599" cy="29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0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674" y="3388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6674" y="2626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79210" y="2522272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9300" y="951932"/>
            <a:ext cx="18503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Original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1112" y="1340850"/>
            <a:ext cx="3267074" cy="3286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61385" y="2265946"/>
            <a:ext cx="1384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/>
                <a:cs typeface="Arial"/>
              </a:rPr>
              <a:t>(Average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x,  </a:t>
            </a:r>
            <a:r>
              <a:rPr sz="2000" b="1" spc="-15" dirty="0">
                <a:latin typeface="Arial"/>
                <a:cs typeface="Arial"/>
              </a:rPr>
              <a:t>Average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76249" y="2972315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5">
                <a:moveTo>
                  <a:pt x="0" y="0"/>
                </a:moveTo>
                <a:lnTo>
                  <a:pt x="7547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81111" y="2979472"/>
            <a:ext cx="70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SD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31050" y="2589174"/>
            <a:ext cx="0" cy="383540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0"/>
                </a:moveTo>
                <a:lnTo>
                  <a:pt x="0" y="383099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30974" y="2522283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 * </a:t>
            </a:r>
            <a:r>
              <a:rPr sz="2400" b="1" spc="-5" dirty="0">
                <a:latin typeface="Arial"/>
                <a:cs typeface="Arial"/>
              </a:rPr>
              <a:t>SD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24674" y="2017324"/>
            <a:ext cx="2273300" cy="1587500"/>
            <a:chOff x="5524674" y="2017324"/>
            <a:chExt cx="2273300" cy="1587500"/>
          </a:xfrm>
        </p:grpSpPr>
        <p:sp>
          <p:nvSpPr>
            <p:cNvPr id="26" name="object 26"/>
            <p:cNvSpPr/>
            <p:nvPr/>
          </p:nvSpPr>
          <p:spPr>
            <a:xfrm>
              <a:off x="6820074" y="20173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53474" y="32365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582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2874" y="3312724"/>
              <a:ext cx="291599" cy="29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00874" y="29317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91474" y="2626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4674" y="3388924"/>
              <a:ext cx="139199" cy="13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5865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5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Slope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spc="-5" dirty="0"/>
              <a:t>Intercept</a:t>
            </a:r>
          </a:p>
        </p:txBody>
      </p:sp>
      <p:sp>
        <p:nvSpPr>
          <p:cNvPr id="3" name="object 3"/>
          <p:cNvSpPr/>
          <p:nvPr/>
        </p:nvSpPr>
        <p:spPr>
          <a:xfrm>
            <a:off x="687626" y="2480749"/>
            <a:ext cx="8034844" cy="1168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2926" y="1519282"/>
            <a:ext cx="512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810" algn="l"/>
                <a:tab pos="2255520" algn="l"/>
                <a:tab pos="3594735" algn="l"/>
                <a:tab pos="3940810" algn="l"/>
              </a:tabLst>
            </a:pPr>
            <a:r>
              <a:rPr sz="2400" spc="-5" dirty="0">
                <a:latin typeface="Arial"/>
                <a:cs typeface="Arial"/>
              </a:rPr>
              <a:t>estimat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	</a:t>
            </a:r>
            <a:r>
              <a:rPr sz="2400" dirty="0">
                <a:latin typeface="Arial"/>
                <a:cs typeface="Arial"/>
              </a:rPr>
              <a:t>=	slope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	</a:t>
            </a:r>
            <a:r>
              <a:rPr sz="2400" dirty="0">
                <a:latin typeface="Arial"/>
                <a:cs typeface="Arial"/>
              </a:rPr>
              <a:t>+	</a:t>
            </a:r>
            <a:r>
              <a:rPr sz="2400" spc="-5" dirty="0">
                <a:latin typeface="Arial"/>
                <a:cs typeface="Arial"/>
              </a:rPr>
              <a:t>intercept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275" y="394442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8483"/>
            <a:ext cx="7523480" cy="361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383" y="3479895"/>
            <a:ext cx="1265039" cy="111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625" y="3479895"/>
            <a:ext cx="1265038" cy="1114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7109" y="3479895"/>
            <a:ext cx="1265038" cy="1114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141" y="3479895"/>
            <a:ext cx="1265039" cy="1114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8350" y="3479895"/>
            <a:ext cx="1265038" cy="1114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867" y="3479895"/>
            <a:ext cx="1265038" cy="1114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5352" y="4311963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60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25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777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188" y="4311963"/>
            <a:ext cx="63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1514" y="4311963"/>
            <a:ext cx="593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-0.5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914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28129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184785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diagram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comparing midterm &amp;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scores</a:t>
            </a: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an oval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correlation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0.75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2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then...</a:t>
            </a:r>
            <a:endParaRPr sz="2200" dirty="0"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90 on the</a:t>
            </a:r>
            <a:r>
              <a:rPr sz="2200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How about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60 on the</a:t>
            </a:r>
            <a:r>
              <a:rPr sz="2200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8483"/>
            <a:ext cx="7523480" cy="733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383" y="3479895"/>
            <a:ext cx="1265039" cy="111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625" y="3479895"/>
            <a:ext cx="1265038" cy="1114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7109" y="3479895"/>
            <a:ext cx="1265038" cy="1114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141" y="3479895"/>
            <a:ext cx="1265039" cy="1114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8350" y="3479895"/>
            <a:ext cx="1265038" cy="1114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867" y="3479895"/>
            <a:ext cx="1265038" cy="1114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5352" y="4311963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60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25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777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188" y="4311963"/>
            <a:ext cx="63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1514" y="4311963"/>
            <a:ext cx="593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-0.5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8483"/>
            <a:ext cx="7523480" cy="1105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-1 ≤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≤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383" y="3479895"/>
            <a:ext cx="1265039" cy="111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625" y="3479895"/>
            <a:ext cx="1265038" cy="1114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7109" y="3479895"/>
            <a:ext cx="1265038" cy="1114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141" y="3479895"/>
            <a:ext cx="1265039" cy="1114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8350" y="3479895"/>
            <a:ext cx="1265038" cy="1114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867" y="3479895"/>
            <a:ext cx="1265038" cy="1114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5352" y="4311963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60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25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777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188" y="4311963"/>
            <a:ext cx="63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1514" y="4311963"/>
            <a:ext cx="593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-0.5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8483"/>
            <a:ext cx="7523480" cy="231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-1 ≤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≤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  <a:tab pos="1414145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perfect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straight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sloping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up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-1: 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perfect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straight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sloping</a:t>
            </a:r>
            <a:r>
              <a:rPr sz="2400" spc="-1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down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 No linear association;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uncorrelated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383" y="3479895"/>
            <a:ext cx="1265039" cy="111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625" y="3479895"/>
            <a:ext cx="1265038" cy="1114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7109" y="3479895"/>
            <a:ext cx="1265038" cy="1114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141" y="3479895"/>
            <a:ext cx="1265039" cy="1114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8350" y="3479895"/>
            <a:ext cx="1265038" cy="1114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867" y="3479895"/>
            <a:ext cx="1265038" cy="1114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5352" y="4311963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60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25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777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188" y="4311963"/>
            <a:ext cx="63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1514" y="4311963"/>
            <a:ext cx="593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-0.5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Correlation Coefficient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8483"/>
            <a:ext cx="7523480" cy="231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Measures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linear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-1 ≤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≤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  <a:tab pos="1414145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perfect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straight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sloping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up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-1: 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perfect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straight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sloping</a:t>
            </a:r>
            <a:r>
              <a:rPr sz="2400" spc="-1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down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 No linear association;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uncorrelated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383" y="3479895"/>
            <a:ext cx="1265039" cy="111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625" y="3479895"/>
            <a:ext cx="1265038" cy="1114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7109" y="3479895"/>
            <a:ext cx="1265038" cy="1114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141" y="3479895"/>
            <a:ext cx="1265039" cy="1114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8350" y="3479895"/>
            <a:ext cx="1265038" cy="1114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867" y="3479895"/>
            <a:ext cx="1265038" cy="1114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5352" y="4311963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60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252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777" y="4311963"/>
            <a:ext cx="53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188" y="4311963"/>
            <a:ext cx="63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1514" y="4311963"/>
            <a:ext cx="593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-0.5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1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</TotalTime>
  <Words>3328</Words>
  <Application>Microsoft Office PowerPoint</Application>
  <PresentationFormat>On-screen Show (16:9)</PresentationFormat>
  <Paragraphs>469</Paragraphs>
  <Slides>50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Calibri</vt:lpstr>
      <vt:lpstr>Cambria Math</vt:lpstr>
      <vt:lpstr>Open Sans</vt:lpstr>
      <vt:lpstr>Office Theme</vt:lpstr>
      <vt:lpstr>1_Office Theme</vt:lpstr>
      <vt:lpstr>The Regression Line</vt:lpstr>
      <vt:lpstr>Announcement </vt:lpstr>
      <vt:lpstr>Correlation (Review)</vt:lpstr>
      <vt:lpstr>The Correlation Coefficient r</vt:lpstr>
      <vt:lpstr>The Correlation Coefficient r</vt:lpstr>
      <vt:lpstr>The Correlation Coefficient r</vt:lpstr>
      <vt:lpstr>The Correlation Coefficient r</vt:lpstr>
      <vt:lpstr>The Correlation Coefficient r</vt:lpstr>
      <vt:lpstr>The Correlation Coefficient r</vt:lpstr>
      <vt:lpstr>Definition of r</vt:lpstr>
      <vt:lpstr>Definition of r</vt:lpstr>
      <vt:lpstr>Definition of r</vt:lpstr>
      <vt:lpstr>Definition of r</vt:lpstr>
      <vt:lpstr>Discussion Question</vt:lpstr>
      <vt:lpstr>Discussion Question</vt:lpstr>
      <vt:lpstr>Discussion Question</vt:lpstr>
      <vt:lpstr>Discussion Question</vt:lpstr>
      <vt:lpstr>Discussion Question</vt:lpstr>
      <vt:lpstr>More Questions </vt:lpstr>
      <vt:lpstr>More Questions </vt:lpstr>
      <vt:lpstr>More Questions </vt:lpstr>
      <vt:lpstr>More Questions </vt:lpstr>
      <vt:lpstr>More Questions </vt:lpstr>
      <vt:lpstr>Prediction</vt:lpstr>
      <vt:lpstr>Galton's Heights</vt:lpstr>
      <vt:lpstr>Galton's Heights</vt:lpstr>
      <vt:lpstr>Galton's Heights</vt:lpstr>
      <vt:lpstr>Nearest Neighbor Regression</vt:lpstr>
      <vt:lpstr>Nearest Neighbor Regression</vt:lpstr>
      <vt:lpstr>Nearest Neighbor Regression</vt:lpstr>
      <vt:lpstr>Nearest Neighbor Regression</vt:lpstr>
      <vt:lpstr>Nearest Neighbor Regression</vt:lpstr>
      <vt:lpstr>PowerPoint Presentation</vt:lpstr>
      <vt:lpstr>PowerPoint Presentation</vt:lpstr>
      <vt:lpstr>Where is the prediction line?</vt:lpstr>
      <vt:lpstr>Where is the prediction line?</vt:lpstr>
      <vt:lpstr>Where is the prediction line?</vt:lpstr>
      <vt:lpstr>Linear Regression</vt:lpstr>
      <vt:lpstr>Linear Regression</vt:lpstr>
      <vt:lpstr>Linear Regression</vt:lpstr>
      <vt:lpstr>Linear Regression</vt:lpstr>
      <vt:lpstr>Linear Regression</vt:lpstr>
      <vt:lpstr>Regression Line Equation</vt:lpstr>
      <vt:lpstr>Regression Line Equation</vt:lpstr>
      <vt:lpstr>Regression Line Equation</vt:lpstr>
      <vt:lpstr>Regression Line Equation</vt:lpstr>
      <vt:lpstr>Regression Line</vt:lpstr>
      <vt:lpstr>Regression Line</vt:lpstr>
      <vt:lpstr>Slope and Intercept</vt:lpstr>
      <vt:lpstr>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30</dc:title>
  <cp:lastModifiedBy>John Bergschneider</cp:lastModifiedBy>
  <cp:revision>29</cp:revision>
  <dcterms:created xsi:type="dcterms:W3CDTF">2021-01-19T18:52:30Z</dcterms:created>
  <dcterms:modified xsi:type="dcterms:W3CDTF">2021-04-24T20:51:40Z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