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4"/>
  </p:notesMasterIdLst>
  <p:sldIdLst>
    <p:sldId id="257" r:id="rId3"/>
    <p:sldId id="256" r:id="rId4"/>
    <p:sldId id="260" r:id="rId5"/>
    <p:sldId id="297" r:id="rId6"/>
    <p:sldId id="259" r:id="rId7"/>
    <p:sldId id="277" r:id="rId8"/>
    <p:sldId id="282" r:id="rId9"/>
    <p:sldId id="281" r:id="rId10"/>
    <p:sldId id="280" r:id="rId11"/>
    <p:sldId id="279" r:id="rId12"/>
    <p:sldId id="278" r:id="rId13"/>
    <p:sldId id="283" r:id="rId14"/>
    <p:sldId id="287" r:id="rId15"/>
    <p:sldId id="286" r:id="rId16"/>
    <p:sldId id="285" r:id="rId17"/>
    <p:sldId id="284" r:id="rId18"/>
    <p:sldId id="261" r:id="rId19"/>
    <p:sldId id="262" r:id="rId20"/>
    <p:sldId id="290" r:id="rId21"/>
    <p:sldId id="289" r:id="rId22"/>
    <p:sldId id="291" r:id="rId23"/>
    <p:sldId id="294" r:id="rId24"/>
    <p:sldId id="293" r:id="rId25"/>
    <p:sldId id="292" r:id="rId26"/>
    <p:sldId id="288" r:id="rId27"/>
    <p:sldId id="295" r:id="rId28"/>
    <p:sldId id="276" r:id="rId29"/>
    <p:sldId id="296" r:id="rId30"/>
    <p:sldId id="267" r:id="rId31"/>
    <p:sldId id="271" r:id="rId32"/>
    <p:sldId id="270" r:id="rId33"/>
    <p:sldId id="272" r:id="rId34"/>
    <p:sldId id="302" r:id="rId35"/>
    <p:sldId id="301" r:id="rId36"/>
    <p:sldId id="300" r:id="rId37"/>
    <p:sldId id="299" r:id="rId38"/>
    <p:sldId id="298" r:id="rId39"/>
    <p:sldId id="273" r:id="rId40"/>
    <p:sldId id="304" r:id="rId41"/>
    <p:sldId id="303" r:id="rId42"/>
    <p:sldId id="274" r:id="rId4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245" autoAdjust="0"/>
  </p:normalViewPr>
  <p:slideViewPr>
    <p:cSldViewPr>
      <p:cViewPr>
        <p:scale>
          <a:sx n="70" d="100"/>
          <a:sy n="70" d="100"/>
        </p:scale>
        <p:origin x="1810" y="-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D8AF-6F44-4E2B-8277-E471EE9B14D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412B-5F40-43FF-9B27-606FAC2D7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lot meme to get us started for the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2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Or it might be predicting the price of a house given the house size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4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might be predicting the number of users that use the app versus the number of people that downloaded the app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make these predictions, we use linear regression</a:t>
            </a:r>
          </a:p>
          <a:p>
            <a:pPr marL="228600" indent="-228600">
              <a:buAutoNum type="arabicPeriod"/>
            </a:pPr>
            <a:r>
              <a:rPr lang="en-US" dirty="0"/>
              <a:t>Linear regression is applicable if we have a linear association</a:t>
            </a:r>
          </a:p>
          <a:p>
            <a:pPr marL="228600" indent="-228600">
              <a:buAutoNum type="arabicPeriod"/>
            </a:pPr>
            <a:r>
              <a:rPr lang="en-US" dirty="0"/>
              <a:t>And We use this linear association and the knowledge of x to predict y</a:t>
            </a:r>
          </a:p>
          <a:p>
            <a:pPr marL="228600" indent="-228600">
              <a:buAutoNum type="arabicPeriod"/>
            </a:pPr>
            <a:r>
              <a:rPr lang="en-US" dirty="0"/>
              <a:t>So how do we do this ?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First we convert x to standard units </a:t>
            </a:r>
          </a:p>
          <a:p>
            <a:pPr marL="228600" indent="-228600">
              <a:buAutoNum type="arabicPeriod"/>
            </a:pPr>
            <a:r>
              <a:rPr lang="en-US" dirty="0"/>
              <a:t>Remember to compute standard units subtract by the mean of x then divide by the STD</a:t>
            </a:r>
          </a:p>
          <a:p>
            <a:pPr marL="228600" indent="-228600">
              <a:buAutoNum type="arabicPeriod"/>
            </a:pPr>
            <a:r>
              <a:rPr lang="en-US" dirty="0"/>
              <a:t>This gives you a value of x in standard units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7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we multiply by r the correlation </a:t>
            </a:r>
            <a:r>
              <a:rPr lang="en-US" dirty="0" err="1"/>
              <a:t>cofficent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30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will be the estimate for y in standard units </a:t>
            </a:r>
          </a:p>
          <a:p>
            <a:pPr marL="228600" indent="-228600">
              <a:buAutoNum type="arabicPeriod"/>
            </a:pPr>
            <a:r>
              <a:rPr lang="en-US" dirty="0"/>
              <a:t>But if we want the prediction for y in original units  we </a:t>
            </a:r>
            <a:br>
              <a:rPr lang="en-US" dirty="0"/>
            </a:br>
            <a:r>
              <a:rPr lang="en-US" dirty="0"/>
              <a:t>convert y back to the original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do a discuss question</a:t>
            </a:r>
          </a:p>
          <a:p>
            <a:pPr marL="228600" indent="-228600">
              <a:buAutoNum type="arabicPeriod"/>
            </a:pPr>
            <a:r>
              <a:rPr lang="en-US" dirty="0"/>
              <a:t>Suppose a course has a midterm average of 70 with a SD of 10</a:t>
            </a:r>
          </a:p>
          <a:p>
            <a:pPr marL="228600" indent="-228600">
              <a:buAutoNum type="arabicPeriod"/>
            </a:pPr>
            <a:r>
              <a:rPr lang="en-US" dirty="0"/>
              <a:t>And this same course has a final exam average with 50 and a SD of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7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 say we have scatter plot where the midterm is on the x-axis and the final </a:t>
            </a:r>
            <a:br>
              <a:rPr lang="en-US" dirty="0"/>
            </a:br>
            <a:r>
              <a:rPr lang="en-US" dirty="0"/>
              <a:t>exam grades are on the y axis</a:t>
            </a:r>
          </a:p>
          <a:p>
            <a:pPr marL="228600" indent="-228600">
              <a:buAutoNum type="arabicPeriod"/>
            </a:pPr>
            <a:r>
              <a:rPr lang="en-US" dirty="0"/>
              <a:t>And it has a general oval </a:t>
            </a:r>
            <a:r>
              <a:rPr lang="en-US" dirty="0" err="1"/>
              <a:t>shap</a:t>
            </a:r>
            <a:r>
              <a:rPr lang="en-US" dirty="0"/>
              <a:t> with a correlation coefficient of 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a student that scored a 90 on the midterm what did you predict the student would score on the final?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8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student scored 2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devations</a:t>
            </a:r>
            <a:r>
              <a:rPr lang="en-US" dirty="0"/>
              <a:t> above the mean on the midterm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6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make the prediction for y we multiple by the correlation </a:t>
            </a:r>
            <a:r>
              <a:rPr lang="en-US" dirty="0" err="1"/>
              <a:t>cofficent</a:t>
            </a:r>
            <a:r>
              <a:rPr lang="en-US" dirty="0"/>
              <a:t> by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7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means that we would predict that the student would score 1.5 SD above the </a:t>
            </a:r>
            <a:br>
              <a:rPr lang="en-US" dirty="0"/>
            </a:br>
            <a:r>
              <a:rPr lang="en-US" dirty="0"/>
              <a:t>mean on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we convert back to </a:t>
            </a:r>
            <a:r>
              <a:rPr lang="en-US" dirty="0" err="1"/>
              <a:t>orgirnal</a:t>
            </a:r>
            <a:r>
              <a:rPr lang="en-US" dirty="0"/>
              <a:t> units this would be 50+18 which is 68.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happens if a student got a 60 on the midterm</a:t>
            </a:r>
          </a:p>
          <a:p>
            <a:pPr marL="228600" indent="-228600">
              <a:buAutoNum type="arabicPeriod"/>
            </a:pPr>
            <a:r>
              <a:rPr lang="en-US" dirty="0"/>
              <a:t>We would then do the same process to find the prediction.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3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happens if a student got a 60 on the midterm</a:t>
            </a:r>
          </a:p>
          <a:p>
            <a:pPr marL="228600" indent="-228600">
              <a:buAutoNum type="arabicPeriod"/>
            </a:pPr>
            <a:r>
              <a:rPr lang="en-US" dirty="0"/>
              <a:t>We would then do the same process to find the prediction.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two predictions that we made are both using the linear regression line</a:t>
            </a:r>
          </a:p>
          <a:p>
            <a:pPr marL="228600" indent="-228600">
              <a:buAutoNum type="arabicPeriod"/>
            </a:pPr>
            <a:r>
              <a:rPr lang="en-US" dirty="0"/>
              <a:t>And the point of todays lecture is to show you that this is the best prediction we can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8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Last lecture we saw equations for the linear regression line</a:t>
            </a:r>
          </a:p>
          <a:p>
            <a:pPr marL="228600" indent="-228600">
              <a:buAutoNum type="arabicPeriod"/>
            </a:pPr>
            <a:r>
              <a:rPr lang="en-US" dirty="0"/>
              <a:t>Here is a reminder of what they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standard units we have that y  equals r times x</a:t>
            </a:r>
          </a:p>
          <a:p>
            <a:pPr marL="228600" indent="-228600">
              <a:buAutoNum type="arabicPeriod"/>
            </a:pPr>
            <a:r>
              <a:rPr lang="en-US" dirty="0"/>
              <a:t> recall that standard units measure how far away we are from the average value. </a:t>
            </a:r>
          </a:p>
          <a:p>
            <a:pPr marL="228600" indent="-228600">
              <a:buAutoNum type="arabicPeriod"/>
            </a:pPr>
            <a:r>
              <a:rPr lang="en-US" dirty="0"/>
              <a:t>So this form of the regression line represents the x values in standard units in relation to the y values in standard units </a:t>
            </a:r>
          </a:p>
          <a:p>
            <a:pPr marL="228600" indent="-228600">
              <a:buAutoNum type="arabicPeriod"/>
            </a:pPr>
            <a:r>
              <a:rPr lang="en-US" dirty="0"/>
              <a:t>But some times we would like the equation in the original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8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the corresponding equation in original units is y equals slope times x + intercept</a:t>
            </a:r>
          </a:p>
          <a:p>
            <a:pPr marL="228600" indent="-228600">
              <a:buAutoNum type="arabicPeriod"/>
            </a:pPr>
            <a:r>
              <a:rPr lang="en-US" dirty="0"/>
              <a:t>This is just the standard y = </a:t>
            </a:r>
            <a:r>
              <a:rPr lang="en-US" dirty="0" err="1"/>
              <a:t>mx+b</a:t>
            </a:r>
            <a:r>
              <a:rPr lang="en-US" dirty="0"/>
              <a:t> form</a:t>
            </a:r>
          </a:p>
          <a:p>
            <a:pPr marL="228600" indent="-228600">
              <a:buAutoNum type="arabicPeriod"/>
            </a:pPr>
            <a:r>
              <a:rPr lang="en-US" dirty="0"/>
              <a:t>The slope and intercept are given by the following formulas</a:t>
            </a:r>
          </a:p>
          <a:p>
            <a:pPr marL="228600" indent="-228600">
              <a:buAutoNum type="arabicPeriod"/>
            </a:pPr>
            <a:r>
              <a:rPr lang="en-US" dirty="0"/>
              <a:t>The slope is given by the correlation coefficient times the SD of y divided by the SD of x</a:t>
            </a:r>
          </a:p>
          <a:p>
            <a:pPr marL="228600" indent="-228600">
              <a:buAutoNum type="arabicPeriod"/>
            </a:pPr>
            <a:r>
              <a:rPr lang="en-US" dirty="0"/>
              <a:t>And the intercept is given by the average of the y – the slop times the mean of the x</a:t>
            </a:r>
          </a:p>
          <a:p>
            <a:pPr marL="228600" indent="-228600">
              <a:buAutoNum type="arabicPeriod"/>
            </a:pPr>
            <a:r>
              <a:rPr lang="en-US" dirty="0"/>
              <a:t>You will either need to remember this equation or encode this into a function and use the function!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3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look at a discussion question </a:t>
            </a:r>
          </a:p>
          <a:p>
            <a:pPr marL="228600" indent="-228600">
              <a:buAutoNum type="arabicPeriod"/>
            </a:pPr>
            <a:r>
              <a:rPr lang="en-US" dirty="0"/>
              <a:t>Based only on this graph which of options must be true?</a:t>
            </a:r>
          </a:p>
          <a:p>
            <a:pPr marL="228600" indent="-228600">
              <a:buAutoNum type="arabicPeriod"/>
            </a:pPr>
            <a:r>
              <a:rPr lang="en-US" dirty="0"/>
              <a:t>It could be multiple solutions or none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Cant conclude 1. – correlation does not imply causation. We only have correlated relation!</a:t>
            </a:r>
          </a:p>
          <a:p>
            <a:pPr marL="228600" indent="-228600">
              <a:buAutoNum type="arabicPeriod"/>
            </a:pPr>
            <a:r>
              <a:rPr lang="en-US" dirty="0"/>
              <a:t>So in fact none of these are correct since they all are using the phrase causes</a:t>
            </a:r>
          </a:p>
          <a:p>
            <a:pPr marL="228600" indent="-228600">
              <a:buAutoNum type="arabicPeriod"/>
            </a:pPr>
            <a:r>
              <a:rPr lang="en-US" dirty="0"/>
              <a:t>We cannot conclude the cause from this dataset </a:t>
            </a:r>
          </a:p>
          <a:p>
            <a:pPr marL="228600" indent="-228600">
              <a:buAutoNum type="arabicPeriod"/>
            </a:pPr>
            <a:r>
              <a:rPr lang="en-US" dirty="0"/>
              <a:t>It could be that more college educated people moving in increases the median income </a:t>
            </a:r>
          </a:p>
          <a:p>
            <a:pPr marL="0" indent="0">
              <a:buNone/>
            </a:pPr>
            <a:r>
              <a:rPr lang="en-US" dirty="0"/>
              <a:t>8.    </a:t>
            </a:r>
            <a:r>
              <a:rPr lang="en-US" dirty="0" err="1"/>
              <a:t>Bc</a:t>
            </a:r>
            <a:r>
              <a:rPr lang="en-US" dirty="0"/>
              <a:t> they have higher paying jobs</a:t>
            </a:r>
          </a:p>
          <a:p>
            <a:pPr marL="0" indent="0">
              <a:buNone/>
            </a:pPr>
            <a:r>
              <a:rPr lang="en-US" dirty="0"/>
              <a:t>9.    But you cannot conclude it from this graph!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need extra information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7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By error we mean the difference between the actual value and the estimate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6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if our prediction is to low then the error will be positive</a:t>
            </a:r>
          </a:p>
          <a:p>
            <a:pPr marL="228600" indent="-228600">
              <a:buAutoNum type="arabicPeriod"/>
            </a:pPr>
            <a:r>
              <a:rPr lang="en-US" dirty="0"/>
              <a:t>If the prediction is to high then the error will be normally </a:t>
            </a:r>
          </a:p>
          <a:p>
            <a:pPr marL="228600" indent="-228600">
              <a:buAutoNum type="arabicPeriod"/>
            </a:pPr>
            <a:r>
              <a:rPr lang="en-US" dirty="0"/>
              <a:t>Normally some errors will be positive and some will be negative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6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And what we want to do is measure the rough size of the errors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do these we take the same approach as the SD</a:t>
            </a:r>
          </a:p>
          <a:p>
            <a:pPr marL="228600" indent="-228600">
              <a:buAutoNum type="arabicPeriod"/>
            </a:pPr>
            <a:r>
              <a:rPr lang="en-US" dirty="0"/>
              <a:t>We square the errors </a:t>
            </a:r>
          </a:p>
          <a:p>
            <a:pPr marL="228600" indent="-228600">
              <a:buAutoNum type="arabicPeriod"/>
            </a:pPr>
            <a:r>
              <a:rPr lang="en-US" dirty="0"/>
              <a:t>Then take the mean of the squared errors </a:t>
            </a:r>
          </a:p>
          <a:p>
            <a:pPr marL="228600" indent="-228600">
              <a:buAutoNum type="arabicPeriod"/>
            </a:pPr>
            <a:r>
              <a:rPr lang="en-US" dirty="0"/>
              <a:t>And take the root of the mean to fix the units </a:t>
            </a:r>
          </a:p>
          <a:p>
            <a:pPr marL="228600" indent="-228600">
              <a:buAutoNum type="arabicPeriod"/>
            </a:pPr>
            <a:r>
              <a:rPr lang="en-US" dirty="0"/>
              <a:t>This is called the root mean square error </a:t>
            </a:r>
          </a:p>
          <a:p>
            <a:pPr marL="228600" indent="-228600">
              <a:buAutoNum type="arabicPeriod"/>
            </a:pPr>
            <a:r>
              <a:rPr lang="en-US" dirty="0"/>
              <a:t>This is a measure of how good a fit our line it to the data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4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root mean square error quantifies the typical error in our prediction</a:t>
            </a:r>
          </a:p>
          <a:p>
            <a:pPr marL="228600" indent="-228600">
              <a:buAutoNum type="arabicPeriod"/>
            </a:pPr>
            <a:r>
              <a:rPr lang="en-US" dirty="0"/>
              <a:t>So we can compare different prediction lines and find the best one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9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9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linear regression is finding the best fit line </a:t>
            </a:r>
          </a:p>
          <a:p>
            <a:pPr marL="228600" indent="-228600">
              <a:buAutoNum type="arabicPeriod"/>
            </a:pPr>
            <a:r>
              <a:rPr lang="en-US" dirty="0"/>
              <a:t>This is also called the least squared line</a:t>
            </a:r>
          </a:p>
          <a:p>
            <a:pPr marL="228600" indent="-228600">
              <a:buAutoNum type="arabicPeriod"/>
            </a:pPr>
            <a:r>
              <a:rPr lang="en-US" dirty="0"/>
              <a:t>This means that it minimizes the root mean squared error among all lines </a:t>
            </a:r>
          </a:p>
          <a:p>
            <a:pPr marL="228600" indent="-228600">
              <a:buAutoNum type="arabicPeriod"/>
            </a:pPr>
            <a:r>
              <a:rPr lang="en-US" dirty="0"/>
              <a:t>This line minimizes the typical error in your prediction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09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is also called the best fit line </a:t>
            </a:r>
          </a:p>
          <a:p>
            <a:pPr marL="228600" indent="-228600">
              <a:buAutoNum type="arabicPeriod"/>
            </a:pPr>
            <a:r>
              <a:rPr lang="en-US" dirty="0"/>
              <a:t>Least square line</a:t>
            </a:r>
          </a:p>
          <a:p>
            <a:pPr marL="228600" indent="-228600">
              <a:buAutoNum type="arabicPeriod"/>
            </a:pPr>
            <a:r>
              <a:rPr lang="en-US" dirty="0"/>
              <a:t>Or the regression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6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5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far we have two ways to find the line of best fit </a:t>
            </a:r>
          </a:p>
          <a:p>
            <a:pPr marL="228600" indent="-228600">
              <a:buAutoNum type="arabicPeriod"/>
            </a:pPr>
            <a:r>
              <a:rPr lang="en-US" dirty="0"/>
              <a:t>Use linear regression and by some theorem this linear will minimize error</a:t>
            </a:r>
          </a:p>
          <a:p>
            <a:pPr marL="228600" indent="-228600">
              <a:buAutoNum type="arabicPeriod"/>
            </a:pPr>
            <a:r>
              <a:rPr lang="en-US" dirty="0"/>
              <a:t>Or we could play around with different lines and see what the mean square error is </a:t>
            </a:r>
          </a:p>
          <a:p>
            <a:pPr marL="228600" indent="-228600">
              <a:buAutoNum type="arabicPeriod"/>
            </a:pPr>
            <a:r>
              <a:rPr lang="en-US" dirty="0"/>
              <a:t>And experimentally find the line with the smallest mean square root error. </a:t>
            </a:r>
          </a:p>
          <a:p>
            <a:pPr marL="228600" indent="-228600">
              <a:buAutoNum type="arabicPeriod"/>
            </a:pPr>
            <a:r>
              <a:rPr lang="en-US" dirty="0"/>
              <a:t>We can make this systematic using numerical optimization</a:t>
            </a:r>
          </a:p>
          <a:p>
            <a:pPr marL="228600" indent="-228600">
              <a:buAutoNum type="arabicPeriod"/>
            </a:pPr>
            <a:r>
              <a:rPr lang="en-US" dirty="0"/>
              <a:t>Numerical </a:t>
            </a:r>
            <a:r>
              <a:rPr lang="en-US" dirty="0" err="1"/>
              <a:t>optimation</a:t>
            </a:r>
            <a:r>
              <a:rPr lang="en-US" dirty="0"/>
              <a:t> will systematically find try different line until it experimentally </a:t>
            </a:r>
            <a:r>
              <a:rPr lang="en-US" dirty="0" err="1"/>
              <a:t>finda</a:t>
            </a:r>
            <a:r>
              <a:rPr lang="en-US" dirty="0"/>
              <a:t> the line with the smallest error</a:t>
            </a:r>
          </a:p>
          <a:p>
            <a:pPr marL="228600" indent="-228600">
              <a:buAutoNum type="arabicPeriod"/>
            </a:pPr>
            <a:r>
              <a:rPr lang="en-US" dirty="0"/>
              <a:t>We could do this by end, but this would be a tedious process but with python, this process works great GO TO PYTHON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we will find the </a:t>
            </a:r>
            <a:r>
              <a:rPr lang="en-US" dirty="0" err="1"/>
              <a:t>optimatizon</a:t>
            </a:r>
            <a:r>
              <a:rPr lang="en-US" dirty="0"/>
              <a:t> function to find the line that gives us the lowest root mean square error </a:t>
            </a:r>
          </a:p>
          <a:p>
            <a:pPr marL="228600" indent="-228600">
              <a:buAutoNum type="arabicPeriod"/>
            </a:pPr>
            <a:r>
              <a:rPr lang="en-US" dirty="0"/>
              <a:t>To do this we need a python function that takes the slope and intercept of the line we are considering and computes the root mean square error </a:t>
            </a:r>
          </a:p>
          <a:p>
            <a:pPr marL="228600" indent="-228600">
              <a:buAutoNum type="arabicPeriod"/>
            </a:pPr>
            <a:r>
              <a:rPr lang="en-US" dirty="0"/>
              <a:t>Then we can use minimize that finds the line with the slope and intercept that has the smallest possible root mean square error  </a:t>
            </a:r>
          </a:p>
          <a:p>
            <a:pPr marL="228600" indent="-228600">
              <a:buAutoNum type="arabicPeriod"/>
            </a:pPr>
            <a:r>
              <a:rPr lang="en-US" dirty="0"/>
              <a:t>GO BACK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Last Lecture we found the regression line of a scatter plot using the correlation </a:t>
            </a:r>
            <a:br>
              <a:rPr lang="en-US" dirty="0"/>
            </a:br>
            <a:r>
              <a:rPr lang="en-US" dirty="0"/>
              <a:t>coefficient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And we discussed how this regression line can be used to make predictions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Today we will talk about why the regression line is the ‘best’ line for making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Just a reminder: Our goal is to predict some attribute y given some value 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instance this could be predicting the daily changing price of the Ethereum using the historical volatility of bitcoin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12B-5F40-43FF-9B27-606FAC2D7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21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976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00500" y="1537353"/>
            <a:ext cx="3791099" cy="322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61324" y="610726"/>
            <a:ext cx="6021324" cy="392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8675" y="3157225"/>
            <a:ext cx="199390" cy="287655"/>
          </a:xfrm>
          <a:custGeom>
            <a:avLst/>
            <a:gdLst/>
            <a:ahLst/>
            <a:cxnLst/>
            <a:rect l="l" t="t" r="r" b="b"/>
            <a:pathLst>
              <a:path w="199389" h="287654">
                <a:moveTo>
                  <a:pt x="199199" y="287399"/>
                </a:moveTo>
                <a:lnTo>
                  <a:pt x="0" y="287399"/>
                </a:lnTo>
                <a:lnTo>
                  <a:pt x="0" y="0"/>
                </a:lnTo>
                <a:lnTo>
                  <a:pt x="199199" y="0"/>
                </a:lnTo>
                <a:lnTo>
                  <a:pt x="199199" y="28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61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4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48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032383"/>
            <a:ext cx="7708900" cy="235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2376487"/>
            <a:ext cx="7501890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9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5675" y="4869670"/>
            <a:ext cx="1350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Source: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xkcd.com/1725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Examples: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i="1" spc="-5" dirty="0" err="1">
                <a:solidFill>
                  <a:srgbClr val="3B3B3B"/>
                </a:solidFill>
                <a:latin typeface="Arial"/>
                <a:cs typeface="Arial"/>
              </a:rPr>
              <a:t>ethereum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 volatility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previous bitcoin volatility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house prices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house</a:t>
            </a:r>
            <a:r>
              <a:rPr sz="2400" i="1" spc="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73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3757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Examples: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lang="en-US" sz="2400" i="1" spc="-5" dirty="0" err="1">
                <a:solidFill>
                  <a:srgbClr val="3B3B3B"/>
                </a:solidFill>
                <a:latin typeface="Arial"/>
                <a:cs typeface="Arial"/>
              </a:rPr>
              <a:t>ethereum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 volatility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previous bitcoin volatility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house prices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house</a:t>
            </a:r>
            <a:r>
              <a:rPr sz="2400" i="1" spc="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#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app users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#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app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downloads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35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65817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3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65817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 of</a:t>
            </a:r>
            <a:r>
              <a:rPr sz="2400" spc="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19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6581775" cy="1644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 of</a:t>
            </a:r>
            <a:r>
              <a:rPr sz="2400" spc="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Convert the given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07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6581775" cy="201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 of</a:t>
            </a:r>
            <a:r>
              <a:rPr sz="2400" spc="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Convert the given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18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6581775" cy="2759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 of</a:t>
            </a:r>
            <a:r>
              <a:rPr sz="2400" spc="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Convert the given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That’s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 of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but: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It’s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units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6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6581775" cy="309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 of</a:t>
            </a:r>
            <a:r>
              <a:rPr sz="2400" spc="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Convert the given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That’s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 of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but:</a:t>
            </a:r>
            <a:endParaRPr sz="2400">
              <a:latin typeface="Arial"/>
              <a:cs typeface="Arial"/>
            </a:endParaRPr>
          </a:p>
          <a:p>
            <a:pPr marL="92710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It’s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units</a:t>
            </a:r>
            <a:endParaRPr sz="240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 back to the original units of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69185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151259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184785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diagram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comparing midterm &amp;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scores</a:t>
            </a: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an oval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correlation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0.75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2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then...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30149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999503"/>
            <a:ext cx="7772400" cy="113764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Least Squares </a:t>
            </a:r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330795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184785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diagram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comparing midterm &amp;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scores</a:t>
            </a: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an oval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correlation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0.75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2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then...</a:t>
            </a:r>
            <a:endParaRPr sz="2200" dirty="0"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90 on the</a:t>
            </a:r>
            <a:r>
              <a:rPr sz="2200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952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364138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184785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diagram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comparing midterm &amp;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scores</a:t>
            </a: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an oval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correlation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0.75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2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then...</a:t>
            </a:r>
            <a:endParaRPr sz="2200" dirty="0"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90 on the</a:t>
            </a:r>
            <a:r>
              <a:rPr sz="2200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The student scored 2 standard deviations above the mean on the midterm. 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8150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446211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184785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diagram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comparing midterm &amp;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scores</a:t>
            </a: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an oval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correlation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0.75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2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then...</a:t>
            </a:r>
            <a:endParaRPr sz="2200" dirty="0"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90 on the</a:t>
            </a:r>
            <a:r>
              <a:rPr sz="2200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The student scored 2 standard deviations above the mean on the midterm. </a:t>
            </a:r>
            <a:r>
              <a:rPr lang="en-US" sz="2200" dirty="0">
                <a:solidFill>
                  <a:srgbClr val="00B050"/>
                </a:solidFill>
                <a:latin typeface="Arial"/>
                <a:cs typeface="Arial"/>
              </a:rPr>
              <a:t>Multiple by the correlation coefficient .75 by 2 SU.</a:t>
            </a: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8773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528285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184785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diagram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comparing midterm &amp;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scores</a:t>
            </a: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an oval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correlation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0.75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2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then...</a:t>
            </a:r>
            <a:endParaRPr sz="2200" dirty="0"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90 on the</a:t>
            </a:r>
            <a:r>
              <a:rPr sz="2200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The student scored 2 standard deviations above the mean on the midterm. </a:t>
            </a:r>
            <a:r>
              <a:rPr lang="en-US" sz="2200" dirty="0">
                <a:solidFill>
                  <a:srgbClr val="00B050"/>
                </a:solidFill>
                <a:latin typeface="Arial"/>
                <a:cs typeface="Arial"/>
              </a:rPr>
              <a:t>Multiple by the correlation coefficient .75 by 2 SU.</a:t>
            </a: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 We predict student would score 1.5 SD above the mean on the final. </a:t>
            </a: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33486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577016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 marR="184785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diagram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comparing midterm &amp;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scores</a:t>
            </a:r>
            <a:r>
              <a:rPr sz="22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has an oval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correlation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0.75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2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then...</a:t>
            </a:r>
            <a:endParaRPr sz="2200" dirty="0"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90 on the</a:t>
            </a:r>
            <a:r>
              <a:rPr sz="2200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The student scored 2 standard deviations above the mean on the midterm. </a:t>
            </a:r>
            <a:r>
              <a:rPr lang="en-US" sz="2200" dirty="0">
                <a:solidFill>
                  <a:srgbClr val="00B050"/>
                </a:solidFill>
                <a:latin typeface="Arial"/>
                <a:cs typeface="Arial"/>
              </a:rPr>
              <a:t>Multiple by the correlation coefficient .75 by 2 SU.</a:t>
            </a: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 We predict student would score 1.5 SD above the mean on the final. </a:t>
            </a:r>
            <a:r>
              <a:rPr lang="en-US" sz="2200" dirty="0">
                <a:solidFill>
                  <a:srgbClr val="00B050"/>
                </a:solidFill>
                <a:latin typeface="Arial"/>
                <a:cs typeface="Arial"/>
              </a:rPr>
              <a:t>Prediction 68.</a:t>
            </a: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71311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24795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60 on the</a:t>
            </a:r>
            <a:r>
              <a:rPr sz="2200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spcBef>
                <a:spcPts val="1095"/>
              </a:spcBef>
            </a:pP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A course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a midterm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200" spc="-5" dirty="0">
                <a:solidFill>
                  <a:srgbClr val="3B7EA1"/>
                </a:solidFill>
                <a:latin typeface="Arial"/>
                <a:cs typeface="Arial"/>
              </a:rPr>
              <a:t>average 70; </a:t>
            </a:r>
            <a:r>
              <a:rPr lang="en-US"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lang="en-US"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lang="en-US" sz="2200" spc="-2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3B7EA1"/>
                </a:solidFill>
                <a:latin typeface="Arial"/>
                <a:cs typeface="Arial"/>
              </a:rPr>
              <a:t>10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) 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a really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hard final (</a:t>
            </a:r>
            <a:r>
              <a:rPr lang="en-US" sz="2200" spc="-5" dirty="0">
                <a:solidFill>
                  <a:srgbClr val="3B7EA1"/>
                </a:solidFill>
                <a:latin typeface="Arial"/>
                <a:cs typeface="Arial"/>
              </a:rPr>
              <a:t>average 50; </a:t>
            </a:r>
            <a:r>
              <a:rPr lang="en-US" sz="2200" dirty="0">
                <a:solidFill>
                  <a:srgbClr val="3B7EA1"/>
                </a:solidFill>
                <a:latin typeface="Arial"/>
                <a:cs typeface="Arial"/>
              </a:rPr>
              <a:t>standard </a:t>
            </a:r>
            <a:r>
              <a:rPr lang="en-US" sz="2200" spc="-5" dirty="0">
                <a:solidFill>
                  <a:srgbClr val="3B7EA1"/>
                </a:solidFill>
                <a:latin typeface="Arial"/>
                <a:cs typeface="Arial"/>
              </a:rPr>
              <a:t>deviation</a:t>
            </a:r>
            <a:r>
              <a:rPr lang="en-US" sz="2200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3B7EA1"/>
                </a:solidFill>
                <a:latin typeface="Arial"/>
                <a:cs typeface="Arial"/>
              </a:rPr>
              <a:t>12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lang="en-US"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4204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7447915" cy="26770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What do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expect the average final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would be for 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students </a:t>
            </a:r>
            <a:r>
              <a:rPr lang="en-US" sz="22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lang="en-US" sz="2200" dirty="0">
                <a:solidFill>
                  <a:srgbClr val="3B3B3B"/>
                </a:solidFill>
                <a:latin typeface="Arial"/>
                <a:cs typeface="Arial"/>
              </a:rPr>
              <a:t>scored </a:t>
            </a:r>
            <a:r>
              <a:rPr sz="2200" spc="-5" dirty="0">
                <a:solidFill>
                  <a:srgbClr val="3B7EA1"/>
                </a:solidFill>
                <a:latin typeface="Arial"/>
                <a:cs typeface="Arial"/>
              </a:rPr>
              <a:t>60 on the</a:t>
            </a:r>
            <a:r>
              <a:rPr sz="2200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7EA1"/>
                </a:solidFill>
                <a:latin typeface="Arial"/>
                <a:cs typeface="Arial"/>
              </a:rPr>
              <a:t>midterm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lang="en-US" sz="22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The student scored 1 standard deviations below the mean on the midterm. </a:t>
            </a:r>
            <a:r>
              <a:rPr lang="en-US" sz="2200" dirty="0">
                <a:solidFill>
                  <a:srgbClr val="00B050"/>
                </a:solidFill>
                <a:latin typeface="Arial"/>
                <a:cs typeface="Arial"/>
              </a:rPr>
              <a:t>Multiple by the correlation coefficient .75 by -1 SU.</a:t>
            </a: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 We predict student would score -.75 SD below the mean on the final. </a:t>
            </a:r>
            <a:r>
              <a:rPr lang="en-US" sz="2200" dirty="0">
                <a:solidFill>
                  <a:srgbClr val="00B050"/>
                </a:solidFill>
                <a:latin typeface="Arial"/>
                <a:cs typeface="Arial"/>
              </a:rPr>
              <a:t>Prediction 42</a:t>
            </a:r>
            <a:r>
              <a:rPr lang="en-US" sz="22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</a:p>
          <a:p>
            <a:pPr marL="12700" marR="464820">
              <a:lnSpc>
                <a:spcPts val="2630"/>
              </a:lnSpc>
              <a:spcBef>
                <a:spcPts val="1190"/>
              </a:spcBef>
            </a:pPr>
            <a:endParaRPr lang="en-US"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18421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935595" cy="210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statement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pairs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ts val="2865"/>
              </a:lnSpc>
              <a:spcBef>
                <a:spcPts val="42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Measured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standard</a:t>
            </a:r>
            <a:r>
              <a:rPr kumimoji="0" sz="2400" b="0" i="1" u="none" strike="noStrike" kern="1200" cap="none" spc="-1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units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Describing the deviation 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(the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 of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x's)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the deviation 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(the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 of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y's)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average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deviates from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less than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deviates from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0176" y="3303950"/>
            <a:ext cx="5183650" cy="67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0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9043"/>
            <a:ext cx="7935595" cy="210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statement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pairs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ts val="2865"/>
              </a:lnSpc>
              <a:spcBef>
                <a:spcPts val="42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Measured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standard</a:t>
            </a:r>
            <a:r>
              <a:rPr kumimoji="0" sz="2400" b="0" i="1" u="none" strike="noStrike" kern="1200" cap="none" spc="-1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units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Describing the deviation 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(the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 of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x's)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41275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the deviation 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(the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 of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y's)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average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deviates from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less than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deviates from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0176" y="3303950"/>
            <a:ext cx="5183650" cy="67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9387" y="3194999"/>
            <a:ext cx="7051040" cy="1110615"/>
            <a:chOff x="169387" y="3194999"/>
            <a:chExt cx="7051040" cy="1110615"/>
          </a:xfrm>
        </p:grpSpPr>
        <p:sp>
          <p:nvSpPr>
            <p:cNvPr id="7" name="object 7"/>
            <p:cNvSpPr/>
            <p:nvPr/>
          </p:nvSpPr>
          <p:spPr>
            <a:xfrm>
              <a:off x="1973800" y="3204524"/>
              <a:ext cx="5236845" cy="1091565"/>
            </a:xfrm>
            <a:custGeom>
              <a:avLst/>
              <a:gdLst/>
              <a:ahLst/>
              <a:cxnLst/>
              <a:rect l="l" t="t" r="r" b="b"/>
              <a:pathLst>
                <a:path w="5236845" h="1091564">
                  <a:moveTo>
                    <a:pt x="0" y="181903"/>
                  </a:moveTo>
                  <a:lnTo>
                    <a:pt x="6497" y="133546"/>
                  </a:lnTo>
                  <a:lnTo>
                    <a:pt x="24835" y="90093"/>
                  </a:lnTo>
                  <a:lnTo>
                    <a:pt x="53278" y="53278"/>
                  </a:lnTo>
                  <a:lnTo>
                    <a:pt x="90093" y="24835"/>
                  </a:lnTo>
                  <a:lnTo>
                    <a:pt x="133546" y="6497"/>
                  </a:lnTo>
                  <a:lnTo>
                    <a:pt x="181903" y="0"/>
                  </a:lnTo>
                  <a:lnTo>
                    <a:pt x="5054595" y="0"/>
                  </a:lnTo>
                  <a:lnTo>
                    <a:pt x="5124207" y="13846"/>
                  </a:lnTo>
                  <a:lnTo>
                    <a:pt x="5183221" y="53278"/>
                  </a:lnTo>
                  <a:lnTo>
                    <a:pt x="5222653" y="112292"/>
                  </a:lnTo>
                  <a:lnTo>
                    <a:pt x="5236499" y="181903"/>
                  </a:lnTo>
                  <a:lnTo>
                    <a:pt x="5236499" y="909496"/>
                  </a:lnTo>
                  <a:lnTo>
                    <a:pt x="5230002" y="957853"/>
                  </a:lnTo>
                  <a:lnTo>
                    <a:pt x="5211664" y="1001306"/>
                  </a:lnTo>
                  <a:lnTo>
                    <a:pt x="5183221" y="1038121"/>
                  </a:lnTo>
                  <a:lnTo>
                    <a:pt x="5146406" y="1066564"/>
                  </a:lnTo>
                  <a:lnTo>
                    <a:pt x="5102953" y="1084902"/>
                  </a:lnTo>
                  <a:lnTo>
                    <a:pt x="5054595" y="1091399"/>
                  </a:lnTo>
                  <a:lnTo>
                    <a:pt x="181903" y="1091399"/>
                  </a:lnTo>
                  <a:lnTo>
                    <a:pt x="133546" y="1084902"/>
                  </a:lnTo>
                  <a:lnTo>
                    <a:pt x="90093" y="1066564"/>
                  </a:lnTo>
                  <a:lnTo>
                    <a:pt x="53278" y="1038121"/>
                  </a:lnTo>
                  <a:lnTo>
                    <a:pt x="24835" y="1001306"/>
                  </a:lnTo>
                  <a:lnTo>
                    <a:pt x="6497" y="957853"/>
                  </a:lnTo>
                  <a:lnTo>
                    <a:pt x="0" y="909496"/>
                  </a:lnTo>
                  <a:lnTo>
                    <a:pt x="0" y="181903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1487999" y="824399"/>
                  </a:move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137399"/>
                  </a:ln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1487999" y="0"/>
                  </a:lnTo>
                  <a:lnTo>
                    <a:pt x="1540580" y="10458"/>
                  </a:lnTo>
                  <a:lnTo>
                    <a:pt x="1585156" y="40243"/>
                  </a:lnTo>
                  <a:lnTo>
                    <a:pt x="1614941" y="8481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4150" y="3338781"/>
              <a:ext cx="1750060" cy="824865"/>
            </a:xfrm>
            <a:custGeom>
              <a:avLst/>
              <a:gdLst/>
              <a:ahLst/>
              <a:cxnLst/>
              <a:rect l="l" t="t" r="r" b="b"/>
              <a:pathLst>
                <a:path w="1750060" h="824864">
                  <a:moveTo>
                    <a:pt x="0" y="137399"/>
                  </a:moveTo>
                  <a:lnTo>
                    <a:pt x="7004" y="93970"/>
                  </a:lnTo>
                  <a:lnTo>
                    <a:pt x="26510" y="56253"/>
                  </a:lnTo>
                  <a:lnTo>
                    <a:pt x="56253" y="26510"/>
                  </a:lnTo>
                  <a:lnTo>
                    <a:pt x="93970" y="7004"/>
                  </a:lnTo>
                  <a:lnTo>
                    <a:pt x="137399" y="0"/>
                  </a:lnTo>
                  <a:lnTo>
                    <a:pt x="948149" y="0"/>
                  </a:lnTo>
                  <a:lnTo>
                    <a:pt x="1354499" y="0"/>
                  </a:lnTo>
                  <a:lnTo>
                    <a:pt x="1487999" y="0"/>
                  </a:lnTo>
                  <a:lnTo>
                    <a:pt x="1514930" y="2664"/>
                  </a:lnTo>
                  <a:lnTo>
                    <a:pt x="1564229" y="23084"/>
                  </a:lnTo>
                  <a:lnTo>
                    <a:pt x="1602315" y="61170"/>
                  </a:lnTo>
                  <a:lnTo>
                    <a:pt x="1622735" y="110469"/>
                  </a:lnTo>
                  <a:lnTo>
                    <a:pt x="1625399" y="137399"/>
                  </a:lnTo>
                  <a:lnTo>
                    <a:pt x="1749580" y="220600"/>
                  </a:lnTo>
                  <a:lnTo>
                    <a:pt x="1625399" y="343499"/>
                  </a:lnTo>
                  <a:lnTo>
                    <a:pt x="1625399" y="686999"/>
                  </a:lnTo>
                  <a:lnTo>
                    <a:pt x="1618395" y="730428"/>
                  </a:lnTo>
                  <a:lnTo>
                    <a:pt x="1598889" y="768146"/>
                  </a:lnTo>
                  <a:lnTo>
                    <a:pt x="1569146" y="797889"/>
                  </a:lnTo>
                  <a:lnTo>
                    <a:pt x="1531429" y="817395"/>
                  </a:lnTo>
                  <a:lnTo>
                    <a:pt x="1487999" y="824399"/>
                  </a:lnTo>
                  <a:lnTo>
                    <a:pt x="1354499" y="824399"/>
                  </a:lnTo>
                  <a:lnTo>
                    <a:pt x="948149" y="824399"/>
                  </a:lnTo>
                  <a:lnTo>
                    <a:pt x="137399" y="824399"/>
                  </a:lnTo>
                  <a:lnTo>
                    <a:pt x="93970" y="817395"/>
                  </a:lnTo>
                  <a:lnTo>
                    <a:pt x="56253" y="797889"/>
                  </a:lnTo>
                  <a:lnTo>
                    <a:pt x="26510" y="768146"/>
                  </a:lnTo>
                  <a:lnTo>
                    <a:pt x="7004" y="730428"/>
                  </a:lnTo>
                  <a:lnTo>
                    <a:pt x="0" y="686999"/>
                  </a:lnTo>
                  <a:lnTo>
                    <a:pt x="0" y="343499"/>
                  </a:lnTo>
                  <a:lnTo>
                    <a:pt x="0" y="1373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2021" y="3423322"/>
            <a:ext cx="1309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lvl="0" indent="-40259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  Line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4597" y="3743970"/>
            <a:ext cx="1635125" cy="452755"/>
            <a:chOff x="4144597" y="3743970"/>
            <a:chExt cx="1635125" cy="452755"/>
          </a:xfrm>
        </p:grpSpPr>
        <p:sp>
          <p:nvSpPr>
            <p:cNvPr id="12" name="object 12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677249" y="79170"/>
                  </a:move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close/>
                </a:path>
                <a:path w="1625600" h="443229">
                  <a:moveTo>
                    <a:pt x="1564799" y="442770"/>
                  </a:move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139770"/>
                  </a:ln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1564799" y="79170"/>
                  </a:lnTo>
                  <a:lnTo>
                    <a:pt x="1607650" y="96919"/>
                  </a:lnTo>
                  <a:lnTo>
                    <a:pt x="1625399" y="1397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149360" y="3748733"/>
              <a:ext cx="1625600" cy="443230"/>
            </a:xfrm>
            <a:custGeom>
              <a:avLst/>
              <a:gdLst/>
              <a:ahLst/>
              <a:cxnLst/>
              <a:rect l="l" t="t" r="r" b="b"/>
              <a:pathLst>
                <a:path w="1625600" h="443229">
                  <a:moveTo>
                    <a:pt x="0" y="139770"/>
                  </a:moveTo>
                  <a:lnTo>
                    <a:pt x="4762" y="116181"/>
                  </a:lnTo>
                  <a:lnTo>
                    <a:pt x="17749" y="96919"/>
                  </a:lnTo>
                  <a:lnTo>
                    <a:pt x="37011" y="83932"/>
                  </a:lnTo>
                  <a:lnTo>
                    <a:pt x="60599" y="79170"/>
                  </a:lnTo>
                  <a:lnTo>
                    <a:pt x="270899" y="79170"/>
                  </a:lnTo>
                  <a:lnTo>
                    <a:pt x="469496" y="0"/>
                  </a:lnTo>
                  <a:lnTo>
                    <a:pt x="677249" y="79170"/>
                  </a:lnTo>
                  <a:lnTo>
                    <a:pt x="1564799" y="79170"/>
                  </a:lnTo>
                  <a:lnTo>
                    <a:pt x="1576677" y="80345"/>
                  </a:lnTo>
                  <a:lnTo>
                    <a:pt x="1615218" y="106149"/>
                  </a:lnTo>
                  <a:lnTo>
                    <a:pt x="1625399" y="139770"/>
                  </a:lnTo>
                  <a:lnTo>
                    <a:pt x="1625399" y="230670"/>
                  </a:lnTo>
                  <a:lnTo>
                    <a:pt x="1625399" y="382170"/>
                  </a:lnTo>
                  <a:lnTo>
                    <a:pt x="1620637" y="405758"/>
                  </a:lnTo>
                  <a:lnTo>
                    <a:pt x="1607650" y="425020"/>
                  </a:lnTo>
                  <a:lnTo>
                    <a:pt x="1588388" y="438008"/>
                  </a:lnTo>
                  <a:lnTo>
                    <a:pt x="1564799" y="442770"/>
                  </a:lnTo>
                  <a:lnTo>
                    <a:pt x="677249" y="442770"/>
                  </a:lnTo>
                  <a:lnTo>
                    <a:pt x="270899" y="442770"/>
                  </a:lnTo>
                  <a:lnTo>
                    <a:pt x="60599" y="442770"/>
                  </a:lnTo>
                  <a:lnTo>
                    <a:pt x="37011" y="438008"/>
                  </a:lnTo>
                  <a:lnTo>
                    <a:pt x="17749" y="425020"/>
                  </a:lnTo>
                  <a:lnTo>
                    <a:pt x="4762" y="405758"/>
                  </a:lnTo>
                  <a:lnTo>
                    <a:pt x="0" y="382170"/>
                  </a:lnTo>
                  <a:lnTo>
                    <a:pt x="0" y="230670"/>
                  </a:lnTo>
                  <a:lnTo>
                    <a:pt x="0" y="13977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8431" y="383444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Correlation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5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Slope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spc="-5" dirty="0"/>
              <a:t>Intercept</a:t>
            </a:r>
          </a:p>
        </p:txBody>
      </p:sp>
      <p:sp>
        <p:nvSpPr>
          <p:cNvPr id="3" name="object 3"/>
          <p:cNvSpPr/>
          <p:nvPr/>
        </p:nvSpPr>
        <p:spPr>
          <a:xfrm>
            <a:off x="687626" y="2480749"/>
            <a:ext cx="8034844" cy="1168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2926" y="1519282"/>
            <a:ext cx="512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810" algn="l"/>
                <a:tab pos="2255520" algn="l"/>
                <a:tab pos="3594735" algn="l"/>
                <a:tab pos="3940810" algn="l"/>
              </a:tabLst>
            </a:pPr>
            <a:r>
              <a:rPr sz="2400" spc="-5" dirty="0">
                <a:latin typeface="Arial"/>
                <a:cs typeface="Arial"/>
              </a:rPr>
              <a:t>estimat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	</a:t>
            </a:r>
            <a:r>
              <a:rPr sz="2400" dirty="0">
                <a:latin typeface="Arial"/>
                <a:cs typeface="Arial"/>
              </a:rPr>
              <a:t>=	slope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	</a:t>
            </a:r>
            <a:r>
              <a:rPr sz="2400" dirty="0">
                <a:latin typeface="Arial"/>
                <a:cs typeface="Arial"/>
              </a:rPr>
              <a:t>+	</a:t>
            </a:r>
            <a:r>
              <a:rPr sz="2400" spc="-5" dirty="0">
                <a:latin typeface="Arial"/>
                <a:cs typeface="Arial"/>
              </a:rPr>
              <a:t>intercept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275" y="394442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4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Weekly Announcements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3316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Assignment: Lab 09: Regression</a:t>
            </a:r>
          </a:p>
          <a:p>
            <a:pPr marL="571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D2L Quizzes complete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All Grades will be posted on Friday – Check!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Wrong format assignments graded Later</a:t>
            </a: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42707"/>
            <a:ext cx="4303395" cy="37223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3683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only on the graph,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true?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Explain.</a:t>
            </a:r>
            <a:endParaRPr sz="2400" dirty="0">
              <a:latin typeface="Arial"/>
              <a:cs typeface="Arial"/>
            </a:endParaRPr>
          </a:p>
          <a:p>
            <a:pPr marL="469900" marR="5080" indent="-419734">
              <a:lnSpc>
                <a:spcPct val="114599"/>
              </a:lnSpc>
              <a:spcBef>
                <a:spcPts val="635"/>
              </a:spcBef>
              <a:buClr>
                <a:srgbClr val="C4820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Going to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college causes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people to</a:t>
            </a:r>
            <a:r>
              <a:rPr sz="18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get  higher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incomes.</a:t>
            </a:r>
            <a:endParaRPr sz="1800" dirty="0">
              <a:latin typeface="Arial"/>
              <a:cs typeface="Arial"/>
            </a:endParaRPr>
          </a:p>
          <a:p>
            <a:pPr marL="469900" marR="346075" indent="-419734">
              <a:lnSpc>
                <a:spcPct val="114599"/>
              </a:lnSpc>
              <a:spcBef>
                <a:spcPts val="375"/>
              </a:spcBef>
              <a:buClr>
                <a:srgbClr val="C4820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For any district, having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more  college-educated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people live</a:t>
            </a:r>
            <a:r>
              <a:rPr sz="18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there 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causes median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incomes to</a:t>
            </a:r>
            <a:r>
              <a:rPr sz="18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rise.</a:t>
            </a:r>
            <a:endParaRPr sz="1800" dirty="0">
              <a:latin typeface="Arial"/>
              <a:cs typeface="Arial"/>
            </a:endParaRPr>
          </a:p>
          <a:p>
            <a:pPr marL="469900" marR="459105" indent="-419734">
              <a:lnSpc>
                <a:spcPct val="114599"/>
              </a:lnSpc>
              <a:buClr>
                <a:srgbClr val="C4820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For any district, having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higher 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median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income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causes more  college-educated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people to</a:t>
            </a:r>
            <a:r>
              <a:rPr sz="18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move 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there.</a:t>
            </a:r>
            <a:r>
              <a:rPr lang="en-US" sz="1800" spc="-5" dirty="0">
                <a:solidFill>
                  <a:srgbClr val="3B3B3B"/>
                </a:solidFill>
                <a:latin typeface="Arial"/>
                <a:cs typeface="Arial"/>
              </a:rPr>
              <a:t>  </a:t>
            </a:r>
            <a:r>
              <a:rPr lang="en-US" sz="1800" spc="-5" dirty="0">
                <a:solidFill>
                  <a:srgbClr val="00B0F0"/>
                </a:solidFill>
                <a:latin typeface="Arial"/>
                <a:cs typeface="Arial"/>
              </a:rPr>
              <a:t>(Demo)</a:t>
            </a:r>
            <a:endParaRPr sz="18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7990" y="867273"/>
            <a:ext cx="3594100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487170" marR="5080" indent="-147510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Arial"/>
                <a:cs typeface="Arial"/>
              </a:rPr>
              <a:t>USA Congressional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Districts,  2016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493" y="2240540"/>
            <a:ext cx="314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Least</a:t>
            </a:r>
            <a:r>
              <a:rPr spc="-90" dirty="0"/>
              <a:t> </a:t>
            </a:r>
            <a:r>
              <a:rPr spc="-5" dirty="0"/>
              <a:t>Squares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679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772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679055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Typically,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 are positive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56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679055" cy="161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Typically,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 are positive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 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4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679055" cy="3100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Typically,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 are positive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 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square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eliminate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cancellation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errors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root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fix 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root mean square error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dirty="0" err="1">
                <a:solidFill>
                  <a:srgbClr val="3B3B3B"/>
                </a:solidFill>
                <a:latin typeface="Arial"/>
                <a:cs typeface="Arial"/>
              </a:rPr>
              <a:t>rmse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2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679055" cy="359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−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Typically,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 are positive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 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square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eliminate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cancellation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errors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root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fix 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root mean square error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(rmse)</a:t>
            </a:r>
            <a:endParaRPr sz="2400" dirty="0">
              <a:latin typeface="Arial"/>
              <a:cs typeface="Arial"/>
            </a:endParaRPr>
          </a:p>
          <a:p>
            <a:pPr marL="346075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0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0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Least Squares</a:t>
            </a:r>
            <a:r>
              <a:rPr spc="-90" dirty="0"/>
              <a:t> </a:t>
            </a:r>
            <a:r>
              <a:rPr spc="-5" dirty="0"/>
              <a:t>Line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0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Least Squares</a:t>
            </a:r>
            <a:r>
              <a:rPr spc="-90" dirty="0"/>
              <a:t> </a:t>
            </a:r>
            <a:r>
              <a:rPr spc="-5" dirty="0"/>
              <a:t>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4724" y="1032383"/>
            <a:ext cx="7708900" cy="13849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63500" indent="-412750">
              <a:lnSpc>
                <a:spcPts val="2850"/>
              </a:lnSpc>
              <a:spcBef>
                <a:spcPts val="2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/>
              <a:t>Minimizes </a:t>
            </a:r>
            <a:r>
              <a:rPr spc="-5" dirty="0"/>
              <a:t>the </a:t>
            </a:r>
            <a:r>
              <a:rPr dirty="0"/>
              <a:t>root mean squared </a:t>
            </a:r>
            <a:r>
              <a:rPr spc="-5" dirty="0"/>
              <a:t>error </a:t>
            </a:r>
            <a:r>
              <a:rPr dirty="0"/>
              <a:t>(rmse)</a:t>
            </a:r>
            <a:r>
              <a:rPr spc="-120" dirty="0"/>
              <a:t> </a:t>
            </a:r>
            <a:r>
              <a:rPr spc="-5" dirty="0"/>
              <a:t>among  all</a:t>
            </a:r>
            <a:r>
              <a:rPr spc="-10" dirty="0"/>
              <a:t> </a:t>
            </a:r>
            <a:r>
              <a:rPr spc="-5" dirty="0"/>
              <a:t>lines</a:t>
            </a:r>
          </a:p>
          <a:p>
            <a:pPr marL="424815" indent="-412750">
              <a:lnSpc>
                <a:spcPct val="100000"/>
              </a:lnSpc>
              <a:spcBef>
                <a:spcPts val="19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97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4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Weekly Announcements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Practice Final</a:t>
            </a:r>
          </a:p>
          <a:p>
            <a:pPr marL="571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- Wednesday</a:t>
            </a:r>
          </a:p>
          <a:p>
            <a:pPr marL="571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- D2L and small programming part</a:t>
            </a:r>
          </a:p>
          <a:p>
            <a:pPr marL="571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- Topic list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Final 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- May 3</a:t>
            </a:r>
            <a:r>
              <a:rPr lang="en-US" sz="2400" spc="-5" baseline="30000" dirty="0">
                <a:solidFill>
                  <a:srgbClr val="3B3B3B"/>
                </a:solidFill>
                <a:latin typeface="Arial"/>
                <a:cs typeface="Arial"/>
              </a:rPr>
              <a:t>st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- 5</a:t>
            </a:r>
            <a:r>
              <a:rPr lang="en-US" sz="2400" spc="-5" baseline="30000" dirty="0">
                <a:solidFill>
                  <a:srgbClr val="3B3B3B"/>
                </a:solidFill>
                <a:latin typeface="Arial"/>
                <a:cs typeface="Arial"/>
              </a:rPr>
              <a:t>rd</a:t>
            </a: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baseline="30000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- Only Online</a:t>
            </a: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endParaRPr sz="3200" dirty="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876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0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Least Squares</a:t>
            </a:r>
            <a:r>
              <a:rPr spc="-90" dirty="0"/>
              <a:t> </a:t>
            </a:r>
            <a:r>
              <a:rPr spc="-5" dirty="0"/>
              <a:t>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4724" y="1032383"/>
            <a:ext cx="7708900" cy="199798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63500" indent="-412750">
              <a:lnSpc>
                <a:spcPts val="2850"/>
              </a:lnSpc>
              <a:spcBef>
                <a:spcPts val="2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/>
              <a:t>Minimizes </a:t>
            </a:r>
            <a:r>
              <a:rPr spc="-5" dirty="0"/>
              <a:t>the </a:t>
            </a:r>
            <a:r>
              <a:rPr dirty="0"/>
              <a:t>root mean squared </a:t>
            </a:r>
            <a:r>
              <a:rPr spc="-5" dirty="0"/>
              <a:t>error </a:t>
            </a:r>
            <a:r>
              <a:rPr dirty="0"/>
              <a:t>(rmse)</a:t>
            </a:r>
            <a:r>
              <a:rPr spc="-120" dirty="0"/>
              <a:t> </a:t>
            </a:r>
            <a:r>
              <a:rPr spc="-5" dirty="0"/>
              <a:t>among  all</a:t>
            </a:r>
            <a:r>
              <a:rPr spc="-10" dirty="0"/>
              <a:t> </a:t>
            </a:r>
            <a:r>
              <a:rPr spc="-5" dirty="0"/>
              <a:t>lines</a:t>
            </a:r>
          </a:p>
          <a:p>
            <a:pPr marL="424815" indent="-412750">
              <a:lnSpc>
                <a:spcPct val="100000"/>
              </a:lnSpc>
              <a:spcBef>
                <a:spcPts val="19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pc="-5" dirty="0"/>
          </a:p>
          <a:p>
            <a:pPr marL="424815" indent="-412750">
              <a:lnSpc>
                <a:spcPct val="100000"/>
              </a:lnSpc>
              <a:spcBef>
                <a:spcPts val="19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Names: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1924" y="3356483"/>
            <a:ext cx="291084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latin typeface="Arial"/>
                <a:cs typeface="Arial"/>
              </a:rPr>
              <a:t>“Best </a:t>
            </a:r>
            <a:r>
              <a:rPr sz="2400" spc="-5" dirty="0">
                <a:latin typeface="Arial"/>
                <a:cs typeface="Arial"/>
              </a:rPr>
              <a:t>fit”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Least </a:t>
            </a:r>
            <a:r>
              <a:rPr sz="2400" dirty="0">
                <a:latin typeface="Arial"/>
                <a:cs typeface="Arial"/>
              </a:rPr>
              <a:t>squares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Regression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5600" y="39049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7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Numerical</a:t>
            </a:r>
            <a:r>
              <a:rPr spc="-90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92607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minimization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approximate but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effective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Lots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learning uses numerical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minimization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function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mse(a, b)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returns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estimation  using the 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“estimate = </a:t>
            </a:r>
            <a:r>
              <a:rPr sz="2400" spc="1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i="1" spc="15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b”,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4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minimize(mse)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returns array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[a</a:t>
            </a:r>
            <a:r>
              <a:rPr sz="2400" spc="-5" dirty="0">
                <a:solidFill>
                  <a:srgbClr val="0000FF"/>
                </a:solidFill>
                <a:latin typeface="MS PGothic"/>
                <a:cs typeface="MS PGothic"/>
              </a:rPr>
              <a:t>₀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00FF"/>
                </a:solidFill>
                <a:latin typeface="MS PGothic"/>
                <a:cs typeface="MS PGothic"/>
              </a:rPr>
              <a:t>₀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  <a:p>
            <a:pPr marL="882015" marR="14605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MS PGothic"/>
                <a:cs typeface="MS PGothic"/>
              </a:rPr>
              <a:t>₀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00FF"/>
                </a:solidFill>
                <a:latin typeface="MS PGothic"/>
                <a:cs typeface="MS PGothic"/>
              </a:rPr>
              <a:t>₀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intercept of the line that 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minimizes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among lines with arbitrary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arbitrary intercept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(that </a:t>
            </a:r>
            <a:r>
              <a:rPr sz="2400" spc="-5" dirty="0">
                <a:latin typeface="Arial"/>
                <a:cs typeface="Arial"/>
              </a:rPr>
              <a:t>is, among all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lines)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742" y="2240540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18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0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Examples: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75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10120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Goal: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Examples: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 </a:t>
            </a:r>
            <a:r>
              <a:rPr lang="en-US" sz="2400" i="1" spc="-5" dirty="0" err="1">
                <a:solidFill>
                  <a:srgbClr val="3B3B3B"/>
                </a:solidFill>
                <a:latin typeface="Arial"/>
                <a:cs typeface="Arial"/>
              </a:rPr>
              <a:t>ethereum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 volatility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using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previous bitcoin volatility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00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2635</Words>
  <Application>Microsoft Office PowerPoint</Application>
  <PresentationFormat>On-screen Show (16:9)</PresentationFormat>
  <Paragraphs>319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MS PGothic</vt:lpstr>
      <vt:lpstr>-apple-system</vt:lpstr>
      <vt:lpstr>Arial</vt:lpstr>
      <vt:lpstr>Calibri</vt:lpstr>
      <vt:lpstr>Courier New</vt:lpstr>
      <vt:lpstr>Open Sans</vt:lpstr>
      <vt:lpstr>Office Theme</vt:lpstr>
      <vt:lpstr>1_Office Theme</vt:lpstr>
      <vt:lpstr>PowerPoint Presentation</vt:lpstr>
      <vt:lpstr>Least Squares </vt:lpstr>
      <vt:lpstr>Weekly Announcements </vt:lpstr>
      <vt:lpstr>Weekly Announcements </vt:lpstr>
      <vt:lpstr>Linear Regression</vt:lpstr>
      <vt:lpstr>Prediction</vt:lpstr>
      <vt:lpstr>Prediction</vt:lpstr>
      <vt:lpstr>Prediction</vt:lpstr>
      <vt:lpstr>Prediction</vt:lpstr>
      <vt:lpstr>Prediction</vt:lpstr>
      <vt:lpstr>Prediction</vt:lpstr>
      <vt:lpstr>Regression Estimate</vt:lpstr>
      <vt:lpstr>Regression Estimate</vt:lpstr>
      <vt:lpstr>Regression Estimate</vt:lpstr>
      <vt:lpstr>Regression Estimate</vt:lpstr>
      <vt:lpstr>Regression Estimate</vt:lpstr>
      <vt:lpstr>Regression Estimate</vt:lpstr>
      <vt:lpstr>Discussion Question</vt:lpstr>
      <vt:lpstr>Discussion Question</vt:lpstr>
      <vt:lpstr>Discussion Question</vt:lpstr>
      <vt:lpstr>Discussion Question</vt:lpstr>
      <vt:lpstr>Discussion Question</vt:lpstr>
      <vt:lpstr>Discussion Question</vt:lpstr>
      <vt:lpstr>Discussion Question</vt:lpstr>
      <vt:lpstr>Discussion Question</vt:lpstr>
      <vt:lpstr>Discussion Question</vt:lpstr>
      <vt:lpstr>Linear Regression</vt:lpstr>
      <vt:lpstr>Linear Regression</vt:lpstr>
      <vt:lpstr>Slope and Intercept</vt:lpstr>
      <vt:lpstr>Discussion Question</vt:lpstr>
      <vt:lpstr>Least Squares</vt:lpstr>
      <vt:lpstr>Error in Estimation</vt:lpstr>
      <vt:lpstr>Error in Estimation</vt:lpstr>
      <vt:lpstr>Error in Estimation</vt:lpstr>
      <vt:lpstr>Error in Estimation</vt:lpstr>
      <vt:lpstr>Error in Estimation</vt:lpstr>
      <vt:lpstr>Error in Estimation</vt:lpstr>
      <vt:lpstr>Least Squares Line</vt:lpstr>
      <vt:lpstr>Least Squares Line</vt:lpstr>
      <vt:lpstr>Least Squares Line</vt:lpstr>
      <vt:lpstr>Numerical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Bergschneider</cp:lastModifiedBy>
  <cp:revision>28</cp:revision>
  <dcterms:created xsi:type="dcterms:W3CDTF">2021-01-19T19:04:16Z</dcterms:created>
  <dcterms:modified xsi:type="dcterms:W3CDTF">2021-04-27T17:51:17Z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