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0" r:id="rId4"/>
    <p:sldId id="277" r:id="rId5"/>
    <p:sldId id="279" r:id="rId6"/>
    <p:sldId id="278" r:id="rId7"/>
    <p:sldId id="259" r:id="rId8"/>
    <p:sldId id="261" r:id="rId9"/>
    <p:sldId id="281" r:id="rId10"/>
    <p:sldId id="284" r:id="rId11"/>
    <p:sldId id="283" r:id="rId12"/>
    <p:sldId id="282" r:id="rId13"/>
    <p:sldId id="262" r:id="rId14"/>
    <p:sldId id="263" r:id="rId15"/>
    <p:sldId id="264" r:id="rId16"/>
    <p:sldId id="265" r:id="rId17"/>
    <p:sldId id="266" r:id="rId18"/>
    <p:sldId id="267" r:id="rId19"/>
    <p:sldId id="285" r:id="rId20"/>
    <p:sldId id="286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655" autoAdjust="0"/>
  </p:normalViewPr>
  <p:slideViewPr>
    <p:cSldViewPr>
      <p:cViewPr varScale="1">
        <p:scale>
          <a:sx n="71" d="100"/>
          <a:sy n="71" d="100"/>
        </p:scale>
        <p:origin x="178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6BA-BF82-4A55-9B21-736321A00E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0027A-294A-40D4-9C50-7D7B0DA8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We </a:t>
            </a:r>
            <a:r>
              <a:rPr lang="en-US" dirty="0" err="1"/>
              <a:t>ve</a:t>
            </a:r>
            <a:r>
              <a:rPr lang="en-US" dirty="0"/>
              <a:t> seen a few different ways to predict values : liner regression, nearest neighbor </a:t>
            </a:r>
            <a:r>
              <a:rPr lang="en-US" dirty="0" err="1"/>
              <a:t>predicton</a:t>
            </a:r>
            <a:r>
              <a:rPr lang="en-US" dirty="0"/>
              <a:t>, and numerical </a:t>
            </a:r>
            <a:r>
              <a:rPr lang="en-US" dirty="0" err="1"/>
              <a:t>optimatization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2. Sometimes we choose a certain method based on the patterns we see in the data. </a:t>
            </a:r>
          </a:p>
          <a:p>
            <a:pPr marL="0" indent="0">
              <a:buNone/>
            </a:pPr>
            <a:r>
              <a:rPr lang="en-US" dirty="0"/>
              <a:t>3. Today we are going to check whether we chose the correct pattern using residuals!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0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each data point in our set we have a residual </a:t>
            </a:r>
          </a:p>
          <a:p>
            <a:pPr marL="228600" indent="-228600">
              <a:buAutoNum type="arabicPeriod"/>
            </a:pPr>
            <a:r>
              <a:rPr lang="en-US" dirty="0"/>
              <a:t>And </a:t>
            </a:r>
            <a:r>
              <a:rPr lang="en-US" dirty="0" err="1"/>
              <a:t>Residuls</a:t>
            </a:r>
            <a:r>
              <a:rPr lang="en-US" dirty="0"/>
              <a:t> are the vertical distances of the points from the regression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compute the residual take the difference between the </a:t>
            </a:r>
            <a:r>
              <a:rPr lang="en-US" dirty="0" err="1"/>
              <a:t>observedvalue</a:t>
            </a:r>
            <a:r>
              <a:rPr lang="en-US" dirty="0"/>
              <a:t> of y and the predicted value of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value of Residuals can be positive or negative like errors</a:t>
            </a:r>
          </a:p>
          <a:p>
            <a:pPr marL="228600" indent="-228600">
              <a:buAutoNum type="arabicPeriod"/>
            </a:pPr>
            <a:r>
              <a:rPr lang="en-US" dirty="0"/>
              <a:t>If it is positive then the actual value is larger then prediction</a:t>
            </a:r>
          </a:p>
          <a:p>
            <a:pPr marL="228600" indent="-228600">
              <a:buAutoNum type="arabicPeriod"/>
            </a:pPr>
            <a:r>
              <a:rPr lang="en-US" dirty="0"/>
              <a:t>If it is negative then the actual value is smaller then prediction </a:t>
            </a:r>
          </a:p>
          <a:p>
            <a:pPr marL="228600" indent="-228600">
              <a:buAutoNum type="arabicPeriod"/>
            </a:pPr>
            <a:r>
              <a:rPr lang="en-US" dirty="0"/>
              <a:t>Lets look at an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6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question that we are looking at is : How do you know when to use a linear regression?</a:t>
            </a:r>
          </a:p>
          <a:p>
            <a:pPr marL="228600" indent="-228600">
              <a:buAutoNum type="arabicPeriod"/>
            </a:pPr>
            <a:r>
              <a:rPr lang="en-US" dirty="0"/>
              <a:t>Most of the time we can eyeball it but we want to be more exact.</a:t>
            </a:r>
          </a:p>
          <a:p>
            <a:pPr marL="228600" indent="-228600">
              <a:buAutoNum type="arabicPeriod"/>
            </a:pPr>
            <a:r>
              <a:rPr lang="en-US" dirty="0"/>
              <a:t>So one way is that you first can </a:t>
            </a:r>
            <a:r>
              <a:rPr lang="en-US" dirty="0" err="1"/>
              <a:t>kinda</a:t>
            </a:r>
            <a:r>
              <a:rPr lang="en-US" dirty="0"/>
              <a:t> of see if the </a:t>
            </a:r>
            <a:r>
              <a:rPr lang="en-US" dirty="0" err="1"/>
              <a:t>asscoation</a:t>
            </a:r>
            <a:r>
              <a:rPr lang="en-US" dirty="0"/>
              <a:t> is linear or not but finding the regression line</a:t>
            </a:r>
          </a:p>
          <a:p>
            <a:pPr marL="228600" indent="-228600">
              <a:buAutoNum type="arabicPeriod"/>
            </a:pPr>
            <a:r>
              <a:rPr lang="en-US" dirty="0"/>
              <a:t>Then afterwards you can use residuals to see if the data was linear or not.</a:t>
            </a:r>
          </a:p>
          <a:p>
            <a:pPr marL="228600" indent="-228600">
              <a:buAutoNum type="arabicPeriod"/>
            </a:pPr>
            <a:r>
              <a:rPr lang="en-US" dirty="0"/>
              <a:t>If The data is not linear then apply another method like NNP or Numerical </a:t>
            </a:r>
            <a:r>
              <a:rPr lang="en-US" dirty="0" err="1"/>
              <a:t>optimatization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Lets look at another example of using a Data Set of </a:t>
            </a:r>
            <a:r>
              <a:rPr lang="en-US" dirty="0" err="1"/>
              <a:t>Uinversity</a:t>
            </a:r>
            <a:r>
              <a:rPr lang="en-US" dirty="0"/>
              <a:t> of Florida</a:t>
            </a:r>
          </a:p>
          <a:p>
            <a:pPr marL="228600" indent="-228600">
              <a:buAutoNum type="arabicPeriod"/>
            </a:pPr>
            <a:r>
              <a:rPr lang="en-US" dirty="0"/>
              <a:t>They were studying the length of these sea mammals as a predictor of height</a:t>
            </a:r>
          </a:p>
          <a:p>
            <a:pPr marL="228600" indent="-228600">
              <a:buAutoNum type="arabicPeriod"/>
            </a:pPr>
            <a:r>
              <a:rPr lang="en-US" dirty="0"/>
              <a:t>We want to check if this is a linear relation or nor!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9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one way to check if the data has a linear association it to use residuals</a:t>
            </a:r>
          </a:p>
          <a:p>
            <a:pPr marL="228600" indent="-228600">
              <a:buAutoNum type="arabicPeriod"/>
            </a:pPr>
            <a:r>
              <a:rPr lang="en-US" dirty="0"/>
              <a:t>If the data is linear then the residuals vs the x values should be a </a:t>
            </a:r>
            <a:r>
              <a:rPr lang="en-US" dirty="0" err="1"/>
              <a:t>unassocatied</a:t>
            </a:r>
            <a:r>
              <a:rPr lang="en-US" dirty="0"/>
              <a:t> blob</a:t>
            </a:r>
          </a:p>
          <a:p>
            <a:pPr marL="228600" indent="-228600">
              <a:buAutoNum type="arabicPeriod"/>
            </a:pPr>
            <a:r>
              <a:rPr lang="en-US" dirty="0" err="1"/>
              <a:t>Ithere</a:t>
            </a:r>
            <a:r>
              <a:rPr lang="en-US" dirty="0"/>
              <a:t>  is no relation between the x values and the errors.</a:t>
            </a:r>
          </a:p>
          <a:p>
            <a:pPr marL="228600" indent="-228600">
              <a:buAutoNum type="arabicPeriod"/>
            </a:pPr>
            <a:r>
              <a:rPr lang="en-US" dirty="0"/>
              <a:t>If the </a:t>
            </a:r>
            <a:r>
              <a:rPr lang="en-US" dirty="0" err="1"/>
              <a:t>residuls</a:t>
            </a:r>
            <a:r>
              <a:rPr lang="en-US" dirty="0"/>
              <a:t> are not a blob this is an indictor that the original data is not 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7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we have a linear regression then the residuals have the following properties</a:t>
            </a:r>
          </a:p>
          <a:p>
            <a:pPr marL="228600" indent="-228600">
              <a:buAutoNum type="arabicPeriod"/>
            </a:pPr>
            <a:r>
              <a:rPr lang="en-US" dirty="0"/>
              <a:t>The mean is zero</a:t>
            </a:r>
          </a:p>
          <a:p>
            <a:pPr marL="228600" indent="-228600">
              <a:buAutoNum type="arabicPeriod"/>
            </a:pPr>
            <a:r>
              <a:rPr lang="en-US" dirty="0"/>
              <a:t>The correlation is zero </a:t>
            </a:r>
          </a:p>
          <a:p>
            <a:pPr marL="228600" indent="-228600">
              <a:buAutoNum type="arabicPeriod"/>
            </a:pPr>
            <a:r>
              <a:rPr lang="en-US" dirty="0"/>
              <a:t>There is no correlation between the residuals and the prediction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0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Suppose we have a regression line</a:t>
            </a:r>
          </a:p>
          <a:p>
            <a:pPr marL="228600" indent="-228600">
              <a:buAutoNum type="arabicPeriod"/>
            </a:pPr>
            <a:r>
              <a:rPr lang="en-US" dirty="0"/>
              <a:t>Suppose we have the average of the residuals were 10</a:t>
            </a:r>
          </a:p>
          <a:p>
            <a:pPr marL="228600" indent="-228600">
              <a:buAutoNum type="arabicPeriod"/>
            </a:pPr>
            <a:r>
              <a:rPr lang="en-US" dirty="0"/>
              <a:t>How would we adjust the line</a:t>
            </a:r>
          </a:p>
          <a:p>
            <a:pPr marL="228600" indent="-228600">
              <a:buAutoNum type="arabicPeriod"/>
            </a:pPr>
            <a:r>
              <a:rPr lang="en-US" dirty="0"/>
              <a:t>We should move it up by ten. Since the residual is positive these means that our average prediction it 10 units away from the center of the prediction</a:t>
            </a:r>
          </a:p>
          <a:p>
            <a:pPr marL="228600" indent="-228600">
              <a:buAutoNum type="arabicPeriod"/>
            </a:pPr>
            <a:r>
              <a:rPr lang="en-US" dirty="0"/>
              <a:t>The average residual is 10 means that we have two many underestimates, so we need to move it up by 10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and the new fit line will have an average of zero</a:t>
            </a:r>
          </a:p>
          <a:p>
            <a:pPr marL="228600" indent="-228600">
              <a:buAutoNum type="arabicPeriod"/>
            </a:pPr>
            <a:r>
              <a:rPr lang="en-US" dirty="0"/>
              <a:t>What if the </a:t>
            </a:r>
            <a:r>
              <a:rPr lang="en-US" dirty="0" err="1"/>
              <a:t>resudlas</a:t>
            </a:r>
            <a:r>
              <a:rPr lang="en-US" dirty="0"/>
              <a:t> are </a:t>
            </a:r>
            <a:r>
              <a:rPr lang="en-US" dirty="0" err="1"/>
              <a:t>pstovely</a:t>
            </a:r>
            <a:r>
              <a:rPr lang="en-US" dirty="0"/>
              <a:t> correlated with x? how doe we adjust our line </a:t>
            </a:r>
          </a:p>
          <a:p>
            <a:pPr marL="228600" indent="-228600">
              <a:buAutoNum type="arabicPeriod"/>
            </a:pPr>
            <a:r>
              <a:rPr lang="en-US" dirty="0"/>
              <a:t>Increase the slope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10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Suppose we have a regression line</a:t>
            </a:r>
          </a:p>
          <a:p>
            <a:pPr marL="228600" indent="-228600">
              <a:buAutoNum type="arabicPeriod"/>
            </a:pPr>
            <a:r>
              <a:rPr lang="en-US" dirty="0"/>
              <a:t>Suppose we have the average of the residuals were 10</a:t>
            </a:r>
          </a:p>
          <a:p>
            <a:pPr marL="228600" indent="-228600">
              <a:buAutoNum type="arabicPeriod"/>
            </a:pPr>
            <a:r>
              <a:rPr lang="en-US" dirty="0"/>
              <a:t>How would we adjust the line</a:t>
            </a:r>
          </a:p>
          <a:p>
            <a:pPr marL="228600" indent="-228600">
              <a:buAutoNum type="arabicPeriod"/>
            </a:pPr>
            <a:r>
              <a:rPr lang="en-US" dirty="0"/>
              <a:t>The average residual is 10 means that we have two many underestimates, so we need to move it up by 10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We should move it up by ten. Since the residual is positive these means that our average prediction it 10 units away from the center of the prediction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if the </a:t>
            </a:r>
            <a:r>
              <a:rPr lang="en-US" dirty="0" err="1"/>
              <a:t>resudlas</a:t>
            </a:r>
            <a:r>
              <a:rPr lang="en-US" dirty="0"/>
              <a:t> are positively correlated with x? how doe we adjust our line </a:t>
            </a:r>
          </a:p>
          <a:p>
            <a:pPr marL="228600" indent="-228600">
              <a:buAutoNum type="arabicPeriod"/>
            </a:pPr>
            <a:r>
              <a:rPr lang="en-US" dirty="0"/>
              <a:t>Increase the slope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2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1. If the residual is positively correlated with x this means that as x grows the residuals grow</a:t>
            </a:r>
          </a:p>
          <a:p>
            <a:pPr marL="228600" indent="-228600">
              <a:buAutoNum type="arabicPeriod"/>
            </a:pPr>
            <a:r>
              <a:rPr lang="en-US" dirty="0"/>
              <a:t>So bigger x values more error</a:t>
            </a:r>
          </a:p>
          <a:p>
            <a:pPr marL="228600" indent="-228600">
              <a:buAutoNum type="arabicPeriod"/>
            </a:pPr>
            <a:r>
              <a:rPr lang="en-US" dirty="0"/>
              <a:t>So we need to adjust the slope by increasing the slope so the errors do not grow as x grows!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Last time we introduced what an errors was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 error is the difference between the actual value and the estimation from our prediction</a:t>
            </a:r>
          </a:p>
          <a:p>
            <a:pPr marL="228600" indent="-228600">
              <a:buAutoNum type="arabicPeriod"/>
            </a:pPr>
            <a:r>
              <a:rPr lang="en-US" dirty="0"/>
              <a:t>Errors can be either positive or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way to measure the rough size of the total error in our prediction is to compute the </a:t>
            </a:r>
            <a:r>
              <a:rPr lang="en-US" dirty="0" err="1"/>
              <a:t>rmse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is the root mean square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compute this we take the square of the errors</a:t>
            </a:r>
          </a:p>
          <a:p>
            <a:pPr marL="228600" indent="-228600">
              <a:buAutoNum type="arabicPeriod"/>
            </a:pPr>
            <a:r>
              <a:rPr lang="en-US" dirty="0"/>
              <a:t>Then average the squares and take the square root </a:t>
            </a:r>
          </a:p>
          <a:p>
            <a:pPr marL="228600" indent="-228600">
              <a:buAutoNum type="arabicPeriod"/>
            </a:pPr>
            <a:r>
              <a:rPr lang="en-US" dirty="0"/>
              <a:t>This gives a measure of big your errors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Therefore this gives us a measure of how good our regression line is for making a </a:t>
            </a:r>
            <a:r>
              <a:rPr lang="en-US" dirty="0" err="1"/>
              <a:t>predicton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So the RMSE  tells us how good our predictions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have discussed liner regression and nearest neighbor predict to find predictions.  </a:t>
            </a:r>
          </a:p>
          <a:p>
            <a:pPr marL="228600" indent="-228600">
              <a:buAutoNum type="arabicPeriod"/>
            </a:pPr>
            <a:r>
              <a:rPr lang="en-US" dirty="0"/>
              <a:t>Lets explore a third way!</a:t>
            </a:r>
          </a:p>
          <a:p>
            <a:pPr marL="228600" indent="-228600">
              <a:buAutoNum type="arabicPeriod"/>
            </a:pPr>
            <a:r>
              <a:rPr lang="en-US" dirty="0"/>
              <a:t>The idea is that we could try many different regression lines and find the </a:t>
            </a:r>
            <a:r>
              <a:rPr lang="en-US" dirty="0" err="1"/>
              <a:t>the</a:t>
            </a:r>
            <a:r>
              <a:rPr lang="en-US" dirty="0"/>
              <a:t> one with the lowest </a:t>
            </a:r>
            <a:r>
              <a:rPr lang="en-US" dirty="0" err="1"/>
              <a:t>rmse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And so we could experimentally find the best fit line. </a:t>
            </a:r>
          </a:p>
          <a:p>
            <a:pPr marL="228600" indent="-228600">
              <a:buAutoNum type="arabicPeriod"/>
            </a:pPr>
            <a:r>
              <a:rPr lang="en-US" dirty="0"/>
              <a:t>This can be done using numerical optimization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So if we had this function </a:t>
            </a:r>
            <a:r>
              <a:rPr lang="en-US" dirty="0" err="1"/>
              <a:t>nmse</a:t>
            </a:r>
            <a:r>
              <a:rPr lang="en-US" dirty="0"/>
              <a:t> that returns the mean root </a:t>
            </a:r>
            <a:r>
              <a:rPr lang="en-US" dirty="0" err="1"/>
              <a:t>sqare</a:t>
            </a:r>
            <a:r>
              <a:rPr lang="en-US" dirty="0"/>
              <a:t> error then we could plug a lot of different combinations </a:t>
            </a:r>
          </a:p>
          <a:p>
            <a:r>
              <a:rPr lang="en-US" dirty="0"/>
              <a:t>2. We could then just find the pair that minimizes the error, this would give us an approximation of the line of best fit.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When we use linear regression the standard word for error is called residual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0027A-294A-40D4-9C50-7D7B0DA866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1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66700" y="904125"/>
            <a:ext cx="5096099" cy="382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9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724" y="1033398"/>
            <a:ext cx="799455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EF6EC-3928-4D68-AD23-8FA0E0E4B15A}"/>
              </a:ext>
            </a:extLst>
          </p:cNvPr>
          <p:cNvSpPr/>
          <p:nvPr/>
        </p:nvSpPr>
        <p:spPr>
          <a:xfrm>
            <a:off x="6248400" y="3811543"/>
            <a:ext cx="22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3E9E-F0F6-4D4D-A3D7-CDE2516C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999503"/>
            <a:ext cx="7772400" cy="113764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Residuals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424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18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739380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70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18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739380" cy="163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residual corresponding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each point 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i="1" spc="10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2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18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739380" cy="163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residual corresponding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each point 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i="1" spc="10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50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18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739380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residual corresponding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each point 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i="1" spc="10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endParaRPr sz="24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  <a:spcBef>
                <a:spcPts val="42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observed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regression estimate of</a:t>
            </a:r>
            <a:r>
              <a:rPr sz="240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observed </a:t>
            </a:r>
            <a:r>
              <a:rPr sz="2400" dirty="0">
                <a:latin typeface="Arial"/>
                <a:cs typeface="Arial"/>
              </a:rPr>
              <a:t>y - </a:t>
            </a:r>
            <a:r>
              <a:rPr sz="2400" spc="-5" dirty="0">
                <a:latin typeface="Arial"/>
                <a:cs typeface="Arial"/>
              </a:rPr>
              <a:t>height of </a:t>
            </a:r>
            <a:r>
              <a:rPr sz="2400" dirty="0">
                <a:latin typeface="Arial"/>
                <a:cs typeface="Arial"/>
              </a:rPr>
              <a:t>regression </a:t>
            </a:r>
            <a:r>
              <a:rPr sz="2400" spc="-5" dirty="0">
                <a:latin typeface="Arial"/>
                <a:cs typeface="Arial"/>
              </a:rPr>
              <a:t>line 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= vertical </a:t>
            </a:r>
            <a:r>
              <a:rPr sz="2400" spc="-5" dirty="0">
                <a:latin typeface="Arial"/>
                <a:cs typeface="Arial"/>
              </a:rPr>
              <a:t>distance between the point and the best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3425825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068" y="2240540"/>
            <a:ext cx="5231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</a:t>
            </a:r>
            <a:r>
              <a:rPr spc="-90" dirty="0"/>
              <a:t> </a:t>
            </a:r>
            <a:r>
              <a:rPr spc="-5" dirty="0"/>
              <a:t>Diagnostics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1"/>
            <a:ext cx="4157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Example:</a:t>
            </a:r>
            <a:r>
              <a:rPr sz="3600" b="1" spc="-9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Dugongs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5574" y="42650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18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Residual</a:t>
            </a:r>
            <a:r>
              <a:rPr spc="-90" dirty="0"/>
              <a:t> </a:t>
            </a:r>
            <a:r>
              <a:rPr spc="-5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883793"/>
            <a:ext cx="8080375" cy="29591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diagram of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residuals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17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Should look like an unassociated blob for linear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relations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17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will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patterns for non-linear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relations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17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check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whether linear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appropriate</a:t>
            </a:r>
            <a:endParaRPr sz="2400" dirty="0">
              <a:latin typeface="Arial"/>
              <a:cs typeface="Arial"/>
            </a:endParaRPr>
          </a:p>
          <a:p>
            <a:pPr marL="469900" marR="257810" indent="-412750">
              <a:lnSpc>
                <a:spcPts val="2850"/>
              </a:lnSpc>
              <a:spcBef>
                <a:spcPts val="129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Look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curves,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trends,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changes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spread,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outliers,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 any other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patterns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6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Properties </a:t>
            </a:r>
            <a:r>
              <a:rPr spc="-5" dirty="0"/>
              <a:t>of</a:t>
            </a:r>
            <a:r>
              <a:rPr spc="-100" dirty="0"/>
              <a:t> </a:t>
            </a:r>
            <a:r>
              <a:rPr spc="-5" dirty="0"/>
              <a:t>residuals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801609" cy="27109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Residuals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linear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 </a:t>
            </a:r>
            <a:r>
              <a:rPr sz="2400" b="1" spc="-5" dirty="0">
                <a:solidFill>
                  <a:srgbClr val="3368FC"/>
                </a:solidFill>
                <a:latin typeface="Arial"/>
                <a:cs typeface="Arial"/>
              </a:rPr>
              <a:t>always</a:t>
            </a:r>
            <a:r>
              <a:rPr sz="2400" b="1" spc="-10" dirty="0">
                <a:solidFill>
                  <a:srgbClr val="3368F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Zero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</a:t>
            </a:r>
            <a:endParaRPr sz="2400" dirty="0">
              <a:latin typeface="Arial"/>
              <a:cs typeface="Arial"/>
            </a:endParaRPr>
          </a:p>
          <a:p>
            <a:pPr marL="1339215" lvl="2" indent="-412750">
              <a:lnSpc>
                <a:spcPts val="2850"/>
              </a:lnSpc>
              <a:buClr>
                <a:srgbClr val="C4820D"/>
              </a:buClr>
              <a:buChar char="■"/>
              <a:tabLst>
                <a:tab pos="1339215" algn="l"/>
                <a:tab pos="13398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(so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rmse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SD of</a:t>
            </a:r>
            <a:r>
              <a:rPr sz="2400" b="1" spc="-3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residuals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Zero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correlation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Zero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correlation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 fitted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○"/>
            </a:pPr>
            <a:endParaRPr sz="3200" dirty="0">
              <a:latin typeface="Arial"/>
              <a:cs typeface="Arial"/>
            </a:endParaRPr>
          </a:p>
          <a:p>
            <a:pPr marL="3415665">
              <a:lnSpc>
                <a:spcPts val="2705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2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89622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would we adjust 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line…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residual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were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10?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</a:pP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2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89622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would we adjust 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line…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residual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were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10?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</a:pP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The average residual is 10. Two many underestimates. Move up the line by 10 so that the average residual is 0. 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21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9793" y="2240540"/>
            <a:ext cx="4617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spc="-5" dirty="0"/>
              <a:t>Residuals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2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896225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would we adjust 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regression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line…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residuals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were positively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correlated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lang="en-US"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x?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</a:pPr>
            <a:r>
              <a:rPr lang="en-US" sz="2000" dirty="0"/>
              <a:t>If the residual is positively correlated with x this means that as x grows the residuals grow. We need to adjust the slope so that as x increases the residuals do not change. Increase the slope! 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36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416249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67043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actual value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2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6704330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actual value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Some errors are positive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6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6704330" cy="161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actual value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Some errors are positive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 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5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0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6704330" cy="307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actual value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Some errors are positive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9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 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square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errors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eliminate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cancellation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take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mean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squared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take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square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root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fix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root mean square error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(rmse)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Numerical</a:t>
            </a:r>
            <a:r>
              <a:rPr spc="-90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926070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minimization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approximate but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effective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Lots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learning uses numerical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minimization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function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mse(a, b)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returns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estimation  using the 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“estimate = </a:t>
            </a:r>
            <a:r>
              <a:rPr sz="2400" spc="1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i="1" spc="15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b”,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4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minimize(mse)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returns array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[a</a:t>
            </a:r>
            <a:r>
              <a:rPr sz="2400" spc="-5" dirty="0">
                <a:solidFill>
                  <a:srgbClr val="0000FF"/>
                </a:solidFill>
                <a:latin typeface="MS PGothic"/>
                <a:cs typeface="MS PGothic"/>
              </a:rPr>
              <a:t>₀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00FF"/>
                </a:solidFill>
                <a:latin typeface="MS PGothic"/>
                <a:cs typeface="MS PGothic"/>
              </a:rPr>
              <a:t>₀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  <a:p>
            <a:pPr marL="882015" marR="14605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Font typeface="Arial"/>
              <a:buChar char="○"/>
              <a:tabLst>
                <a:tab pos="967105" algn="l"/>
                <a:tab pos="96774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MS PGothic"/>
                <a:cs typeface="MS PGothic"/>
              </a:rPr>
              <a:t>₀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00FF"/>
                </a:solidFill>
                <a:latin typeface="MS PGothic"/>
                <a:cs typeface="MS PGothic"/>
              </a:rPr>
              <a:t>₀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intercept of the line that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minimizes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among lines with arbitrary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slope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arbitrary intercept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(that </a:t>
            </a:r>
            <a:r>
              <a:rPr sz="2400" spc="-5" dirty="0">
                <a:latin typeface="Arial"/>
                <a:cs typeface="Arial"/>
              </a:rPr>
              <a:t>is, among all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lines)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18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124468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1352</Words>
  <Application>Microsoft Office PowerPoint</Application>
  <PresentationFormat>On-screen Show (16:9)</PresentationFormat>
  <Paragraphs>163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MS PGothic</vt:lpstr>
      <vt:lpstr>Arial</vt:lpstr>
      <vt:lpstr>Calibri</vt:lpstr>
      <vt:lpstr>Courier New</vt:lpstr>
      <vt:lpstr>Open Sans</vt:lpstr>
      <vt:lpstr>Office Theme</vt:lpstr>
      <vt:lpstr>Residuals and Linear Regression</vt:lpstr>
      <vt:lpstr>Errors and Residuals</vt:lpstr>
      <vt:lpstr>Error in Estimation</vt:lpstr>
      <vt:lpstr>Error in Estimation</vt:lpstr>
      <vt:lpstr>Error in Estimation</vt:lpstr>
      <vt:lpstr>Error in Estimation</vt:lpstr>
      <vt:lpstr>Error in Estimation</vt:lpstr>
      <vt:lpstr>Numerical Optimization</vt:lpstr>
      <vt:lpstr>Residuals</vt:lpstr>
      <vt:lpstr>Residuals</vt:lpstr>
      <vt:lpstr>Residuals</vt:lpstr>
      <vt:lpstr>Residuals</vt:lpstr>
      <vt:lpstr>Residuals</vt:lpstr>
      <vt:lpstr>Regression Diagnostics</vt:lpstr>
      <vt:lpstr>PowerPoint Presentation</vt:lpstr>
      <vt:lpstr>Residual Plot</vt:lpstr>
      <vt:lpstr>Properties of residuals</vt:lpstr>
      <vt:lpstr>Discussion Questions</vt:lpstr>
      <vt:lpstr>Discussion Questions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roadmap</dc:title>
  <cp:lastModifiedBy>John Bergschneider</cp:lastModifiedBy>
  <cp:revision>17</cp:revision>
  <dcterms:created xsi:type="dcterms:W3CDTF">2021-01-19T19:13:34Z</dcterms:created>
  <dcterms:modified xsi:type="dcterms:W3CDTF">2021-04-28T14:35:02Z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