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72" r:id="rId4"/>
    <p:sldId id="273" r:id="rId5"/>
    <p:sldId id="289" r:id="rId6"/>
    <p:sldId id="287" r:id="rId7"/>
    <p:sldId id="274" r:id="rId8"/>
    <p:sldId id="290" r:id="rId9"/>
    <p:sldId id="288" r:id="rId10"/>
    <p:sldId id="262" r:id="rId11"/>
    <p:sldId id="291" r:id="rId12"/>
    <p:sldId id="292" r:id="rId13"/>
    <p:sldId id="263" r:id="rId14"/>
    <p:sldId id="264" r:id="rId15"/>
    <p:sldId id="294" r:id="rId16"/>
    <p:sldId id="293" r:id="rId17"/>
    <p:sldId id="296" r:id="rId18"/>
    <p:sldId id="304" r:id="rId19"/>
    <p:sldId id="305" r:id="rId20"/>
    <p:sldId id="265" r:id="rId21"/>
    <p:sldId id="266" r:id="rId22"/>
    <p:sldId id="297" r:id="rId23"/>
    <p:sldId id="298" r:id="rId24"/>
    <p:sldId id="267" r:id="rId25"/>
    <p:sldId id="299" r:id="rId26"/>
    <p:sldId id="300" r:id="rId27"/>
    <p:sldId id="268" r:id="rId28"/>
    <p:sldId id="269" r:id="rId29"/>
    <p:sldId id="302" r:id="rId30"/>
    <p:sldId id="303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>
      <p:cViewPr varScale="1">
        <p:scale>
          <a:sx n="123" d="100"/>
          <a:sy n="123" d="100"/>
        </p:scale>
        <p:origin x="110" y="2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91C9-3760-4B85-8CCA-F90D7BE4951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59FA-E442-4CFC-BECF-129495E4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5581" y="2240540"/>
            <a:ext cx="13128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2415641"/>
            <a:ext cx="814578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4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Data Types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39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789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 printed using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scientific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notation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</p:spTree>
    <p:extLst>
      <p:ext uri="{BB962C8B-B14F-4D97-AF65-F5344CB8AC3E}">
        <p14:creationId xmlns:p14="http://schemas.microsoft.com/office/powerpoint/2010/main" val="40385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3398"/>
            <a:ext cx="4241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Python has two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</a:t>
            </a:r>
            <a:r>
              <a:rPr sz="22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096" y="1362328"/>
            <a:ext cx="135445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35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025" y="1362328"/>
            <a:ext cx="4987925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integer of any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number with an optional fractional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part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43379"/>
            <a:ext cx="767651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0110">
              <a:lnSpc>
                <a:spcPct val="116500"/>
              </a:lnSpc>
              <a:spcBef>
                <a:spcPts val="100"/>
              </a:spcBef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r>
              <a:rPr sz="2200" b="1" spc="-7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never has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decimal point;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3B3B3B"/>
                </a:solidFill>
                <a:latin typeface="Arial"/>
                <a:cs typeface="Arial"/>
              </a:rPr>
              <a:t>float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always does 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float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 printed using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scientific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notation  Three limitations of float</a:t>
            </a:r>
            <a:r>
              <a:rPr sz="2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values: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size (but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limit is</a:t>
            </a:r>
            <a:r>
              <a:rPr sz="22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huge)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5"/>
              </a:lnSpc>
              <a:spcBef>
                <a:spcPts val="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They have limited precision of 15-16 decimal</a:t>
            </a:r>
            <a:r>
              <a:rPr sz="22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places</a:t>
            </a:r>
            <a:endParaRPr sz="2200" dirty="0">
              <a:latin typeface="Arial"/>
              <a:cs typeface="Arial"/>
            </a:endParaRPr>
          </a:p>
          <a:p>
            <a:pPr marL="469900" indent="-397510">
              <a:lnSpc>
                <a:spcPts val="263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After arithmetic, the final few decimal places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wrong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/>
              <a:t>Floats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864F4F7-D2D6-4E11-8A39-C3362A89D76A}"/>
              </a:ext>
            </a:extLst>
          </p:cNvPr>
          <p:cNvSpPr txBox="1"/>
          <p:nvPr/>
        </p:nvSpPr>
        <p:spPr>
          <a:xfrm>
            <a:off x="7685722" y="4403979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813" y="2240540"/>
            <a:ext cx="159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144783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256095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0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3334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27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Text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33343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string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snippet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text of any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'a'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'word'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can be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sentences. Here's the</a:t>
            </a:r>
            <a:r>
              <a:rPr sz="2000" spc="-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second!"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consisting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86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String Methods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1635063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String_name.upper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</a:t>
            </a:r>
            <a:r>
              <a:rPr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can!"</a:t>
            </a:r>
            <a:r>
              <a:rPr lang="en-US"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.upper</a:t>
            </a: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() -&gt; “THERE CAN!”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000" spc="-5" dirty="0">
              <a:solidFill>
                <a:srgbClr val="3B3B3B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44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String Methods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8047990" cy="225061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String_name.upper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</a:t>
            </a:r>
            <a:r>
              <a:rPr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can!"</a:t>
            </a:r>
            <a:r>
              <a:rPr lang="en-US"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.upper</a:t>
            </a: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() -&gt; “THERE CAN!”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dirty="0" err="1">
                <a:solidFill>
                  <a:srgbClr val="3B3B3B"/>
                </a:solidFill>
                <a:latin typeface="Arial"/>
                <a:cs typeface="Arial"/>
              </a:rPr>
              <a:t>tring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_name.replace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(s1,s2)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"there </a:t>
            </a:r>
            <a:r>
              <a:rPr lang="en-US"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can!".replace</a:t>
            </a: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(‘</a:t>
            </a:r>
            <a:r>
              <a:rPr lang="en-US" sz="2000" spc="-5" dirty="0" err="1">
                <a:solidFill>
                  <a:srgbClr val="3B3B3B"/>
                </a:solidFill>
                <a:latin typeface="Courier New"/>
                <a:cs typeface="Courier New"/>
              </a:rPr>
              <a:t>there’,’cannoli</a:t>
            </a: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’) -&gt; “cannoli can!”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7836679-A4BC-433B-8D9E-185335AFAAD2}"/>
              </a:ext>
            </a:extLst>
          </p:cNvPr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7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Review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87103"/>
            <a:ext cx="6495415" cy="36887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Assume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run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following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'4'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z =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'5.6'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What's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source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error in each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example?</a:t>
            </a:r>
            <a:endParaRPr sz="2400" dirty="0">
              <a:latin typeface="Arial"/>
              <a:cs typeface="Arial"/>
            </a:endParaRPr>
          </a:p>
          <a:p>
            <a:pPr marL="927100" indent="-594995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x +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50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str(x) </a:t>
            </a: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int(y)</a:t>
            </a:r>
            <a:endParaRPr sz="2400" dirty="0">
              <a:latin typeface="Courier New"/>
              <a:cs typeface="Courier New"/>
            </a:endParaRPr>
          </a:p>
          <a:p>
            <a:pPr marL="927100" indent="-594995">
              <a:lnSpc>
                <a:spcPts val="2865"/>
              </a:lnSpc>
              <a:buClr>
                <a:srgbClr val="C4820D"/>
              </a:buClr>
              <a:buAutoNum type="alphaUcPeriod"/>
              <a:tabLst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Courier New"/>
                <a:cs typeface="Courier New"/>
              </a:rPr>
              <a:t>y +</a:t>
            </a:r>
            <a:r>
              <a:rPr sz="24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float(z)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581" y="2240540"/>
            <a:ext cx="131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3B7EA1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ypes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018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0225" y="2415641"/>
            <a:ext cx="8145780" cy="114005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The </a:t>
            </a:r>
            <a:r>
              <a:rPr sz="2000" spc="-5" dirty="0">
                <a:latin typeface="Courier New"/>
                <a:cs typeface="Courier New"/>
              </a:rPr>
              <a:t>type</a:t>
            </a:r>
            <a:r>
              <a:rPr sz="2000" spc="-590" dirty="0">
                <a:latin typeface="Courier New"/>
                <a:cs typeface="Courier New"/>
              </a:rPr>
              <a:t> </a:t>
            </a:r>
            <a:r>
              <a:rPr spc="-5" dirty="0"/>
              <a:t>function </a:t>
            </a:r>
            <a:r>
              <a:rPr dirty="0"/>
              <a:t>can </a:t>
            </a:r>
            <a:r>
              <a:rPr spc="-5" dirty="0"/>
              <a:t>tell </a:t>
            </a:r>
            <a:r>
              <a:rPr dirty="0"/>
              <a:t>you </a:t>
            </a:r>
            <a:r>
              <a:rPr spc="-5" dirty="0"/>
              <a:t>the type of </a:t>
            </a:r>
            <a:r>
              <a:rPr dirty="0"/>
              <a:t>a value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9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2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Every </a:t>
            </a:r>
            <a:r>
              <a:rPr spc="-5" dirty="0"/>
              <a:t>value </a:t>
            </a:r>
            <a:r>
              <a:rPr spc="-10" dirty="0"/>
              <a:t>has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360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We’ve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5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524000"/>
            <a:ext cx="43694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int:</a:t>
            </a:r>
            <a:r>
              <a:rPr sz="2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float:</a:t>
            </a:r>
            <a:r>
              <a:rPr sz="2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str: 'Red fish, blue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fish'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5" dirty="0"/>
              <a:t>The </a:t>
            </a:r>
            <a:r>
              <a:rPr sz="2000" spc="-5" dirty="0">
                <a:latin typeface="Courier New"/>
                <a:cs typeface="Courier New"/>
              </a:rPr>
              <a:t>type</a:t>
            </a:r>
            <a:r>
              <a:rPr sz="2000" spc="-590" dirty="0">
                <a:latin typeface="Courier New"/>
                <a:cs typeface="Courier New"/>
              </a:rPr>
              <a:t> </a:t>
            </a:r>
            <a:r>
              <a:rPr spc="-5" dirty="0"/>
              <a:t>function </a:t>
            </a:r>
            <a:r>
              <a:rPr dirty="0"/>
              <a:t>can </a:t>
            </a:r>
            <a:r>
              <a:rPr spc="-5" dirty="0"/>
              <a:t>tell </a:t>
            </a:r>
            <a:r>
              <a:rPr dirty="0"/>
              <a:t>you </a:t>
            </a:r>
            <a:r>
              <a:rPr spc="-5" dirty="0"/>
              <a:t>the type of </a:t>
            </a:r>
            <a:r>
              <a:rPr dirty="0"/>
              <a:t>a value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type(2)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type(2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An </a:t>
            </a:r>
            <a:r>
              <a:rPr spc="-10" dirty="0"/>
              <a:t>expression’s </a:t>
            </a:r>
            <a:r>
              <a:rPr dirty="0"/>
              <a:t>“type” </a:t>
            </a:r>
            <a:r>
              <a:rPr spc="-5" dirty="0"/>
              <a:t>is based on its </a:t>
            </a:r>
            <a:r>
              <a:rPr dirty="0"/>
              <a:t>value, </a:t>
            </a:r>
            <a:r>
              <a:rPr spc="-5" dirty="0"/>
              <a:t>not how it</a:t>
            </a:r>
            <a:r>
              <a:rPr spc="-50" dirty="0"/>
              <a:t> </a:t>
            </a:r>
            <a:r>
              <a:rPr spc="-5" dirty="0"/>
              <a:t>looks</a:t>
            </a: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type(x)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093" y="1438464"/>
            <a:ext cx="5131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builtin_function_or_method:</a:t>
            </a:r>
            <a:r>
              <a:rPr sz="2000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abs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093" y="1743265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144783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225318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8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15466"/>
            <a:ext cx="7927340" cy="34563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Strings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ts val="2385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int('12')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ts val="2385"/>
              </a:lnSpc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float('1.2')</a:t>
            </a:r>
            <a:endParaRPr sz="2000" dirty="0">
              <a:latin typeface="Courier New"/>
              <a:cs typeface="Courier New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trike="sngStrike" dirty="0">
                <a:solidFill>
                  <a:srgbClr val="C4820D"/>
                </a:solidFill>
                <a:latin typeface="Arial"/>
                <a:cs typeface="Arial"/>
              </a:rPr>
              <a:t>	</a:t>
            </a:r>
            <a:r>
              <a:rPr sz="2000" strike="sngStrike" spc="-5" dirty="0">
                <a:solidFill>
                  <a:srgbClr val="3B3B3B"/>
                </a:solidFill>
                <a:latin typeface="Courier New"/>
                <a:cs typeface="Courier New"/>
              </a:rPr>
              <a:t>float('one point two')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Not </a:t>
            </a:r>
            <a:r>
              <a:rPr sz="2000" strike="noStrike" dirty="0">
                <a:solidFill>
                  <a:srgbClr val="3B3B3B"/>
                </a:solidFill>
                <a:latin typeface="Courier New"/>
                <a:cs typeface="Courier New"/>
              </a:rPr>
              <a:t>a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good</a:t>
            </a:r>
            <a:r>
              <a:rPr sz="2000" strike="noStrike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trike="noStrike" spc="-5" dirty="0">
                <a:solidFill>
                  <a:srgbClr val="3B3B3B"/>
                </a:solidFill>
                <a:latin typeface="Courier New"/>
                <a:cs typeface="Courier New"/>
              </a:rPr>
              <a:t>idea!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515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str(5)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other numeric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894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float(1)</a:t>
            </a:r>
            <a:endParaRPr sz="20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int(1.2) </a:t>
            </a:r>
            <a:r>
              <a:rPr sz="2000" dirty="0">
                <a:solidFill>
                  <a:srgbClr val="3B3B3B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DANGER: loses</a:t>
            </a:r>
            <a:r>
              <a:rPr sz="2000" spc="-3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Courier New"/>
                <a:cs typeface="Courier New"/>
              </a:rPr>
              <a:t>information!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9F5221-C379-480F-BF7F-ED9BC6DFE49C}"/>
              </a:ext>
            </a:extLst>
          </p:cNvPr>
          <p:cNvSpPr txBox="1"/>
          <p:nvPr/>
        </p:nvSpPr>
        <p:spPr>
          <a:xfrm>
            <a:off x="4050982" y="4400550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190750"/>
            <a:ext cx="40899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Comparisons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373F9-1CA3-494C-A0DC-B31FB9AC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7" t="35185" r="26666" b="20665"/>
          <a:stretch/>
        </p:blipFill>
        <p:spPr>
          <a:xfrm>
            <a:off x="838200" y="1047750"/>
            <a:ext cx="7315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operators +,-,*,/, **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Assign values to a name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Call functions min, max, abs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Select columns of a table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Sort columns of a table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Filter rows of a table by a condition  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032" y="209550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3 Checklist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88224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Booleans</a:t>
            </a:r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B9B57-1A9E-42CA-BEFE-84AE1E4F628E}"/>
              </a:ext>
            </a:extLst>
          </p:cNvPr>
          <p:cNvSpPr txBox="1"/>
          <p:nvPr/>
        </p:nvSpPr>
        <p:spPr>
          <a:xfrm>
            <a:off x="609600" y="971550"/>
            <a:ext cx="7810500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Boolean represents True or False value.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515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True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False</a:t>
            </a: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endParaRPr lang="en-US" sz="2000" spc="-5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Every comparison that is made results in a bool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515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r>
              <a:rPr lang="en-US" sz="2000" spc="-5" dirty="0">
                <a:solidFill>
                  <a:srgbClr val="3B3B3B"/>
                </a:solidFill>
                <a:latin typeface="Courier New"/>
                <a:cs typeface="Courier New"/>
              </a:rPr>
              <a:t>3 &gt; 10 -&gt; False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69900" marR="0" lvl="0" indent="-38227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‘hello’ != ‘hi’ -&gt; True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957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82559"/>
            <a:ext cx="8004175" cy="29785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94640" lvl="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lang="en-US"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t.select</a:t>
            </a: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(label)</a:t>
            </a:r>
            <a:r>
              <a:rPr lang="en-US"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new table with just the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lang="en-US"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24815" marR="598805" lvl="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lang="en-US"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t.drop</a:t>
            </a: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(label)</a:t>
            </a:r>
            <a:r>
              <a:rPr lang="en-US" sz="2000"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new table in which the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specified columns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omitted</a:t>
            </a:r>
            <a:endParaRPr lang="en-US" sz="2000" b="1" spc="-63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424815" marR="2946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t.sort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(label)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with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sorted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specified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</a:t>
            </a:r>
            <a:endParaRPr sz="2400" dirty="0">
              <a:latin typeface="Arial"/>
              <a:cs typeface="Arial"/>
            </a:endParaRPr>
          </a:p>
          <a:p>
            <a:pPr marL="424815" marR="46164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t.where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(label, condition)</a:t>
            </a:r>
            <a:r>
              <a:rPr sz="2000" b="1" spc="-6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constructs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table  with just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condition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395559-6C0F-4D07-A25A-146AFDAE5B0E}"/>
              </a:ext>
            </a:extLst>
          </p:cNvPr>
          <p:cNvSpPr txBox="1"/>
          <p:nvPr/>
        </p:nvSpPr>
        <p:spPr>
          <a:xfrm>
            <a:off x="4051275" y="41847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3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8" y="2240540"/>
            <a:ext cx="3365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Overview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74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9196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 8/31 – 5 PM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Graded Questions : </a:t>
            </a:r>
            <a:r>
              <a:rPr lang="en-US" sz="2400" dirty="0">
                <a:latin typeface="Arial"/>
                <a:cs typeface="Arial"/>
              </a:rPr>
              <a:t>3.1.2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, 3.3.1, 3.3.2, 4.1.1, 5.1, 5.1.1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1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9/3 – 5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 2.1,2.1.1, 2.2, 3.1-3.3, 4.1-4.3, 5.1-5.4, 7.1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Tuesday: 8/31 – Covers Chapter 3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3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9/2 – Covers Chapter 4 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16805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int/floats 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strings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bools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comparisons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Checklist – Chapter 4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3163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38555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strings, integers, floats, 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booleans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use the string methods: 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s.upper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s.replace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(s1,s2), str(),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concatention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Make comparisons between numerical values and strings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Be able to use the type functions:</a:t>
            </a:r>
            <a:b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	type(),str(),int(),float()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4 Checklist - Programming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374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39" y="2240540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Numbers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1124</Words>
  <Application>Microsoft Office PowerPoint</Application>
  <PresentationFormat>On-screen Show (16:9)</PresentationFormat>
  <Paragraphs>189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Lecture 4</vt:lpstr>
      <vt:lpstr>PowerPoint Presentation</vt:lpstr>
      <vt:lpstr>Lecture 3 Checklist </vt:lpstr>
      <vt:lpstr>Review: Table Operations</vt:lpstr>
      <vt:lpstr>PowerPoint Presentation</vt:lpstr>
      <vt:lpstr>Class Checklist</vt:lpstr>
      <vt:lpstr>Lecture 4 Checklist – Chapter 4 </vt:lpstr>
      <vt:lpstr>Lecture 4 Checklist - Programming </vt:lpstr>
      <vt:lpstr>PowerPoint Presentation</vt:lpstr>
      <vt:lpstr>Ints and Floats</vt:lpstr>
      <vt:lpstr>Ints and Floats</vt:lpstr>
      <vt:lpstr>Ints and Floats</vt:lpstr>
      <vt:lpstr>PowerPoint Presentation</vt:lpstr>
      <vt:lpstr>Text and Strings</vt:lpstr>
      <vt:lpstr>Text and Strings</vt:lpstr>
      <vt:lpstr>Text and Strings</vt:lpstr>
      <vt:lpstr>Text and Strings</vt:lpstr>
      <vt:lpstr>String Methods</vt:lpstr>
      <vt:lpstr>String Methods</vt:lpstr>
      <vt:lpstr>Discussion Question</vt:lpstr>
      <vt:lpstr>PowerPoint Presentation</vt:lpstr>
      <vt:lpstr>Every value has a type</vt:lpstr>
      <vt:lpstr>Every value has a type</vt:lpstr>
      <vt:lpstr>Every value has a type</vt:lpstr>
      <vt:lpstr>Conversions</vt:lpstr>
      <vt:lpstr>Conversions</vt:lpstr>
      <vt:lpstr>Conversions</vt:lpstr>
      <vt:lpstr>Comparisons</vt:lpstr>
      <vt:lpstr>Conversions</vt:lpstr>
      <vt:lpstr>Booleans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Table Operations</dc:title>
  <cp:lastModifiedBy>John Bergschneider</cp:lastModifiedBy>
  <cp:revision>9</cp:revision>
  <dcterms:created xsi:type="dcterms:W3CDTF">2021-01-13T20:43:25Z</dcterms:created>
  <dcterms:modified xsi:type="dcterms:W3CDTF">2021-08-30T21:46:14Z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