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3" r:id="rId3"/>
    <p:sldId id="262" r:id="rId4"/>
    <p:sldId id="271" r:id="rId5"/>
    <p:sldId id="264" r:id="rId6"/>
    <p:sldId id="267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napToGrid="0">
      <p:cViewPr>
        <p:scale>
          <a:sx n="140" d="100"/>
          <a:sy n="140" d="100"/>
        </p:scale>
        <p:origin x="15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2016. 7. 17.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2016. 7. 17.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2016. 7. 17.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2016. 7. 17.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2016. 7. 17.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2016. 7. 17.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2016. 7. 17.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2016. 7. 17.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162550" y="2363321"/>
            <a:ext cx="5539306" cy="2400703"/>
          </a:xfrm>
        </p:spPr>
        <p:txBody>
          <a:bodyPr/>
          <a:lstStyle/>
          <a:p>
            <a:r>
              <a:rPr lang="en-US" altLang="ko-KR" sz="4800" dirty="0" smtClean="0">
                <a:solidFill>
                  <a:srgbClr val="496F74"/>
                </a:solidFill>
              </a:rPr>
              <a:t>Unified</a:t>
            </a:r>
          </a:p>
          <a:p>
            <a:r>
              <a:rPr lang="en-US" altLang="ko-KR" sz="4800" dirty="0" smtClean="0">
                <a:solidFill>
                  <a:srgbClr val="496F74"/>
                </a:solidFill>
              </a:rPr>
              <a:t>Modeling</a:t>
            </a:r>
          </a:p>
          <a:p>
            <a:r>
              <a:rPr lang="en-US" altLang="ko-KR" sz="4800" dirty="0" smtClean="0">
                <a:solidFill>
                  <a:srgbClr val="496F74"/>
                </a:solidFill>
              </a:rPr>
              <a:t>Language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162550" y="1716455"/>
            <a:ext cx="3759667" cy="503076"/>
          </a:xfrm>
        </p:spPr>
        <p:txBody>
          <a:bodyPr/>
          <a:lstStyle/>
          <a:p>
            <a:r>
              <a:rPr lang="en-US" altLang="ko-KR" sz="2400" dirty="0" smtClean="0">
                <a:solidFill>
                  <a:srgbClr val="EC745B"/>
                </a:solidFill>
              </a:rPr>
              <a:t>Coffee Beans </a:t>
            </a:r>
            <a:r>
              <a:rPr lang="en-US" altLang="ko-KR" dirty="0" smtClean="0">
                <a:solidFill>
                  <a:srgbClr val="EC745B"/>
                </a:solidFill>
              </a:rPr>
              <a:t>Project</a:t>
            </a:r>
            <a:endParaRPr lang="ko-KR" altLang="en-US" sz="2400" dirty="0">
              <a:solidFill>
                <a:srgbClr val="EC7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385900" y="2724464"/>
            <a:ext cx="5992540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</a:t>
            </a:r>
            <a:r>
              <a:rPr lang="ko-KR" altLang="en-US" sz="7200" dirty="0" smtClean="0">
                <a:solidFill>
                  <a:srgbClr val="496F74"/>
                </a:solidFill>
              </a:rPr>
              <a:t> </a:t>
            </a:r>
            <a:r>
              <a:rPr lang="en-US" altLang="ko-KR" sz="7200" dirty="0" smtClean="0">
                <a:solidFill>
                  <a:srgbClr val="496F74"/>
                </a:solidFill>
              </a:rPr>
              <a:t>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</a:rPr>
              <a:t>목차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2616" y="1572768"/>
            <a:ext cx="210312" cy="210312"/>
          </a:xfrm>
          <a:prstGeom prst="rect">
            <a:avLst/>
          </a:prstGeom>
          <a:solidFill>
            <a:srgbClr val="EC745B"/>
          </a:solidFill>
          <a:ln>
            <a:solidFill>
              <a:srgbClr val="EC7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63240" y="1489096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UML</a:t>
            </a:r>
            <a:endParaRPr kumimoji="1"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2642616" y="2209784"/>
            <a:ext cx="210312" cy="210312"/>
          </a:xfrm>
          <a:prstGeom prst="rect">
            <a:avLst/>
          </a:prstGeom>
          <a:solidFill>
            <a:srgbClr val="EC745B"/>
          </a:solidFill>
          <a:ln>
            <a:solidFill>
              <a:srgbClr val="EC7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63240" y="2114885"/>
            <a:ext cx="267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/>
              <a:t>다이어그램 종류</a:t>
            </a:r>
            <a:endParaRPr kumimoji="1"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2642616" y="2846800"/>
            <a:ext cx="210312" cy="210312"/>
          </a:xfrm>
          <a:prstGeom prst="rect">
            <a:avLst/>
          </a:prstGeom>
          <a:solidFill>
            <a:srgbClr val="EC745B"/>
          </a:solidFill>
          <a:ln>
            <a:solidFill>
              <a:srgbClr val="EC7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63240" y="2751901"/>
            <a:ext cx="267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/>
              <a:t>클래스 다이어그램</a:t>
            </a:r>
            <a:endParaRPr kumimoji="1"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2642616" y="3483816"/>
            <a:ext cx="210312" cy="210312"/>
          </a:xfrm>
          <a:prstGeom prst="rect">
            <a:avLst/>
          </a:prstGeom>
          <a:solidFill>
            <a:srgbClr val="EC745B"/>
          </a:solidFill>
          <a:ln>
            <a:solidFill>
              <a:srgbClr val="EC7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63240" y="3389112"/>
            <a:ext cx="298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/>
              <a:t>시퀀스 다이어그램</a:t>
            </a:r>
            <a:endParaRPr kumimoji="1"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2642616" y="4120832"/>
            <a:ext cx="210312" cy="210312"/>
          </a:xfrm>
          <a:prstGeom prst="rect">
            <a:avLst/>
          </a:prstGeom>
          <a:solidFill>
            <a:srgbClr val="EC745B"/>
          </a:solidFill>
          <a:ln>
            <a:solidFill>
              <a:srgbClr val="EC7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63240" y="4025933"/>
            <a:ext cx="226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/>
              <a:t>객체 다이어그램</a:t>
            </a:r>
            <a:endParaRPr kumimoji="1"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2642616" y="4757848"/>
            <a:ext cx="210312" cy="210312"/>
          </a:xfrm>
          <a:prstGeom prst="rect">
            <a:avLst/>
          </a:prstGeom>
          <a:solidFill>
            <a:srgbClr val="EC745B"/>
          </a:solidFill>
          <a:ln>
            <a:solidFill>
              <a:srgbClr val="EC7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63240" y="4662754"/>
            <a:ext cx="226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/>
              <a:t>상태 다이어그램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153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UML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318729"/>
            <a:ext cx="8872900" cy="4844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개념을 다이어그램으로 그리기 위해 사용하는 시각적인 표기법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설계에 대한 토론에 편리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9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</a:rPr>
              <a:t>다이어그램 종류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318729"/>
            <a:ext cx="8872900" cy="4844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다이어그램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시퀀스 다이어그램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 다이어그램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아이어그램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</a:rPr>
              <a:t>클래스 다이어그램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99857"/>
            <a:ext cx="8653444" cy="522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클래스 간 의존관계 표기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멤버 변수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멤버 함수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상속관계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참조관계</a:t>
            </a:r>
            <a:endParaRPr lang="en-US" altLang="ko-KR" sz="1400" dirty="0" smtClean="0"/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Interface, Enumeration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등과의 관계 표기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변수와 함수를 나타낼 필요는 없음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178856" y="3475844"/>
            <a:ext cx="2853542" cy="1166826"/>
            <a:chOff x="2493092" y="2544298"/>
            <a:chExt cx="2853542" cy="116682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92" y="2544298"/>
              <a:ext cx="1739048" cy="1131316"/>
            </a:xfrm>
            <a:prstGeom prst="rect">
              <a:avLst/>
            </a:prstGeom>
          </p:spPr>
        </p:pic>
        <p:sp>
          <p:nvSpPr>
            <p:cNvPr id="11" name="설명선 1[L] 10"/>
            <p:cNvSpPr/>
            <p:nvPr/>
          </p:nvSpPr>
          <p:spPr>
            <a:xfrm>
              <a:off x="4428302" y="2544298"/>
              <a:ext cx="918332" cy="201168"/>
            </a:xfrm>
            <a:prstGeom prst="borderCallout1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 smtClean="0"/>
                <a:t>클래스 명</a:t>
              </a:r>
              <a:endParaRPr kumimoji="1" lang="ko-KR" altLang="en-US" sz="1100" dirty="0"/>
            </a:p>
          </p:txBody>
        </p:sp>
        <p:sp>
          <p:nvSpPr>
            <p:cNvPr id="12" name="설명선 1[L] 11"/>
            <p:cNvSpPr/>
            <p:nvPr/>
          </p:nvSpPr>
          <p:spPr>
            <a:xfrm>
              <a:off x="4428302" y="2813362"/>
              <a:ext cx="918332" cy="392020"/>
            </a:xfrm>
            <a:prstGeom prst="borderCallout1">
              <a:avLst>
                <a:gd name="adj1" fmla="val 18750"/>
                <a:gd name="adj2" fmla="val -8333"/>
                <a:gd name="adj3" fmla="val 70515"/>
                <a:gd name="adj4" fmla="val -36342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 smtClean="0"/>
                <a:t>멤버 변수</a:t>
              </a:r>
              <a:endParaRPr kumimoji="1" lang="en-US" altLang="ko-KR" sz="1100" dirty="0" smtClean="0"/>
            </a:p>
            <a:p>
              <a:pPr algn="ctr"/>
              <a:r>
                <a:rPr kumimoji="1" lang="en-US" altLang="ko-KR" sz="1100" dirty="0" smtClean="0"/>
                <a:t>(Attribute)</a:t>
              </a:r>
              <a:endParaRPr kumimoji="1" lang="ko-KR" altLang="en-US" sz="1100" dirty="0"/>
            </a:p>
          </p:txBody>
        </p:sp>
        <p:sp>
          <p:nvSpPr>
            <p:cNvPr id="13" name="설명선 1[L] 12"/>
            <p:cNvSpPr/>
            <p:nvPr/>
          </p:nvSpPr>
          <p:spPr>
            <a:xfrm>
              <a:off x="4428302" y="3318724"/>
              <a:ext cx="918332" cy="392400"/>
            </a:xfrm>
            <a:prstGeom prst="borderCallout1">
              <a:avLst>
                <a:gd name="adj1" fmla="val 18750"/>
                <a:gd name="adj2" fmla="val -8333"/>
                <a:gd name="adj3" fmla="val 14628"/>
                <a:gd name="adj4" fmla="val -36342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 smtClean="0"/>
                <a:t>멤버 함수</a:t>
              </a:r>
              <a:endParaRPr kumimoji="1" lang="en-US" altLang="ko-KR" sz="1100" dirty="0" smtClean="0"/>
            </a:p>
            <a:p>
              <a:pPr algn="ctr"/>
              <a:r>
                <a:rPr kumimoji="1" lang="en-US" altLang="ko-KR" sz="1100" dirty="0" smtClean="0"/>
                <a:t>(Operation)</a:t>
              </a:r>
              <a:endParaRPr kumimoji="1" lang="ko-KR" altLang="en-US" sz="11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93092" y="3043595"/>
            <a:ext cx="1822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class Dialer</a:t>
            </a:r>
            <a:endParaRPr kumimoji="1" lang="en-US" altLang="ko-KR" sz="1050" dirty="0"/>
          </a:p>
          <a:p>
            <a:r>
              <a:rPr kumimoji="1" lang="en-US" altLang="ko-KR" sz="1050" dirty="0" smtClean="0"/>
              <a:t>{</a:t>
            </a:r>
          </a:p>
          <a:p>
            <a:r>
              <a:rPr kumimoji="1" lang="en-US" altLang="ko-KR" sz="1050" dirty="0"/>
              <a:t> </a:t>
            </a:r>
            <a:r>
              <a:rPr kumimoji="1" lang="en-US" altLang="ko-KR" sz="1050" dirty="0" smtClean="0"/>
              <a:t> private:</a:t>
            </a:r>
          </a:p>
          <a:p>
            <a:r>
              <a:rPr kumimoji="1" lang="en-US" altLang="ko-KR" sz="1050" dirty="0"/>
              <a:t> </a:t>
            </a:r>
            <a:r>
              <a:rPr kumimoji="1" lang="en-US" altLang="ko-KR" sz="1050" dirty="0" smtClean="0"/>
              <a:t>   Vector digit;</a:t>
            </a:r>
          </a:p>
          <a:p>
            <a:r>
              <a:rPr kumimoji="1" lang="en-US" altLang="ko-KR" sz="1050" dirty="0"/>
              <a:t> </a:t>
            </a:r>
            <a:r>
              <a:rPr kumimoji="1" lang="en-US" altLang="ko-KR" sz="1050" dirty="0" smtClean="0"/>
              <a:t>   </a:t>
            </a:r>
            <a:r>
              <a:rPr kumimoji="1" lang="en-US" altLang="ko-KR" sz="1050" dirty="0" err="1" smtClean="0"/>
              <a:t>int</a:t>
            </a:r>
            <a:r>
              <a:rPr kumimoji="1" lang="en-US" altLang="ko-KR" sz="1050" dirty="0" smtClean="0"/>
              <a:t> </a:t>
            </a:r>
            <a:r>
              <a:rPr kumimoji="1" lang="en-US" altLang="ko-KR" sz="1050" dirty="0" err="1" smtClean="0"/>
              <a:t>nDigit</a:t>
            </a:r>
            <a:r>
              <a:rPr kumimoji="1" lang="en-US" altLang="ko-KR" sz="1050" dirty="0" smtClean="0"/>
              <a:t>;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  protected:</a:t>
            </a:r>
          </a:p>
          <a:p>
            <a:r>
              <a:rPr kumimoji="1" lang="en-US" altLang="ko-KR" sz="1050" dirty="0"/>
              <a:t> </a:t>
            </a:r>
            <a:r>
              <a:rPr kumimoji="1" lang="en-US" altLang="ko-KR" sz="1050" dirty="0" smtClean="0"/>
              <a:t>   </a:t>
            </a:r>
            <a:r>
              <a:rPr kumimoji="1" lang="en-US" altLang="ko-KR" sz="1050" dirty="0" err="1" smtClean="0"/>
              <a:t>boolean</a:t>
            </a:r>
            <a:r>
              <a:rPr kumimoji="1" lang="en-US" altLang="ko-KR" sz="1050" dirty="0" smtClean="0"/>
              <a:t> </a:t>
            </a:r>
            <a:r>
              <a:rPr kumimoji="1" lang="en-US" altLang="ko-KR" sz="1050" dirty="0" err="1" smtClean="0"/>
              <a:t>recordDigit</a:t>
            </a:r>
            <a:r>
              <a:rPr kumimoji="1" lang="en-US" altLang="ko-KR" sz="1050" dirty="0" smtClean="0"/>
              <a:t>(</a:t>
            </a:r>
            <a:r>
              <a:rPr kumimoji="1" lang="en-US" altLang="ko-KR" sz="1050" dirty="0" err="1" smtClean="0"/>
              <a:t>int</a:t>
            </a:r>
            <a:r>
              <a:rPr kumimoji="1" lang="en-US" altLang="ko-KR" sz="1050" dirty="0" smtClean="0"/>
              <a:t> n);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  public:</a:t>
            </a:r>
          </a:p>
          <a:p>
            <a:r>
              <a:rPr kumimoji="1" lang="en-US" altLang="ko-KR" sz="1050" dirty="0"/>
              <a:t> </a:t>
            </a:r>
            <a:r>
              <a:rPr kumimoji="1" lang="en-US" altLang="ko-KR" sz="1050" dirty="0" smtClean="0"/>
              <a:t>   void digit(</a:t>
            </a:r>
            <a:r>
              <a:rPr kumimoji="1" lang="en-US" altLang="ko-KR" sz="1050" dirty="0" err="1" smtClean="0"/>
              <a:t>int</a:t>
            </a:r>
            <a:r>
              <a:rPr kumimoji="1" lang="en-US" altLang="ko-KR" sz="1050" dirty="0" smtClean="0"/>
              <a:t> n);</a:t>
            </a:r>
          </a:p>
          <a:p>
            <a:r>
              <a:rPr kumimoji="1" lang="en-US" altLang="ko-KR" sz="1050" dirty="0"/>
              <a:t>}</a:t>
            </a:r>
            <a:endParaRPr kumimoji="1" lang="en-US" altLang="ko-KR" sz="105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30" y="5169354"/>
            <a:ext cx="3211068" cy="4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</a:rPr>
              <a:t>클래스 다이어그램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99857"/>
            <a:ext cx="8653444" cy="522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간 관계는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가지로 분류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Generalization(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일반화 관계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상속 표현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Realization(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실체화 관계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인터페이스 구현 관계 표현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Association(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연관 관계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다른 객체를 소유하거나 참조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관계에 따라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Association, Aggregation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구분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Dependency(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의존 관계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다른 객체를 소유하진 않지만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참조하는 경우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92" y="2891350"/>
            <a:ext cx="3771927" cy="26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</a:rPr>
              <a:t>시퀀스 다이어그램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99857"/>
            <a:ext cx="8653444" cy="522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객체간 동작 흐름을 표현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Actor,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(object),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생명선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(lifeline),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활성상자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(activation),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메시지로 표현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28" y="2764068"/>
            <a:ext cx="5633212" cy="3319262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1890842" y="2779897"/>
            <a:ext cx="242932" cy="525466"/>
            <a:chOff x="9189720" y="571814"/>
            <a:chExt cx="374904" cy="810923"/>
          </a:xfrm>
        </p:grpSpPr>
        <p:sp>
          <p:nvSpPr>
            <p:cNvPr id="6" name="타원 5"/>
            <p:cNvSpPr/>
            <p:nvPr/>
          </p:nvSpPr>
          <p:spPr>
            <a:xfrm>
              <a:off x="9272016" y="571814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" name="직선 연결선[R] 8"/>
            <p:cNvCxnSpPr>
              <a:stCxn id="6" idx="4"/>
            </p:cNvCxnSpPr>
            <p:nvPr/>
          </p:nvCxnSpPr>
          <p:spPr>
            <a:xfrm>
              <a:off x="9372600" y="772982"/>
              <a:ext cx="0" cy="42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/>
            <p:cNvCxnSpPr/>
            <p:nvPr/>
          </p:nvCxnSpPr>
          <p:spPr>
            <a:xfrm>
              <a:off x="9189720" y="914400"/>
              <a:ext cx="3749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/>
            <p:nvPr/>
          </p:nvCxnSpPr>
          <p:spPr>
            <a:xfrm flipH="1">
              <a:off x="9189720" y="1199857"/>
              <a:ext cx="18288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>
              <a:off x="9372600" y="1199857"/>
              <a:ext cx="166255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설명선 1[L] 27"/>
          <p:cNvSpPr/>
          <p:nvPr/>
        </p:nvSpPr>
        <p:spPr>
          <a:xfrm>
            <a:off x="2436262" y="2383301"/>
            <a:ext cx="918332" cy="201168"/>
          </a:xfrm>
          <a:prstGeom prst="borderCallout1">
            <a:avLst>
              <a:gd name="adj1" fmla="val 18750"/>
              <a:gd name="adj2" fmla="val -8333"/>
              <a:gd name="adj3" fmla="val 194319"/>
              <a:gd name="adj4" fmla="val -3136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/>
              <a:t>Actor</a:t>
            </a:r>
            <a:endParaRPr kumimoji="1" lang="ko-KR" altLang="en-US" sz="1100" dirty="0"/>
          </a:p>
        </p:txBody>
      </p:sp>
      <p:sp>
        <p:nvSpPr>
          <p:cNvPr id="29" name="설명선 1[L] 28"/>
          <p:cNvSpPr/>
          <p:nvPr/>
        </p:nvSpPr>
        <p:spPr>
          <a:xfrm>
            <a:off x="4357489" y="3048555"/>
            <a:ext cx="918332" cy="201168"/>
          </a:xfrm>
          <a:prstGeom prst="borderCallout1">
            <a:avLst>
              <a:gd name="adj1" fmla="val 18750"/>
              <a:gd name="adj2" fmla="val -8333"/>
              <a:gd name="adj3" fmla="val 194319"/>
              <a:gd name="adj4" fmla="val -3136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객체</a:t>
            </a:r>
            <a:endParaRPr kumimoji="1" lang="ko-KR" altLang="en-US" sz="1100" dirty="0"/>
          </a:p>
        </p:txBody>
      </p:sp>
      <p:sp>
        <p:nvSpPr>
          <p:cNvPr id="30" name="설명선 1[L] 29"/>
          <p:cNvSpPr/>
          <p:nvPr/>
        </p:nvSpPr>
        <p:spPr>
          <a:xfrm>
            <a:off x="4996226" y="3944667"/>
            <a:ext cx="718774" cy="170133"/>
          </a:xfrm>
          <a:prstGeom prst="borderCallout1">
            <a:avLst>
              <a:gd name="adj1" fmla="val 18750"/>
              <a:gd name="adj2" fmla="val -8333"/>
              <a:gd name="adj3" fmla="val 194319"/>
              <a:gd name="adj4" fmla="val -3136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smtClean="0"/>
              <a:t>메시지</a:t>
            </a:r>
            <a:endParaRPr kumimoji="1" lang="ko-KR" altLang="en-US" sz="1100" dirty="0"/>
          </a:p>
        </p:txBody>
      </p:sp>
      <p:sp>
        <p:nvSpPr>
          <p:cNvPr id="31" name="설명선 1[L] 30"/>
          <p:cNvSpPr/>
          <p:nvPr/>
        </p:nvSpPr>
        <p:spPr>
          <a:xfrm>
            <a:off x="4557047" y="5727747"/>
            <a:ext cx="718774" cy="170133"/>
          </a:xfrm>
          <a:prstGeom prst="borderCallout1">
            <a:avLst>
              <a:gd name="adj1" fmla="val 18750"/>
              <a:gd name="adj2" fmla="val -8333"/>
              <a:gd name="adj3" fmla="val -74412"/>
              <a:gd name="adj4" fmla="val -4281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생명선</a:t>
            </a:r>
            <a:endParaRPr kumimoji="1" lang="ko-KR" altLang="en-US" sz="1100" dirty="0"/>
          </a:p>
        </p:txBody>
      </p:sp>
      <p:sp>
        <p:nvSpPr>
          <p:cNvPr id="32" name="설명선 1[L] 31"/>
          <p:cNvSpPr/>
          <p:nvPr/>
        </p:nvSpPr>
        <p:spPr>
          <a:xfrm>
            <a:off x="2995033" y="4460805"/>
            <a:ext cx="918332" cy="201168"/>
          </a:xfrm>
          <a:prstGeom prst="borderCallout1">
            <a:avLst>
              <a:gd name="adj1" fmla="val 14205"/>
              <a:gd name="adj2" fmla="val 104183"/>
              <a:gd name="adj3" fmla="val 30683"/>
              <a:gd name="adj4" fmla="val 13691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활성상자</a:t>
            </a:r>
            <a:endParaRPr kumimoji="1"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9427464" y="2829032"/>
            <a:ext cx="62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177272" y="2705921"/>
            <a:ext cx="1453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smtClean="0"/>
              <a:t>동기 메시지</a:t>
            </a:r>
            <a:endParaRPr kumimoji="1" lang="ko-KR" altLang="en-US" sz="100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9427464" y="3123341"/>
            <a:ext cx="6217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177272" y="3000230"/>
            <a:ext cx="1453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smtClean="0"/>
              <a:t>비동기 메시지</a:t>
            </a:r>
            <a:endParaRPr kumimoji="1" lang="ko-KR" altLang="en-US" sz="10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9427464" y="3416229"/>
            <a:ext cx="62179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77272" y="3293118"/>
            <a:ext cx="1453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return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14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</a:rPr>
              <a:t>객체 다이어그램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99857"/>
            <a:ext cx="8653444" cy="522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특정 순간의 객체 사이의 관계와 속성값을 표현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대부분 클래스 다이어그램에서 유추가능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관계 표시는 클래스 다이어그램과 동일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92" y="2670048"/>
            <a:ext cx="6554699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</a:rPr>
              <a:t>상태 다이어그램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1199857"/>
            <a:ext cx="8653444" cy="522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하나의 객체에 대한 상태 변화를 분석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객체의 속성이나 오퍼레이션 검증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상태</a:t>
            </a:r>
            <a:r>
              <a:rPr lang="en-US" altLang="ko-KR" sz="1800" dirty="0" smtClean="0"/>
              <a:t>(State)</a:t>
            </a:r>
            <a:r>
              <a:rPr lang="ko-KR" altLang="en-US" sz="1800" dirty="0" smtClean="0"/>
              <a:t>에는 위 부분엔 상태명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아래 부분에는 상태에 따른 동작 표시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상태간 전이는 화살표로 표현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전이 화살표에는 </a:t>
            </a:r>
            <a:r>
              <a:rPr lang="en-US" altLang="ko-KR" sz="1800" dirty="0" smtClean="0"/>
              <a:t>Event trigger, Action</a:t>
            </a:r>
            <a:r>
              <a:rPr lang="ko-KR" altLang="en-US" sz="1800" dirty="0" smtClean="0"/>
              <a:t> 순서대로 표시됨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56" y="4116988"/>
            <a:ext cx="7347204" cy="2576420"/>
          </a:xfrm>
          <a:prstGeom prst="rect">
            <a:avLst/>
          </a:prstGeom>
        </p:spPr>
      </p:pic>
      <p:sp>
        <p:nvSpPr>
          <p:cNvPr id="9" name="설명선 1[L] 8"/>
          <p:cNvSpPr/>
          <p:nvPr/>
        </p:nvSpPr>
        <p:spPr>
          <a:xfrm>
            <a:off x="881782" y="3579678"/>
            <a:ext cx="918332" cy="356221"/>
          </a:xfrm>
          <a:prstGeom prst="borderCallout1">
            <a:avLst>
              <a:gd name="adj1" fmla="val 108593"/>
              <a:gd name="adj2" fmla="val 56389"/>
              <a:gd name="adj3" fmla="val 257470"/>
              <a:gd name="adj4" fmla="val 8513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시작 상태</a:t>
            </a:r>
            <a:endParaRPr kumimoji="1" lang="en-US" altLang="ko-KR" sz="1100" dirty="0" smtClean="0"/>
          </a:p>
          <a:p>
            <a:pPr algn="ctr"/>
            <a:r>
              <a:rPr kumimoji="1" lang="en-US" altLang="ko-KR" sz="1100" dirty="0" smtClean="0"/>
              <a:t>(Initial State)</a:t>
            </a:r>
          </a:p>
        </p:txBody>
      </p:sp>
      <p:sp>
        <p:nvSpPr>
          <p:cNvPr id="10" name="설명선 1[L] 9"/>
          <p:cNvSpPr/>
          <p:nvPr/>
        </p:nvSpPr>
        <p:spPr>
          <a:xfrm>
            <a:off x="2811166" y="3757788"/>
            <a:ext cx="918332" cy="201168"/>
          </a:xfrm>
          <a:prstGeom prst="borderCallout1">
            <a:avLst>
              <a:gd name="adj1" fmla="val 114205"/>
              <a:gd name="adj2" fmla="val 6603"/>
              <a:gd name="adj3" fmla="val 339774"/>
              <a:gd name="adj4" fmla="val -3235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/>
              <a:t>State</a:t>
            </a:r>
            <a:endParaRPr kumimoji="1" lang="ko-KR" altLang="en-US" sz="1100" dirty="0"/>
          </a:p>
        </p:txBody>
      </p:sp>
      <p:sp>
        <p:nvSpPr>
          <p:cNvPr id="11" name="설명선 1[L] 10"/>
          <p:cNvSpPr/>
          <p:nvPr/>
        </p:nvSpPr>
        <p:spPr>
          <a:xfrm>
            <a:off x="9562622" y="6139998"/>
            <a:ext cx="918332" cy="356221"/>
          </a:xfrm>
          <a:prstGeom prst="borderCallout1">
            <a:avLst>
              <a:gd name="adj1" fmla="val 95758"/>
              <a:gd name="adj2" fmla="val -5346"/>
              <a:gd name="adj3" fmla="val 157359"/>
              <a:gd name="adj4" fmla="val -9011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종료 상태</a:t>
            </a:r>
            <a:endParaRPr kumimoji="1" lang="en-US" altLang="ko-KR" sz="1100" dirty="0" smtClean="0"/>
          </a:p>
          <a:p>
            <a:pPr algn="ctr"/>
            <a:r>
              <a:rPr kumimoji="1" lang="en-US" altLang="ko-KR" sz="1100" dirty="0" smtClean="0"/>
              <a:t>(Final </a:t>
            </a:r>
            <a:r>
              <a:rPr kumimoji="1" lang="en-US" altLang="ko-KR" sz="1100" dirty="0"/>
              <a:t>S</a:t>
            </a:r>
            <a:r>
              <a:rPr kumimoji="1" lang="en-US" altLang="ko-KR" sz="1100" dirty="0" smtClean="0"/>
              <a:t>tate)</a:t>
            </a:r>
          </a:p>
        </p:txBody>
      </p:sp>
      <p:sp>
        <p:nvSpPr>
          <p:cNvPr id="12" name="설명선 1[L] 11"/>
          <p:cNvSpPr/>
          <p:nvPr/>
        </p:nvSpPr>
        <p:spPr>
          <a:xfrm>
            <a:off x="8159405" y="4116988"/>
            <a:ext cx="918332" cy="323713"/>
          </a:xfrm>
          <a:prstGeom prst="borderCallout1">
            <a:avLst>
              <a:gd name="adj1" fmla="val 18750"/>
              <a:gd name="adj2" fmla="val -8333"/>
              <a:gd name="adj3" fmla="val 149123"/>
              <a:gd name="adj4" fmla="val -2538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상태 전이</a:t>
            </a:r>
            <a:endParaRPr kumimoji="1" lang="en-US" altLang="ko-KR" sz="1100" dirty="0" smtClean="0"/>
          </a:p>
          <a:p>
            <a:pPr algn="ctr"/>
            <a:r>
              <a:rPr kumimoji="1" lang="en-US" altLang="ko-KR" sz="1100" dirty="0" smtClean="0"/>
              <a:t>(Transition)</a:t>
            </a:r>
            <a:endParaRPr kumimoji="1"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788" y="3079155"/>
            <a:ext cx="1675435" cy="100104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91580" y="4031956"/>
            <a:ext cx="777240" cy="493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9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667</TotalTime>
  <Words>298</Words>
  <Application>Microsoft Macintosh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KoPub돋움체 Medium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Jeonghwan Bae</cp:lastModifiedBy>
  <cp:revision>30</cp:revision>
  <dcterms:created xsi:type="dcterms:W3CDTF">2015-04-03T04:33:23Z</dcterms:created>
  <dcterms:modified xsi:type="dcterms:W3CDTF">2016-07-17T12:26:48Z</dcterms:modified>
</cp:coreProperties>
</file>