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9" r:id="rId6"/>
    <p:sldId id="264" r:id="rId7"/>
    <p:sldId id="276" r:id="rId8"/>
    <p:sldId id="269" r:id="rId9"/>
    <p:sldId id="270" r:id="rId10"/>
    <p:sldId id="265" r:id="rId11"/>
    <p:sldId id="277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4F7"/>
    <a:srgbClr val="222B34"/>
    <a:srgbClr val="FFD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8" y="9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145421" y="2377716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以其他成果认定毕业设计申请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汇报人：纪宏宾    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2018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11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电气信息工程学院</a:t>
            </a:r>
            <a:r>
              <a:rPr lang="en-US" altLang="zh-CN" sz="1400" dirty="0">
                <a:solidFill>
                  <a:schemeClr val="accent1"/>
                </a:solidFill>
              </a:rPr>
              <a:t>—</a:t>
            </a:r>
            <a:r>
              <a:rPr lang="zh-CN" altLang="en-US" sz="1400" dirty="0">
                <a:solidFill>
                  <a:schemeClr val="accent1"/>
                </a:solidFill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966067" y="3041891"/>
            <a:ext cx="31854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+mj-lt"/>
              </a:rPr>
              <a:t>大学生电子设计竞赛</a:t>
            </a: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84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仿真分析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47F49-69A5-416D-AC22-3BF941CA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" y="1711941"/>
            <a:ext cx="3582663" cy="2686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4AB82D-75C6-444C-A8F5-0FED01BDF375}"/>
              </a:ext>
            </a:extLst>
          </p:cNvPr>
          <p:cNvSpPr txBox="1"/>
          <p:nvPr/>
        </p:nvSpPr>
        <p:spPr>
          <a:xfrm>
            <a:off x="1348740" y="1188721"/>
            <a:ext cx="397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x=</a:t>
            </a:r>
            <a:r>
              <a:rPr lang="en-US" altLang="zh-CN" sz="2800" dirty="0">
                <a:solidFill>
                  <a:srgbClr val="FF0000"/>
                </a:solidFill>
              </a:rPr>
              <a:t>12</a:t>
            </a:r>
            <a:r>
              <a:rPr lang="en-US" altLang="zh-CN" sz="2800" dirty="0"/>
              <a:t>*sin(2*pi*</a:t>
            </a:r>
            <a:r>
              <a:rPr lang="en-US" altLang="zh-CN" sz="2800" dirty="0">
                <a:solidFill>
                  <a:srgbClr val="0000FF"/>
                </a:solidFill>
              </a:rPr>
              <a:t>10</a:t>
            </a:r>
            <a:r>
              <a:rPr lang="en-US" altLang="zh-CN" sz="2800" dirty="0"/>
              <a:t>*t);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6A5B3B-93CB-4B45-8F22-B2B7D249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22" y="1591545"/>
            <a:ext cx="3903717" cy="29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84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仿真分析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4AB82D-75C6-444C-A8F5-0FED01BDF375}"/>
              </a:ext>
            </a:extLst>
          </p:cNvPr>
          <p:cNvSpPr txBox="1"/>
          <p:nvPr/>
        </p:nvSpPr>
        <p:spPr>
          <a:xfrm>
            <a:off x="777240" y="1026036"/>
            <a:ext cx="7338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x=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en-US" altLang="zh-CN" sz="2400" dirty="0"/>
              <a:t>*sin(2*pi*</a:t>
            </a:r>
            <a:r>
              <a:rPr lang="en-US" altLang="zh-CN" sz="2400" dirty="0">
                <a:solidFill>
                  <a:srgbClr val="0000FF"/>
                </a:solidFill>
              </a:rPr>
              <a:t>10</a:t>
            </a:r>
            <a:r>
              <a:rPr lang="en-US" altLang="zh-CN" sz="2400" dirty="0"/>
              <a:t>*t)+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en-US" altLang="zh-CN" sz="2400" dirty="0"/>
              <a:t>*sin(2*pi*</a:t>
            </a:r>
            <a:r>
              <a:rPr lang="en-US" altLang="zh-CN" sz="2400" dirty="0">
                <a:solidFill>
                  <a:srgbClr val="0000FF"/>
                </a:solidFill>
              </a:rPr>
              <a:t>20</a:t>
            </a:r>
            <a:r>
              <a:rPr lang="en-US" altLang="zh-CN" sz="2400" dirty="0"/>
              <a:t>*t)+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/>
              <a:t>*sin(2*pi*</a:t>
            </a:r>
            <a:r>
              <a:rPr lang="en-US" altLang="zh-CN" sz="2400" dirty="0">
                <a:solidFill>
                  <a:srgbClr val="0000FF"/>
                </a:solidFill>
              </a:rPr>
              <a:t>40</a:t>
            </a:r>
            <a:r>
              <a:rPr lang="en-US" altLang="zh-CN" sz="2400" dirty="0"/>
              <a:t>*t);   </a:t>
            </a:r>
          </a:p>
          <a:p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F7B3F9-4E13-44CB-AF8B-FD166FFA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" y="1655250"/>
            <a:ext cx="3459278" cy="25944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227CAC-A1A7-41F6-9E1A-C37FB1913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40" y="1786770"/>
            <a:ext cx="3816804" cy="25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汇报人：纪宏宾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2018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>
                <a:solidFill>
                  <a:srgbClr val="222B34"/>
                </a:solidFill>
              </a:rPr>
              <a:t>11</a:t>
            </a:r>
            <a:r>
              <a:rPr lang="zh-CN" altLang="en-US" sz="140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电气信息工程学院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6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505778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项目方案</a:t>
            </a:r>
            <a:endParaRPr lang="zh-CN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314891" y="306953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硬件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939685" y="306953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347915" y="3079856"/>
            <a:ext cx="92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zh-CN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72849" y="3015425"/>
            <a:ext cx="2131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电流信号检测装置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391711" y="1152509"/>
            <a:ext cx="8366356" cy="1138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94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385933" y="1130920"/>
            <a:ext cx="8250913" cy="11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由任意信号发生器产生的信号经功率放大电路驱动后，通过导线连接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10Ω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电阻负载，形成一电流环路；设计一采用非接触式传感的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电流信号检测装置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。检测环路电流信号的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幅度及频率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，并将信号显示出来。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7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用漆包线圈制作电流传感器以获取电流信号；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7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设计电流信号检测分析电路，测量并显示电流信号的峰峰值及频率；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8" name="图片 7" descr="图片包含 文字&#10;&#10;已生成极高可信度的说明">
            <a:extLst>
              <a:ext uri="{FF2B5EF4-FFF2-40B4-BE49-F238E27FC236}">
                <a16:creationId xmlns:a16="http://schemas.microsoft.com/office/drawing/2014/main" id="{4AAC3864-8CA0-4485-A8FF-1FEB7AED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55" y="2305595"/>
            <a:ext cx="3108224" cy="248927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C47114A-19F1-4011-9B6C-8F7DCF0CB1D9}"/>
              </a:ext>
            </a:extLst>
          </p:cNvPr>
          <p:cNvCxnSpPr>
            <a:cxnSpLocks/>
          </p:cNvCxnSpPr>
          <p:nvPr/>
        </p:nvCxnSpPr>
        <p:spPr>
          <a:xfrm>
            <a:off x="4098818" y="3122117"/>
            <a:ext cx="3309982" cy="3503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C69475-F92A-4D29-81CF-C42D10DE0AA8}"/>
              </a:ext>
            </a:extLst>
          </p:cNvPr>
          <p:cNvCxnSpPr>
            <a:cxnSpLocks/>
          </p:cNvCxnSpPr>
          <p:nvPr/>
        </p:nvCxnSpPr>
        <p:spPr>
          <a:xfrm flipV="1">
            <a:off x="5162552" y="4212909"/>
            <a:ext cx="2095048" cy="1156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硬件电路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266601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26039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滤波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8174" y="265431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445059" y="26039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运算放大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信号调理电路</a:t>
            </a:r>
          </a:p>
        </p:txBody>
      </p:sp>
      <p:pic>
        <p:nvPicPr>
          <p:cNvPr id="5" name="图片 4" descr="图片包含 文字, 室内, 天空, 地图&#10;&#10;已生成高可信度的说明">
            <a:extLst>
              <a:ext uri="{FF2B5EF4-FFF2-40B4-BE49-F238E27FC236}">
                <a16:creationId xmlns:a16="http://schemas.microsoft.com/office/drawing/2014/main" id="{F2CB6C0B-BE52-4A56-85AF-7B33465F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341" y="1021571"/>
            <a:ext cx="5877506" cy="354883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ABDF81B-B76B-41FC-B8CD-BE75C58538FF}"/>
              </a:ext>
            </a:extLst>
          </p:cNvPr>
          <p:cNvSpPr/>
          <p:nvPr/>
        </p:nvSpPr>
        <p:spPr>
          <a:xfrm>
            <a:off x="388823" y="1021571"/>
            <a:ext cx="2662518" cy="36008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2F3813-38EE-4F5C-A3A8-013D20A1CCC4}"/>
              </a:ext>
            </a:extLst>
          </p:cNvPr>
          <p:cNvSpPr txBox="1"/>
          <p:nvPr/>
        </p:nvSpPr>
        <p:spPr>
          <a:xfrm>
            <a:off x="388823" y="1238400"/>
            <a:ext cx="254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6F4F7"/>
                </a:solidFill>
                <a:latin typeface="+mn-ea"/>
              </a:rPr>
              <a:t>RC</a:t>
            </a:r>
            <a:r>
              <a:rPr lang="zh-CN" altLang="en-US" sz="2400" dirty="0">
                <a:solidFill>
                  <a:srgbClr val="F6F4F7"/>
                </a:solidFill>
                <a:latin typeface="+mn-ea"/>
              </a:rPr>
              <a:t>低通滤波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AC26-FBEE-43CD-873D-345474B315D9}"/>
              </a:ext>
            </a:extLst>
          </p:cNvPr>
          <p:cNvSpPr txBox="1"/>
          <p:nvPr/>
        </p:nvSpPr>
        <p:spPr>
          <a:xfrm>
            <a:off x="409694" y="1909274"/>
            <a:ext cx="262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6F4F7"/>
                </a:solidFill>
                <a:latin typeface="+mn-ea"/>
              </a:rPr>
              <a:t>OP07</a:t>
            </a:r>
            <a:r>
              <a:rPr lang="zh-CN" altLang="en-US" sz="2400" dirty="0">
                <a:solidFill>
                  <a:srgbClr val="F6F4F7"/>
                </a:solidFill>
                <a:latin typeface="+mn-ea"/>
              </a:rPr>
              <a:t>运算放大，倍数可调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762E3E-B32C-4A0E-8245-2F4C1C5FEE60}"/>
              </a:ext>
            </a:extLst>
          </p:cNvPr>
          <p:cNvSpPr txBox="1"/>
          <p:nvPr/>
        </p:nvSpPr>
        <p:spPr>
          <a:xfrm>
            <a:off x="388823" y="2949480"/>
            <a:ext cx="262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6F4F7"/>
                </a:solidFill>
              </a:rPr>
              <a:t>稳压二极管钳位保护单片机</a:t>
            </a:r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EFF232-2981-469E-B6E7-99A4FC9A6619}"/>
              </a:ext>
            </a:extLst>
          </p:cNvPr>
          <p:cNvSpPr/>
          <p:nvPr/>
        </p:nvSpPr>
        <p:spPr>
          <a:xfrm>
            <a:off x="388823" y="37524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信号调理电路</a:t>
            </a:r>
          </a:p>
        </p:txBody>
      </p:sp>
      <p:pic>
        <p:nvPicPr>
          <p:cNvPr id="4" name="图片 3" descr="图片包含 窗户, 室内, 就坐&#10;&#10;已生成高可信度的说明">
            <a:extLst>
              <a:ext uri="{FF2B5EF4-FFF2-40B4-BE49-F238E27FC236}">
                <a16:creationId xmlns:a16="http://schemas.microsoft.com/office/drawing/2014/main" id="{74696CF5-3898-45BE-9FA0-53D7443E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7" y="1021571"/>
            <a:ext cx="4144315" cy="2320465"/>
          </a:xfrm>
          <a:prstGeom prst="rect">
            <a:avLst/>
          </a:prstGeom>
        </p:spPr>
      </p:pic>
      <p:pic>
        <p:nvPicPr>
          <p:cNvPr id="6" name="图片 5" descr="图片包含 文字, 地图&#10;&#10;已生成极高可信度的说明">
            <a:extLst>
              <a:ext uri="{FF2B5EF4-FFF2-40B4-BE49-F238E27FC236}">
                <a16:creationId xmlns:a16="http://schemas.microsoft.com/office/drawing/2014/main" id="{68FC6DE0-97DF-417E-BE12-D91E7041A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3" y="1021571"/>
            <a:ext cx="3358464" cy="2320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5F5043-0C07-4033-974D-23DAAB8942FF}"/>
              </a:ext>
            </a:extLst>
          </p:cNvPr>
          <p:cNvSpPr/>
          <p:nvPr/>
        </p:nvSpPr>
        <p:spPr>
          <a:xfrm>
            <a:off x="533603" y="3491850"/>
            <a:ext cx="7700899" cy="1138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497025-6915-4686-BCBA-2B507FE4B968}"/>
              </a:ext>
            </a:extLst>
          </p:cNvPr>
          <p:cNvSpPr/>
          <p:nvPr/>
        </p:nvSpPr>
        <p:spPr>
          <a:xfrm>
            <a:off x="533603" y="3491849"/>
            <a:ext cx="7700899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OP07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基本放大电路，仿真结果分析测试。放大倍数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56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软件程序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26126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2550605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ADC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采集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26126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255060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峰峰值、频率计算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375239"/>
            <a:ext cx="2430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软件程序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1343572" y="3049057"/>
            <a:ext cx="511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FFT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算法，将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adc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采集的数据进行运算，分析计算出测量信号的频率和峰峰值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4300130" y="304905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屏幕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测量结果可以再单片机外接屏幕上面进行显示，数据直观，方便观察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7269679" y="3049057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WIFI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传输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wifi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无线通信，可以将参数内容发送并且同时显示在安卓手机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277</Words>
  <Application>Microsoft Office PowerPoint</Application>
  <PresentationFormat>全屏显示(16:9)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y5870</cp:lastModifiedBy>
  <cp:revision>109</cp:revision>
  <dcterms:created xsi:type="dcterms:W3CDTF">2017-10-30T02:36:03Z</dcterms:created>
  <dcterms:modified xsi:type="dcterms:W3CDTF">2018-11-10T09:50:52Z</dcterms:modified>
</cp:coreProperties>
</file>