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59924" autoAdjust="0"/>
  </p:normalViewPr>
  <p:slideViewPr>
    <p:cSldViewPr snapToGrid="0">
      <p:cViewPr varScale="1">
        <p:scale>
          <a:sx n="51" d="100"/>
          <a:sy n="51" d="100"/>
        </p:scale>
        <p:origin x="181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 of the functional and non-functional requirements of the DriverPass system are listed here.</a:t>
            </a:r>
          </a:p>
          <a:p>
            <a:endParaRPr lang="en-US" dirty="0"/>
          </a:p>
          <a:p>
            <a:r>
              <a:rPr lang="en-US" b="1" u="sng" dirty="0"/>
              <a:t>FUNCTIONAL REQUIREMENTS</a:t>
            </a:r>
          </a:p>
          <a:p>
            <a:pPr marL="171450" indent="-171450">
              <a:buFont typeface="Arial" panose="020B0604020202020204" pitchFamily="34" charset="0"/>
              <a:buChar char="•"/>
            </a:pPr>
            <a:r>
              <a:rPr lang="en-US" dirty="0"/>
              <a:t>Functional requirements describe the different functions that the system needs to be able to do. There are many functional requirements for the system; two of these are:</a:t>
            </a:r>
          </a:p>
          <a:p>
            <a:pPr marL="685800" lvl="1" indent="-228600">
              <a:buFont typeface="+mj-lt"/>
              <a:buAutoNum type="arabicParenR"/>
            </a:pPr>
            <a:r>
              <a:rPr lang="en-US" dirty="0"/>
              <a:t>The ability to log in to the system using unique login credentials, and</a:t>
            </a:r>
          </a:p>
          <a:p>
            <a:pPr marL="685800" lvl="1" indent="-228600">
              <a:buFont typeface="+mj-lt"/>
              <a:buAutoNum type="arabicParenR"/>
            </a:pPr>
            <a:r>
              <a:rPr lang="en-US" dirty="0"/>
              <a:t>The ability to self-schedule driving lesson reservations by students.</a:t>
            </a:r>
          </a:p>
          <a:p>
            <a:pPr marL="685800" lvl="1" indent="-228600">
              <a:buFont typeface="+mj-lt"/>
              <a:buAutoNum type="arabicParenR"/>
            </a:pPr>
            <a:endParaRPr lang="en-US" dirty="0"/>
          </a:p>
          <a:p>
            <a:pPr marL="0" lvl="0" indent="0">
              <a:buFont typeface="+mj-lt"/>
              <a:buNone/>
            </a:pPr>
            <a:r>
              <a:rPr lang="en-US" b="1" i="1" dirty="0"/>
              <a:t>HOW DO THESE REQUIREMENTS MEET DRIVERPASS’S NEEDS?</a:t>
            </a:r>
          </a:p>
          <a:p>
            <a:pPr marL="171450" lvl="0" indent="-171450">
              <a:buFont typeface="Arial" panose="020B0604020202020204" pitchFamily="34" charset="0"/>
              <a:buChar char="•"/>
            </a:pPr>
            <a:r>
              <a:rPr lang="en-US" dirty="0"/>
              <a:t>Students must be able to log in to the DriverPass system using their unique credential so that they can reserve driving lesson slots themselves.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NON-FUNCTIONAL REQUIREMENTS</a:t>
            </a:r>
            <a:endParaRPr lang="en-US" dirty="0"/>
          </a:p>
          <a:p>
            <a:pPr marL="171450" indent="-171450">
              <a:buFont typeface="Arial" panose="020B0604020202020204" pitchFamily="34" charset="0"/>
              <a:buChar char="•"/>
            </a:pPr>
            <a:r>
              <a:rPr lang="en-US" dirty="0"/>
              <a:t>Non-functional requirements are things that the system needs in order to meet the functional requirements, such as operating platform and security considerations. Two of the non-functional requirements of the system are:</a:t>
            </a:r>
          </a:p>
          <a:p>
            <a:pPr marL="685800" lvl="1" indent="-228600">
              <a:buFont typeface="+mj-lt"/>
              <a:buAutoNum type="arabicParenR"/>
            </a:pPr>
            <a:r>
              <a:rPr lang="en-US" dirty="0"/>
              <a:t>The system shall be available as both mobile and web-based application</a:t>
            </a:r>
          </a:p>
          <a:p>
            <a:pPr marL="685800" lvl="1" indent="-228600">
              <a:buFont typeface="+mj-lt"/>
              <a:buAutoNum type="arabicParenR"/>
            </a:pPr>
            <a:r>
              <a:rPr lang="en-US" dirty="0"/>
              <a:t>The admins shall be able to change and reset the passwords of users</a:t>
            </a:r>
          </a:p>
          <a:p>
            <a:pPr marL="685800" lvl="1" indent="-228600">
              <a:buFont typeface="+mj-lt"/>
              <a:buAutoNum type="arabicParenR"/>
            </a:pPr>
            <a:endParaRPr lang="en-US"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b="1" i="1" dirty="0"/>
              <a:t>HOW DO THESE REQUIREMENTS MEET DRIVERPASS’S NEEDS?</a:t>
            </a:r>
          </a:p>
          <a:p>
            <a:pPr marL="171450" lvl="0" indent="-171450">
              <a:buFont typeface="Arial" panose="020B0604020202020204" pitchFamily="34" charset="0"/>
              <a:buChar char="•"/>
            </a:pPr>
            <a:r>
              <a:rPr lang="en-US" dirty="0"/>
              <a:t>The system must be available on all platforms so that users can access it from any computer or mobile device. The administrators must be able to reset passwords for users who may have forgotten their password or had their password compromised.</a:t>
            </a:r>
          </a:p>
          <a:p>
            <a:pPr marL="685800" lvl="1" indent="-228600">
              <a:buFont typeface="Wingdings" panose="05000000000000000000" pitchFamily="2" charset="2"/>
              <a:buChar char="Ø"/>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Who will use the DriverPass system?</a:t>
            </a:r>
          </a:p>
          <a:p>
            <a:pPr marL="685800" lvl="1" indent="-228600">
              <a:buFont typeface="+mj-lt"/>
              <a:buAutoNum type="arabicParenR"/>
            </a:pPr>
            <a:r>
              <a:rPr lang="en-US" baseline="0" dirty="0"/>
              <a:t>Customers</a:t>
            </a:r>
          </a:p>
          <a:p>
            <a:pPr marL="685800" lvl="1" indent="-228600">
              <a:buFont typeface="+mj-lt"/>
              <a:buAutoNum type="arabicParenR"/>
            </a:pPr>
            <a:r>
              <a:rPr lang="en-US" baseline="0" dirty="0"/>
              <a:t>Owner</a:t>
            </a:r>
          </a:p>
          <a:p>
            <a:pPr marL="685800" lvl="1" indent="-228600">
              <a:buFont typeface="+mj-lt"/>
              <a:buAutoNum type="arabicParenR"/>
            </a:pPr>
            <a:r>
              <a:rPr lang="en-US" baseline="0" dirty="0"/>
              <a:t>IT Admin</a:t>
            </a:r>
          </a:p>
          <a:p>
            <a:pPr marL="685800" lvl="1" indent="-228600">
              <a:buFont typeface="+mj-lt"/>
              <a:buAutoNum type="arabicParenR"/>
            </a:pPr>
            <a:r>
              <a:rPr lang="en-US" baseline="0" dirty="0"/>
              <a:t>Driving Instructors</a:t>
            </a:r>
          </a:p>
          <a:p>
            <a:pPr marL="685800" lvl="1" indent="-228600">
              <a:buFont typeface="+mj-lt"/>
              <a:buAutoNum type="arabicParenR"/>
            </a:pPr>
            <a:r>
              <a:rPr lang="en-US" baseline="0" dirty="0"/>
              <a:t>Secretary</a:t>
            </a:r>
          </a:p>
          <a:p>
            <a:pPr marL="685800" lvl="1" indent="-228600">
              <a:buFont typeface="+mj-lt"/>
              <a:buAutoNum type="arabicParen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DriverPass system will meet the needs of these users by allowing them to…</a:t>
            </a:r>
            <a:endParaRPr lang="en-US" baseline="0" dirty="0"/>
          </a:p>
          <a:p>
            <a:pPr marL="685800" lvl="1" indent="-228600">
              <a:buFont typeface="+mj-lt"/>
              <a:buAutoNum type="arabicParenR"/>
            </a:pPr>
            <a:r>
              <a:rPr lang="en-US" baseline="0" dirty="0"/>
              <a:t>Register Profile</a:t>
            </a:r>
          </a:p>
          <a:p>
            <a:pPr marL="685800" lvl="1" indent="-228600">
              <a:buFont typeface="+mj-lt"/>
              <a:buAutoNum type="arabicParenR"/>
            </a:pPr>
            <a:r>
              <a:rPr lang="en-US" baseline="0" dirty="0"/>
              <a:t>Log In</a:t>
            </a:r>
          </a:p>
          <a:p>
            <a:pPr marL="1143000" lvl="2" indent="-228600">
              <a:buFont typeface="Wingdings" panose="05000000000000000000" pitchFamily="2" charset="2"/>
              <a:buChar char="Ø"/>
            </a:pPr>
            <a:r>
              <a:rPr lang="en-US" baseline="0" dirty="0"/>
              <a:t>This includes validating the user login credential by the system, and cases when user enters invalid credential, the system displays error message to the user</a:t>
            </a:r>
          </a:p>
          <a:p>
            <a:pPr marL="685800" lvl="1" indent="-228600">
              <a:buFont typeface="+mj-lt"/>
              <a:buAutoNum type="arabicParenR"/>
            </a:pPr>
            <a:r>
              <a:rPr lang="en-US" dirty="0"/>
              <a:t>Purchase Driving Lesson Packages</a:t>
            </a:r>
          </a:p>
          <a:p>
            <a:pPr marL="685800" lvl="1" indent="-228600">
              <a:buFont typeface="+mj-lt"/>
              <a:buAutoNum type="arabicParenR"/>
            </a:pPr>
            <a:r>
              <a:rPr lang="en-US" dirty="0"/>
              <a:t>Schedule / Cancel / Modify Driving Lesson Appointments</a:t>
            </a:r>
          </a:p>
          <a:p>
            <a:pPr marL="685800" lvl="1" indent="-228600">
              <a:buFont typeface="+mj-lt"/>
              <a:buAutoNum type="arabicParenR"/>
            </a:pPr>
            <a:r>
              <a:rPr lang="en-US" dirty="0"/>
              <a:t>Register for Online Classes</a:t>
            </a:r>
          </a:p>
          <a:p>
            <a:pPr marL="685800" lvl="1" indent="-228600">
              <a:buFont typeface="+mj-lt"/>
              <a:buAutoNum type="arabicParenR"/>
            </a:pPr>
            <a:r>
              <a:rPr lang="en-US" dirty="0"/>
              <a:t>Access Online Classes and Quizzes</a:t>
            </a:r>
          </a:p>
          <a:p>
            <a:pPr marL="685800" lvl="1" indent="-228600">
              <a:buFont typeface="+mj-lt"/>
              <a:buAutoNum type="arabicParenR"/>
            </a:pPr>
            <a:r>
              <a:rPr lang="en-US" dirty="0"/>
              <a:t>Reset Account Passwords</a:t>
            </a:r>
          </a:p>
          <a:p>
            <a:pPr marL="685800" lvl="1" indent="-228600">
              <a:buFont typeface="+mj-lt"/>
              <a:buAutoNum type="arabicParenR"/>
            </a:pPr>
            <a:r>
              <a:rPr lang="en-US" dirty="0"/>
              <a:t>Generate System Reports</a:t>
            </a:r>
          </a:p>
          <a:p>
            <a:pPr marL="1143000" lvl="2" indent="-228600">
              <a:buFont typeface="Wingdings" panose="05000000000000000000" pitchFamily="2" charset="2"/>
              <a:buChar char="Ø"/>
            </a:pPr>
            <a:r>
              <a:rPr lang="en-US" dirty="0"/>
              <a:t>The Owner can include reservation summary to the system reports. The reservation summary includes data on drivers and vehicles that are assigned to driving lesson appointments</a:t>
            </a:r>
          </a:p>
          <a:p>
            <a:pPr marL="685800" lvl="1" indent="-228600">
              <a:buFont typeface="+mj-lt"/>
              <a:buAutoNum type="arabicParenR"/>
            </a:pPr>
            <a:r>
              <a:rPr lang="en-US" dirty="0"/>
              <a:t>Perform System Maintenance</a:t>
            </a:r>
          </a:p>
          <a:p>
            <a:pPr marL="1143000" lvl="2" indent="-228600">
              <a:buFont typeface="Wingdings" panose="05000000000000000000" pitchFamily="2" charset="2"/>
              <a:buChar char="Ø"/>
            </a:pPr>
            <a:r>
              <a:rPr lang="en-US" dirty="0"/>
              <a:t>The IT Admin is able to disable system features while performing system maintenance</a:t>
            </a:r>
          </a:p>
          <a:p>
            <a:pPr marL="685800" lvl="1" indent="-228600">
              <a:buFont typeface="+mj-lt"/>
              <a:buAutoNum type="arabicParenR"/>
            </a:pPr>
            <a:r>
              <a:rPr lang="en-US" dirty="0"/>
              <a:t>Grade Driving Tests / Enter Notes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diagram depicts a series of actions taken by the DriverPass system when a user logs into the system. </a:t>
            </a:r>
          </a:p>
          <a:p>
            <a:pPr marL="171450" indent="-171450">
              <a:buFont typeface="Arial" panose="020B0604020202020204" pitchFamily="34" charset="0"/>
              <a:buChar char="•"/>
            </a:pPr>
            <a:endParaRPr lang="en-US" dirty="0"/>
          </a:p>
          <a:p>
            <a:pPr marL="685800" lvl="1" indent="-228600">
              <a:buFont typeface="+mj-lt"/>
              <a:buAutoNum type="arabicParenR"/>
            </a:pPr>
            <a:r>
              <a:rPr lang="en-US" dirty="0"/>
              <a:t>First, the user provides login ID and password credential. </a:t>
            </a:r>
          </a:p>
          <a:p>
            <a:pPr marL="685800" lvl="1" indent="-228600">
              <a:buFont typeface="+mj-lt"/>
              <a:buAutoNum type="arabicParenR"/>
            </a:pPr>
            <a:endParaRPr lang="en-US" dirty="0"/>
          </a:p>
          <a:p>
            <a:pPr marL="685800" lvl="1" indent="-228600">
              <a:buFont typeface="+mj-lt"/>
              <a:buAutoNum type="arabicParenR"/>
            </a:pPr>
            <a:r>
              <a:rPr lang="en-US" dirty="0"/>
              <a:t>The system then validates the user login credential. Here, there are two possible outcomes:</a:t>
            </a:r>
          </a:p>
          <a:p>
            <a:pPr marL="1143000" lvl="2" indent="-228600">
              <a:buFont typeface="+mj-lt"/>
              <a:buAutoNum type="alphaLcParenR"/>
            </a:pPr>
            <a:r>
              <a:rPr lang="en-US" dirty="0"/>
              <a:t>If the user entered invalid login credential, the system displays error message to the user, then the user is prompted to enter the login credential again.</a:t>
            </a:r>
          </a:p>
          <a:p>
            <a:pPr marL="1143000" lvl="2" indent="-228600">
              <a:buFont typeface="+mj-lt"/>
              <a:buAutoNum type="alphaLcParenR"/>
            </a:pPr>
            <a:r>
              <a:rPr lang="en-US" dirty="0"/>
              <a:t>Otherwise, if the user entered valid login credential, they are granted access to the system.</a:t>
            </a:r>
          </a:p>
          <a:p>
            <a:pPr marL="1143000" lvl="2" indent="-228600">
              <a:buFont typeface="+mj-lt"/>
              <a:buAutoNum type="alphaLcParenR"/>
            </a:pPr>
            <a:endParaRPr lang="en-US" dirty="0"/>
          </a:p>
          <a:p>
            <a:pPr marL="228600" lvl="0" indent="-228600">
              <a:buFont typeface="Arial" panose="020B0604020202020204" pitchFamily="34" charset="0"/>
              <a:buChar char="•"/>
            </a:pPr>
            <a:r>
              <a:rPr lang="en-US" dirty="0"/>
              <a:t>Users must login to the system with their unique login credentials before they are able to use other system functionalities.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The DriverPass system incorporates following security measures to keep the system secure:</a:t>
            </a:r>
          </a:p>
          <a:p>
            <a:pPr marL="171450" indent="-171450">
              <a:buFont typeface="Arial" panose="020B0604020202020204" pitchFamily="34" charset="0"/>
              <a:buChar char="•"/>
            </a:pPr>
            <a:endParaRPr lang="en-US" baseline="0" dirty="0"/>
          </a:p>
          <a:p>
            <a:pPr marL="685800" lvl="1" indent="-228600">
              <a:buFont typeface="+mj-lt"/>
              <a:buAutoNum type="arabicParenR"/>
            </a:pPr>
            <a:r>
              <a:rPr lang="en-US" baseline="0" dirty="0"/>
              <a:t>Each unique user must first register using unique personal information. Each time the user accesses the system, the user must enter login Id and password. The system then verifies the user and grants access to the user. This ensures that only the authorized users can use the system.</a:t>
            </a:r>
          </a:p>
          <a:p>
            <a:pPr marL="685800" lvl="1" indent="-228600">
              <a:buFont typeface="+mj-lt"/>
              <a:buAutoNum type="arabicParenR"/>
            </a:pPr>
            <a:endParaRPr lang="en-US" baseline="0" dirty="0"/>
          </a:p>
          <a:p>
            <a:pPr marL="685800" lvl="1" indent="-228600">
              <a:buFont typeface="+mj-lt"/>
              <a:buAutoNum type="arabicParenR"/>
            </a:pPr>
            <a:r>
              <a:rPr lang="en-US" baseline="0" dirty="0"/>
              <a:t>All user login attempts, as well as payment processes within the system, are encrypted so that these sensitive data are not exposed to unauthorized third party entities.</a:t>
            </a:r>
          </a:p>
          <a:p>
            <a:pPr marL="685800" lvl="1" indent="-228600">
              <a:buFont typeface="+mj-lt"/>
              <a:buAutoNum type="arabicParenR"/>
            </a:pPr>
            <a:endParaRPr lang="en-US" baseline="0" dirty="0"/>
          </a:p>
          <a:p>
            <a:pPr marL="685800" lvl="1" indent="-228600">
              <a:buFont typeface="+mj-lt"/>
              <a:buAutoNum type="arabicParenR"/>
            </a:pPr>
            <a:r>
              <a:rPr lang="en-US" baseline="0" dirty="0"/>
              <a:t>The system can detect repeated failed login attempts by any user account and temporarily block login access to that account. The system then alerts the system administrator. This measure helps to prevent unauthorized system access by hackers.</a:t>
            </a:r>
          </a:p>
          <a:p>
            <a:pPr marL="685800" lvl="1" indent="-228600">
              <a:buFont typeface="+mj-lt"/>
              <a:buAutoNum type="arabicParenR"/>
            </a:pPr>
            <a:endParaRPr lang="en-US" baseline="0" dirty="0"/>
          </a:p>
          <a:p>
            <a:pPr marL="685800" lvl="1" indent="-228600">
              <a:buFont typeface="+mj-lt"/>
              <a:buAutoNum type="arabicParenR"/>
            </a:pPr>
            <a:r>
              <a:rPr lang="en-US" baseline="0" dirty="0"/>
              <a:t>The system allows users and administrators to reset login passwords. With this, when a user forgets their password, they are able to change their password and access the system, while administrators have the ability to change the password of users in case the password becomes compromised by hackers.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baseline="0" dirty="0"/>
              <a:t>Because the DriverPass system requires communicating with and accessing the data from the DriverPass server, the user’s device must be connected to the internet to use the DriverPass system. </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baseline="0" dirty="0"/>
              <a:t>In addition, If the device loses connection to the internet while using the system, the system will stop functioning.</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baseline="0" dirty="0"/>
              <a:t>System data can’t be modified or updated unless the user is online. Otherwise, it may cause data to be duplicated on different servers.</a:t>
            </a:r>
          </a:p>
          <a:p>
            <a:pPr marL="228600" marR="0" lvl="0" indent="-228600" algn="l" defTabSz="914400" rtl="0" eaLnBrk="1" fontAlgn="auto" latinLnBrk="0" hangingPunct="1">
              <a:lnSpc>
                <a:spcPct val="100000"/>
              </a:lnSpc>
              <a:spcBef>
                <a:spcPts val="0"/>
              </a:spcBef>
              <a:spcAft>
                <a:spcPts val="0"/>
              </a:spcAft>
              <a:buClrTx/>
              <a:buSzTx/>
              <a:buFont typeface="+mj-lt"/>
              <a:buAutoNum type="arabicParenR"/>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baseline="0" dirty="0"/>
              <a:t>Finally, due to the complex nature of the DriverPass system, adding or removing system features and modules (such as the Driving Lesson Packages offered to the students) requires a developer or a systems analyst.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6/16/2023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6/16/2023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James Lee</a:t>
            </a:r>
          </a:p>
          <a:p>
            <a:r>
              <a:rPr lang="en-US" dirty="0">
                <a:solidFill>
                  <a:srgbClr val="FFFFFF"/>
                </a:solidFill>
              </a:rPr>
              <a:t>James.lee4@snhu.edu</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b="1"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u="sng" dirty="0">
                <a:solidFill>
                  <a:srgbClr val="000000"/>
                </a:solidFill>
              </a:rPr>
              <a:t>Functional Requirements</a:t>
            </a:r>
          </a:p>
          <a:p>
            <a:pPr marL="914400" lvl="1" indent="-457200">
              <a:buFont typeface="+mj-lt"/>
              <a:buAutoNum type="arabicParenR"/>
            </a:pPr>
            <a:r>
              <a:rPr lang="en-US" sz="2000" dirty="0">
                <a:solidFill>
                  <a:srgbClr val="000000"/>
                </a:solidFill>
              </a:rPr>
              <a:t>The system shall allow users to log in to the system using unique ID and password credential</a:t>
            </a:r>
          </a:p>
          <a:p>
            <a:pPr marL="914400" lvl="1" indent="-457200">
              <a:buFont typeface="+mj-lt"/>
              <a:buAutoNum type="arabicParenR"/>
            </a:pPr>
            <a:r>
              <a:rPr lang="en-US" sz="2000" dirty="0">
                <a:solidFill>
                  <a:srgbClr val="000000"/>
                </a:solidFill>
              </a:rPr>
              <a:t>The system shall allow students to self-schedule driving lesson appointments</a:t>
            </a:r>
          </a:p>
          <a:p>
            <a:pPr marL="0" indent="0">
              <a:buNone/>
            </a:pPr>
            <a:endParaRPr lang="en-US" sz="2400" dirty="0">
              <a:solidFill>
                <a:srgbClr val="000000"/>
              </a:solidFill>
            </a:endParaRPr>
          </a:p>
          <a:p>
            <a:pPr marL="0" indent="0">
              <a:buNone/>
            </a:pPr>
            <a:r>
              <a:rPr lang="en-US" sz="2400" b="1" u="sng" dirty="0">
                <a:solidFill>
                  <a:srgbClr val="000000"/>
                </a:solidFill>
              </a:rPr>
              <a:t>Non-functional Requirements</a:t>
            </a:r>
          </a:p>
          <a:p>
            <a:pPr marL="914400" lvl="1" indent="-457200">
              <a:buFont typeface="+mj-lt"/>
              <a:buAutoNum type="arabicParenR"/>
            </a:pPr>
            <a:r>
              <a:rPr lang="en-US" sz="2000" dirty="0">
                <a:solidFill>
                  <a:srgbClr val="000000"/>
                </a:solidFill>
              </a:rPr>
              <a:t>The system shall be available as mobile and web-based application</a:t>
            </a:r>
          </a:p>
          <a:p>
            <a:pPr marL="914400" lvl="1" indent="-457200">
              <a:buFont typeface="+mj-lt"/>
              <a:buAutoNum type="arabicParenR"/>
            </a:pPr>
            <a:r>
              <a:rPr lang="en-US" sz="2000" dirty="0">
                <a:solidFill>
                  <a:srgbClr val="000000"/>
                </a:solidFill>
              </a:rPr>
              <a:t>The system shall grant admins the ability to reset passwords of users</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b="1" dirty="0">
                <a:solidFill>
                  <a:schemeClr val="bg1"/>
                </a:solidFill>
              </a:rPr>
              <a:t>Use Case Diagram</a:t>
            </a:r>
          </a:p>
        </p:txBody>
      </p:sp>
      <p:pic>
        <p:nvPicPr>
          <p:cNvPr id="10" name="Content Placeholder 9">
            <a:extLst>
              <a:ext uri="{FF2B5EF4-FFF2-40B4-BE49-F238E27FC236}">
                <a16:creationId xmlns:a16="http://schemas.microsoft.com/office/drawing/2014/main" id="{6A7B2471-3C42-BFC0-49AD-5C34F674226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87373" y="0"/>
            <a:ext cx="5299363" cy="6858000"/>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b="1" dirty="0">
                <a:solidFill>
                  <a:schemeClr val="bg1"/>
                </a:solidFill>
              </a:rPr>
              <a:t>Activity</a:t>
            </a:r>
            <a:br>
              <a:rPr lang="en-US" b="1" dirty="0">
                <a:solidFill>
                  <a:schemeClr val="bg1"/>
                </a:solidFill>
              </a:rPr>
            </a:br>
            <a:r>
              <a:rPr lang="en-US" b="1" dirty="0">
                <a:solidFill>
                  <a:schemeClr val="bg1"/>
                </a:solidFill>
              </a:rPr>
              <a:t>Diagram</a:t>
            </a:r>
          </a:p>
        </p:txBody>
      </p:sp>
      <p:pic>
        <p:nvPicPr>
          <p:cNvPr id="7" name="Content Placeholder 6">
            <a:extLst>
              <a:ext uri="{FF2B5EF4-FFF2-40B4-BE49-F238E27FC236}">
                <a16:creationId xmlns:a16="http://schemas.microsoft.com/office/drawing/2014/main" id="{DDF6AD3C-5313-6E51-2AAF-76EC7503990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859229" y="279434"/>
            <a:ext cx="5692692" cy="6578566"/>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b="1"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endParaRPr lang="en-US" sz="2400" dirty="0">
              <a:solidFill>
                <a:srgbClr val="000000"/>
              </a:solidFill>
            </a:endParaRPr>
          </a:p>
          <a:p>
            <a:pPr marL="457200" indent="-457200">
              <a:buFont typeface="+mj-lt"/>
              <a:buAutoNum type="arabicParenR"/>
            </a:pPr>
            <a:r>
              <a:rPr lang="en-US" sz="2400" dirty="0">
                <a:solidFill>
                  <a:srgbClr val="000000"/>
                </a:solidFill>
              </a:rPr>
              <a:t>System Log In Authentication/Verification</a:t>
            </a:r>
          </a:p>
          <a:p>
            <a:pPr marL="457200" indent="-457200">
              <a:buFont typeface="+mj-lt"/>
              <a:buAutoNum type="arabicParenR"/>
            </a:pPr>
            <a:endParaRPr lang="en-US" sz="2400" dirty="0">
              <a:solidFill>
                <a:srgbClr val="000000"/>
              </a:solidFill>
            </a:endParaRPr>
          </a:p>
          <a:p>
            <a:pPr marL="457200" indent="-457200">
              <a:buFont typeface="+mj-lt"/>
              <a:buAutoNum type="arabicParenR"/>
            </a:pPr>
            <a:r>
              <a:rPr lang="en-US" sz="2400" dirty="0">
                <a:solidFill>
                  <a:srgbClr val="000000"/>
                </a:solidFill>
              </a:rPr>
              <a:t>Encrypted Data Transfer</a:t>
            </a:r>
          </a:p>
          <a:p>
            <a:pPr marL="457200" indent="-457200">
              <a:buFont typeface="+mj-lt"/>
              <a:buAutoNum type="arabicParenR"/>
            </a:pPr>
            <a:endParaRPr lang="en-US" sz="2400" dirty="0">
              <a:solidFill>
                <a:srgbClr val="000000"/>
              </a:solidFill>
            </a:endParaRPr>
          </a:p>
          <a:p>
            <a:pPr marL="457200" indent="-457200">
              <a:buFont typeface="+mj-lt"/>
              <a:buAutoNum type="arabicParenR"/>
            </a:pPr>
            <a:r>
              <a:rPr lang="en-US" sz="2400" dirty="0">
                <a:solidFill>
                  <a:srgbClr val="000000"/>
                </a:solidFill>
              </a:rPr>
              <a:t>Brute Force Hacking Attempt Detection</a:t>
            </a:r>
          </a:p>
          <a:p>
            <a:pPr marL="457200" indent="-457200">
              <a:buFont typeface="+mj-lt"/>
              <a:buAutoNum type="arabicParenR"/>
            </a:pPr>
            <a:endParaRPr lang="en-US" sz="2400" dirty="0">
              <a:solidFill>
                <a:srgbClr val="000000"/>
              </a:solidFill>
            </a:endParaRPr>
          </a:p>
          <a:p>
            <a:pPr marL="457200" indent="-457200">
              <a:buFont typeface="+mj-lt"/>
              <a:buAutoNum type="arabicParenR"/>
            </a:pPr>
            <a:r>
              <a:rPr lang="en-US" sz="2400" dirty="0">
                <a:solidFill>
                  <a:srgbClr val="000000"/>
                </a:solidFill>
              </a:rPr>
              <a:t>Ability to Reset User Passwords</a:t>
            </a:r>
          </a:p>
          <a:p>
            <a:endParaRPr lang="en-US" sz="2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b="1"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457200" indent="-457200">
              <a:buFont typeface="+mj-lt"/>
              <a:buAutoNum type="arabicParenR"/>
            </a:pPr>
            <a:r>
              <a:rPr lang="en-US" sz="2400" dirty="0">
                <a:solidFill>
                  <a:srgbClr val="000000"/>
                </a:solidFill>
              </a:rPr>
              <a:t>System will stop functioning once internet connection is lost</a:t>
            </a:r>
          </a:p>
          <a:p>
            <a:pPr marL="457200" indent="-457200">
              <a:buFont typeface="+mj-lt"/>
              <a:buAutoNum type="arabicParenR"/>
            </a:pPr>
            <a:endParaRPr lang="en-US" sz="2400" dirty="0">
              <a:solidFill>
                <a:srgbClr val="000000"/>
              </a:solidFill>
            </a:endParaRPr>
          </a:p>
          <a:p>
            <a:pPr marL="457200" indent="-457200">
              <a:buFont typeface="+mj-lt"/>
              <a:buAutoNum type="arabicParenR"/>
            </a:pPr>
            <a:r>
              <a:rPr lang="en-US" sz="2400" dirty="0">
                <a:solidFill>
                  <a:srgbClr val="000000"/>
                </a:solidFill>
              </a:rPr>
              <a:t>System data cannot be modified or updated unless the user is online</a:t>
            </a:r>
          </a:p>
          <a:p>
            <a:pPr marL="457200" indent="-457200">
              <a:buFont typeface="+mj-lt"/>
              <a:buAutoNum type="arabicParenR"/>
            </a:pPr>
            <a:endParaRPr lang="en-US" sz="2400" dirty="0">
              <a:solidFill>
                <a:srgbClr val="000000"/>
              </a:solidFill>
            </a:endParaRPr>
          </a:p>
          <a:p>
            <a:pPr marL="457200" indent="-457200">
              <a:buFont typeface="+mj-lt"/>
              <a:buAutoNum type="arabicParenR"/>
            </a:pPr>
            <a:r>
              <a:rPr lang="en-US" sz="2400" dirty="0">
                <a:solidFill>
                  <a:srgbClr val="000000"/>
                </a:solidFill>
              </a:rPr>
              <a:t>System modules cannot be modified by non-developers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2435</TotalTime>
  <Words>913</Words>
  <Application>Microsoft Office PowerPoint</Application>
  <PresentationFormat>Widescreen</PresentationFormat>
  <Paragraphs>97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James Lee</cp:lastModifiedBy>
  <cp:revision>48</cp:revision>
  <dcterms:created xsi:type="dcterms:W3CDTF">2019-10-14T02:36:52Z</dcterms:created>
  <dcterms:modified xsi:type="dcterms:W3CDTF">2023-06-17T19:15:40Z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