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8" r:id="rId2"/>
    <p:sldId id="256" r:id="rId3"/>
    <p:sldId id="258" r:id="rId4"/>
    <p:sldId id="257" r:id="rId5"/>
    <p:sldId id="263" r:id="rId6"/>
    <p:sldId id="290" r:id="rId7"/>
    <p:sldId id="280" r:id="rId8"/>
    <p:sldId id="287" r:id="rId9"/>
    <p:sldId id="281" r:id="rId10"/>
    <p:sldId id="282" r:id="rId11"/>
    <p:sldId id="283" r:id="rId12"/>
    <p:sldId id="284" r:id="rId13"/>
    <p:sldId id="286" r:id="rId14"/>
    <p:sldId id="279" r:id="rId15"/>
    <p:sldId id="275" r:id="rId16"/>
    <p:sldId id="288" r:id="rId17"/>
    <p:sldId id="273" r:id="rId18"/>
    <p:sldId id="291" r:id="rId19"/>
    <p:sldId id="271" r:id="rId20"/>
    <p:sldId id="260" r:id="rId21"/>
    <p:sldId id="274" r:id="rId22"/>
    <p:sldId id="289" r:id="rId23"/>
    <p:sldId id="276" r:id="rId24"/>
    <p:sldId id="277" r:id="rId25"/>
    <p:sldId id="272" r:id="rId26"/>
    <p:sldId id="269" r:id="rId27"/>
    <p:sldId id="270" r:id="rId28"/>
    <p:sldId id="268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 snapToGrid="0">
      <p:cViewPr varScale="1">
        <p:scale>
          <a:sx n="141" d="100"/>
          <a:sy n="141" d="100"/>
        </p:scale>
        <p:origin x="-632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6E9C-FEFA-4AE6-9196-67D489BCC82C}" type="datetimeFigureOut">
              <a:rPr lang="de-DE" smtClean="0"/>
              <a:t>26.03.18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CFFD0-1C19-40D0-BB6D-B2352B27A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64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AA5488-17B1-45FF-81F3-21EFC66F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9EA3FCD-3D43-4ACA-99B4-E4B07D49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DADDD12-B82E-4C5A-B3F4-24C4B3B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666B-F6D4-4DC2-BA2B-5CF0827327F0}" type="datetime1">
              <a:rPr lang="de-DE" smtClean="0"/>
              <a:t>26.03.18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02B6804-B339-4589-A7B1-0F2319C4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4E8F7EA-C9B6-492F-A528-1224102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8EB34A-6CA8-4518-B918-0B6FD7F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9A5460F-5D03-4E09-8AD5-D8FA54A8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4BF5B18-4CD6-47A7-906B-54B05584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096B-34AB-48A6-8B0B-AA3C911221CC}" type="datetime1">
              <a:rPr lang="de-DE" smtClean="0"/>
              <a:t>26.03.18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5004E2-97DF-4EF0-88CC-0B9930F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78CAB8B-4EE1-4261-9262-994E8D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B8EF1F10-3DD2-4400-A9ED-FC248A55D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F3444A10-1E2C-4191-B026-84BCCC9D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E1E074D-5C0D-48DA-B42D-17BB41F2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D86E-BFFD-4661-835C-7D0E258F6D22}" type="datetime1">
              <a:rPr lang="de-DE" smtClean="0"/>
              <a:t>26.03.18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2B4BF41-463C-4311-9EFC-BA708AFA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BF93051-75E2-4C4C-A973-BD100EC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4EE41AB-8BD2-4C18-B8AF-7D3A1249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BB11243-D225-48CD-AFF9-64186D43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3CC708E-F96F-425F-867B-53523F20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43F-1866-4F8D-A2B2-76D33461B3CF}" type="datetime1">
              <a:rPr lang="de-DE" smtClean="0"/>
              <a:t>26.03.18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C9383E3-AE45-4B1B-9706-67C370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2BB7911-EA6D-448A-9055-381FFA8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7EB64A0-A73B-4BD6-A5E9-EF5EB171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DB1B29C-1182-479E-825E-76F4FF41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6B250BD-425E-4186-B40B-5594FF9C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88E-8457-4C6B-8C67-700B1B4DC1E7}" type="datetime1">
              <a:rPr lang="de-DE" smtClean="0"/>
              <a:t>26.03.18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64762E0-B1B9-4BCD-8C3D-B6AB09DA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8248617-91F7-4D23-872F-952F2263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A955DD-42A8-4F89-BB48-220A471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3E73B94-2695-4767-94E6-E546AE2D7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2F70BFE-CDD9-4F3F-95D1-87CD1D69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A565719-570F-4D90-AB57-9A538F0B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0D57-A438-4C3F-9F84-4C5C291E5A5F}" type="datetime1">
              <a:rPr lang="de-DE" smtClean="0"/>
              <a:t>26.03.18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2A0590A-8068-4022-B0D6-18311A8E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83166D0-9F64-495C-9E4F-5A65927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7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C417242-0BDC-4FFF-852D-6284D0A9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B30064E-271D-47A2-BC0C-925A7546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F27B6C5-5982-4A68-91FD-06F07638C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C7604F73-6C89-4198-BB8F-B837C02F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325AA58D-18A1-4DA7-934F-612D75CE8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9F15F3D8-5C2F-417C-B257-549166BA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F608-86F1-40CF-82FC-1C147C3DD224}" type="datetime1">
              <a:rPr lang="de-DE" smtClean="0"/>
              <a:t>26.03.18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475FF603-B123-4D53-95C9-BC1941C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5DF1DD4F-A8A7-4D67-AD7E-9EF2D219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2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3F79F45-E779-4E72-89D3-9329349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57E0A61-9814-4B3F-ABB5-BA450BD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A553-3517-40AF-B856-21919B4E6188}" type="datetime1">
              <a:rPr lang="de-DE" smtClean="0"/>
              <a:t>26.03.18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87ACCDF-3E97-4BD5-B604-C724D5F1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F38A0D8-245A-4FB4-AA78-4A88E3E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D8BBAD-C5C8-46E0-9976-5F920E34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024D-9082-4157-A667-CF73921D3E21}" type="datetime1">
              <a:rPr lang="de-DE" smtClean="0"/>
              <a:t>26.03.18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EA926F46-ACF0-410A-8472-6D818E3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8EE1B76-7EA0-4153-B9B3-C7FAC9E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DFF31F-2E58-4CFC-89ED-0CD17196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212DCFE-5A6E-4AB1-B413-7D1A81EC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013B7DF-6A86-4B2A-87B0-C088184D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A933A87-552D-4B49-B6AF-5C350434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0996-3986-4BD0-AC2D-F5F802D0DF4C}" type="datetime1">
              <a:rPr lang="de-DE" smtClean="0"/>
              <a:t>26.03.18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4837E9A-470C-4E90-B748-2EBC9AF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E9F074A-452F-4A0D-9C3C-766560C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2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759C210-72B7-40E9-BCCE-7F2CD288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A855A97A-E73E-4799-B44D-4C7542A4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255A853-78E3-4163-B55A-CC8EC226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9D40D17D-F70E-4544-85A0-FCF3746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6CB-57F0-403A-9B11-F28CD8787C4F}" type="datetime1">
              <a:rPr lang="de-DE" smtClean="0"/>
              <a:t>26.03.18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2D42832-B50B-45A6-BB41-75BA707E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F370A13-2AD6-42F3-82DD-A8915D6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4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F15E65D-7224-4547-A8B7-E018D79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E2E0B7E-1806-4C10-B430-114E71BC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2E9677D-D9AF-4D85-9076-FB6608EF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1B12-7E54-4267-9D51-05EAB2BDC53B}" type="datetime1">
              <a:rPr lang="de-DE" smtClean="0"/>
              <a:t>26.03.18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B9152B-6562-474B-911B-6C7817AC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1DE64A8-71CB-4F9B-9C42-378CEF45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5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B679FE-7AB8-452C-9056-DB9A71D8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Aufteilen Präsentation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209D8CB-5E61-484E-9162-79AAB377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Fabian:</a:t>
            </a:r>
          </a:p>
          <a:p>
            <a:pPr lvl="1"/>
            <a:r>
              <a:rPr lang="de-DE" dirty="0"/>
              <a:t>EVA-Ansicht</a:t>
            </a:r>
          </a:p>
          <a:p>
            <a:pPr lvl="1"/>
            <a:r>
              <a:rPr lang="de-DE" dirty="0"/>
              <a:t>Enforce Algorithmus</a:t>
            </a:r>
          </a:p>
          <a:p>
            <a:pPr lvl="1"/>
            <a:r>
              <a:rPr lang="de-DE" dirty="0"/>
              <a:t>Optimierung</a:t>
            </a:r>
          </a:p>
          <a:p>
            <a:pPr lvl="1"/>
            <a:r>
              <a:rPr lang="de-DE" dirty="0"/>
              <a:t>Einleitung</a:t>
            </a:r>
          </a:p>
          <a:p>
            <a:r>
              <a:rPr lang="de-DE" dirty="0"/>
              <a:t>Jan-Henrik</a:t>
            </a:r>
          </a:p>
          <a:p>
            <a:pPr lvl="1"/>
            <a:r>
              <a:rPr lang="de-DE" dirty="0"/>
              <a:t>Graph generierung</a:t>
            </a:r>
          </a:p>
          <a:p>
            <a:pPr lvl="1"/>
            <a:r>
              <a:rPr lang="de-DE" dirty="0"/>
              <a:t>Beispielgraph</a:t>
            </a:r>
          </a:p>
          <a:p>
            <a:pPr lvl="1"/>
            <a:r>
              <a:rPr lang="de-DE" dirty="0"/>
              <a:t>Aufgetretene Fehler</a:t>
            </a:r>
          </a:p>
          <a:p>
            <a:pPr lvl="1"/>
            <a:r>
              <a:rPr lang="de-DE" dirty="0"/>
              <a:t>Fazit</a:t>
            </a:r>
          </a:p>
          <a:p>
            <a:r>
              <a:rPr lang="de-DE" dirty="0"/>
              <a:t>Sven:</a:t>
            </a:r>
          </a:p>
          <a:p>
            <a:pPr lvl="1"/>
            <a:r>
              <a:rPr lang="de-DE" dirty="0"/>
              <a:t>Layout</a:t>
            </a:r>
          </a:p>
          <a:p>
            <a:pPr lvl="1"/>
            <a:r>
              <a:rPr lang="de-DE" dirty="0"/>
              <a:t>Gliederung </a:t>
            </a:r>
          </a:p>
          <a:p>
            <a:pPr lvl="1"/>
            <a:r>
              <a:rPr lang="de-DE" dirty="0"/>
              <a:t>Spielfeld</a:t>
            </a:r>
          </a:p>
          <a:p>
            <a:pPr lvl="1"/>
            <a:r>
              <a:rPr lang="de-DE" dirty="0"/>
              <a:t>Herausforderungen</a:t>
            </a:r>
          </a:p>
          <a:p>
            <a:pPr lvl="1"/>
            <a:r>
              <a:rPr lang="de-DE" dirty="0"/>
              <a:t>Child Controller</a:t>
            </a:r>
          </a:p>
          <a:p>
            <a:pPr lvl="1"/>
            <a:r>
              <a:rPr lang="de-DE" dirty="0"/>
              <a:t>Robot Controller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BB8228-97AC-4492-A356-F36497FB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Bewegungsmuster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xmlns="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10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xmlns="" id="{38108A66-6254-422A-831E-1095BB8DE301}"/>
              </a:ext>
            </a:extLst>
          </p:cNvPr>
          <p:cNvSpPr/>
          <p:nvPr/>
        </p:nvSpPr>
        <p:spPr>
          <a:xfrm>
            <a:off x="661100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xmlns="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1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xmlns="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04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Bewegungsmuster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xmlns="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11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xmlns="" id="{38108A66-6254-422A-831E-1095BB8DE301}"/>
              </a:ext>
            </a:extLst>
          </p:cNvPr>
          <p:cNvSpPr/>
          <p:nvPr/>
        </p:nvSpPr>
        <p:spPr>
          <a:xfrm>
            <a:off x="6619239" y="436630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</a:t>
            </a:r>
            <a:r>
              <a:rPr lang="de-DE" dirty="0">
                <a:highlight>
                  <a:srgbClr val="FF0000"/>
                </a:highlight>
              </a:rPr>
              <a:t>rrru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xmlns="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2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xmlns="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2756CF90-4297-4F7C-A804-310CEDEE4385}"/>
              </a:ext>
            </a:extLst>
          </p:cNvPr>
          <p:cNvSpPr/>
          <p:nvPr/>
        </p:nvSpPr>
        <p:spPr>
          <a:xfrm>
            <a:off x="6711551" y="231739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45D601F1-0253-471D-A018-983C3D763EB7}"/>
              </a:ext>
            </a:extLst>
          </p:cNvPr>
          <p:cNvSpPr/>
          <p:nvPr/>
        </p:nvSpPr>
        <p:spPr>
          <a:xfrm>
            <a:off x="7260369" y="231739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D5B7F4CD-F355-4A4C-9FCB-6C9195FEAE6A}"/>
              </a:ext>
            </a:extLst>
          </p:cNvPr>
          <p:cNvSpPr/>
          <p:nvPr/>
        </p:nvSpPr>
        <p:spPr>
          <a:xfrm>
            <a:off x="7846977" y="2324621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50377EFF-BCCA-41AA-8A31-7E840817C265}"/>
              </a:ext>
            </a:extLst>
          </p:cNvPr>
          <p:cNvSpPr/>
          <p:nvPr/>
        </p:nvSpPr>
        <p:spPr>
          <a:xfrm rot="16200000">
            <a:off x="7833921" y="171542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9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Bewegungsmuster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xmlns="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12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xmlns="" id="{38108A66-6254-422A-831E-1095BB8DE301}"/>
              </a:ext>
            </a:extLst>
          </p:cNvPr>
          <p:cNvSpPr/>
          <p:nvPr/>
        </p:nvSpPr>
        <p:spPr>
          <a:xfrm>
            <a:off x="658998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xmlns="" id="{F7361447-BB27-4ADC-84D0-A4BAC0BC306E}"/>
              </a:ext>
            </a:extLst>
          </p:cNvPr>
          <p:cNvSpPr/>
          <p:nvPr/>
        </p:nvSpPr>
        <p:spPr>
          <a:xfrm>
            <a:off x="7754665" y="1531746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2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xmlns="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15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Bewegungsmuster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xmlns="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13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xmlns="" id="{38108A66-6254-422A-831E-1095BB8DE301}"/>
              </a:ext>
            </a:extLst>
          </p:cNvPr>
          <p:cNvSpPr/>
          <p:nvPr/>
        </p:nvSpPr>
        <p:spPr>
          <a:xfrm>
            <a:off x="658998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>
                <a:highlight>
                  <a:srgbClr val="FF0000"/>
                </a:highlight>
              </a:rPr>
              <a:t>ddr</a:t>
            </a:r>
            <a:r>
              <a:rPr lang="de-DE" dirty="0"/>
              <a:t>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xmlns="" id="{F7361447-BB27-4ADC-84D0-A4BAC0BC306E}"/>
              </a:ext>
            </a:extLst>
          </p:cNvPr>
          <p:cNvSpPr/>
          <p:nvPr/>
        </p:nvSpPr>
        <p:spPr>
          <a:xfrm>
            <a:off x="7754665" y="1531746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3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xmlns="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613088F8-9901-4703-92B1-605E382D41A0}"/>
              </a:ext>
            </a:extLst>
          </p:cNvPr>
          <p:cNvSpPr/>
          <p:nvPr/>
        </p:nvSpPr>
        <p:spPr>
          <a:xfrm rot="5400000">
            <a:off x="6682300" y="5142578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DA921B65-C924-4394-964E-0F6CDA3052B6}"/>
              </a:ext>
            </a:extLst>
          </p:cNvPr>
          <p:cNvSpPr/>
          <p:nvPr/>
        </p:nvSpPr>
        <p:spPr>
          <a:xfrm rot="5400000">
            <a:off x="6682300" y="5669630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A3769C37-5722-4B99-AAEA-B6E4EFB15057}"/>
              </a:ext>
            </a:extLst>
          </p:cNvPr>
          <p:cNvSpPr/>
          <p:nvPr/>
        </p:nvSpPr>
        <p:spPr>
          <a:xfrm>
            <a:off x="7298159" y="566591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51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EVA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14</a:t>
            </a:fld>
            <a:endParaRPr lang="de-DE"/>
          </a:p>
        </p:txBody>
      </p:sp>
      <p:pic>
        <p:nvPicPr>
          <p:cNvPr id="7" name="Bild 4">
            <a:extLst>
              <a:ext uri="{FF2B5EF4-FFF2-40B4-BE49-F238E27FC236}">
                <a16:creationId xmlns:a16="http://schemas.microsoft.com/office/drawing/2014/main" xmlns="" id="{E0FAF2E6-9064-48B8-8F4E-D1CFCBBDA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10" y="1246520"/>
            <a:ext cx="9915180" cy="59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2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01F26C-FB81-4294-B60C-5467A60E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1-Akzeptanz und Buechi Akzeptanz </a:t>
            </a:r>
          </a:p>
          <a:p>
            <a:r>
              <a:rPr lang="de-DE" dirty="0"/>
              <a:t>Batterie/Ladestation erklären </a:t>
            </a:r>
            <a:r>
              <a:rPr lang="de-DE" dirty="0">
                <a:highlight>
                  <a:srgbClr val="FF0000"/>
                </a:highlight>
              </a:rPr>
              <a:t>?Richtige Stelle?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40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16</a:t>
            </a:fld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7C70509A-789A-4162-9451-DBAD31EF31EF}"/>
              </a:ext>
            </a:extLst>
          </p:cNvPr>
          <p:cNvSpPr/>
          <p:nvPr/>
        </p:nvSpPr>
        <p:spPr>
          <a:xfrm>
            <a:off x="2756119" y="2375338"/>
            <a:ext cx="3339881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1-Akzeptanz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13430B5-839B-4BD3-9483-0EEAC9F030F8}"/>
              </a:ext>
            </a:extLst>
          </p:cNvPr>
          <p:cNvSpPr/>
          <p:nvPr/>
        </p:nvSpPr>
        <p:spPr>
          <a:xfrm>
            <a:off x="2756119" y="4276150"/>
            <a:ext cx="3339881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Buechi-Akzeptanz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F897F3-567B-4871-96B4-AE7D59EE860A}"/>
              </a:ext>
            </a:extLst>
          </p:cNvPr>
          <p:cNvSpPr txBox="1"/>
          <p:nvPr/>
        </p:nvSpPr>
        <p:spPr>
          <a:xfrm>
            <a:off x="7346731" y="1987640"/>
            <a:ext cx="3816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Alle Ziele einmal </a:t>
            </a:r>
          </a:p>
          <a:p>
            <a:r>
              <a:rPr lang="de-DE" sz="2800" dirty="0"/>
              <a:t>in der richtigen</a:t>
            </a:r>
          </a:p>
          <a:p>
            <a:r>
              <a:rPr lang="de-DE" sz="2800" dirty="0" smtClean="0"/>
              <a:t>Reihenfolge </a:t>
            </a:r>
            <a:r>
              <a:rPr lang="de-DE" sz="2800" dirty="0"/>
              <a:t>durchlaufen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1898FDFC-5D86-4051-87C5-8397E6F89BEB}"/>
              </a:ext>
            </a:extLst>
          </p:cNvPr>
          <p:cNvSpPr/>
          <p:nvPr/>
        </p:nvSpPr>
        <p:spPr>
          <a:xfrm>
            <a:off x="4207212" y="2999915"/>
            <a:ext cx="430924" cy="124256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AD10B8C-23E0-4173-ABA9-2656558830E4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6096000" y="2680138"/>
            <a:ext cx="12507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2E76B3-201D-407D-8BCA-BA1A5C48EF71}"/>
              </a:ext>
            </a:extLst>
          </p:cNvPr>
          <p:cNvSpPr txBox="1"/>
          <p:nvPr/>
        </p:nvSpPr>
        <p:spPr>
          <a:xfrm>
            <a:off x="7346731" y="3981905"/>
            <a:ext cx="34936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Erstes Ziel als Ziel nach</a:t>
            </a:r>
          </a:p>
          <a:p>
            <a:r>
              <a:rPr lang="de-DE" sz="2800" dirty="0"/>
              <a:t>dem letzten Ziel -&gt;</a:t>
            </a:r>
          </a:p>
          <a:p>
            <a:r>
              <a:rPr lang="de-DE" sz="2800" dirty="0"/>
              <a:t>Endlosschleife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6C24DE6-D0C9-4DB6-AA8C-1DA6DCB18C9F}"/>
              </a:ext>
            </a:extLst>
          </p:cNvPr>
          <p:cNvCxnSpPr/>
          <p:nvPr/>
        </p:nvCxnSpPr>
        <p:spPr>
          <a:xfrm flipH="1">
            <a:off x="6086994" y="4575321"/>
            <a:ext cx="12507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6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D2BFE-57E4-4A51-B59D-1A6DD4D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 err="1" smtClean="0"/>
              <a:t>Graphenaufbau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2D437-2AD8-4E4B-AA6B-03A5A0A0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Spielzustände werden in Graphen dargestellt</a:t>
            </a:r>
          </a:p>
          <a:p>
            <a:r>
              <a:rPr lang="de-DE" dirty="0"/>
              <a:t>Zustand:</a:t>
            </a:r>
          </a:p>
          <a:p>
            <a:pPr lvl="1"/>
            <a:r>
              <a:rPr lang="de-DE" dirty="0"/>
              <a:t>Roboter oder Umgebung (Kind) am Zug?</a:t>
            </a:r>
          </a:p>
          <a:p>
            <a:pPr lvl="1"/>
            <a:r>
              <a:rPr lang="de-DE" dirty="0"/>
              <a:t>Position des Roboters</a:t>
            </a:r>
          </a:p>
          <a:p>
            <a:pPr lvl="1"/>
            <a:r>
              <a:rPr lang="de-DE" dirty="0"/>
              <a:t>Position des Kindes</a:t>
            </a:r>
          </a:p>
          <a:p>
            <a:r>
              <a:rPr lang="de-DE" dirty="0"/>
              <a:t>Übergänge: Spielzüge Roboter/</a:t>
            </a:r>
            <a:r>
              <a:rPr lang="de-DE" dirty="0" smtClean="0"/>
              <a:t>Kind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77F37A-6998-484B-B08C-6AF3769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4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Graphengenerierung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Startzustand aus </a:t>
            </a:r>
            <a:r>
              <a:rPr lang="de-DE" dirty="0" err="1" smtClean="0"/>
              <a:t>initialen</a:t>
            </a:r>
            <a:r>
              <a:rPr lang="de-DE" dirty="0" smtClean="0"/>
              <a:t> Positionen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Roboterzüge berechnen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Darauffolgende </a:t>
            </a:r>
            <a:r>
              <a:rPr lang="de-DE" dirty="0" err="1" smtClean="0"/>
              <a:t>Kindzüge</a:t>
            </a:r>
            <a:r>
              <a:rPr lang="de-DE" dirty="0" smtClean="0"/>
              <a:t> für alle berechneten Zustände berechnen und schauen ob mindestens ein ungültiger dabei ist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Wenn ja: Zustand verwerfen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Alle nicht vorhandenen in Warteschlange einreihen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Kindzüge</a:t>
            </a:r>
            <a:r>
              <a:rPr lang="de-DE" dirty="0" smtClean="0"/>
              <a:t> berechnen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Alle nicht vorhandenen in Warteschlange </a:t>
            </a:r>
            <a:r>
              <a:rPr lang="de-DE" dirty="0" smtClean="0"/>
              <a:t>einreihen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goto</a:t>
            </a:r>
            <a:r>
              <a:rPr lang="de-DE" dirty="0" smtClean="0"/>
              <a:t> 2 bis Warteschlange leer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570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0E6DA7-7E9F-416C-8BF7-49DA3B46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Beispielgraph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2EEAE80-11B6-4B94-8FA4-EECF7590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6" y="2005012"/>
            <a:ext cx="10515600" cy="4351338"/>
          </a:xfrm>
        </p:spPr>
        <p:txBody>
          <a:bodyPr/>
          <a:lstStyle/>
          <a:p>
            <a:r>
              <a:rPr lang="de-DE" dirty="0"/>
              <a:t>Hier Graph einfügen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F69AB07-BCC7-4E3F-8A9E-FE017903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19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1832" y="-2649637"/>
            <a:ext cx="6870532" cy="121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3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B797468-C3B3-4625-A645-4FF1498D3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Methoden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0F58143-0024-47BA-B87F-224EB2258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Jan-Henrik Bruhn, Sven </a:t>
            </a:r>
            <a:r>
              <a:rPr lang="de-DE" dirty="0" err="1"/>
              <a:t>Mehlhop</a:t>
            </a:r>
            <a:r>
              <a:rPr lang="de-DE" dirty="0"/>
              <a:t> und Fabian Bruhns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E1C29E7-48F7-44B2-9F58-68C8DB07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8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5A3FC0A-3806-4A6C-8BAF-49105356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Enforce 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D8FBAF4-21B7-41F9-87E3-AA4F613F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Enforce</a:t>
            </a:r>
            <a:r>
              <a:rPr lang="de-DE" dirty="0"/>
              <a:t>?</a:t>
            </a:r>
          </a:p>
          <a:p>
            <a:r>
              <a:rPr lang="de-DE" dirty="0" err="1"/>
              <a:t>Allquantor</a:t>
            </a:r>
            <a:r>
              <a:rPr lang="de-DE" dirty="0"/>
              <a:t> gegen </a:t>
            </a:r>
            <a:r>
              <a:rPr lang="de-DE" dirty="0" err="1"/>
              <a:t>Existenzquantor</a:t>
            </a:r>
            <a:endParaRPr lang="de-DE" dirty="0"/>
          </a:p>
          <a:p>
            <a:r>
              <a:rPr lang="de-DE" dirty="0" err="1"/>
              <a:t>Enforce</a:t>
            </a:r>
            <a:r>
              <a:rPr lang="de-DE" dirty="0"/>
              <a:t>+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DD1B6F9-E57D-4F76-917B-E6637BF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20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140" y="4161413"/>
            <a:ext cx="2418660" cy="201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6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B6EF6F-C517-4C0C-A4C6-478E82E2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Moves aus dem Graphen ermitteln</a:t>
            </a:r>
          </a:p>
          <a:p>
            <a:r>
              <a:rPr lang="de-DE" dirty="0">
                <a:highlight>
                  <a:srgbClr val="FF0000"/>
                </a:highlight>
              </a:rPr>
              <a:t>?ZU wenig?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55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22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ABBAD17-D195-4A08-896B-9DCA6823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Mögliche Steps aus dem Graphen ermitteln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Step ausführen</a:t>
            </a:r>
          </a:p>
        </p:txBody>
      </p:sp>
    </p:spTree>
    <p:extLst>
      <p:ext uri="{BB962C8B-B14F-4D97-AF65-F5344CB8AC3E}">
        <p14:creationId xmlns:p14="http://schemas.microsoft.com/office/powerpoint/2010/main" val="418075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erreichen wir das Ziel</a:t>
            </a:r>
          </a:p>
          <a:p>
            <a:r>
              <a:rPr lang="de-DE" dirty="0"/>
              <a:t>On demand</a:t>
            </a:r>
          </a:p>
          <a:p>
            <a:r>
              <a:rPr lang="de-DE" dirty="0"/>
              <a:t>Batterie </a:t>
            </a:r>
            <a:r>
              <a:rPr lang="de-DE" dirty="0" smtClean="0"/>
              <a:t>Lösung</a:t>
            </a:r>
          </a:p>
          <a:p>
            <a:r>
              <a:rPr lang="de-DE" dirty="0" smtClean="0"/>
              <a:t>Codeschnipsel einzeln </a:t>
            </a:r>
            <a:r>
              <a:rPr lang="de-DE" dirty="0" err="1" smtClean="0"/>
              <a:t>splitscreen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0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24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3AAA2AA-570A-42F5-AD34-74BDEA51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8208436-60CA-416D-BE2D-4E100756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92" y="1706631"/>
            <a:ext cx="6101216" cy="48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7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10B3B2-98CE-4A76-8F3B-AC87D797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Aufgetretene 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F549B9E-E429-455E-9CCB-4C382D18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Graph falsch generiert </a:t>
            </a:r>
          </a:p>
          <a:p>
            <a:pPr lvl="1"/>
            <a:r>
              <a:rPr lang="de-DE" dirty="0"/>
              <a:t>Kind ist ausgewichen</a:t>
            </a:r>
          </a:p>
          <a:p>
            <a:pPr lvl="1"/>
            <a:r>
              <a:rPr lang="de-DE" dirty="0"/>
              <a:t>jetzt berechnet die </a:t>
            </a:r>
            <a:r>
              <a:rPr lang="de-DE" dirty="0" err="1"/>
              <a:t>Graphgenerierung</a:t>
            </a:r>
            <a:r>
              <a:rPr lang="de-DE" dirty="0"/>
              <a:t> bei jedem Roboterzug die darauf folgenden Kindeszüge und verwirft bei Inkorrektheit den aktuellen Roboterzug</a:t>
            </a:r>
          </a:p>
          <a:p>
            <a:r>
              <a:rPr lang="de-DE" dirty="0" err="1"/>
              <a:t>Enforce</a:t>
            </a:r>
            <a:r>
              <a:rPr lang="de-DE" dirty="0"/>
              <a:t>-Algorithmus falsch berechnet</a:t>
            </a:r>
          </a:p>
          <a:p>
            <a:pPr lvl="1"/>
            <a:r>
              <a:rPr lang="de-DE" dirty="0"/>
              <a:t>Implementierung war anfangs falsch</a:t>
            </a:r>
          </a:p>
          <a:p>
            <a:r>
              <a:rPr lang="de-DE" dirty="0" smtClean="0"/>
              <a:t>Noch vorhanden: Wenn Batterieladung nicht betrachtet werden soll muss Startladung auf hohen Wert gesetzt werden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0CA8FA4-8DBF-4853-9008-56DB4940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44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A7BB2F4-FCC1-4DE5-B708-3CFD0CD6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Optimierung?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44C6831-89D7-4EA9-AA4D-054654C3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Wenn ( </a:t>
            </a:r>
            <a:r>
              <a:rPr lang="de-DE" dirty="0" err="1"/>
              <a:t>bisZieleld</a:t>
            </a:r>
            <a:r>
              <a:rPr lang="de-DE" dirty="0"/>
              <a:t> +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zum Zielfeld		&lt;- Optimierbar?</a:t>
            </a:r>
          </a:p>
          <a:p>
            <a:pPr marL="0" indent="0">
              <a:buNone/>
            </a:pPr>
            <a:r>
              <a:rPr lang="de-DE" dirty="0"/>
              <a:t>} Sonst Wenn (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zur Batterie</a:t>
            </a:r>
          </a:p>
          <a:p>
            <a:pPr marL="0" indent="0">
              <a:buNone/>
            </a:pPr>
            <a:r>
              <a:rPr lang="de-DE" dirty="0"/>
              <a:t>} Sonst {</a:t>
            </a:r>
          </a:p>
          <a:p>
            <a:pPr marL="0" indent="0">
              <a:buNone/>
            </a:pPr>
            <a:r>
              <a:rPr lang="de-DE" dirty="0"/>
              <a:t>	Game Over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56B3083-294C-4EB3-A324-509DB8E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94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D73FED10-72DC-481B-B3B2-828AF37ADFF7}"/>
              </a:ext>
            </a:extLst>
          </p:cNvPr>
          <p:cNvSpPr/>
          <p:nvPr/>
        </p:nvSpPr>
        <p:spPr>
          <a:xfrm>
            <a:off x="4630522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C34D8871-8351-4853-9007-BAF79871654E}"/>
              </a:ext>
            </a:extLst>
          </p:cNvPr>
          <p:cNvSpPr/>
          <p:nvPr/>
        </p:nvSpPr>
        <p:spPr>
          <a:xfrm>
            <a:off x="7050634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D74FEB83-FA0A-4617-994A-6A1964C05A73}"/>
              </a:ext>
            </a:extLst>
          </p:cNvPr>
          <p:cNvSpPr/>
          <p:nvPr/>
        </p:nvSpPr>
        <p:spPr>
          <a:xfrm>
            <a:off x="9470746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2AE9F3B-D926-41F5-8792-63E9941B6182}"/>
              </a:ext>
            </a:extLst>
          </p:cNvPr>
          <p:cNvSpPr/>
          <p:nvPr/>
        </p:nvSpPr>
        <p:spPr>
          <a:xfrm>
            <a:off x="1982419" y="1609344"/>
            <a:ext cx="1141171" cy="972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xmlns="" id="{99E638A5-59E2-495D-979A-EADA77656E43}"/>
              </a:ext>
            </a:extLst>
          </p:cNvPr>
          <p:cNvSpPr/>
          <p:nvPr/>
        </p:nvSpPr>
        <p:spPr>
          <a:xfrm>
            <a:off x="1163117" y="4425696"/>
            <a:ext cx="1331366" cy="10460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xmlns="" id="{160BD4FC-BC5D-48AF-BD55-A0C482D25F5F}"/>
              </a:ext>
            </a:extLst>
          </p:cNvPr>
          <p:cNvCxnSpPr>
            <a:cxnSpLocks/>
            <a:stCxn id="10" idx="3"/>
            <a:endCxn id="11" idx="5"/>
          </p:cNvCxnSpPr>
          <p:nvPr/>
        </p:nvCxnSpPr>
        <p:spPr>
          <a:xfrm>
            <a:off x="2149540" y="2439784"/>
            <a:ext cx="83425" cy="1985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0F744E52-1CFC-437A-AEB4-8E3A2DF8EBB7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 flipV="1">
            <a:off x="3123590" y="1656893"/>
            <a:ext cx="1506932" cy="43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76990AF8-2E77-4B37-B0CA-2B7395D82A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494483" y="1938528"/>
            <a:ext cx="2670049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xmlns="" id="{C22EE68F-968D-4481-82EF-73BE7DEFA2A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698541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B74F0518-0D5B-4835-9FE0-6C05FA3E9AD5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8118653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xmlns="" id="{DB4807CA-CE35-4073-8BB7-645ECE5E9B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494483" y="1938528"/>
            <a:ext cx="5090161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xmlns="" id="{C6DC9FE2-BD85-40A7-85CD-FAFADF0446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494483" y="1938528"/>
            <a:ext cx="7510273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xmlns="" id="{7DA9A3AE-402A-4836-8EA9-5CF57E1B1A96}"/>
              </a:ext>
            </a:extLst>
          </p:cNvPr>
          <p:cNvSpPr txBox="1"/>
          <p:nvPr/>
        </p:nvSpPr>
        <p:spPr>
          <a:xfrm>
            <a:off x="3427171" y="150701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0570975D-06BD-4403-A5D8-90D29EE44D90}"/>
              </a:ext>
            </a:extLst>
          </p:cNvPr>
          <p:cNvSpPr txBox="1"/>
          <p:nvPr/>
        </p:nvSpPr>
        <p:spPr>
          <a:xfrm>
            <a:off x="3427171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xmlns="" id="{03CDC848-6357-4E1B-A3E8-49F619B9F93C}"/>
              </a:ext>
            </a:extLst>
          </p:cNvPr>
          <p:cNvSpPr txBox="1"/>
          <p:nvPr/>
        </p:nvSpPr>
        <p:spPr>
          <a:xfrm>
            <a:off x="4667708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xmlns="" id="{85DE17B8-CA60-4EC9-A6AC-AC080DDE1281}"/>
              </a:ext>
            </a:extLst>
          </p:cNvPr>
          <p:cNvSpPr txBox="1"/>
          <p:nvPr/>
        </p:nvSpPr>
        <p:spPr>
          <a:xfrm>
            <a:off x="5999074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B5FC16D5-842E-4352-8D37-4752AC951703}"/>
              </a:ext>
            </a:extLst>
          </p:cNvPr>
          <p:cNvSpPr txBox="1"/>
          <p:nvPr/>
        </p:nvSpPr>
        <p:spPr>
          <a:xfrm>
            <a:off x="1805025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xmlns="" id="{3B7CF91D-ADC1-4182-9EEA-97DAF86D5624}"/>
              </a:ext>
            </a:extLst>
          </p:cNvPr>
          <p:cNvSpPr txBox="1"/>
          <p:nvPr/>
        </p:nvSpPr>
        <p:spPr>
          <a:xfrm>
            <a:off x="6151473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xmlns="" id="{1C500370-3E59-476C-9411-543770E261D6}"/>
              </a:ext>
            </a:extLst>
          </p:cNvPr>
          <p:cNvSpPr txBox="1"/>
          <p:nvPr/>
        </p:nvSpPr>
        <p:spPr>
          <a:xfrm>
            <a:off x="8571585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xmlns="" id="{BD6B08D4-7E4A-4309-9848-A7A423DE4529}"/>
              </a:ext>
            </a:extLst>
          </p:cNvPr>
          <p:cNvSpPr txBox="1"/>
          <p:nvPr/>
        </p:nvSpPr>
        <p:spPr>
          <a:xfrm>
            <a:off x="662633" y="693811"/>
            <a:ext cx="314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Tankfüllung: 13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xmlns="" id="{56F7D731-EFF7-4318-A1BB-4C228AD80E10}"/>
              </a:ext>
            </a:extLst>
          </p:cNvPr>
          <p:cNvSpPr txBox="1"/>
          <p:nvPr/>
        </p:nvSpPr>
        <p:spPr>
          <a:xfrm>
            <a:off x="662633" y="5536473"/>
            <a:ext cx="270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Aufladung auf: 18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xmlns="" id="{78161AAE-EBF4-458C-AF63-F56DE7E40683}"/>
              </a:ext>
            </a:extLst>
          </p:cNvPr>
          <p:cNvSpPr txBox="1"/>
          <p:nvPr/>
        </p:nvSpPr>
        <p:spPr>
          <a:xfrm>
            <a:off x="8794699" y="5536473"/>
            <a:ext cx="27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Zur Vereinfachung keine Betrachtung des Kindes</a:t>
            </a:r>
          </a:p>
        </p:txBody>
      </p:sp>
      <p:sp>
        <p:nvSpPr>
          <p:cNvPr id="46" name="Foliennummernplatzhalter 45">
            <a:extLst>
              <a:ext uri="{FF2B5EF4-FFF2-40B4-BE49-F238E27FC236}">
                <a16:creationId xmlns:a16="http://schemas.microsoft.com/office/drawing/2014/main" xmlns="" id="{C8736086-FF43-4F11-B163-935F1CA5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5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C5612AC-6411-4142-AED7-C162557A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0710A65-BC45-4F3B-ABA3-CBBBFBBA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Spieltheoretische Ma</a:t>
            </a:r>
            <a:r>
              <a:rPr lang="de-DE" dirty="0" smtClean="0"/>
              <a:t>ßnahmen praktisch für Eingebettete Systeme</a:t>
            </a:r>
          </a:p>
          <a:p>
            <a:pPr lvl="1"/>
            <a:r>
              <a:rPr lang="de-DE" dirty="0" smtClean="0"/>
              <a:t>Effiziente Berechnung, da alle Szenarien offline im Speicher liegen</a:t>
            </a:r>
            <a:endParaRPr lang="de-DE" dirty="0"/>
          </a:p>
          <a:p>
            <a:r>
              <a:rPr lang="de-DE" dirty="0" smtClean="0"/>
              <a:t>Graphen werden ab ~6x6 sehr groß</a:t>
            </a:r>
          </a:p>
          <a:p>
            <a:r>
              <a:rPr lang="de-DE" dirty="0" smtClean="0"/>
              <a:t>Demo.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9788284-BBE6-4885-96DA-A705A3D1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6825D3A-6CEE-4F9F-81E5-3E804EAA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8B215CE-79DD-4E8A-9F51-760A6974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Spielfeld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Graphentheorie und –erzeugung</a:t>
            </a:r>
          </a:p>
          <a:p>
            <a:r>
              <a:rPr lang="de-DE" dirty="0"/>
              <a:t>Enforce Algorithmus</a:t>
            </a:r>
          </a:p>
          <a:p>
            <a:r>
              <a:rPr lang="de-DE" dirty="0"/>
              <a:t>Child-Controller</a:t>
            </a:r>
          </a:p>
          <a:p>
            <a:r>
              <a:rPr lang="de-DE" dirty="0"/>
              <a:t>Robot-Controller</a:t>
            </a:r>
          </a:p>
          <a:p>
            <a:r>
              <a:rPr lang="de-DE" dirty="0"/>
              <a:t>Aufgetretene Fehler</a:t>
            </a:r>
          </a:p>
          <a:p>
            <a:r>
              <a:rPr lang="de-DE" dirty="0"/>
              <a:t>Optimierung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3BF2E14-94DF-403B-969C-E3660F23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3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F365B5-A939-445F-958E-D0579E70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64686B-E363-454D-ABAA-3DB2FB5F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940"/>
            <a:ext cx="10515600" cy="4351338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Auswahl des Projektes</a:t>
            </a:r>
          </a:p>
          <a:p>
            <a:pPr lvl="1"/>
            <a:r>
              <a:rPr lang="de-DE" dirty="0"/>
              <a:t>Expertenprinzip</a:t>
            </a:r>
          </a:p>
          <a:p>
            <a:r>
              <a:rPr lang="de-DE" dirty="0"/>
              <a:t>Aufgaben-/Problemstellung</a:t>
            </a:r>
          </a:p>
          <a:p>
            <a:pPr lvl="1"/>
            <a:r>
              <a:rPr lang="de-DE" dirty="0"/>
              <a:t>Roboter erfüllt Aufgaben auf dem Feld</a:t>
            </a:r>
          </a:p>
          <a:p>
            <a:pPr lvl="1"/>
            <a:r>
              <a:rPr lang="de-DE" dirty="0"/>
              <a:t>Erschwernisse die mit eingerechnet werden müssen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5264A6CD-BC9E-4F42-BBFA-4192D47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0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3E9EB45-91E9-45FF-B312-A8E76368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Roboter Kind (allg. Spielfeld) etc... Am Bild erklären</a:t>
            </a:r>
          </a:p>
          <a:p>
            <a:r>
              <a:rPr lang="de-DE" dirty="0"/>
              <a:t>Roboter und Kind Bewegungsmuster Beispiel Tafel oder Backup </a:t>
            </a:r>
            <a:r>
              <a:rPr lang="de-DE" dirty="0" smtClean="0"/>
              <a:t>Folie</a:t>
            </a:r>
          </a:p>
          <a:p>
            <a:r>
              <a:rPr lang="de-DE" dirty="0" smtClean="0"/>
              <a:t>Roboter fängt an</a:t>
            </a:r>
          </a:p>
          <a:p>
            <a:r>
              <a:rPr lang="de-DE" dirty="0" smtClean="0"/>
              <a:t>In Bild: Kind am Zug.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92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pic>
        <p:nvPicPr>
          <p:cNvPr id="5" name="Inhaltsplatzhalter 4" descr="Screen Shot 2018-03-26 at 14.09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96" r="-43896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6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9203246" y="6413260"/>
            <a:ext cx="4361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Bildquelle: Aufgabenstellung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4526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Batterie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045236"/>
              </p:ext>
            </p:extLst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xmlns="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7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xmlns="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xmlns="" id="{5DDA1150-7AEA-4056-B6EE-1F4F6C5D505E}"/>
              </a:ext>
            </a:extLst>
          </p:cNvPr>
          <p:cNvSpPr/>
          <p:nvPr/>
        </p:nvSpPr>
        <p:spPr>
          <a:xfrm rot="1553103">
            <a:off x="5016095" y="4576791"/>
            <a:ext cx="399241" cy="40872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71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Bewegungsmuster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xmlns="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8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xmlns="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xmlns="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0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xmlns="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23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Bewegungsmuster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xmlns="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xmlns="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9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xmlns="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>
                <a:highlight>
                  <a:srgbClr val="FF0000"/>
                </a:highlight>
              </a:rPr>
              <a:t>ddr</a:t>
            </a:r>
            <a:r>
              <a:rPr lang="de-DE" dirty="0"/>
              <a:t>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xmlns="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1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xmlns="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04D8A79F-AD5A-491B-AFE6-0B51E946E952}"/>
              </a:ext>
            </a:extLst>
          </p:cNvPr>
          <p:cNvSpPr/>
          <p:nvPr/>
        </p:nvSpPr>
        <p:spPr>
          <a:xfrm>
            <a:off x="6695090" y="454015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0BD7E000-2FE3-4E92-92B1-C7AEDA6C0F73}"/>
              </a:ext>
            </a:extLst>
          </p:cNvPr>
          <p:cNvSpPr/>
          <p:nvPr/>
        </p:nvSpPr>
        <p:spPr>
          <a:xfrm rot="5400000">
            <a:off x="6146272" y="456096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D3FB69AB-C193-404C-842E-FA84A1741A4E}"/>
              </a:ext>
            </a:extLst>
          </p:cNvPr>
          <p:cNvSpPr/>
          <p:nvPr/>
        </p:nvSpPr>
        <p:spPr>
          <a:xfrm rot="5400000">
            <a:off x="6146272" y="398078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1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Macintosh PowerPoint</Application>
  <PresentationFormat>Benutzerdefiniert</PresentationFormat>
  <Paragraphs>195</Paragraphs>
  <Slides>28</Slides>
  <Notes>0</Notes>
  <HiddenSlides>5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Office</vt:lpstr>
      <vt:lpstr>Aufteilen Präsentation</vt:lpstr>
      <vt:lpstr>Formale Methoden</vt:lpstr>
      <vt:lpstr>Gliederung</vt:lpstr>
      <vt:lpstr>Einleitung</vt:lpstr>
      <vt:lpstr>Spielfeld</vt:lpstr>
      <vt:lpstr>Spielfeld</vt:lpstr>
      <vt:lpstr>Batterie</vt:lpstr>
      <vt:lpstr>Bewegungsmuster</vt:lpstr>
      <vt:lpstr>Bewegungsmuster</vt:lpstr>
      <vt:lpstr>Bewegungsmuster</vt:lpstr>
      <vt:lpstr>Bewegungsmuster</vt:lpstr>
      <vt:lpstr>Bewegungsmuster</vt:lpstr>
      <vt:lpstr>Bewegungsmuster</vt:lpstr>
      <vt:lpstr>EVA</vt:lpstr>
      <vt:lpstr>Herausforderungen</vt:lpstr>
      <vt:lpstr>Herausforderungen</vt:lpstr>
      <vt:lpstr>Graphenaufbau</vt:lpstr>
      <vt:lpstr>Graphengenerierung</vt:lpstr>
      <vt:lpstr>Beispielgraph</vt:lpstr>
      <vt:lpstr>Enforce Algorithmus</vt:lpstr>
      <vt:lpstr>Child-Controller</vt:lpstr>
      <vt:lpstr>Child-Controller</vt:lpstr>
      <vt:lpstr>Robot-Controller</vt:lpstr>
      <vt:lpstr>Robot-Controller</vt:lpstr>
      <vt:lpstr>Aufgetretene Fehler</vt:lpstr>
      <vt:lpstr>Optimierung?</vt:lpstr>
      <vt:lpstr>PowerPoint-Präsentation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 Bruhns</dc:creator>
  <cp:lastModifiedBy>Jan-Henrik Bruhn</cp:lastModifiedBy>
  <cp:revision>45</cp:revision>
  <dcterms:created xsi:type="dcterms:W3CDTF">2018-01-20T11:42:27Z</dcterms:created>
  <dcterms:modified xsi:type="dcterms:W3CDTF">2018-03-26T12:59:55Z</dcterms:modified>
</cp:coreProperties>
</file>