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76" r:id="rId4"/>
    <p:sldId id="283" r:id="rId5"/>
    <p:sldId id="284" r:id="rId6"/>
    <p:sldId id="285" r:id="rId7"/>
    <p:sldId id="286" r:id="rId8"/>
    <p:sldId id="291" r:id="rId9"/>
    <p:sldId id="279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44C82"/>
    <a:srgbClr val="034B82"/>
    <a:srgbClr val="004C86"/>
    <a:srgbClr val="062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87A80-4820-C015-1ECB-710504A3E5FE}" v="960" dt="2022-05-20T13:23:46.878"/>
    <p1510:client id="{153AB7D8-F805-27C7-626F-2ECFA298C768}" v="41" dt="2022-05-19T04:42:16.533"/>
    <p1510:client id="{AE4F3823-B3D9-4994-835D-815D5F474358}" v="128" dt="2022-05-19T03:35:32.505"/>
    <p1510:client id="{B53BE106-684D-E4F2-7B9C-6644AADAD6CA}" v="27" dt="2022-05-27T12:24:48.403"/>
    <p1510:client id="{D0FB72CD-DFAC-B4B6-E7D9-514A58BEBD7B}" v="321" dt="2022-05-28T13:08:36.783"/>
    <p1510:client id="{D86C1468-BAF2-86D2-265D-A76FFEFC5274}" v="626" dt="2022-05-19T09:09:33.952"/>
    <p1510:client id="{FE91E090-FB59-29F4-F641-C1605464B539}" v="8" dt="2022-05-21T00:18:48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E85E2-6160-4213-A16B-F51E437BE8E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8D6E8-CC6E-4B33-B14B-A7D348A12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04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99E49-1997-4D65-8238-FFD923EC1867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8048E-A779-4852-B740-6BEB9B089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0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86C10B-665D-4CE8-F8F0-F49FD193EE40}"/>
              </a:ext>
            </a:extLst>
          </p:cNvPr>
          <p:cNvSpPr txBox="1"/>
          <p:nvPr userDrawn="1"/>
        </p:nvSpPr>
        <p:spPr>
          <a:xfrm>
            <a:off x="0" y="6111875"/>
            <a:ext cx="9144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20">
                <a:solidFill>
                  <a:schemeClr val="bg1"/>
                </a:solidFill>
                <a:latin typeface="+mn-lt"/>
                <a:ea typeface="+mn-ea"/>
              </a:rPr>
              <a:t>2021</a:t>
            </a:r>
            <a:r>
              <a:rPr lang="ko-KR" altLang="en-US" sz="2400" b="1" spc="20">
                <a:solidFill>
                  <a:schemeClr val="bg1"/>
                </a:solidFill>
                <a:latin typeface="+mn-lt"/>
                <a:ea typeface="+mn-ea"/>
              </a:rPr>
              <a:t>년 캡스톤디자인</a:t>
            </a:r>
            <a:r>
              <a:rPr lang="en-US" altLang="ko-KR" sz="2400" b="1" spc="20">
                <a:solidFill>
                  <a:schemeClr val="bg1"/>
                </a:solidFill>
                <a:latin typeface="+mn-lt"/>
                <a:ea typeface="+mn-ea"/>
              </a:rPr>
              <a:t>1 IDEA</a:t>
            </a:r>
            <a:r>
              <a:rPr lang="ko-KR" altLang="en-US" sz="2400" b="1" spc="20">
                <a:solidFill>
                  <a:schemeClr val="bg1"/>
                </a:solidFill>
                <a:latin typeface="+mn-lt"/>
                <a:ea typeface="+mn-ea"/>
              </a:rPr>
              <a:t> 발표회</a:t>
            </a:r>
            <a:endParaRPr lang="en-US" altLang="ko-KR" sz="2400" b="1" spc="2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DA30A-D13E-5668-42AF-B595D3D8A8BB}"/>
              </a:ext>
            </a:extLst>
          </p:cNvPr>
          <p:cNvSpPr txBox="1"/>
          <p:nvPr userDrawn="1"/>
        </p:nvSpPr>
        <p:spPr>
          <a:xfrm>
            <a:off x="107950" y="3816350"/>
            <a:ext cx="12239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20">
                <a:solidFill>
                  <a:schemeClr val="bg1"/>
                </a:solidFill>
                <a:latin typeface="+mn-lt"/>
                <a:ea typeface="+mn-ea"/>
              </a:rPr>
              <a:t>팀명</a:t>
            </a:r>
            <a:r>
              <a:rPr lang="en-US" altLang="ko-KR" sz="2400" b="1" spc="20">
                <a:solidFill>
                  <a:schemeClr val="bg1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210D3-623F-160E-F003-E5AF33D82D06}"/>
              </a:ext>
            </a:extLst>
          </p:cNvPr>
          <p:cNvSpPr txBox="1"/>
          <p:nvPr userDrawn="1"/>
        </p:nvSpPr>
        <p:spPr>
          <a:xfrm>
            <a:off x="107950" y="4298950"/>
            <a:ext cx="122396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20">
                <a:solidFill>
                  <a:schemeClr val="bg1"/>
                </a:solidFill>
                <a:latin typeface="+mn-lt"/>
                <a:ea typeface="+mn-ea"/>
              </a:rPr>
              <a:t>팀원</a:t>
            </a:r>
            <a:r>
              <a:rPr lang="en-US" altLang="ko-KR" sz="2400" b="1" spc="20">
                <a:solidFill>
                  <a:schemeClr val="bg1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D14D1-4035-5668-6D25-64403D1D7EE5}"/>
              </a:ext>
            </a:extLst>
          </p:cNvPr>
          <p:cNvSpPr txBox="1"/>
          <p:nvPr userDrawn="1"/>
        </p:nvSpPr>
        <p:spPr>
          <a:xfrm>
            <a:off x="107950" y="4756150"/>
            <a:ext cx="302418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20">
                <a:solidFill>
                  <a:schemeClr val="bg1"/>
                </a:solidFill>
                <a:latin typeface="+mn-lt"/>
                <a:ea typeface="+mn-ea"/>
              </a:rPr>
              <a:t>지도교수님</a:t>
            </a:r>
            <a:r>
              <a:rPr lang="en-US" altLang="ko-KR" sz="2400" b="1" spc="20">
                <a:solidFill>
                  <a:schemeClr val="bg1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23850" y="2276872"/>
            <a:ext cx="8424863" cy="554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1894114" y="4755367"/>
            <a:ext cx="6854599" cy="451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7"/>
          </p:nvPr>
        </p:nvSpPr>
        <p:spPr>
          <a:xfrm>
            <a:off x="1894114" y="3816474"/>
            <a:ext cx="6854599" cy="451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8"/>
          </p:nvPr>
        </p:nvSpPr>
        <p:spPr>
          <a:xfrm>
            <a:off x="1894114" y="4298167"/>
            <a:ext cx="6854599" cy="451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3659CE-5038-2F81-DB7F-C0C70E709B05}"/>
              </a:ext>
            </a:extLst>
          </p:cNvPr>
          <p:cNvSpPr txBox="1"/>
          <p:nvPr userDrawn="1"/>
        </p:nvSpPr>
        <p:spPr>
          <a:xfrm>
            <a:off x="266700" y="6486525"/>
            <a:ext cx="2627313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spc="20">
                <a:solidFill>
                  <a:srgbClr val="004C86"/>
                </a:solidFill>
                <a:latin typeface="+mn-ea"/>
                <a:ea typeface="+mn-ea"/>
              </a:rPr>
              <a:t>2021</a:t>
            </a:r>
            <a:r>
              <a:rPr lang="ko-KR" altLang="en-US" sz="1100" b="1" spc="20">
                <a:solidFill>
                  <a:srgbClr val="004C86"/>
                </a:solidFill>
                <a:latin typeface="+mn-ea"/>
                <a:ea typeface="+mn-ea"/>
              </a:rPr>
              <a:t>년 캡스톤디자인</a:t>
            </a:r>
            <a:r>
              <a:rPr lang="en-US" altLang="ko-KR" sz="1100" b="1" spc="20">
                <a:solidFill>
                  <a:srgbClr val="004C86"/>
                </a:solidFill>
                <a:latin typeface="+mn-ea"/>
                <a:ea typeface="+mn-ea"/>
              </a:rPr>
              <a:t>1 IDEA </a:t>
            </a:r>
            <a:r>
              <a:rPr lang="ko-KR" altLang="en-US" sz="1100" b="1" spc="20">
                <a:solidFill>
                  <a:srgbClr val="004C86"/>
                </a:solidFill>
                <a:latin typeface="+mn-ea"/>
                <a:ea typeface="+mn-ea"/>
              </a:rPr>
              <a:t>발표회</a:t>
            </a:r>
            <a:endParaRPr lang="en-US" altLang="ko-KR" sz="1100" b="1" spc="20">
              <a:solidFill>
                <a:srgbClr val="004C8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142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C9AE74A4-BC9B-A335-4C7F-389823E456BF}"/>
              </a:ext>
            </a:extLst>
          </p:cNvPr>
          <p:cNvSpPr/>
          <p:nvPr userDrawn="1"/>
        </p:nvSpPr>
        <p:spPr>
          <a:xfrm>
            <a:off x="7359650" y="130175"/>
            <a:ext cx="957263" cy="288925"/>
          </a:xfrm>
          <a:prstGeom prst="parallelogram">
            <a:avLst>
              <a:gd name="adj" fmla="val 1065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B3A92-DCC6-D251-B8EE-D06CFE4F645C}"/>
              </a:ext>
            </a:extLst>
          </p:cNvPr>
          <p:cNvSpPr txBox="1"/>
          <p:nvPr userDrawn="1"/>
        </p:nvSpPr>
        <p:spPr>
          <a:xfrm>
            <a:off x="266700" y="6486525"/>
            <a:ext cx="2627313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spc="20">
                <a:solidFill>
                  <a:srgbClr val="004C86"/>
                </a:solidFill>
                <a:latin typeface="+mn-ea"/>
                <a:ea typeface="+mn-ea"/>
              </a:rPr>
              <a:t>2021</a:t>
            </a:r>
            <a:r>
              <a:rPr lang="ko-KR" altLang="en-US" sz="1100" b="1" spc="20">
                <a:solidFill>
                  <a:srgbClr val="004C86"/>
                </a:solidFill>
                <a:latin typeface="+mn-ea"/>
                <a:ea typeface="+mn-ea"/>
              </a:rPr>
              <a:t>년 캡스톤디자인</a:t>
            </a:r>
            <a:r>
              <a:rPr lang="en-US" altLang="ko-KR" sz="1100" b="1" spc="20">
                <a:solidFill>
                  <a:srgbClr val="004C86"/>
                </a:solidFill>
                <a:latin typeface="+mn-ea"/>
                <a:ea typeface="+mn-ea"/>
              </a:rPr>
              <a:t>1 IDEA </a:t>
            </a:r>
            <a:r>
              <a:rPr lang="ko-KR" altLang="en-US" sz="1100" b="1" spc="20">
                <a:solidFill>
                  <a:srgbClr val="004C86"/>
                </a:solidFill>
                <a:latin typeface="+mn-ea"/>
                <a:ea typeface="+mn-ea"/>
              </a:rPr>
              <a:t>발표회</a:t>
            </a:r>
            <a:endParaRPr lang="en-US" altLang="ko-KR" sz="1100" b="1" spc="20">
              <a:solidFill>
                <a:srgbClr val="004C86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777" y="1196752"/>
            <a:ext cx="8424936" cy="51845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80000"/>
              <a:buFont typeface="맑은 고딕" panose="020B0503020000020004" pitchFamily="50" charset="-127"/>
              <a:buChar char="■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80000"/>
              <a:buFont typeface="맑은 고딕" panose="020B0503020000020004" pitchFamily="50" charset="-127"/>
              <a:buChar char="▶"/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23850" y="523147"/>
            <a:ext cx="8424863" cy="554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004C86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4F082-EBA7-F181-0A9A-DA895DF326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454900" y="71438"/>
            <a:ext cx="75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4C86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2648C2-8945-4308-82DC-3A56AE04AF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9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BE21F-33B5-4748-A7AE-A31A725B6651}"/>
              </a:ext>
            </a:extLst>
          </p:cNvPr>
          <p:cNvSpPr txBox="1"/>
          <p:nvPr userDrawn="1"/>
        </p:nvSpPr>
        <p:spPr>
          <a:xfrm>
            <a:off x="0" y="611264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20">
                <a:solidFill>
                  <a:schemeClr val="bg1"/>
                </a:solidFill>
              </a:rPr>
              <a:t>2021</a:t>
            </a:r>
            <a:r>
              <a:rPr lang="ko-KR" altLang="en-US" sz="2400" b="1" spc="20">
                <a:solidFill>
                  <a:schemeClr val="bg1"/>
                </a:solidFill>
              </a:rPr>
              <a:t>년 캡스톤디자인</a:t>
            </a:r>
            <a:r>
              <a:rPr lang="en-US" altLang="ko-KR" sz="2400" b="1" spc="20">
                <a:solidFill>
                  <a:schemeClr val="bg1"/>
                </a:solidFill>
              </a:rPr>
              <a:t>2 </a:t>
            </a:r>
            <a:r>
              <a:rPr lang="ko-KR" altLang="en-US" sz="2400" b="1" spc="20">
                <a:solidFill>
                  <a:schemeClr val="bg1"/>
                </a:solidFill>
              </a:rPr>
              <a:t>결과발표회</a:t>
            </a:r>
            <a:endParaRPr lang="en-US" altLang="ko-KR" sz="2400" b="1" spc="20">
              <a:solidFill>
                <a:schemeClr val="bg1"/>
              </a:solidFill>
            </a:endParaRPr>
          </a:p>
        </p:txBody>
      </p:sp>
      <p:sp>
        <p:nvSpPr>
          <p:cNvPr id="3" name="텍스트 개체 틀 9">
            <a:extLst>
              <a:ext uri="{FF2B5EF4-FFF2-40B4-BE49-F238E27FC236}">
                <a16:creationId xmlns:a16="http://schemas.microsoft.com/office/drawing/2014/main" id="{77F36FD4-A224-4ABC-8A0B-0A77084284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2276872"/>
            <a:ext cx="8424863" cy="554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작품명을 적으세요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B452F-1A64-4670-85B6-E2EA0BEA0F6B}"/>
              </a:ext>
            </a:extLst>
          </p:cNvPr>
          <p:cNvSpPr txBox="1"/>
          <p:nvPr userDrawn="1"/>
        </p:nvSpPr>
        <p:spPr>
          <a:xfrm>
            <a:off x="107504" y="381647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spc="20">
                <a:solidFill>
                  <a:schemeClr val="bg1"/>
                </a:solidFill>
              </a:rPr>
              <a:t>팀명</a:t>
            </a:r>
            <a:r>
              <a:rPr lang="en-US" altLang="ko-KR" sz="2400" b="1" spc="2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45F04-A0C5-4ED5-809D-BD43496553A7}"/>
              </a:ext>
            </a:extLst>
          </p:cNvPr>
          <p:cNvSpPr txBox="1"/>
          <p:nvPr userDrawn="1"/>
        </p:nvSpPr>
        <p:spPr>
          <a:xfrm>
            <a:off x="107504" y="4298167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spc="20">
                <a:solidFill>
                  <a:schemeClr val="bg1"/>
                </a:solidFill>
              </a:rPr>
              <a:t>팀원</a:t>
            </a:r>
            <a:r>
              <a:rPr lang="en-US" altLang="ko-KR" sz="2400" b="1" spc="2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8AEC7492-2AEB-4459-8501-EEAF11E1C6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94114" y="4755367"/>
            <a:ext cx="6854599" cy="451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8285C-12F8-4784-936C-BD1C8AB4F09A}"/>
              </a:ext>
            </a:extLst>
          </p:cNvPr>
          <p:cNvSpPr txBox="1"/>
          <p:nvPr userDrawn="1"/>
        </p:nvSpPr>
        <p:spPr>
          <a:xfrm>
            <a:off x="107504" y="4755367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spc="20">
                <a:solidFill>
                  <a:schemeClr val="bg1"/>
                </a:solidFill>
              </a:rPr>
              <a:t>지도교수님</a:t>
            </a:r>
            <a:r>
              <a:rPr lang="en-US" altLang="ko-KR" sz="2400" b="1" spc="2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03470ADE-75B4-4530-9C54-DFD8685F7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94114" y="3816474"/>
            <a:ext cx="6854599" cy="451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86A2C7FD-C2CE-4F44-8CB2-90A18ACF01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94114" y="4298167"/>
            <a:ext cx="6854599" cy="451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6F6588-AD97-4203-B113-A207DB37F3C8}"/>
              </a:ext>
            </a:extLst>
          </p:cNvPr>
          <p:cNvSpPr txBox="1"/>
          <p:nvPr userDrawn="1"/>
        </p:nvSpPr>
        <p:spPr>
          <a:xfrm>
            <a:off x="266378" y="6487244"/>
            <a:ext cx="262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spc="20">
                <a:solidFill>
                  <a:srgbClr val="004C86"/>
                </a:solidFill>
                <a:latin typeface="+mn-ea"/>
                <a:ea typeface="+mn-ea"/>
              </a:rPr>
              <a:t>2021</a:t>
            </a:r>
            <a:r>
              <a:rPr lang="ko-KR" altLang="en-US" sz="1100" b="1" spc="20">
                <a:solidFill>
                  <a:srgbClr val="004C86"/>
                </a:solidFill>
                <a:latin typeface="+mn-ea"/>
                <a:ea typeface="+mn-ea"/>
              </a:rPr>
              <a:t>년 캡스톤디자인</a:t>
            </a:r>
            <a:r>
              <a:rPr lang="en-US" altLang="ko-KR" sz="1100" b="1" spc="20">
                <a:solidFill>
                  <a:srgbClr val="004C86"/>
                </a:solidFill>
                <a:latin typeface="+mn-ea"/>
                <a:ea typeface="+mn-ea"/>
              </a:rPr>
              <a:t>2 </a:t>
            </a:r>
            <a:r>
              <a:rPr lang="ko-KR" altLang="en-US" sz="1100" b="1" spc="20">
                <a:solidFill>
                  <a:srgbClr val="004C86"/>
                </a:solidFill>
                <a:latin typeface="+mn-ea"/>
                <a:ea typeface="+mn-ea"/>
              </a:rPr>
              <a:t>결과발표회</a:t>
            </a:r>
            <a:endParaRPr lang="en-US" altLang="ko-KR" sz="1100" b="1" spc="20">
              <a:solidFill>
                <a:srgbClr val="004C8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274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23777" y="1196752"/>
            <a:ext cx="8424936" cy="51845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80000"/>
              <a:buFont typeface="맑은 고딕" panose="020B0503020000020004" pitchFamily="50" charset="-127"/>
              <a:buChar char="■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80000"/>
              <a:buFont typeface="맑은 고딕" panose="020B0503020000020004" pitchFamily="50" charset="-127"/>
              <a:buChar char="▶"/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7" name="평행 사변형 6"/>
          <p:cNvSpPr/>
          <p:nvPr userDrawn="1"/>
        </p:nvSpPr>
        <p:spPr>
          <a:xfrm>
            <a:off x="7359774" y="130340"/>
            <a:ext cx="956642" cy="288032"/>
          </a:xfrm>
          <a:prstGeom prst="parallelogram">
            <a:avLst>
              <a:gd name="adj" fmla="val 1065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523147"/>
            <a:ext cx="8424863" cy="554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004C86"/>
                </a:solidFill>
              </a:defRPr>
            </a:lvl1pPr>
          </a:lstStyle>
          <a:p>
            <a:pPr lvl="0"/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54478" y="71893"/>
            <a:ext cx="75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4C86"/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E8696-1D13-4681-8FE3-B7E85A6ED9BD}"/>
              </a:ext>
            </a:extLst>
          </p:cNvPr>
          <p:cNvSpPr txBox="1"/>
          <p:nvPr userDrawn="1"/>
        </p:nvSpPr>
        <p:spPr>
          <a:xfrm>
            <a:off x="266378" y="6487244"/>
            <a:ext cx="262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spc="20">
                <a:solidFill>
                  <a:srgbClr val="004C86"/>
                </a:solidFill>
                <a:latin typeface="+mn-ea"/>
                <a:ea typeface="+mn-ea"/>
              </a:rPr>
              <a:t>2021</a:t>
            </a:r>
            <a:r>
              <a:rPr lang="ko-KR" altLang="en-US" sz="1100" b="1" spc="20">
                <a:solidFill>
                  <a:srgbClr val="004C86"/>
                </a:solidFill>
                <a:latin typeface="+mn-ea"/>
                <a:ea typeface="+mn-ea"/>
              </a:rPr>
              <a:t>년 캡스톤디자인</a:t>
            </a:r>
            <a:r>
              <a:rPr lang="en-US" altLang="ko-KR" sz="1100" b="1" spc="20">
                <a:solidFill>
                  <a:srgbClr val="004C86"/>
                </a:solidFill>
                <a:latin typeface="+mn-ea"/>
                <a:ea typeface="+mn-ea"/>
              </a:rPr>
              <a:t>2 </a:t>
            </a:r>
            <a:r>
              <a:rPr lang="ko-KR" altLang="en-US" sz="1100" b="1" spc="20">
                <a:solidFill>
                  <a:srgbClr val="004C86"/>
                </a:solidFill>
                <a:latin typeface="+mn-ea"/>
                <a:ea typeface="+mn-ea"/>
              </a:rPr>
              <a:t>결과발표회</a:t>
            </a:r>
            <a:endParaRPr lang="en-US" altLang="ko-KR" sz="1100" b="1" spc="20">
              <a:solidFill>
                <a:srgbClr val="004C8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649" r:id="rId4"/>
    <p:sldLayoutId id="2147483660" r:id="rId5"/>
    <p:sldLayoutId id="2147483650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052F23-EBF1-47B2-811E-C9FFB72A8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ko-KR" altLang="en-US" sz="3200">
                <a:ea typeface="맑은 고딕"/>
              </a:rPr>
              <a:t>메타버스에 모션인식을 활용한 사용자 인증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27BD216-C144-4B6B-97C8-9D7D1BE73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ko-KR" altLang="en-US">
                <a:ea typeface="맑은 고딕"/>
              </a:rPr>
              <a:t>서승현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ED12D63-3C5C-4EF5-A420-AAF58FDE24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ko-KR" altLang="en-US">
                <a:ea typeface="맑은 고딕"/>
              </a:rPr>
              <a:t>이창열, 차정현, 이진현</a:t>
            </a:r>
            <a:endParaRPr lang="en-US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8EE79C7D-971C-CBA6-59C2-0CDEA92E4184}"/>
              </a:ext>
            </a:extLst>
          </p:cNvPr>
          <p:cNvSpPr txBox="1">
            <a:spLocks/>
          </p:cNvSpPr>
          <p:nvPr/>
        </p:nvSpPr>
        <p:spPr>
          <a:xfrm>
            <a:off x="1891239" y="3812212"/>
            <a:ext cx="6854599" cy="4514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ea typeface="맑은 고딕"/>
              </a:rPr>
              <a:t>하이나비</a:t>
            </a: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755DEF8-821B-A038-1B13-7CCBE9817EE3}"/>
              </a:ext>
            </a:extLst>
          </p:cNvPr>
          <p:cNvSpPr/>
          <p:nvPr/>
        </p:nvSpPr>
        <p:spPr>
          <a:xfrm flipV="1">
            <a:off x="362310" y="6531167"/>
            <a:ext cx="2872596" cy="198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7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0" indent="0">
              <a:buNone/>
            </a:pPr>
            <a:endParaRPr lang="en-US" altLang="ko-KR">
              <a:ea typeface="맑은 고딕"/>
            </a:endParaRP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1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EED68DBA-B71F-EA2C-B580-F08FF3704F8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454900" y="71438"/>
            <a:ext cx="7588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eaLnBrk="1" fontAlgn="auto" latinLnBrk="1" hangingPunct="1">
              <a:spcBef>
                <a:spcPts val="0"/>
              </a:spcBef>
              <a:spcAft>
                <a:spcPts val="0"/>
              </a:spcAft>
              <a:defRPr sz="1400" kern="1200">
                <a:solidFill>
                  <a:srgbClr val="004C86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004C86"/>
              </a:solidFill>
              <a:ea typeface="맑은 고딕"/>
            </a:endParaRPr>
          </a:p>
        </p:txBody>
      </p:sp>
      <p:pic>
        <p:nvPicPr>
          <p:cNvPr id="9" name="Picture 4" descr="사진출처=네이버Z">
            <a:extLst>
              <a:ext uri="{FF2B5EF4-FFF2-40B4-BE49-F238E27FC236}">
                <a16:creationId xmlns:a16="http://schemas.microsoft.com/office/drawing/2014/main" id="{F67AA38E-AD7D-418F-F28B-D8E424E6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4076700"/>
            <a:ext cx="2433637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DF5673-E212-CCE9-3A61-10382A890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3836988"/>
            <a:ext cx="271462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8">
            <a:extLst>
              <a:ext uri="{FF2B5EF4-FFF2-40B4-BE49-F238E27FC236}">
                <a16:creationId xmlns:a16="http://schemas.microsoft.com/office/drawing/2014/main" id="{3A8CA0AF-2492-4FE2-4127-1391B8EDE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732463"/>
            <a:ext cx="1446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9pPr>
          </a:lstStyle>
          <a:p>
            <a:pPr eaLnBrk="1" latinLnBrk="1" hangingPunct="1"/>
            <a:r>
              <a:rPr lang="ko-KR" altLang="en-US" sz="1400" b="1"/>
              <a:t>네이버 제페토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562AB0-C965-006B-BD31-AF01BA30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3560763"/>
            <a:ext cx="13700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41BB27-67DF-DF43-24A1-88A90C0F4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720850"/>
            <a:ext cx="351313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48BB935-182E-881A-1142-17B0D231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1331913"/>
            <a:ext cx="446405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467CE4B-079A-B26D-A0E4-D11D0C84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2509838"/>
            <a:ext cx="3951287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 descr="텍스트, 서있는이(가) 표시된 사진&#10;&#10;자동 생성된 설명">
            <a:extLst>
              <a:ext uri="{FF2B5EF4-FFF2-40B4-BE49-F238E27FC236}">
                <a16:creationId xmlns:a16="http://schemas.microsoft.com/office/drawing/2014/main" id="{E7F8D451-FF73-B1F0-234E-CC771450E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8" y="4049713"/>
            <a:ext cx="30130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0E8C0ACA-292E-E221-9903-6B53E12B1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5576888"/>
            <a:ext cx="2222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9pPr>
          </a:lstStyle>
          <a:p>
            <a:pPr algn="ctr" eaLnBrk="1" latinLnBrk="1" hangingPunct="1"/>
            <a:r>
              <a:rPr lang="ko-KR" altLang="en-US" sz="1400" b="1"/>
              <a:t>영화 </a:t>
            </a:r>
            <a:r>
              <a:rPr lang="en-US" altLang="ko-KR" sz="1400" b="1"/>
              <a:t>&lt;</a:t>
            </a:r>
            <a:r>
              <a:rPr lang="ko-KR" altLang="en-US" sz="1400" b="1"/>
              <a:t>레디 플레이어 원</a:t>
            </a:r>
            <a:r>
              <a:rPr lang="en-US" altLang="ko-KR" sz="1400" b="1"/>
              <a:t>(2017)&gt;</a:t>
            </a:r>
            <a:endParaRPr lang="ko-KR" altLang="en-US" sz="1400" b="1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58EE452-72A3-3C73-D982-78B5FE66F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63" y="3789363"/>
            <a:ext cx="274478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296E67-604B-2DB5-A972-59677769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8" y="3578225"/>
            <a:ext cx="10001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1E445571-102A-73D7-BA4C-CEFCB1DA98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ko-KR">
                <a:ea typeface="+mn-lt"/>
                <a:cs typeface="+mn-lt"/>
              </a:rPr>
              <a:t>구상동기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2147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Flowchart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4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3F0BE2F-C3DC-8C4B-0AF7-EC0295DFA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67" y="1230809"/>
            <a:ext cx="3906794" cy="4787682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116580F6-85B7-AC71-620D-62074AEFE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421" y="1235032"/>
            <a:ext cx="445617" cy="45436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9797BBA2-9CF4-5346-6DDB-E652A8125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14" y="1235032"/>
            <a:ext cx="435319" cy="45436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6341D9-F77C-8CFA-8996-411839286090}"/>
              </a:ext>
            </a:extLst>
          </p:cNvPr>
          <p:cNvCxnSpPr/>
          <p:nvPr/>
        </p:nvCxnSpPr>
        <p:spPr>
          <a:xfrm flipH="1">
            <a:off x="5966253" y="1458097"/>
            <a:ext cx="455141" cy="823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0BC6C6-3EB2-6A7C-6723-8820F5F5FFDF}"/>
              </a:ext>
            </a:extLst>
          </p:cNvPr>
          <p:cNvCxnSpPr>
            <a:cxnSpLocks/>
          </p:cNvCxnSpPr>
          <p:nvPr/>
        </p:nvCxnSpPr>
        <p:spPr>
          <a:xfrm>
            <a:off x="2961501" y="1458097"/>
            <a:ext cx="420129" cy="823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62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5</a:t>
            </a:r>
          </a:p>
        </p:txBody>
      </p:sp>
      <p:pic>
        <p:nvPicPr>
          <p:cNvPr id="5" name="그림 5" descr="텍스트, 벽, 실내이(가) 표시된 사진&#10;&#10;자동 생성된 설명">
            <a:extLst>
              <a:ext uri="{FF2B5EF4-FFF2-40B4-BE49-F238E27FC236}">
                <a16:creationId xmlns:a16="http://schemas.microsoft.com/office/drawing/2014/main" id="{A5DEBAA5-15D6-57C0-F511-A221F2DB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66" y="2164725"/>
            <a:ext cx="5055079" cy="298302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5DA1BF-814D-7870-72B5-5F93D7F62C3E}"/>
              </a:ext>
            </a:extLst>
          </p:cNvPr>
          <p:cNvGrpSpPr/>
          <p:nvPr/>
        </p:nvGrpSpPr>
        <p:grpSpPr>
          <a:xfrm>
            <a:off x="4896572" y="2289493"/>
            <a:ext cx="1182900" cy="949984"/>
            <a:chOff x="4939160" y="1294502"/>
            <a:chExt cx="1182900" cy="94998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C92D6D-EADF-9BAD-8C47-F0BAFDABDA14}"/>
                </a:ext>
              </a:extLst>
            </p:cNvPr>
            <p:cNvSpPr/>
            <p:nvPr/>
          </p:nvSpPr>
          <p:spPr>
            <a:xfrm>
              <a:off x="4939160" y="1294502"/>
              <a:ext cx="474453" cy="2242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FEBC9551-878F-8532-FD0E-504FAE83D160}"/>
                </a:ext>
              </a:extLst>
            </p:cNvPr>
            <p:cNvCxnSpPr/>
            <p:nvPr/>
          </p:nvCxnSpPr>
          <p:spPr>
            <a:xfrm>
              <a:off x="5414693" y="1407723"/>
              <a:ext cx="707367" cy="836763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7F7667-6976-833B-735C-55C2207D3900}"/>
              </a:ext>
            </a:extLst>
          </p:cNvPr>
          <p:cNvSpPr txBox="1"/>
          <p:nvPr/>
        </p:nvSpPr>
        <p:spPr>
          <a:xfrm>
            <a:off x="6075697" y="3110619"/>
            <a:ext cx="88852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b="1">
                <a:ea typeface="맑은 고딕"/>
              </a:rPr>
              <a:t>초당 프레임</a:t>
            </a:r>
            <a:endParaRPr lang="ko-KR" altLang="en-US" sz="10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780A12-5C54-52B4-72A0-AE392C48223B}"/>
              </a:ext>
            </a:extLst>
          </p:cNvPr>
          <p:cNvSpPr/>
          <p:nvPr/>
        </p:nvSpPr>
        <p:spPr>
          <a:xfrm>
            <a:off x="4818934" y="4929175"/>
            <a:ext cx="534838" cy="18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F148C1-A8BD-5D36-2451-8E4691B19201}"/>
              </a:ext>
            </a:extLst>
          </p:cNvPr>
          <p:cNvSpPr/>
          <p:nvPr/>
        </p:nvSpPr>
        <p:spPr>
          <a:xfrm>
            <a:off x="497100" y="4886043"/>
            <a:ext cx="534838" cy="18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F978DE4-649B-E543-0849-D170E4832803}"/>
              </a:ext>
            </a:extLst>
          </p:cNvPr>
          <p:cNvGrpSpPr/>
          <p:nvPr/>
        </p:nvGrpSpPr>
        <p:grpSpPr>
          <a:xfrm>
            <a:off x="728398" y="5077975"/>
            <a:ext cx="405442" cy="216760"/>
            <a:chOff x="1659506" y="5073362"/>
            <a:chExt cx="478213" cy="280237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B830E9C-189C-2CB9-6B19-407AA001F378}"/>
                </a:ext>
              </a:extLst>
            </p:cNvPr>
            <p:cNvCxnSpPr/>
            <p:nvPr/>
          </p:nvCxnSpPr>
          <p:spPr>
            <a:xfrm flipH="1">
              <a:off x="1663280" y="5073362"/>
              <a:ext cx="10174" cy="280237"/>
            </a:xfrm>
            <a:prstGeom prst="straightConnector1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AB27D50-D5B5-C63B-7C13-0AC4624A0754}"/>
                </a:ext>
              </a:extLst>
            </p:cNvPr>
            <p:cNvCxnSpPr/>
            <p:nvPr/>
          </p:nvCxnSpPr>
          <p:spPr>
            <a:xfrm flipV="1">
              <a:off x="1659506" y="5336147"/>
              <a:ext cx="478213" cy="2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95FCC6F-25A6-C578-E89B-56CA9F57D78E}"/>
              </a:ext>
            </a:extLst>
          </p:cNvPr>
          <p:cNvCxnSpPr/>
          <p:nvPr/>
        </p:nvCxnSpPr>
        <p:spPr>
          <a:xfrm>
            <a:off x="5357008" y="5035926"/>
            <a:ext cx="7763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B580F1F-D6A7-8EFE-9E7E-CDB748DB5D88}"/>
              </a:ext>
            </a:extLst>
          </p:cNvPr>
          <p:cNvSpPr txBox="1"/>
          <p:nvPr/>
        </p:nvSpPr>
        <p:spPr>
          <a:xfrm>
            <a:off x="6110203" y="4930792"/>
            <a:ext cx="106104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b="1">
                <a:ea typeface="맑은 고딕"/>
              </a:rPr>
              <a:t>인식한 사람 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8B48FC-783F-9444-F02A-9C31733EE912}"/>
              </a:ext>
            </a:extLst>
          </p:cNvPr>
          <p:cNvSpPr txBox="1"/>
          <p:nvPr/>
        </p:nvSpPr>
        <p:spPr>
          <a:xfrm>
            <a:off x="1072376" y="5189585"/>
            <a:ext cx="88852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b="1">
                <a:ea typeface="맑은 고딕"/>
              </a:rPr>
              <a:t>전체 프레임</a:t>
            </a:r>
            <a:endParaRPr lang="ko-KR" altLang="en-US" sz="10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084076-E1D9-C8CE-A5A5-80AC29A2179D}"/>
              </a:ext>
            </a:extLst>
          </p:cNvPr>
          <p:cNvSpPr txBox="1"/>
          <p:nvPr/>
        </p:nvSpPr>
        <p:spPr>
          <a:xfrm>
            <a:off x="323491" y="1108494"/>
            <a:ext cx="81183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dirty="0" err="1">
                <a:ea typeface="맑은 고딕"/>
              </a:rPr>
              <a:t>OpenCV</a:t>
            </a:r>
            <a:r>
              <a:rPr lang="ko-KR" altLang="en-US" dirty="0">
                <a:ea typeface="맑은 고딕"/>
              </a:rPr>
              <a:t> 기반의 모션인식 코드이다. 실시간 영상에 대하여 모션인식이 가능하며 </a:t>
            </a:r>
            <a:r>
              <a:rPr lang="ko-KR" altLang="en-US" dirty="0">
                <a:latin typeface="Malgun Gothic"/>
                <a:ea typeface="Malgun Gothic"/>
              </a:rPr>
              <a:t>사용가능한</a:t>
            </a:r>
            <a:r>
              <a:rPr lang="ko-KR" dirty="0">
                <a:latin typeface="Malgun Gothic"/>
                <a:ea typeface="Malgun Gothic"/>
              </a:rPr>
              <a:t> 모델은 Body25, COCO, </a:t>
            </a:r>
            <a:r>
              <a:rPr lang="ko-KR" dirty="0" err="1">
                <a:latin typeface="Malgun Gothic"/>
                <a:ea typeface="Malgun Gothic"/>
              </a:rPr>
              <a:t>MPI가</a:t>
            </a:r>
            <a:r>
              <a:rPr lang="ko-KR" dirty="0">
                <a:latin typeface="Malgun Gothic"/>
                <a:ea typeface="Malgun Gothic"/>
              </a:rPr>
              <a:t> 있다.</a:t>
            </a:r>
            <a:endParaRPr lang="ko-KR" altLang="en-US" dirty="0">
              <a:ea typeface="맑은 고딕"/>
            </a:endParaRPr>
          </a:p>
          <a:p>
            <a:pPr marL="285750" indent="-285750">
              <a:buFont typeface="Wingdings"/>
              <a:buChar char="Ø"/>
            </a:pPr>
            <a:r>
              <a:rPr lang="ko-KR" altLang="en-US" dirty="0" err="1">
                <a:ea typeface="맑은 고딕"/>
              </a:rPr>
              <a:t>OpenPose에서</a:t>
            </a:r>
            <a:r>
              <a:rPr lang="ko-KR" altLang="en-US" dirty="0">
                <a:ea typeface="맑은 고딕"/>
              </a:rPr>
              <a:t> </a:t>
            </a:r>
            <a:r>
              <a:rPr lang="ko-KR" dirty="0">
                <a:ea typeface="+mn-lt"/>
                <a:cs typeface="+mn-lt"/>
              </a:rPr>
              <a:t>인식한 모션의 </a:t>
            </a:r>
            <a:r>
              <a:rPr lang="ko-KR" dirty="0" err="1">
                <a:ea typeface="+mn-lt"/>
                <a:cs typeface="+mn-lt"/>
              </a:rPr>
              <a:t>좌표값을</a:t>
            </a:r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Json파일로</a:t>
            </a:r>
            <a:r>
              <a:rPr lang="ko-KR" dirty="0">
                <a:ea typeface="+mn-lt"/>
                <a:cs typeface="+mn-lt"/>
              </a:rPr>
              <a:t> 추출이 가능하다.</a:t>
            </a:r>
          </a:p>
        </p:txBody>
      </p:sp>
    </p:spTree>
    <p:extLst>
      <p:ext uri="{BB962C8B-B14F-4D97-AF65-F5344CB8AC3E}">
        <p14:creationId xmlns:p14="http://schemas.microsoft.com/office/powerpoint/2010/main" val="276763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>
            <a:extLst>
              <a:ext uri="{FF2B5EF4-FFF2-40B4-BE49-F238E27FC236}">
                <a16:creationId xmlns:a16="http://schemas.microsoft.com/office/drawing/2014/main" id="{B9B8DED2-1190-AB69-0C42-92793576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21" y="1412995"/>
            <a:ext cx="3041773" cy="4031279"/>
          </a:xfrm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COCO </a:t>
            </a:r>
            <a:r>
              <a:rPr lang="ko-KR" altLang="en-US" dirty="0" err="1">
                <a:ea typeface="맑은 고딕"/>
              </a:rPr>
              <a:t>model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6</a:t>
            </a: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190BACE4-CFB5-4EEE-A0DC-72CEF82D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49026"/>
              </p:ext>
            </p:extLst>
          </p:nvPr>
        </p:nvGraphicFramePr>
        <p:xfrm>
          <a:off x="4702629" y="1313953"/>
          <a:ext cx="3724918" cy="4229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00">
                  <a:extLst>
                    <a:ext uri="{9D8B030D-6E8A-4147-A177-3AD203B41FA5}">
                      <a16:colId xmlns:a16="http://schemas.microsoft.com/office/drawing/2014/main" val="1755778254"/>
                    </a:ext>
                  </a:extLst>
                </a:gridCol>
                <a:gridCol w="1347709">
                  <a:extLst>
                    <a:ext uri="{9D8B030D-6E8A-4147-A177-3AD203B41FA5}">
                      <a16:colId xmlns:a16="http://schemas.microsoft.com/office/drawing/2014/main" val="81100273"/>
                    </a:ext>
                  </a:extLst>
                </a:gridCol>
                <a:gridCol w="1347709">
                  <a:extLst>
                    <a:ext uri="{9D8B030D-6E8A-4147-A177-3AD203B41FA5}">
                      <a16:colId xmlns:a16="http://schemas.microsoft.com/office/drawing/2014/main" val="1336399947"/>
                    </a:ext>
                  </a:extLst>
                </a:gridCol>
              </a:tblGrid>
              <a:tr h="211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??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 </a:t>
                      </a:r>
                      <a:r>
                        <a:rPr lang="ko-KR" altLang="en-US" sz="1100" dirty="0"/>
                        <a:t>좌표</a:t>
                      </a:r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 </a:t>
                      </a:r>
                      <a:r>
                        <a:rPr lang="ko-KR" altLang="en-US" sz="1100" dirty="0"/>
                        <a:t>좌표</a:t>
                      </a:r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2064440437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402.516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99.6382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3996599852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403.818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161.036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3559463536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365.938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161.028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2016967305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352.902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215.849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763949752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349.02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265.433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505275628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444.262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161.039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3939361591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463.886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215.857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3162525296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484.703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265.49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184984612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381.578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274.586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382053498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364.632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362.046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1625640218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347.647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425.977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254546164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433.819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275.877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3829810967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442.96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360.756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1273186026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13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462.535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423.369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3130760025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393.346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95.7466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3911577728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411.641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90.6015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2656852823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381.672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108.834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3014185790"/>
                  </a:ext>
                </a:extLst>
              </a:tr>
              <a:tr h="212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423.353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102.324</a:t>
                      </a:r>
                      <a:endParaRPr lang="ko-KR" altLang="en-US" sz="1100" dirty="0"/>
                    </a:p>
                  </a:txBody>
                  <a:tcPr marL="54958" marR="54958" marT="27479" marB="27479"/>
                </a:tc>
                <a:extLst>
                  <a:ext uri="{0D108BD9-81ED-4DB2-BD59-A6C34878D82A}">
                    <a16:rowId xmlns:a16="http://schemas.microsoft.com/office/drawing/2014/main" val="2253466968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B4C9794-6EFA-2F51-0E7B-B5EE2045FC22}"/>
              </a:ext>
            </a:extLst>
          </p:cNvPr>
          <p:cNvSpPr/>
          <p:nvPr/>
        </p:nvSpPr>
        <p:spPr>
          <a:xfrm>
            <a:off x="3737078" y="3185146"/>
            <a:ext cx="762767" cy="48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6D83842-9584-630F-683F-3FF2C4A0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74" y="5664405"/>
            <a:ext cx="2533234" cy="2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5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F026D6A-6DEB-6CB7-D1B1-83285C7F11B3}"/>
              </a:ext>
            </a:extLst>
          </p:cNvPr>
          <p:cNvGrpSpPr/>
          <p:nvPr/>
        </p:nvGrpSpPr>
        <p:grpSpPr>
          <a:xfrm>
            <a:off x="753273" y="3722180"/>
            <a:ext cx="3206577" cy="2054800"/>
            <a:chOff x="673986" y="1704849"/>
            <a:chExt cx="2787965" cy="1658786"/>
          </a:xfrm>
        </p:grpSpPr>
        <p:pic>
          <p:nvPicPr>
            <p:cNvPr id="5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CB73CA28-5B18-71EE-703F-87FA68C19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986" y="1704849"/>
              <a:ext cx="2743200" cy="1192333"/>
            </a:xfrm>
            <a:prstGeom prst="rect">
              <a:avLst/>
            </a:prstGeom>
          </p:spPr>
        </p:pic>
        <p:pic>
          <p:nvPicPr>
            <p:cNvPr id="6" name="그림 6">
              <a:extLst>
                <a:ext uri="{FF2B5EF4-FFF2-40B4-BE49-F238E27FC236}">
                  <a16:creationId xmlns:a16="http://schemas.microsoft.com/office/drawing/2014/main" id="{B8A28B47-DC9B-C616-6D44-846202A8D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751" y="2588202"/>
              <a:ext cx="2743200" cy="775433"/>
            </a:xfrm>
            <a:prstGeom prst="rect">
              <a:avLst/>
            </a:prstGeom>
          </p:spPr>
        </p:pic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95137" y="3671881"/>
            <a:ext cx="2606964" cy="437522"/>
          </a:xfrm>
        </p:spPr>
        <p:txBody>
          <a:bodyPr lIns="91440" tIns="45720" rIns="91440" bIns="45720" anchor="t">
            <a:normAutofit fontScale="85000" lnSpcReduction="10000"/>
          </a:bodyPr>
          <a:lstStyle/>
          <a:p>
            <a:r>
              <a:rPr lang="en-US" altLang="ko-KR" dirty="0">
                <a:ea typeface="맑은 고딕"/>
              </a:rPr>
              <a:t>Cosine Similarity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ko-KR" altLang="en-US" dirty="0" err="1">
                <a:ea typeface="맑은 고딕"/>
              </a:rPr>
              <a:t>Similarity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76278-2E01-C58E-F7B1-74018193A172}"/>
              </a:ext>
            </a:extLst>
          </p:cNvPr>
          <p:cNvSpPr txBox="1"/>
          <p:nvPr/>
        </p:nvSpPr>
        <p:spPr>
          <a:xfrm>
            <a:off x="4295543" y="4107080"/>
            <a:ext cx="47408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ko-KR" altLang="en-US">
                <a:ea typeface="맑은 고딕"/>
              </a:rPr>
              <a:t>두 </a:t>
            </a:r>
            <a:r>
              <a:rPr lang="ko-KR" altLang="en-US" err="1">
                <a:ea typeface="맑은 고딕"/>
              </a:rPr>
              <a:t>벡터간의</a:t>
            </a:r>
            <a:r>
              <a:rPr lang="ko-KR" altLang="en-US">
                <a:ea typeface="맑은 고딕"/>
              </a:rPr>
              <a:t> 각도 차이를 이용하여 유사도를 판별하는 방법</a:t>
            </a:r>
          </a:p>
          <a:p>
            <a:pPr marL="342900" indent="-342900">
              <a:buFont typeface="Wingdings"/>
              <a:buChar char="Ø"/>
            </a:pPr>
            <a:r>
              <a:rPr lang="ko-KR" altLang="en-US">
                <a:ea typeface="맑은 고딕"/>
              </a:rPr>
              <a:t>두 벡터가 같을 경우 1, 다를 경우 -1이 된다.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20FDA55-6A08-3F60-5EED-CB76EBD66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17" y="1362638"/>
            <a:ext cx="2743200" cy="2025112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762BC7C-290A-2BAB-81D1-784EB69FA582}"/>
              </a:ext>
            </a:extLst>
          </p:cNvPr>
          <p:cNvSpPr txBox="1"/>
          <p:nvPr/>
        </p:nvSpPr>
        <p:spPr>
          <a:xfrm>
            <a:off x="4292468" y="1364702"/>
            <a:ext cx="4730577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Ø"/>
            </a:pPr>
            <a:r>
              <a:rPr lang="ko-KR" altLang="en-US">
                <a:ea typeface="맑은 고딕"/>
              </a:rPr>
              <a:t>2개의 벡터사이 각도를 구할 경우 두개의 각도 중에 작은 각도를 출력한다.</a:t>
            </a:r>
          </a:p>
          <a:p>
            <a:pPr marL="285750" indent="-285750">
              <a:buFont typeface="Wingdings"/>
              <a:buChar char="Ø"/>
            </a:pPr>
            <a:r>
              <a:rPr lang="ko-KR" altLang="en-US">
                <a:ea typeface="맑은 고딕"/>
              </a:rPr>
              <a:t>항상 같은 방향의 각도를 출력하기 위하여 외적의 특성을 사용하였다.</a:t>
            </a: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F848DC75-CDCE-32E6-F121-8AEA6C5F99E4}"/>
              </a:ext>
            </a:extLst>
          </p:cNvPr>
          <p:cNvSpPr txBox="1">
            <a:spLocks/>
          </p:cNvSpPr>
          <p:nvPr/>
        </p:nvSpPr>
        <p:spPr>
          <a:xfrm>
            <a:off x="624191" y="1036677"/>
            <a:ext cx="2606964" cy="437522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■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SzPct val="80000"/>
              <a:buFont typeface="맑은 고딕" panose="020B0503020000020004" pitchFamily="50" charset="-127"/>
              <a:buChar char="▶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외적</a:t>
            </a:r>
          </a:p>
          <a:p>
            <a:pPr marL="0" indent="0">
              <a:buFont typeface="맑은 고딕" panose="020B0503020000020004" pitchFamily="50" charset="-127"/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322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ko-KR" altLang="en-US" dirty="0" err="1">
                <a:ea typeface="맑은 고딕"/>
              </a:rPr>
              <a:t>Similarity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8</a:t>
            </a:r>
          </a:p>
        </p:txBody>
      </p:sp>
      <p:pic>
        <p:nvPicPr>
          <p:cNvPr id="13" name="그림 14">
            <a:extLst>
              <a:ext uri="{FF2B5EF4-FFF2-40B4-BE49-F238E27FC236}">
                <a16:creationId xmlns:a16="http://schemas.microsoft.com/office/drawing/2014/main" id="{BBD5C23F-956F-1C02-181B-999CE9B69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84" y="1208722"/>
            <a:ext cx="4483443" cy="1876529"/>
          </a:xfrm>
          <a:prstGeom prst="rect">
            <a:avLst/>
          </a:prstGeom>
        </p:spPr>
      </p:pic>
      <p:pic>
        <p:nvPicPr>
          <p:cNvPr id="15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6C830203-95AE-86F8-3E64-12C745FF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84" y="3235557"/>
            <a:ext cx="4483443" cy="11694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ECE895-9846-F3CE-4B20-B9AC56E375C6}"/>
              </a:ext>
            </a:extLst>
          </p:cNvPr>
          <p:cNvSpPr txBox="1"/>
          <p:nvPr/>
        </p:nvSpPr>
        <p:spPr>
          <a:xfrm>
            <a:off x="595183" y="4714102"/>
            <a:ext cx="78609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ko-KR" altLang="en-US">
                <a:ea typeface="맑은 고딕"/>
              </a:rPr>
              <a:t>외적을 이용하여 3점의 사이의 각도를 구한다.</a:t>
            </a:r>
          </a:p>
          <a:p>
            <a:pPr marL="285750" indent="-285750">
              <a:buFont typeface="Wingdings"/>
              <a:buChar char="§"/>
            </a:pPr>
            <a:r>
              <a:rPr lang="ko-KR" altLang="en-US">
                <a:ea typeface="맑은 고딕"/>
              </a:rPr>
              <a:t>서버에 저장된 값과 실시간 각도 값의 차를 이용하여 유사도를 구한다. </a:t>
            </a:r>
          </a:p>
          <a:p>
            <a:pPr marL="285750" indent="-285750">
              <a:buFont typeface="Wingdings"/>
              <a:buChar char="§"/>
            </a:pPr>
            <a:r>
              <a:rPr lang="ko-KR" altLang="en-US">
                <a:ea typeface="맑은 고딕"/>
              </a:rPr>
              <a:t>각 프레임에 대한 유사도 평균을 구한다.</a:t>
            </a:r>
          </a:p>
          <a:p>
            <a:pPr marL="285750" indent="-285750">
              <a:buFont typeface="Wingdings"/>
              <a:buChar char="§"/>
            </a:pPr>
            <a:r>
              <a:rPr lang="ko-KR" altLang="en-US">
                <a:ea typeface="맑은 고딕"/>
              </a:rPr>
              <a:t>전체 프레임에 대한 유사도를 구한다.</a:t>
            </a:r>
          </a:p>
        </p:txBody>
      </p:sp>
    </p:spTree>
    <p:extLst>
      <p:ext uri="{BB962C8B-B14F-4D97-AF65-F5344CB8AC3E}">
        <p14:creationId xmlns:p14="http://schemas.microsoft.com/office/powerpoint/2010/main" val="356058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2D4B32-5454-B1FF-31EA-459392BB6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C586ADD-2310-01DA-4F58-1BF7514B20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861" y="497268"/>
            <a:ext cx="8424863" cy="554072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수행결과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C3E23E0A-4C08-FB65-2FAF-0AD948CABE8C}"/>
              </a:ext>
            </a:extLst>
          </p:cNvPr>
          <p:cNvSpPr txBox="1">
            <a:spLocks/>
          </p:cNvSpPr>
          <p:nvPr/>
        </p:nvSpPr>
        <p:spPr>
          <a:xfrm>
            <a:off x="7454478" y="71893"/>
            <a:ext cx="75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400" kern="1200">
                <a:solidFill>
                  <a:srgbClr val="004C8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33FF7C-8566-45B7-B9A1-9079E74E4723}" type="slidenum">
              <a:rPr lang="ko-KR" altLang="en-US" smtClean="0"/>
              <a:pPr/>
              <a:t>8</a:t>
            </a:fld>
            <a:endParaRPr lang="ko-KR" altLang="en-US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AD48F-81F5-A477-05E1-A2773FA7A002}"/>
              </a:ext>
            </a:extLst>
          </p:cNvPr>
          <p:cNvSpPr txBox="1"/>
          <p:nvPr/>
        </p:nvSpPr>
        <p:spPr>
          <a:xfrm>
            <a:off x="387682" y="4410889"/>
            <a:ext cx="78472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ko-KR" altLang="en-US" dirty="0">
                <a:ea typeface="맑은 고딕"/>
              </a:rPr>
              <a:t>위 데이터를 통해서 </a:t>
            </a:r>
            <a:r>
              <a:rPr lang="ko-KR" altLang="en-US" dirty="0" err="1">
                <a:ea typeface="맑은 고딕"/>
              </a:rPr>
              <a:t>Threshold를</a:t>
            </a:r>
            <a:r>
              <a:rPr lang="ko-KR" altLang="en-US" dirty="0">
                <a:ea typeface="맑은 고딕"/>
              </a:rPr>
              <a:t> 정해야 합니다.</a:t>
            </a:r>
          </a:p>
          <a:p>
            <a:pPr marL="285750" indent="-285750">
              <a:buFont typeface="Wingdings"/>
              <a:buChar char="§"/>
            </a:pPr>
            <a:r>
              <a:rPr lang="ko-KR" dirty="0">
                <a:latin typeface="Malgun Gothic"/>
                <a:ea typeface="Malgun Gothic"/>
              </a:rPr>
              <a:t>위 데이터에서 다른 사람이 동일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ko-KR" dirty="0">
                <a:latin typeface="Malgun Gothic"/>
                <a:ea typeface="Malgun Gothic"/>
              </a:rPr>
              <a:t>행동을 했을 때 또한 유사도가 높음을 확인 가능하다.</a:t>
            </a: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12E7B249-7891-713A-A6A7-63FC323F6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83486"/>
              </p:ext>
            </p:extLst>
          </p:nvPr>
        </p:nvGraphicFramePr>
        <p:xfrm>
          <a:off x="648395" y="1111590"/>
          <a:ext cx="6502980" cy="193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98">
                  <a:extLst>
                    <a:ext uri="{9D8B030D-6E8A-4147-A177-3AD203B41FA5}">
                      <a16:colId xmlns:a16="http://schemas.microsoft.com/office/drawing/2014/main" val="3057717016"/>
                    </a:ext>
                  </a:extLst>
                </a:gridCol>
                <a:gridCol w="650298">
                  <a:extLst>
                    <a:ext uri="{9D8B030D-6E8A-4147-A177-3AD203B41FA5}">
                      <a16:colId xmlns:a16="http://schemas.microsoft.com/office/drawing/2014/main" val="22970495"/>
                    </a:ext>
                  </a:extLst>
                </a:gridCol>
                <a:gridCol w="650298">
                  <a:extLst>
                    <a:ext uri="{9D8B030D-6E8A-4147-A177-3AD203B41FA5}">
                      <a16:colId xmlns:a16="http://schemas.microsoft.com/office/drawing/2014/main" val="3732148601"/>
                    </a:ext>
                  </a:extLst>
                </a:gridCol>
                <a:gridCol w="650298">
                  <a:extLst>
                    <a:ext uri="{9D8B030D-6E8A-4147-A177-3AD203B41FA5}">
                      <a16:colId xmlns:a16="http://schemas.microsoft.com/office/drawing/2014/main" val="2826912541"/>
                    </a:ext>
                  </a:extLst>
                </a:gridCol>
                <a:gridCol w="650298">
                  <a:extLst>
                    <a:ext uri="{9D8B030D-6E8A-4147-A177-3AD203B41FA5}">
                      <a16:colId xmlns:a16="http://schemas.microsoft.com/office/drawing/2014/main" val="3458501892"/>
                    </a:ext>
                  </a:extLst>
                </a:gridCol>
                <a:gridCol w="650298">
                  <a:extLst>
                    <a:ext uri="{9D8B030D-6E8A-4147-A177-3AD203B41FA5}">
                      <a16:colId xmlns:a16="http://schemas.microsoft.com/office/drawing/2014/main" val="434754234"/>
                    </a:ext>
                  </a:extLst>
                </a:gridCol>
                <a:gridCol w="650298">
                  <a:extLst>
                    <a:ext uri="{9D8B030D-6E8A-4147-A177-3AD203B41FA5}">
                      <a16:colId xmlns:a16="http://schemas.microsoft.com/office/drawing/2014/main" val="726110604"/>
                    </a:ext>
                  </a:extLst>
                </a:gridCol>
                <a:gridCol w="650298">
                  <a:extLst>
                    <a:ext uri="{9D8B030D-6E8A-4147-A177-3AD203B41FA5}">
                      <a16:colId xmlns:a16="http://schemas.microsoft.com/office/drawing/2014/main" val="3907987789"/>
                    </a:ext>
                  </a:extLst>
                </a:gridCol>
                <a:gridCol w="650298">
                  <a:extLst>
                    <a:ext uri="{9D8B030D-6E8A-4147-A177-3AD203B41FA5}">
                      <a16:colId xmlns:a16="http://schemas.microsoft.com/office/drawing/2014/main" val="3931133844"/>
                    </a:ext>
                  </a:extLst>
                </a:gridCol>
                <a:gridCol w="650298">
                  <a:extLst>
                    <a:ext uri="{9D8B030D-6E8A-4147-A177-3AD203B41FA5}">
                      <a16:colId xmlns:a16="http://schemas.microsoft.com/office/drawing/2014/main" val="3025050608"/>
                    </a:ext>
                  </a:extLst>
                </a:gridCol>
              </a:tblGrid>
              <a:tr h="25943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1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2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3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4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5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6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7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8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9</a:t>
                      </a:r>
                      <a:endParaRPr lang="ko-KR" sz="1400" dirty="0"/>
                    </a:p>
                  </a:txBody>
                  <a:tcPr marL="69989" marR="69989" marT="34996" marB="34996" anchor="ctr"/>
                </a:tc>
                <a:extLst>
                  <a:ext uri="{0D108BD9-81ED-4DB2-BD59-A6C34878D82A}">
                    <a16:rowId xmlns:a16="http://schemas.microsoft.com/office/drawing/2014/main" val="3120413314"/>
                  </a:ext>
                </a:extLst>
              </a:tr>
              <a:tr h="5569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b="1" dirty="0"/>
                        <a:t>동일 인물</a:t>
                      </a:r>
                      <a:endParaRPr lang="en-US" altLang="ko-KR" sz="900" b="1" dirty="0"/>
                    </a:p>
                    <a:p>
                      <a:pPr lvl="0" algn="ctr">
                        <a:buNone/>
                      </a:pPr>
                      <a:r>
                        <a:rPr lang="ko-KR" altLang="en-US" sz="900" b="1" dirty="0"/>
                        <a:t>동일 행동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79.2382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88.8495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89.2086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86.895</a:t>
                      </a:r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94.5827</a:t>
                      </a:r>
                      <a:endParaRPr lang="ko-KR" sz="1100"/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79.0971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87.158</a:t>
                      </a:r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82.5556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86.5308</a:t>
                      </a:r>
                      <a:endParaRPr lang="ko-KR" sz="1100"/>
                    </a:p>
                  </a:txBody>
                  <a:tcPr marL="69989" marR="69989" marT="34996" marB="34996" anchor="ctr"/>
                </a:tc>
                <a:extLst>
                  <a:ext uri="{0D108BD9-81ED-4DB2-BD59-A6C34878D82A}">
                    <a16:rowId xmlns:a16="http://schemas.microsoft.com/office/drawing/2014/main" val="1825424369"/>
                  </a:ext>
                </a:extLst>
              </a:tr>
              <a:tr h="55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다른 인물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900" b="1" dirty="0"/>
                        <a:t>동일 행동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79.4667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89.7771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75.8408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74.7081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83.5522</a:t>
                      </a:r>
                      <a:endParaRPr lang="ko-KR" sz="1100"/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86.9994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87.3281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89.3154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81.3169</a:t>
                      </a:r>
                      <a:endParaRPr lang="ko-KR" sz="1100"/>
                    </a:p>
                  </a:txBody>
                  <a:tcPr marL="69989" marR="69989" marT="34996" marB="34996" anchor="ctr"/>
                </a:tc>
                <a:extLst>
                  <a:ext uri="{0D108BD9-81ED-4DB2-BD59-A6C34878D82A}">
                    <a16:rowId xmlns:a16="http://schemas.microsoft.com/office/drawing/2014/main" val="2510519402"/>
                  </a:ext>
                </a:extLst>
              </a:tr>
              <a:tr h="55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동일 인물</a:t>
                      </a:r>
                      <a:endParaRPr lang="en-US" altLang="ko-KR" sz="900" b="1" dirty="0"/>
                    </a:p>
                    <a:p>
                      <a:pPr algn="ctr" latinLnBrk="1"/>
                      <a:r>
                        <a:rPr lang="ko-KR" altLang="en-US" sz="900" b="1" dirty="0"/>
                        <a:t>다른 행동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53.7106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43.582</a:t>
                      </a:r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45.3653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24.1548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62.7897</a:t>
                      </a:r>
                      <a:endParaRPr lang="ko-KR" sz="1100" dirty="0"/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57.7109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66.9424</a:t>
                      </a:r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66.02</a:t>
                      </a:r>
                      <a:r>
                        <a:rPr lang="en-US" altLang="ko-KR" sz="1100" dirty="0"/>
                        <a:t>00</a:t>
                      </a:r>
                      <a:endParaRPr lang="ko-KR" altLang="en-US" sz="1100" dirty="0"/>
                    </a:p>
                  </a:txBody>
                  <a:tcPr marL="69989" marR="69989" marT="34996" marB="3499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dirty="0"/>
                        <a:t>50.0963</a:t>
                      </a:r>
                      <a:endParaRPr lang="ko-KR" sz="1100" dirty="0"/>
                    </a:p>
                  </a:txBody>
                  <a:tcPr marL="69989" marR="69989" marT="34996" marB="34996" anchor="ctr"/>
                </a:tc>
                <a:extLst>
                  <a:ext uri="{0D108BD9-81ED-4DB2-BD59-A6C34878D82A}">
                    <a16:rowId xmlns:a16="http://schemas.microsoft.com/office/drawing/2014/main" val="3399836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41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92861" y="497268"/>
            <a:ext cx="8424863" cy="554072"/>
          </a:xfrm>
        </p:spPr>
        <p:txBody>
          <a:bodyPr lIns="91440" tIns="45720" rIns="91440" bIns="4572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수행결과 및 결론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467846" y="85262"/>
            <a:ext cx="758464" cy="365125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9</a:t>
            </a: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D88F2853-5B00-0710-DCBF-5BD8DE5DC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920" y="1045953"/>
            <a:ext cx="4088921" cy="3066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3E5E6F-D566-7D60-FFB0-0E0C85CCC030}"/>
              </a:ext>
            </a:extLst>
          </p:cNvPr>
          <p:cNvSpPr txBox="1"/>
          <p:nvPr/>
        </p:nvSpPr>
        <p:spPr>
          <a:xfrm>
            <a:off x="5555411" y="122495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ea typeface="맑은 고딕"/>
              </a:rPr>
              <a:t>Data1 : </a:t>
            </a:r>
            <a:r>
              <a:rPr lang="ko-KR" altLang="en-US" sz="1200" dirty="0">
                <a:ea typeface="맑은 고딕"/>
              </a:rPr>
              <a:t>동일 사용자 동일 행동</a:t>
            </a:r>
          </a:p>
          <a:p>
            <a:r>
              <a:rPr lang="ko-KR" altLang="en-US" sz="1200" dirty="0">
                <a:solidFill>
                  <a:srgbClr val="FF0000"/>
                </a:solidFill>
                <a:ea typeface="맑은 고딕"/>
              </a:rPr>
              <a:t>Data2 : </a:t>
            </a:r>
            <a:r>
              <a:rPr lang="ko-KR" altLang="en-US" sz="1200" dirty="0">
                <a:ea typeface="맑은 고딕"/>
              </a:rPr>
              <a:t>다른 사용자 동일 행동</a:t>
            </a:r>
          </a:p>
          <a:p>
            <a:r>
              <a:rPr lang="ko-KR" altLang="en-US" sz="1200" dirty="0">
                <a:solidFill>
                  <a:srgbClr val="FFFF00"/>
                </a:solidFill>
                <a:ea typeface="맑은 고딕"/>
              </a:rPr>
              <a:t>Data3 : </a:t>
            </a:r>
            <a:r>
              <a:rPr lang="ko-KR" altLang="en-US" sz="1200" dirty="0">
                <a:ea typeface="맑은 고딕"/>
              </a:rPr>
              <a:t>동일 사용자 다른 행동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DD907-4799-5645-0F00-71B6C39CCD44}"/>
              </a:ext>
            </a:extLst>
          </p:cNvPr>
          <p:cNvSpPr txBox="1"/>
          <p:nvPr/>
        </p:nvSpPr>
        <p:spPr>
          <a:xfrm>
            <a:off x="427546" y="4378444"/>
            <a:ext cx="77982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ko-KR" altLang="en-US" dirty="0">
                <a:ea typeface="맑은 고딕"/>
              </a:rPr>
              <a:t>결과 값에 따라 </a:t>
            </a:r>
            <a:r>
              <a:rPr lang="ko-KR" altLang="en-US" dirty="0" err="1">
                <a:ea typeface="맑은 고딕"/>
              </a:rPr>
              <a:t>Threshold</a:t>
            </a:r>
            <a:r>
              <a:rPr lang="ko-KR" altLang="en-US" dirty="0">
                <a:ea typeface="맑은 고딕"/>
              </a:rPr>
              <a:t> 값을 80으로 정했다.</a:t>
            </a:r>
          </a:p>
          <a:p>
            <a:pPr marL="285750" indent="-285750">
              <a:buFont typeface="Wingdings"/>
              <a:buChar char="§"/>
            </a:pPr>
            <a:r>
              <a:rPr lang="ko-KR" altLang="en-US" dirty="0">
                <a:ea typeface="맑은 고딕"/>
              </a:rPr>
              <a:t>행동을 구분이 가능하나 사용자를 구분하지 못하다</a:t>
            </a:r>
          </a:p>
          <a:p>
            <a:pPr marL="285750" indent="-285750">
              <a:buFont typeface="Wingdings"/>
              <a:buChar char="§"/>
            </a:pPr>
            <a:r>
              <a:rPr lang="ko-KR" altLang="en-US" dirty="0" err="1">
                <a:ea typeface="맑은 고딕"/>
              </a:rPr>
              <a:t>Secondary</a:t>
            </a:r>
            <a:r>
              <a:rPr lang="ko-KR" altLang="en-US" dirty="0">
                <a:ea typeface="맑은 고딕"/>
              </a:rPr>
              <a:t> 인증으로서 역할이 가능하다.</a:t>
            </a:r>
          </a:p>
        </p:txBody>
      </p:sp>
    </p:spTree>
    <p:extLst>
      <p:ext uri="{BB962C8B-B14F-4D97-AF65-F5344CB8AC3E}">
        <p14:creationId xmlns:p14="http://schemas.microsoft.com/office/powerpoint/2010/main" val="238318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329</Words>
  <Application>Microsoft Office PowerPoint</Application>
  <PresentationFormat>화면 슬라이드 쇼(4:3)</PresentationFormat>
  <Paragraphs>151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이진현</cp:lastModifiedBy>
  <cp:revision>257</cp:revision>
  <dcterms:created xsi:type="dcterms:W3CDTF">2014-07-02T04:30:08Z</dcterms:created>
  <dcterms:modified xsi:type="dcterms:W3CDTF">2022-05-30T11:09:31Z</dcterms:modified>
</cp:coreProperties>
</file>