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3" r:id="rId5"/>
    <p:sldId id="286" r:id="rId6"/>
    <p:sldId id="260" r:id="rId7"/>
    <p:sldId id="268" r:id="rId8"/>
    <p:sldId id="284" r:id="rId9"/>
    <p:sldId id="264" r:id="rId10"/>
    <p:sldId id="261" r:id="rId11"/>
    <p:sldId id="287" r:id="rId12"/>
    <p:sldId id="273" r:id="rId13"/>
    <p:sldId id="288" r:id="rId14"/>
    <p:sldId id="289" r:id="rId15"/>
    <p:sldId id="290" r:id="rId16"/>
    <p:sldId id="262" r:id="rId17"/>
    <p:sldId id="291" r:id="rId18"/>
    <p:sldId id="277" r:id="rId19"/>
    <p:sldId id="279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85794" autoAdjust="0"/>
  </p:normalViewPr>
  <p:slideViewPr>
    <p:cSldViewPr snapToGrid="0">
      <p:cViewPr varScale="1">
        <p:scale>
          <a:sx n="72" d="100"/>
          <a:sy n="72" d="100"/>
        </p:scale>
        <p:origin x="54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B8414-E46D-4BC4-84F9-60DA0AA96099}" type="datetime1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562C30-FBA0-4035-ADBC-22CA231D8FDE}" type="datetime1">
              <a:rPr lang="pt-BR" noProof="0" smtClean="0"/>
              <a:t>16/09/2019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62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7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11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34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133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61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60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5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5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4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9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25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0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66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88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gran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</a:t>
            </a:r>
            <a:br>
              <a:rPr lang="pt-BR" noProof="0"/>
            </a:br>
            <a:r>
              <a:rPr lang="pt-BR" noProof="0"/>
              <a:t>a foto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do slide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 demarc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 da seção 1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 da seção 2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 da seção 3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41" name="Espaço Reservado para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Mês, Ano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39" name="Espaço Reservado para Texto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de 3 memb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39" name="Espaço Reservado para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</a:p>
        </p:txBody>
      </p:sp>
      <p:sp>
        <p:nvSpPr>
          <p:cNvPr id="43" name="Espaço Reservado para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</a:p>
        </p:txBody>
      </p:sp>
      <p:sp>
        <p:nvSpPr>
          <p:cNvPr id="47" name="Espaço Reservado para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de 6 memb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47" name="Espaço Reservado para Imagem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46" name="Espaço Reservado para Imagem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45" name="Espaço Reservado para Imagem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44" name="Espaço Reservado para Imagem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43" name="Espaço Reservado para Imagem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Foto de perfil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40" name="Espaço Reservado para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9" name="Espaço Reservado para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7" name="Espaço Reservado para Texto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_2 com imagem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Obrigado </a:t>
            </a:r>
            <a:br>
              <a:rPr lang="pt-BR" noProof="0"/>
            </a:br>
            <a:r>
              <a:rPr lang="pt-BR" noProof="0"/>
              <a:t>Você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Nome completo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Telefone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Email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Site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Insira ou arraste e solte sua foto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 com imagem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Insira ou arraste e solte sua foto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_1 com imagem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a livre: Forma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276" name="Forma livre: Forma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3" name="Forma livre: Forma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87" name="Forma livre: Forma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42" name="Forma livre: Forma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74" name="Forma livre: Forma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7" name="Espaço Reservado para Imagem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8" name="Espaço Reservado para Imagem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9" name="Espaço Reservado para Imagem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0" name="Espaço Reservado para Imagem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1" name="Espaço Reservado para Imagem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noProof="0"/>
          </a:p>
        </p:txBody>
      </p:sp>
      <p:sp>
        <p:nvSpPr>
          <p:cNvPr id="3" name="Espaço Reservado para Imagem 2" descr="Espaço Reservado para Imagem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3X,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1" name="Espaço Reservado para Imagem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2" name="Espaço Reservado para Imagem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3X, opção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34" name="Espaço Reservado para Imagem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5" name="Espaço Reservado para Imagem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6" name="Espaço Reservado para Imagem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do slide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4X, opção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33" name="Espaço Reservado para Imagem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4" name="Espaço Reservado para Imagem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7" name="Espaço Reservado para Imagem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8" name="Espaço Reservado para Imagem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Ícone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do slide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Digital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do slide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Insira ou arraste e solte o design da tela aqui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Cabeçalho da seção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pt-BR" noProof="0"/>
              <a:t>2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pt-BR" noProof="0"/>
              <a:t>3</a:t>
            </a:r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grpSp>
          <p:nvGrpSpPr>
            <p:cNvPr id="182" name="Grupo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a livre: Forma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85" name="Forma livre: Forma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86" name="Forma livre: Forma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87" name="Forma livre: Forma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89" name="Forma livre: Forma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90" name="Forma livre: Forma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91" name="Forma livre: Forma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n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6.jp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260" y="3133725"/>
            <a:ext cx="4960017" cy="2078700"/>
          </a:xfrm>
        </p:spPr>
        <p:txBody>
          <a:bodyPr rtlCol="0"/>
          <a:lstStyle/>
          <a:p>
            <a:pPr rtl="0"/>
            <a:r>
              <a:rPr lang="pt-BR" dirty="0"/>
              <a:t>VI Fórum das </a:t>
            </a:r>
            <a:r>
              <a:rPr lang="pt-BR" dirty="0" err="1"/>
              <a:t>CPAs</a:t>
            </a:r>
            <a:r>
              <a:rPr lang="pt-BR" dirty="0"/>
              <a:t> de Pernambuco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3260" y="5428423"/>
            <a:ext cx="4960017" cy="1048939"/>
          </a:xfrm>
        </p:spPr>
        <p:txBody>
          <a:bodyPr rtlCol="0"/>
          <a:lstStyle/>
          <a:p>
            <a:pPr rtl="0"/>
            <a:r>
              <a:rPr lang="pt-BR" dirty="0"/>
              <a:t>Faculdade Nova Roma, Recife</a:t>
            </a:r>
          </a:p>
          <a:p>
            <a:pPr rtl="0"/>
            <a:r>
              <a:rPr lang="pt-BR" dirty="0"/>
              <a:t> 17 e 18 de setembro de 2019</a:t>
            </a:r>
            <a:r>
              <a:rPr lang="pt-BR" noProof="1"/>
              <a:t>.</a:t>
            </a:r>
          </a:p>
          <a:p>
            <a:pPr rtl="0"/>
            <a:endParaRPr lang="pt-BR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479ED042-02F1-472B-96E8-22536727BE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81" b="2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00" y="3311759"/>
            <a:ext cx="4793714" cy="2078699"/>
          </a:xfrm>
        </p:spPr>
        <p:txBody>
          <a:bodyPr rtlCol="0"/>
          <a:lstStyle/>
          <a:p>
            <a:pPr algn="ctr">
              <a:lnSpc>
                <a:spcPct val="150000"/>
              </a:lnSpc>
            </a:pPr>
            <a:r>
              <a:rPr lang="pt-BR" sz="2000" b="0" cap="none" dirty="0">
                <a:latin typeface="+mn-lt"/>
                <a:cs typeface="Arial" panose="020B0604020202020204" pitchFamily="34" charset="0"/>
              </a:rPr>
              <a:t>A  gestão do curso é realizada considerando a autoavaliação institucional e o resultado das avaliações externas como insumo para aprimoramento contínuo do planejamento do curso, com evidência da apropriação dos resultados pela comunidade acadêmica e existência de processo de autoavaliação periódica do curso (MEC/INEP/DAES, 2017b, p. 5)</a:t>
            </a:r>
            <a:r>
              <a:rPr lang="pt-BR" sz="1600" b="0" cap="none" dirty="0">
                <a:latin typeface="+mn-lt"/>
                <a:cs typeface="Arial" panose="020B0604020202020204" pitchFamily="34" charset="0"/>
              </a:rPr>
              <a:t>. </a:t>
            </a:r>
            <a:endParaRPr lang="pt-BR" sz="1600" b="0" cap="none" noProof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1" smtClean="0"/>
              <a:pPr algn="ctr" rtl="0"/>
              <a:t>10</a:t>
            </a:fld>
            <a:endParaRPr lang="pt-BR" noProof="1"/>
          </a:p>
        </p:txBody>
      </p:sp>
      <p:sp>
        <p:nvSpPr>
          <p:cNvPr id="6" name="Oval 5" descr="Pano de fundo de logotipo">
            <a:extLst>
              <a:ext uri="{FF2B5EF4-FFF2-40B4-BE49-F238E27FC236}">
                <a16:creationId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586147" y="0"/>
            <a:ext cx="2430801" cy="2219130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1">
                <a:solidFill>
                  <a:schemeClr val="bg1"/>
                </a:solidFill>
              </a:rPr>
              <a:t>Alinhamento entre avaliação e planejamento de cursos</a:t>
            </a:r>
          </a:p>
        </p:txBody>
      </p:sp>
      <p:pic>
        <p:nvPicPr>
          <p:cNvPr id="9" name="Espaço Reservado para 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739ABA43-D988-4ECB-894C-93EB011FC6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2001" b="2001"/>
          <a:stretch>
            <a:fillRect/>
          </a:stretch>
        </p:blipFill>
        <p:spPr>
          <a:xfrm>
            <a:off x="6861889" y="1109565"/>
            <a:ext cx="4364911" cy="4404388"/>
          </a:xfrm>
        </p:spPr>
      </p:pic>
    </p:spTree>
    <p:extLst>
      <p:ext uri="{BB962C8B-B14F-4D97-AF65-F5344CB8AC3E}">
        <p14:creationId xmlns:p14="http://schemas.microsoft.com/office/powerpoint/2010/main" val="50106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Resultados e Discussão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07720371-38D5-4950-B57F-5F0F0D621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988C60-F053-401A-BD16-8A23AFE7A8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75" y="1008063"/>
            <a:ext cx="10749292" cy="432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400" dirty="0"/>
              <a:t>Devolutiva do instrumento de acompanhamento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E9C6B0-1B43-4480-A9C2-1B644AB23314}"/>
              </a:ext>
            </a:extLst>
          </p:cNvPr>
          <p:cNvSpPr txBox="1"/>
          <p:nvPr/>
        </p:nvSpPr>
        <p:spPr>
          <a:xfrm>
            <a:off x="7952814" y="2184400"/>
            <a:ext cx="34433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Considerações</a:t>
            </a:r>
          </a:p>
          <a:p>
            <a:pPr algn="ctr"/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Não devolução do instrumento não significa não realização de ações;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Cotidiano e demandas específicas dos cursos;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Mapeamento das ações descritas;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Identificação de ações não diretamente relacionadas a autoavaliação institucional.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E1F76D9-AE1D-4A00-83BD-CB446A65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95057"/>
              </p:ext>
            </p:extLst>
          </p:nvPr>
        </p:nvGraphicFramePr>
        <p:xfrm>
          <a:off x="463052" y="2184400"/>
          <a:ext cx="6059380" cy="37206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18708">
                  <a:extLst>
                    <a:ext uri="{9D8B030D-6E8A-4147-A177-3AD203B41FA5}">
                      <a16:colId xmlns:a16="http://schemas.microsoft.com/office/drawing/2014/main" val="3023421225"/>
                    </a:ext>
                  </a:extLst>
                </a:gridCol>
                <a:gridCol w="1833856">
                  <a:extLst>
                    <a:ext uri="{9D8B030D-6E8A-4147-A177-3AD203B41FA5}">
                      <a16:colId xmlns:a16="http://schemas.microsoft.com/office/drawing/2014/main" val="2464447635"/>
                    </a:ext>
                  </a:extLst>
                </a:gridCol>
                <a:gridCol w="2206816">
                  <a:extLst>
                    <a:ext uri="{9D8B030D-6E8A-4147-A177-3AD203B41FA5}">
                      <a16:colId xmlns:a16="http://schemas.microsoft.com/office/drawing/2014/main" val="3140520948"/>
                    </a:ext>
                  </a:extLst>
                </a:gridCol>
              </a:tblGrid>
              <a:tr h="51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Campi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Cursos de graduação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Devolutiva do instrumento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82077"/>
                  </a:ext>
                </a:extLst>
              </a:tr>
              <a:tr h="5180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Sede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24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119055"/>
                  </a:ext>
                </a:extLst>
              </a:tr>
              <a:tr h="5180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UAG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152394"/>
                  </a:ext>
                </a:extLst>
              </a:tr>
              <a:tr h="5180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UAST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973028"/>
                  </a:ext>
                </a:extLst>
              </a:tr>
              <a:tr h="5180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UAEADTec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05979"/>
                  </a:ext>
                </a:extLst>
              </a:tr>
              <a:tr h="5180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UACSA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363565"/>
                  </a:ext>
                </a:extLst>
              </a:tr>
              <a:tr h="5180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Total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54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12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41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8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1" y="132357"/>
            <a:ext cx="11329200" cy="432000"/>
          </a:xfrm>
        </p:spPr>
        <p:txBody>
          <a:bodyPr rtlCol="0"/>
          <a:lstStyle/>
          <a:p>
            <a:pPr rtl="0"/>
            <a:r>
              <a:rPr lang="pt-BR" sz="4000" dirty="0"/>
              <a:t>Resultados e Discussão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07720371-38D5-4950-B57F-5F0F0D621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988C60-F053-401A-BD16-8A23AFE7A8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9821" y="564357"/>
            <a:ext cx="10749292" cy="432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400" dirty="0"/>
              <a:t>Ações desenvolvidas a partir da autoavaliação institucional – Políticas Acadêmicas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E9C6B0-1B43-4480-A9C2-1B644AB23314}"/>
              </a:ext>
            </a:extLst>
          </p:cNvPr>
          <p:cNvSpPr txBox="1"/>
          <p:nvPr/>
        </p:nvSpPr>
        <p:spPr>
          <a:xfrm>
            <a:off x="7858539" y="1041111"/>
            <a:ext cx="34433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" b="1" dirty="0"/>
              <a:t>Considerações</a:t>
            </a:r>
          </a:p>
          <a:p>
            <a:pPr algn="ctr"/>
            <a:endParaRPr lang="pt-BR" sz="19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900" dirty="0"/>
              <a:t>Parceria CPA e PREG;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900" dirty="0"/>
              <a:t>Resolução Nº 220/2016 – Inclusão da autoavaliação institucional;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900" dirty="0"/>
              <a:t>Papel dos </a:t>
            </a:r>
            <a:r>
              <a:rPr lang="pt-BR" sz="1900" dirty="0" err="1"/>
              <a:t>NDEs</a:t>
            </a:r>
            <a:r>
              <a:rPr lang="pt-BR" sz="1900" dirty="0"/>
              <a:t> na reformulação do PPCs;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900" dirty="0"/>
              <a:t>Papel da Comissão de orientação e Apoio Acadêmico (COAA) – mapeamento da retenção;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900" dirty="0"/>
              <a:t>Discussão sobre retenção, evasão e taxa de sucesso Parceria PREG e Pró-Reitoria de Planejamento e Desenvolvimento Institucional (PROPLAN).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D3AD745-41EC-4C89-BA44-FB18C68BB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80863"/>
              </p:ext>
            </p:extLst>
          </p:nvPr>
        </p:nvGraphicFramePr>
        <p:xfrm>
          <a:off x="273714" y="937226"/>
          <a:ext cx="7584825" cy="572309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27502">
                  <a:extLst>
                    <a:ext uri="{9D8B030D-6E8A-4147-A177-3AD203B41FA5}">
                      <a16:colId xmlns:a16="http://schemas.microsoft.com/office/drawing/2014/main" val="2086193482"/>
                    </a:ext>
                  </a:extLst>
                </a:gridCol>
                <a:gridCol w="5257323">
                  <a:extLst>
                    <a:ext uri="{9D8B030D-6E8A-4147-A177-3AD203B41FA5}">
                      <a16:colId xmlns:a16="http://schemas.microsoft.com/office/drawing/2014/main" val="2041942987"/>
                    </a:ext>
                  </a:extLst>
                </a:gridCol>
              </a:tblGrid>
              <a:tr h="3244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Item avaliado nas Políticas Acadêmicas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Ação desenvolvida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241375263"/>
                  </a:ext>
                </a:extLst>
              </a:tr>
              <a:tr h="8349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Atuação da Comissão de Orientação e Acompanhamento Acadêmico (COAA)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Avaliações internas para identificar, junto aos estudantes, as principais causas da retenção e evasão.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Levantamento das disciplinas que apresentam maiores índices de retenção.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1133984585"/>
                  </a:ext>
                </a:extLst>
              </a:tr>
              <a:tr h="392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Programa de Monitoria (quantitativo nas disciplinas e qualidade)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Buscar junto a PREG e a gestão do curso a ampliação da oferta de monitoria nas disciplinas que apresentam maiores índices de retenção. 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4003838188"/>
                  </a:ext>
                </a:extLst>
              </a:tr>
              <a:tr h="2587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Incentivo à extensão universitária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Sensibilização junto ao corpo docente para a oferta de projetos de extensão universitária.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3963299377"/>
                  </a:ext>
                </a:extLst>
              </a:tr>
              <a:tr h="13770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Incentivo para atividades de pesquisa (iniciação científica ou tecnológica)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Sensibilização junto ao corpo docente para a oferta de projetos de pesquisa. Inclusão do componente curricular no Trabalho de Conclusão de Curso, com diversas modalidades, sendo uma delas a apresentação de um artigo científico aprovado em evento ou publicado em revista ou livro;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Adesão ao novo Programa Institucional de Bolsas de Iniciação à Docência (PIBID).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3098680663"/>
                  </a:ext>
                </a:extLst>
              </a:tr>
              <a:tr h="4905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Cumprimento do plano de ensino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Uso da caderneta eletrônica do SIG@, que facilita que o discente acompanhe o plano de ensino, cronograma, e andamento das atividades.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2709480451"/>
                  </a:ext>
                </a:extLst>
              </a:tr>
              <a:tr h="614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Diversificação de instrumentos didáticos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Uso do Ambiente Virtual de Aprendizagem (AVA – UFRPE).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Capacitação para uso de Tecnologias da Informação e Comunicação (TICs) na relação de ensino-aprendizagem.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832036076"/>
                  </a:ext>
                </a:extLst>
              </a:tr>
              <a:tr h="3665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Práticas de interdisciplinaridade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Projetos integradores por semestre favorecendo a pesquisa, a extensão e o ensino. 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400771737"/>
                  </a:ext>
                </a:extLst>
              </a:tr>
              <a:tr h="2425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Relação teoria-prática no ensino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Ampliação na oferta de visitas técnicas como atividade de ensino. 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33" marR="58133" marT="0" marB="0"/>
                </a:tc>
                <a:extLst>
                  <a:ext uri="{0D108BD9-81ED-4DB2-BD59-A6C34878D82A}">
                    <a16:rowId xmlns:a16="http://schemas.microsoft.com/office/drawing/2014/main" val="366406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6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ço Reservado para Imagem 26" descr="Balões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26227" y="2739402"/>
            <a:ext cx="831146" cy="900538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noProof="1"/>
              <a:t>Semana de recepção e integração de calouros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5665422"/>
            <a:ext cx="1620000" cy="720000"/>
          </a:xfrm>
        </p:spPr>
        <p:txBody>
          <a:bodyPr rtlCol="0"/>
          <a:lstStyle/>
          <a:p>
            <a:pPr rtl="0"/>
            <a:endParaRPr lang="pt-BR" noProof="1"/>
          </a:p>
          <a:p>
            <a:pPr rtl="0"/>
            <a:endParaRPr lang="pt-BR" noProof="1"/>
          </a:p>
        </p:txBody>
      </p:sp>
      <p:pic>
        <p:nvPicPr>
          <p:cNvPr id="29" name="Espaço Reservado para Imagem 28" descr="Câmera de vídeo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63821" y="2739402"/>
            <a:ext cx="1017676" cy="900538"/>
          </a:xfr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pt-BR" noProof="1"/>
              <a:t>Visibilidade dos cursos de graduação com o uso de mídias sociais</a:t>
            </a:r>
          </a:p>
        </p:txBody>
      </p:sp>
      <p:pic>
        <p:nvPicPr>
          <p:cNvPr id="31" name="Espaço Reservado para Imagem 30" descr="Gráfico de barras com tendência ascendente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87945" y="2786858"/>
            <a:ext cx="831146" cy="805625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</a:pPr>
            <a:r>
              <a:rPr lang="pt-BR" noProof="1"/>
              <a:t>Planejamento estratégico em Departamentos Acadêmicos/</a:t>
            </a:r>
          </a:p>
          <a:p>
            <a:pPr rtl="0">
              <a:spcBef>
                <a:spcPts val="0"/>
              </a:spcBef>
            </a:pPr>
            <a:r>
              <a:rPr lang="pt-BR" noProof="1"/>
              <a:t>curso de graduação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96979" y="3686277"/>
            <a:ext cx="3863221" cy="720000"/>
          </a:xfrm>
        </p:spPr>
        <p:txBody>
          <a:bodyPr rtlCol="0"/>
          <a:lstStyle/>
          <a:p>
            <a:pPr rtl="0"/>
            <a:r>
              <a:rPr lang="pt-BR" noProof="1"/>
              <a:t>Ações não diretamente relacionadas à autoavaliação</a:t>
            </a:r>
          </a:p>
        </p:txBody>
      </p:sp>
      <p:sp>
        <p:nvSpPr>
          <p:cNvPr id="88" name="Espaço Reservado para o Número do Slide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1" dirty="0" smtClean="0"/>
              <a:pPr algn="ctr" rtl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2" y="5490072"/>
            <a:ext cx="4793714" cy="2078699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br>
              <a:rPr lang="pt-BR" sz="1600" b="0" cap="none" noProof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b="0" cap="none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cap="none" noProof="1">
                <a:latin typeface="+mn-lt"/>
                <a:cs typeface="Arial" panose="020B0604020202020204" pitchFamily="34" charset="0"/>
              </a:rPr>
              <a:t>Considerações Finais</a:t>
            </a:r>
            <a:br>
              <a:rPr lang="pt-BR" sz="2000" b="0" cap="none" noProof="1">
                <a:latin typeface="+mn-lt"/>
                <a:cs typeface="Arial" panose="020B0604020202020204" pitchFamily="34" charset="0"/>
              </a:rPr>
            </a:br>
            <a:br>
              <a:rPr lang="pt-BR" sz="2000" b="0" cap="none" noProof="1">
                <a:latin typeface="+mn-lt"/>
                <a:cs typeface="Arial" panose="020B0604020202020204" pitchFamily="34" charset="0"/>
              </a:rPr>
            </a:br>
            <a:r>
              <a:rPr lang="pt-BR" sz="2000" b="0" cap="none" noProof="1">
                <a:latin typeface="+mn-lt"/>
                <a:cs typeface="Arial" panose="020B0604020202020204" pitchFamily="34" charset="0"/>
              </a:rPr>
              <a:t>1. A implementação de uma cultura de autoavaliação institucional exige  mobilização contínua;</a:t>
            </a:r>
            <a:br>
              <a:rPr lang="pt-BR" sz="2000" b="0" cap="none" noProof="1">
                <a:latin typeface="+mn-lt"/>
                <a:cs typeface="Arial" panose="020B0604020202020204" pitchFamily="34" charset="0"/>
              </a:rPr>
            </a:br>
            <a:r>
              <a:rPr lang="pt-BR" sz="2000" b="0" cap="none" noProof="1">
                <a:latin typeface="+mn-lt"/>
                <a:cs typeface="Arial" panose="020B0604020202020204" pitchFamily="34" charset="0"/>
              </a:rPr>
              <a:t>2. Tais resultados são fruto desse trabalho contínuo e coletivo; </a:t>
            </a:r>
            <a:br>
              <a:rPr lang="pt-BR" sz="2000" b="0" cap="none" noProof="1">
                <a:latin typeface="+mn-lt"/>
                <a:cs typeface="Arial" panose="020B0604020202020204" pitchFamily="34" charset="0"/>
              </a:rPr>
            </a:br>
            <a:r>
              <a:rPr lang="pt-BR" sz="2000" b="0" cap="none" noProof="1">
                <a:latin typeface="+mn-lt"/>
                <a:cs typeface="Arial" panose="020B0604020202020204" pitchFamily="34" charset="0"/>
              </a:rPr>
              <a:t>3. A baixa devolução do instrumento indica que essa mobilização ainda é pequena;</a:t>
            </a:r>
            <a:br>
              <a:rPr lang="pt-BR" sz="2000" b="0" cap="none" noProof="1">
                <a:latin typeface="+mn-lt"/>
                <a:cs typeface="Arial" panose="020B0604020202020204" pitchFamily="34" charset="0"/>
              </a:rPr>
            </a:br>
            <a:r>
              <a:rPr lang="pt-BR" sz="2000" b="0" cap="none" noProof="1">
                <a:latin typeface="+mn-lt"/>
                <a:cs typeface="Arial" panose="020B0604020202020204" pitchFamily="34" charset="0"/>
              </a:rPr>
              <a:t>4. Cada coordenação tem uma dinâmica própria que muda com a mudança do coordenador.</a:t>
            </a:r>
            <a:br>
              <a:rPr lang="pt-BR" sz="2000" b="0" cap="none" noProof="1">
                <a:latin typeface="+mn-lt"/>
                <a:cs typeface="Arial" panose="020B0604020202020204" pitchFamily="34" charset="0"/>
              </a:rPr>
            </a:br>
            <a:br>
              <a:rPr lang="pt-BR" sz="1600" b="0" cap="none" noProof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b="0" cap="none" noProof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b="0" cap="none" noProof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b="0" cap="none" noProof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b="0" cap="none" noProof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b="0" cap="non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1" smtClean="0"/>
              <a:pPr algn="ctr" rtl="0"/>
              <a:t>14</a:t>
            </a:fld>
            <a:endParaRPr lang="pt-BR" noProof="1"/>
          </a:p>
        </p:txBody>
      </p:sp>
      <p:sp>
        <p:nvSpPr>
          <p:cNvPr id="6" name="Oval 5" descr="Pano de fundo de logotipo">
            <a:extLst>
              <a:ext uri="{FF2B5EF4-FFF2-40B4-BE49-F238E27FC236}">
                <a16:creationId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586147" y="0"/>
            <a:ext cx="2430801" cy="2219130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1">
                <a:solidFill>
                  <a:schemeClr val="tx1"/>
                </a:solidFill>
              </a:rPr>
              <a:t>CPA na Unidade Acadêmica do Cabo de santo Agostinho</a:t>
            </a:r>
          </a:p>
        </p:txBody>
      </p:sp>
      <p:pic>
        <p:nvPicPr>
          <p:cNvPr id="8" name="Espaço Reservado para Imagem 7" descr="Uma imagem contendo pessoa, interior, homem, texto&#10;&#10;Descrição gerada automaticamente">
            <a:extLst>
              <a:ext uri="{FF2B5EF4-FFF2-40B4-BE49-F238E27FC236}">
                <a16:creationId xmlns:a16="http://schemas.microsoft.com/office/drawing/2014/main" id="{52D88D34-FF28-4359-9372-862B8DD5D6A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3868" r="3868"/>
          <a:stretch>
            <a:fillRect/>
          </a:stretch>
        </p:blipFill>
        <p:spPr>
          <a:xfrm>
            <a:off x="7031038" y="1158875"/>
            <a:ext cx="4291012" cy="4405313"/>
          </a:xfrm>
        </p:spPr>
      </p:pic>
    </p:spTree>
    <p:extLst>
      <p:ext uri="{BB962C8B-B14F-4D97-AF65-F5344CB8AC3E}">
        <p14:creationId xmlns:p14="http://schemas.microsoft.com/office/powerpoint/2010/main" val="2408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noProof="1"/>
              <a:t>Isabel Oliveira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noProof="1"/>
              <a:t>Presidente da CPA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 noProof="1"/>
              <a:t>Alessandra </a:t>
            </a:r>
          </a:p>
          <a:p>
            <a:pPr rtl="0"/>
            <a:r>
              <a:rPr lang="pt-BR" noProof="1"/>
              <a:t>Ceolin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pt-BR" noProof="1"/>
              <a:t>Representante Docente - Sede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pt-BR" noProof="1"/>
              <a:t>Betânia Guilherme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pt-BR" noProof="1"/>
              <a:t>Representante Docente  - Sede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867409" y="4021584"/>
            <a:ext cx="1572736" cy="656544"/>
          </a:xfrm>
        </p:spPr>
        <p:txBody>
          <a:bodyPr rtlCol="0"/>
          <a:lstStyle/>
          <a:p>
            <a:pPr rtl="0"/>
            <a:r>
              <a:rPr lang="pt-BR" noProof="1"/>
              <a:t>Taciana Soares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883223" y="4721746"/>
            <a:ext cx="1572736" cy="355118"/>
          </a:xfrm>
        </p:spPr>
        <p:txBody>
          <a:bodyPr rtlCol="0"/>
          <a:lstStyle/>
          <a:p>
            <a:r>
              <a:rPr lang="pt-BR" noProof="1"/>
              <a:t>Representante Docente -  Sede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tlCol="0"/>
          <a:lstStyle/>
          <a:p>
            <a:pPr rtl="0"/>
            <a:r>
              <a:rPr lang="pt-BR" noProof="1"/>
              <a:t>Representante da Sociedade Civil - Sede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Equipe</a:t>
            </a:r>
          </a:p>
        </p:txBody>
      </p:sp>
      <p:sp>
        <p:nvSpPr>
          <p:cNvPr id="65" name="Espaço Reservado para Texto 64">
            <a:extLst>
              <a:ext uri="{FF2B5EF4-FFF2-40B4-BE49-F238E27FC236}">
                <a16:creationId xmlns:a16="http://schemas.microsoft.com/office/drawing/2014/main" id="{DD9C6DBD-D0EB-42DC-8EE9-161834FFE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noProof="1"/>
              <a:t>GT para o desenvolvimento deste trabalho</a:t>
            </a:r>
          </a:p>
        </p:txBody>
      </p:sp>
      <p:sp>
        <p:nvSpPr>
          <p:cNvPr id="66" name="Espaço Reservado para o Número do Slide 65">
            <a:extLst>
              <a:ext uri="{FF2B5EF4-FFF2-40B4-BE49-F238E27FC236}">
                <a16:creationId xmlns:a16="http://schemas.microsoft.com/office/drawing/2014/main" id="{1AFD4C82-56D2-4CD7-98BF-E92893B7E6E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1" smtClean="0"/>
              <a:pPr algn="ctr" rtl="0"/>
              <a:t>15</a:t>
            </a:fld>
            <a:endParaRPr lang="pt-BR" noProof="1"/>
          </a:p>
        </p:txBody>
      </p:sp>
      <p:pic>
        <p:nvPicPr>
          <p:cNvPr id="8" name="Espaço Reservado para Imagem 7" descr="Uma imagem contendo ao ar livre, pessoa, grama, céu&#10;&#10;Descrição gerada automaticamente">
            <a:extLst>
              <a:ext uri="{FF2B5EF4-FFF2-40B4-BE49-F238E27FC236}">
                <a16:creationId xmlns:a16="http://schemas.microsoft.com/office/drawing/2014/main" id="{433CC377-1259-4E14-B5A0-EF0288D8E42E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/>
          <a:srcRect l="2418" r="2418"/>
          <a:stretch>
            <a:fillRect/>
          </a:stretch>
        </p:blipFill>
        <p:spPr/>
      </p:pic>
      <p:pic>
        <p:nvPicPr>
          <p:cNvPr id="20" name="Espaço Reservado para Imagem 19" descr="Uma imagem contendo pessoa, posando, em pé, foto&#10;&#10;Descrição gerada automaticamente">
            <a:extLst>
              <a:ext uri="{FF2B5EF4-FFF2-40B4-BE49-F238E27FC236}">
                <a16:creationId xmlns:a16="http://schemas.microsoft.com/office/drawing/2014/main" id="{4775AF58-B34C-4D20-8147-B1B07956500D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/>
          <a:srcRect l="2128" r="2128"/>
          <a:stretch>
            <a:fillRect/>
          </a:stretch>
        </p:blipFill>
        <p:spPr/>
      </p:pic>
      <p:pic>
        <p:nvPicPr>
          <p:cNvPr id="29" name="Espaço Reservado para Imagem 28" descr="Uma imagem contendo pessoa, interior, parede, mulher&#10;&#10;Descrição gerada automaticamente">
            <a:extLst>
              <a:ext uri="{FF2B5EF4-FFF2-40B4-BE49-F238E27FC236}">
                <a16:creationId xmlns:a16="http://schemas.microsoft.com/office/drawing/2014/main" id="{49F6C06C-892A-40C2-B631-286BAA5AFD23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/>
          <a:srcRect t="4115" b="4115"/>
          <a:stretch>
            <a:fillRect/>
          </a:stretch>
        </p:blipFill>
        <p:spPr/>
      </p:pic>
      <p:pic>
        <p:nvPicPr>
          <p:cNvPr id="36" name="Espaço Reservado para Imagem 35" descr="Uma imagem contendo pessoa, interior, em pé, parede&#10;&#10;Descrição gerada automaticamente">
            <a:extLst>
              <a:ext uri="{FF2B5EF4-FFF2-40B4-BE49-F238E27FC236}">
                <a16:creationId xmlns:a16="http://schemas.microsoft.com/office/drawing/2014/main" id="{7355CA44-3AC2-47F6-A499-D5D2AFF5AB40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6"/>
          <a:srcRect t="8324" b="8324"/>
          <a:stretch>
            <a:fillRect/>
          </a:stretch>
        </p:blipFill>
        <p:spPr/>
      </p:pic>
      <p:sp>
        <p:nvSpPr>
          <p:cNvPr id="49" name="Espaço Reservado para Texto 14">
            <a:extLst>
              <a:ext uri="{FF2B5EF4-FFF2-40B4-BE49-F238E27FC236}">
                <a16:creationId xmlns:a16="http://schemas.microsoft.com/office/drawing/2014/main" id="{CA3EC173-46D1-41CF-85B9-D092D4655132}"/>
              </a:ext>
            </a:extLst>
          </p:cNvPr>
          <p:cNvSpPr txBox="1">
            <a:spLocks/>
          </p:cNvSpPr>
          <p:nvPr/>
        </p:nvSpPr>
        <p:spPr>
          <a:xfrm>
            <a:off x="6053005" y="4065313"/>
            <a:ext cx="1572736" cy="65654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noProof="1"/>
              <a:t>Paula</a:t>
            </a:r>
          </a:p>
          <a:p>
            <a:r>
              <a:rPr lang="pt-BR" noProof="1"/>
              <a:t> Houly</a:t>
            </a:r>
          </a:p>
        </p:txBody>
      </p:sp>
      <p:pic>
        <p:nvPicPr>
          <p:cNvPr id="55" name="Espaço Reservado para Imagem 54" descr="Uma imagem contendo parede, pessoa, mulher, interior&#10;&#10;Descrição gerada automaticamente">
            <a:extLst>
              <a:ext uri="{FF2B5EF4-FFF2-40B4-BE49-F238E27FC236}">
                <a16:creationId xmlns:a16="http://schemas.microsoft.com/office/drawing/2014/main" id="{1E478D9B-9EFC-4081-99F6-349CEE874F48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/>
          <a:srcRect t="10542" b="10542"/>
          <a:stretch>
            <a:fillRect/>
          </a:stretch>
        </p:blipFill>
        <p:spPr>
          <a:xfrm rot="1423585">
            <a:off x="4652453" y="4023015"/>
            <a:ext cx="1215022" cy="1216800"/>
          </a:xfrm>
        </p:spPr>
      </p:pic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28DBCB88-247D-49E4-8FCA-2BC56F1AE0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pt-BR" noProof="1" dirty="0" smtClean="0"/>
              <a:pPr rtl="0"/>
              <a:t>16</a:t>
            </a:fld>
            <a:endParaRPr lang="pt-BR" noProof="1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65727" y="2787019"/>
            <a:ext cx="3863221" cy="720000"/>
          </a:xfrm>
        </p:spPr>
        <p:txBody>
          <a:bodyPr rtlCol="0"/>
          <a:lstStyle/>
          <a:p>
            <a:pPr rtl="0"/>
            <a:r>
              <a:rPr lang="pt-BR" noProof="1"/>
              <a:t>Obrigada!!</a:t>
            </a:r>
          </a:p>
        </p:txBody>
      </p:sp>
      <p:pic>
        <p:nvPicPr>
          <p:cNvPr id="12" name="Espaço Reservado para Imagem 11" descr="Uma imagem contendo pessoa, interior, homem, texto&#10;&#10;Descrição gerada automaticamente">
            <a:extLst>
              <a:ext uri="{FF2B5EF4-FFF2-40B4-BE49-F238E27FC236}">
                <a16:creationId xmlns:a16="http://schemas.microsoft.com/office/drawing/2014/main" id="{D42B3189-FB93-4910-8101-7872AB09A1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717" r="3717"/>
          <a:stretch>
            <a:fillRect/>
          </a:stretch>
        </p:blipFill>
        <p:spPr/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9C161741-82C7-4316-B48C-4C5D9E7D8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31" y="1190227"/>
            <a:ext cx="15621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43239F72-0C1D-433C-AFC8-B210FBD72BA8}"/>
              </a:ext>
            </a:extLst>
          </p:cNvPr>
          <p:cNvSpPr txBox="1">
            <a:spLocks noGrp="1"/>
          </p:cNvSpPr>
          <p:nvPr>
            <p:ph idx="13"/>
          </p:nvPr>
        </p:nvSpPr>
        <p:spPr bwMode="auto">
          <a:xfrm>
            <a:off x="113747" y="3263459"/>
            <a:ext cx="5001591" cy="48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>
            <a:spAutoFit/>
          </a:bodyPr>
          <a:lstStyle>
            <a:lvl1pPr marL="214313" indent="-2143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>
              <a:lnSpc>
                <a:spcPct val="80000"/>
              </a:lnSpc>
              <a:spcAft>
                <a:spcPts val="600"/>
              </a:spcAft>
              <a:buClr>
                <a:srgbClr val="1B9538"/>
              </a:buClr>
              <a:buNone/>
            </a:pPr>
            <a:r>
              <a:rPr lang="pt-BR" altLang="pt-BR" sz="3200" b="1" dirty="0">
                <a:solidFill>
                  <a:schemeClr val="tx2"/>
                </a:solidFill>
                <a:latin typeface="Segoe Print" panose="02000600000000000000" pitchFamily="2" charset="0"/>
                <a:cs typeface="Tahoma" panose="020B0604030504040204" pitchFamily="34" charset="0"/>
              </a:rPr>
              <a:t>Contatos com a CPA!</a:t>
            </a:r>
          </a:p>
        </p:txBody>
      </p:sp>
      <p:pic>
        <p:nvPicPr>
          <p:cNvPr id="16" name="Gráfico 15" descr="Receptor">
            <a:extLst>
              <a:ext uri="{FF2B5EF4-FFF2-40B4-BE49-F238E27FC236}">
                <a16:creationId xmlns:a16="http://schemas.microsoft.com/office/drawing/2014/main" id="{F6C4F994-5137-4132-86F8-9EE5925E9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190" y="3965713"/>
            <a:ext cx="483705" cy="487826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888A13-5D90-4D3A-8411-555A185A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95" y="3965713"/>
            <a:ext cx="5791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pt-BR" altLang="pt-BR" sz="2800" b="1" dirty="0">
                <a:solidFill>
                  <a:schemeClr val="tx2"/>
                </a:solidFill>
              </a:rPr>
              <a:t>(81) 3320-6059</a:t>
            </a:r>
          </a:p>
        </p:txBody>
      </p:sp>
      <p:pic>
        <p:nvPicPr>
          <p:cNvPr id="19" name="Gráfico 18" descr="Email">
            <a:extLst>
              <a:ext uri="{FF2B5EF4-FFF2-40B4-BE49-F238E27FC236}">
                <a16:creationId xmlns:a16="http://schemas.microsoft.com/office/drawing/2014/main" id="{B8A54615-617D-4035-9045-D091D87F8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190" y="4453539"/>
            <a:ext cx="483706" cy="582287"/>
          </a:xfrm>
          <a:prstGeom prst="rect">
            <a:avLst/>
          </a:prstGeom>
        </p:spPr>
      </p:pic>
      <p:sp>
        <p:nvSpPr>
          <p:cNvPr id="20" name="CaixaDeTexto 8">
            <a:extLst>
              <a:ext uri="{FF2B5EF4-FFF2-40B4-BE49-F238E27FC236}">
                <a16:creationId xmlns:a16="http://schemas.microsoft.com/office/drawing/2014/main" id="{ED3B3E10-1A3A-462C-97DE-8E22689C9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14" y="4511951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pt-BR" altLang="pt-BR" sz="2800" b="1" dirty="0">
                <a:solidFill>
                  <a:schemeClr val="tx2"/>
                </a:solidFill>
              </a:rPr>
              <a:t>cpa.proplan@ufrpe.br</a:t>
            </a:r>
            <a:endParaRPr lang="pt-BR" altLang="pt-BR" dirty="0"/>
          </a:p>
        </p:txBody>
      </p:sp>
      <p:pic>
        <p:nvPicPr>
          <p:cNvPr id="22" name="Gráfico 21" descr="Internet">
            <a:extLst>
              <a:ext uri="{FF2B5EF4-FFF2-40B4-BE49-F238E27FC236}">
                <a16:creationId xmlns:a16="http://schemas.microsoft.com/office/drawing/2014/main" id="{E6DBB2DC-6252-4C4C-95B8-A7E5C2784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515" y="5094238"/>
            <a:ext cx="699053" cy="675861"/>
          </a:xfrm>
          <a:prstGeom prst="rect">
            <a:avLst/>
          </a:prstGeom>
        </p:spPr>
      </p:pic>
      <p:sp>
        <p:nvSpPr>
          <p:cNvPr id="23" name="CaixaDeTexto 15">
            <a:extLst>
              <a:ext uri="{FF2B5EF4-FFF2-40B4-BE49-F238E27FC236}">
                <a16:creationId xmlns:a16="http://schemas.microsoft.com/office/drawing/2014/main" id="{1D0B4CA5-0C3F-492E-9EFA-8DB93B738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31" y="5094238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pt-BR" altLang="pt-BR" sz="2800" b="1" dirty="0">
                <a:solidFill>
                  <a:schemeClr val="tx2"/>
                </a:solidFill>
              </a:rPr>
              <a:t>cpa.ufrpe.br</a:t>
            </a:r>
            <a:endParaRPr lang="pt-BR" altLang="pt-BR" dirty="0"/>
          </a:p>
        </p:txBody>
      </p:sp>
      <p:pic>
        <p:nvPicPr>
          <p:cNvPr id="25" name="Gráfico 24" descr="Câmera">
            <a:extLst>
              <a:ext uri="{FF2B5EF4-FFF2-40B4-BE49-F238E27FC236}">
                <a16:creationId xmlns:a16="http://schemas.microsoft.com/office/drawing/2014/main" id="{2165020D-9163-4C70-9FF3-3BDD351C2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514" y="5696625"/>
            <a:ext cx="699053" cy="675861"/>
          </a:xfrm>
          <a:prstGeom prst="rect">
            <a:avLst/>
          </a:prstGeom>
        </p:spPr>
      </p:pic>
      <p:sp>
        <p:nvSpPr>
          <p:cNvPr id="26" name="CaixaDeTexto 16">
            <a:extLst>
              <a:ext uri="{FF2B5EF4-FFF2-40B4-BE49-F238E27FC236}">
                <a16:creationId xmlns:a16="http://schemas.microsoft.com/office/drawing/2014/main" id="{013C67A3-B62B-47BF-8AB0-F0C373F0A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399" y="5759612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pt-BR" altLang="pt-BR" sz="2800" b="1" dirty="0">
                <a:solidFill>
                  <a:schemeClr val="tx2"/>
                </a:solidFill>
              </a:rPr>
              <a:t>@</a:t>
            </a:r>
            <a:r>
              <a:rPr lang="pt-BR" altLang="pt-BR" sz="2800" b="1" dirty="0" err="1">
                <a:solidFill>
                  <a:schemeClr val="tx2"/>
                </a:solidFill>
              </a:rPr>
              <a:t>cpaufrpe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Pano de fundo do logotipo">
            <a:extLst>
              <a:ext uri="{FF2B5EF4-FFF2-40B4-BE49-F238E27FC236}">
                <a16:creationId xmlns:a16="http://schemas.microsoft.com/office/drawing/2014/main" id="{F4E224D4-CF4C-4EC1-B54B-3738143F6391}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2102" y="3510425"/>
            <a:ext cx="4960017" cy="2078700"/>
          </a:xfrm>
        </p:spPr>
        <p:txBody>
          <a:bodyPr rtlCol="0"/>
          <a:lstStyle/>
          <a:p>
            <a:pPr algn="ctr"/>
            <a:r>
              <a:rPr lang="pt-BR" sz="2000" dirty="0"/>
              <a:t>Autoavaliação  institucional  e  as políticas  acadêmicas  na  UFRPE:  o  papel das  coordenações  de  cursos  de  graduação  na  promoção  de  uma  cultura de avaliação  e  planejamento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096000" y="5021331"/>
            <a:ext cx="4960017" cy="1048939"/>
          </a:xfrm>
        </p:spPr>
        <p:txBody>
          <a:bodyPr rtlCol="0"/>
          <a:lstStyle/>
          <a:p>
            <a:r>
              <a:rPr lang="pt-BR" sz="1400" dirty="0"/>
              <a:t>Isabel Cristina Pereira de Oliveira</a:t>
            </a:r>
          </a:p>
          <a:p>
            <a:r>
              <a:rPr lang="pt-BR" sz="1400" dirty="0"/>
              <a:t>Alessandra Carla </a:t>
            </a:r>
            <a:r>
              <a:rPr lang="pt-BR" sz="1400" dirty="0" err="1"/>
              <a:t>Ceolin</a:t>
            </a:r>
            <a:endParaRPr lang="pt-BR" sz="1400" dirty="0"/>
          </a:p>
          <a:p>
            <a:r>
              <a:rPr lang="pt-BR" sz="1400" dirty="0"/>
              <a:t>Betânia Cristina Guilherme</a:t>
            </a:r>
          </a:p>
          <a:p>
            <a:r>
              <a:rPr lang="pt-BR" sz="1400" dirty="0"/>
              <a:t>Paula Priscilla </a:t>
            </a:r>
            <a:r>
              <a:rPr lang="pt-BR" sz="1400" dirty="0" err="1"/>
              <a:t>Houly</a:t>
            </a:r>
            <a:r>
              <a:rPr lang="pt-BR" sz="1400" dirty="0"/>
              <a:t> Lopes Falcão</a:t>
            </a:r>
          </a:p>
          <a:p>
            <a:r>
              <a:rPr lang="pt-BR" sz="1400" dirty="0"/>
              <a:t>Maria Taciana Cavalcanti Vieira Soares</a:t>
            </a:r>
          </a:p>
          <a:p>
            <a:pPr rtl="0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E9F5F0-47B9-468A-8253-2220DC22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467" y="606225"/>
            <a:ext cx="2813229" cy="2822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155CD8-C9EE-4646-9910-B8952E28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979333" cy="18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06075" y="3069000"/>
            <a:ext cx="4444800" cy="2728844"/>
          </a:xfrm>
        </p:spPr>
        <p:txBody>
          <a:bodyPr rtlCol="0"/>
          <a:lstStyle/>
          <a:p>
            <a:pPr marL="0" indent="0" algn="just">
              <a:buNone/>
            </a:pPr>
            <a:r>
              <a:rPr lang="pt-BR" sz="2400" dirty="0"/>
              <a:t>Identificar como os resultados da Autoavaliação Institucional vêm sendo utilizados para a melhoria contínua dos cursos de graduação na UFRPE, a partir da avaliação das Políticas Acadêmicas com a publicação do Boletim CPA 2016. </a:t>
            </a:r>
          </a:p>
          <a:p>
            <a:pPr rtl="0"/>
            <a:endParaRPr lang="pt-BR" noProof="1"/>
          </a:p>
        </p:txBody>
      </p:sp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65727" y="3069000"/>
            <a:ext cx="3863221" cy="720000"/>
          </a:xfrm>
        </p:spPr>
        <p:txBody>
          <a:bodyPr rtlCol="0"/>
          <a:lstStyle/>
          <a:p>
            <a:pPr algn="ctr" rtl="0"/>
            <a:r>
              <a:rPr lang="pt-BR" dirty="0"/>
              <a:t>Objetivo</a:t>
            </a:r>
          </a:p>
        </p:txBody>
      </p:sp>
      <p:pic>
        <p:nvPicPr>
          <p:cNvPr id="13" name="Espaço Reservado para Imagem 12" descr="Uma imagem contendo pessoa, chão, mesa, interior&#10;&#10;Descrição gerada automaticamente">
            <a:extLst>
              <a:ext uri="{FF2B5EF4-FFF2-40B4-BE49-F238E27FC236}">
                <a16:creationId xmlns:a16="http://schemas.microsoft.com/office/drawing/2014/main" id="{4EC958BE-84E8-40F8-BEB7-6A7C61A85A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138" r="1138"/>
          <a:stretch>
            <a:fillRect/>
          </a:stretch>
        </p:blipFill>
        <p:spPr>
          <a:xfrm>
            <a:off x="4579180" y="233748"/>
            <a:ext cx="3475177" cy="3555252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41AC414-6D60-4E61-9F45-24FBC56584D7}"/>
              </a:ext>
            </a:extLst>
          </p:cNvPr>
          <p:cNvSpPr txBox="1"/>
          <p:nvPr/>
        </p:nvSpPr>
        <p:spPr>
          <a:xfrm>
            <a:off x="6468533" y="3429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CPA e </a:t>
            </a:r>
            <a:r>
              <a:rPr lang="pt-BR" dirty="0" err="1">
                <a:solidFill>
                  <a:schemeClr val="bg1"/>
                </a:solidFill>
              </a:rPr>
              <a:t>NDEs</a:t>
            </a:r>
            <a:r>
              <a:rPr lang="pt-BR" dirty="0">
                <a:solidFill>
                  <a:schemeClr val="bg1"/>
                </a:solidFill>
              </a:rPr>
              <a:t> da </a:t>
            </a:r>
            <a:r>
              <a:rPr lang="pt-BR" dirty="0" err="1">
                <a:solidFill>
                  <a:schemeClr val="bg1"/>
                </a:solidFill>
              </a:rPr>
              <a:t>UAEADTec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/>
        <p:txBody>
          <a:bodyPr rtlCol="0"/>
          <a:lstStyle/>
          <a:p>
            <a:pPr rtl="0"/>
            <a:endParaRPr lang="pt-BR" noProof="1"/>
          </a:p>
          <a:p>
            <a:pPr marL="342900" indent="-342900" rtl="0">
              <a:buAutoNum type="arabicPeriod"/>
            </a:pPr>
            <a:r>
              <a:rPr lang="pt-BR" noProof="1"/>
              <a:t>Coordena os processos de autoavaliação;</a:t>
            </a:r>
          </a:p>
          <a:p>
            <a:pPr marL="342900" indent="-342900" rtl="0">
              <a:buAutoNum type="arabicPeriod"/>
            </a:pPr>
            <a:r>
              <a:rPr lang="pt-BR" noProof="1"/>
              <a:t>Instrumento para fins de credenciamento e recredenciamento de instituições e cursos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/>
        <p:txBody>
          <a:bodyPr rtlCol="0"/>
          <a:lstStyle/>
          <a:p>
            <a:pPr rtl="0"/>
            <a:endParaRPr lang="pt-BR" noProof="1"/>
          </a:p>
          <a:p>
            <a:pPr rtl="0"/>
            <a:r>
              <a:rPr lang="pt-BR" noProof="1"/>
              <a:t>Os resultados ainda são pouco aproveitados como instrumento de gestão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 rtlCol="0"/>
          <a:lstStyle/>
          <a:p>
            <a:pPr marL="342900" indent="-342900" rtl="0">
              <a:buAutoNum type="arabicPeriod"/>
            </a:pPr>
            <a:endParaRPr lang="pt-BR" noProof="1"/>
          </a:p>
          <a:p>
            <a:pPr marL="342900" indent="-342900" rtl="0">
              <a:buAutoNum type="arabicPeriod"/>
            </a:pPr>
            <a:endParaRPr lang="pt-BR" noProof="1"/>
          </a:p>
          <a:p>
            <a:pPr marL="342900" indent="-342900" rtl="0">
              <a:buAutoNum type="arabicPeriod"/>
            </a:pPr>
            <a:endParaRPr lang="pt-BR" noProof="1"/>
          </a:p>
          <a:p>
            <a:pPr marL="342900" indent="-342900" rtl="0">
              <a:buAutoNum type="arabicPeriod"/>
            </a:pPr>
            <a:r>
              <a:rPr lang="pt-BR" noProof="1"/>
              <a:t>Instrumento de política educacional;</a:t>
            </a:r>
          </a:p>
          <a:p>
            <a:pPr marL="342900" indent="-342900" rtl="0">
              <a:buAutoNum type="arabicPeriod"/>
            </a:pPr>
            <a:r>
              <a:rPr lang="pt-BR" noProof="1"/>
              <a:t>Instrumento de regulação;</a:t>
            </a:r>
          </a:p>
          <a:p>
            <a:pPr marL="342900" indent="-342900" rtl="0">
              <a:buAutoNum type="arabicPeriod"/>
            </a:pPr>
            <a:r>
              <a:rPr lang="pt-BR" noProof="1"/>
              <a:t>Instrumento de participação e ética</a:t>
            </a:r>
          </a:p>
          <a:p>
            <a:pPr marL="342900" indent="-342900" rtl="0">
              <a:buAutoNum type="arabicPeriod"/>
            </a:pPr>
            <a:endParaRPr lang="pt-BR" noProof="1"/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1737052" y="1920264"/>
            <a:ext cx="2811618" cy="941469"/>
          </a:xfrm>
        </p:spPr>
        <p:txBody>
          <a:bodyPr rtlCol="0"/>
          <a:lstStyle/>
          <a:p>
            <a:pPr rtl="0"/>
            <a:r>
              <a:rPr lang="pt-BR" sz="5000" noProof="1"/>
              <a:t>SINAES</a:t>
            </a: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157040" y="1945431"/>
            <a:ext cx="2811618" cy="1204169"/>
          </a:xfrm>
        </p:spPr>
        <p:txBody>
          <a:bodyPr rtlCol="0"/>
          <a:lstStyle/>
          <a:p>
            <a:pPr rtl="0"/>
            <a:r>
              <a:rPr lang="pt-BR" sz="5000" noProof="1"/>
              <a:t>CPA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8300646" y="1953820"/>
            <a:ext cx="2597043" cy="1204169"/>
          </a:xfrm>
        </p:spPr>
        <p:txBody>
          <a:bodyPr rtlCol="0"/>
          <a:lstStyle/>
          <a:p>
            <a:pPr rtl="0"/>
            <a:r>
              <a:rPr lang="pt-BR" sz="5000" noProof="1"/>
              <a:t>IES</a:t>
            </a: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SINAES – Sistema Nacional de Avaliação da Educação Superior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5ADA44E-F9BC-4E0D-B323-27D643553A97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1" smtClean="0"/>
              <a:pPr algn="ctr" rtl="0"/>
              <a:t>4</a:t>
            </a:fld>
            <a:endParaRPr lang="pt-BR" noProof="1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10F29D-5F76-468C-B558-CCA171DAC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 autoavaliação institucional é inerente à busca da excelência acadêmica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noProof="1"/>
              <a:t>Como aproximar os resultados da autoavaliação  com a gestão dos cursos de graduação?  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1" smtClean="0"/>
              <a:pPr algn="ctr" rtl="0"/>
              <a:t>5</a:t>
            </a:fld>
            <a:endParaRPr lang="pt-BR" noProof="1"/>
          </a:p>
        </p:txBody>
      </p:sp>
      <p:sp>
        <p:nvSpPr>
          <p:cNvPr id="6" name="Oval 5" descr="Pano de fundo de logotipo">
            <a:extLst>
              <a:ext uri="{FF2B5EF4-FFF2-40B4-BE49-F238E27FC236}">
                <a16:creationId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586147" y="0"/>
            <a:ext cx="2430801" cy="2219130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1"/>
              <a:t>CPA na Câmara de Ensino</a:t>
            </a:r>
          </a:p>
        </p:txBody>
      </p:sp>
      <p:pic>
        <p:nvPicPr>
          <p:cNvPr id="13" name="Espaço Reservado para Imagem 12" descr="Uma imagem contendo parede, chão, interior, teto&#10;&#10;Descrição gerada automaticamente">
            <a:extLst>
              <a:ext uri="{FF2B5EF4-FFF2-40B4-BE49-F238E27FC236}">
                <a16:creationId xmlns:a16="http://schemas.microsoft.com/office/drawing/2014/main" id="{61773BB0-0218-436D-A0BB-F851F3A7971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7947" b="7947"/>
          <a:stretch>
            <a:fillRect/>
          </a:stretch>
        </p:blipFill>
        <p:spPr>
          <a:xfrm>
            <a:off x="6894288" y="982133"/>
            <a:ext cx="4484912" cy="4792134"/>
          </a:xfrm>
        </p:spPr>
      </p:pic>
    </p:spTree>
    <p:extLst>
      <p:ext uri="{BB962C8B-B14F-4D97-AF65-F5344CB8AC3E}">
        <p14:creationId xmlns:p14="http://schemas.microsoft.com/office/powerpoint/2010/main" val="27919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1627347"/>
            <a:ext cx="3863221" cy="1841914"/>
          </a:xfrm>
        </p:spPr>
        <p:txBody>
          <a:bodyPr rtlCol="0"/>
          <a:lstStyle/>
          <a:p>
            <a:pPr rtl="0"/>
            <a:r>
              <a:rPr lang="pt-BR" dirty="0"/>
              <a:t>Publicação do Boletim CPA: Políticas Acadêmicas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276" y="4451787"/>
            <a:ext cx="3863221" cy="1933635"/>
          </a:xfrm>
        </p:spPr>
        <p:txBody>
          <a:bodyPr rtlCol="0"/>
          <a:lstStyle/>
          <a:p>
            <a:pPr rtl="0"/>
            <a:r>
              <a:rPr lang="pt-BR" noProof="1"/>
              <a:t>Publicação desde 2014</a:t>
            </a:r>
          </a:p>
          <a:p>
            <a:pPr rtl="0"/>
            <a:r>
              <a:rPr lang="pt-BR" noProof="1"/>
              <a:t>Encontros de Autoavaliação</a:t>
            </a:r>
          </a:p>
        </p:txBody>
      </p:sp>
      <p:pic>
        <p:nvPicPr>
          <p:cNvPr id="21" name="Espaço Reservado para Imagem 20" descr="Uma imagem contendo sinal, ao ar livre&#10;&#10;Descrição gerada automaticamente">
            <a:extLst>
              <a:ext uri="{FF2B5EF4-FFF2-40B4-BE49-F238E27FC236}">
                <a16:creationId xmlns:a16="http://schemas.microsoft.com/office/drawing/2014/main" id="{6867268D-E8C5-4599-AA1B-4DBC3C5DB9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49" b="10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spaço Reservado para Imagem 40" descr="Sala de aula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94358" y="2719813"/>
            <a:ext cx="621792" cy="621792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144" y="3950115"/>
            <a:ext cx="2156220" cy="360000"/>
          </a:xfrm>
        </p:spPr>
        <p:txBody>
          <a:bodyPr rtlCol="0"/>
          <a:lstStyle/>
          <a:p>
            <a:pPr rtl="0"/>
            <a:r>
              <a:rPr lang="pt-BR" sz="2000" noProof="1"/>
              <a:t>Apresentação do Boletim CPA na Câmara de Ensino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5170670"/>
            <a:ext cx="1620000" cy="720000"/>
          </a:xfrm>
        </p:spPr>
        <p:txBody>
          <a:bodyPr rtlCol="0"/>
          <a:lstStyle/>
          <a:p>
            <a:pPr rtl="0"/>
            <a:r>
              <a:rPr lang="pt-BR" sz="1800" noProof="1"/>
              <a:t>Distribuição do Boletim impresso e envio da versão online por email.</a:t>
            </a:r>
          </a:p>
        </p:txBody>
      </p:sp>
      <p:pic>
        <p:nvPicPr>
          <p:cNvPr id="43" name="Espaço Reservado para Imagem 42" descr="Lista de verificação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625217" y="2719813"/>
            <a:ext cx="621792" cy="621792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26112" y="3950114"/>
            <a:ext cx="1896462" cy="500555"/>
          </a:xfrm>
        </p:spPr>
        <p:txBody>
          <a:bodyPr rtlCol="0"/>
          <a:lstStyle/>
          <a:p>
            <a:pPr rtl="0"/>
            <a:r>
              <a:rPr lang="pt-BR" sz="2000" noProof="1"/>
              <a:t>Instrumento de acompanhamento das ações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3" y="5203421"/>
            <a:ext cx="1620000" cy="720000"/>
          </a:xfrm>
        </p:spPr>
        <p:txBody>
          <a:bodyPr rtlCol="0"/>
          <a:lstStyle/>
          <a:p>
            <a:pPr rtl="0"/>
            <a:r>
              <a:rPr lang="pt-BR" sz="1800" noProof="1"/>
              <a:t>Enviado após um ano de devolutiva do Boletim CPA.</a:t>
            </a:r>
          </a:p>
        </p:txBody>
      </p:sp>
      <p:pic>
        <p:nvPicPr>
          <p:cNvPr id="45" name="Espaço Reservado para Imagem 44" descr="Cronômetro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756076" y="2719813"/>
            <a:ext cx="621792" cy="621792"/>
          </a:xfr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56971" y="3950115"/>
            <a:ext cx="1620000" cy="360000"/>
          </a:xfrm>
        </p:spPr>
        <p:txBody>
          <a:bodyPr rtlCol="0"/>
          <a:lstStyle/>
          <a:p>
            <a:pPr rtl="0"/>
            <a:r>
              <a:rPr lang="pt-BR" sz="2000" noProof="1"/>
              <a:t>Prazo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56971" y="5203421"/>
            <a:ext cx="1620000" cy="720000"/>
          </a:xfrm>
        </p:spPr>
        <p:txBody>
          <a:bodyPr rtlCol="0"/>
          <a:lstStyle/>
          <a:p>
            <a:pPr rtl="0"/>
            <a:r>
              <a:rPr lang="pt-BR" sz="1800" noProof="1"/>
              <a:t>30 dias para devolutiva;</a:t>
            </a:r>
          </a:p>
          <a:p>
            <a:pPr rtl="0"/>
            <a:r>
              <a:rPr lang="pt-BR" sz="1800" noProof="1"/>
              <a:t>Avisos por email e whatsapp.</a:t>
            </a:r>
          </a:p>
        </p:txBody>
      </p:sp>
      <p:pic>
        <p:nvPicPr>
          <p:cNvPr id="47" name="Espaço Reservado para Imagem 46" descr="Reunião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886935" y="2719813"/>
            <a:ext cx="621792" cy="621792"/>
          </a:xfr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 sz="2000" noProof="1"/>
              <a:t>Análise dos resultados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45889" y="5203421"/>
            <a:ext cx="1620000" cy="720000"/>
          </a:xfrm>
        </p:spPr>
        <p:txBody>
          <a:bodyPr rtlCol="0"/>
          <a:lstStyle/>
          <a:p>
            <a:pPr rtl="0"/>
            <a:r>
              <a:rPr lang="pt-BR" sz="1800" noProof="1"/>
              <a:t>Levantamento das ações, críticas ou sugestões</a:t>
            </a:r>
          </a:p>
        </p:txBody>
      </p:sp>
      <p:pic>
        <p:nvPicPr>
          <p:cNvPr id="49" name="Espaço Reservado para Imagem 48" descr="Debate em grupo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017793" y="2719813"/>
            <a:ext cx="621792" cy="621792"/>
          </a:xfrm>
        </p:spPr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 sz="2000" noProof="1"/>
              <a:t>CPA na gestão dos cursos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18689" y="5203421"/>
            <a:ext cx="1620000" cy="720000"/>
          </a:xfrm>
        </p:spPr>
        <p:txBody>
          <a:bodyPr rtlCol="0"/>
          <a:lstStyle/>
          <a:p>
            <a:pPr rtl="0"/>
            <a:r>
              <a:rPr lang="pt-BR" sz="1800" noProof="1"/>
              <a:t>Descrição da ação;</a:t>
            </a:r>
          </a:p>
          <a:p>
            <a:pPr rtl="0"/>
            <a:r>
              <a:rPr lang="pt-BR" sz="1800" noProof="1"/>
              <a:t>Trabalho coletivo.</a:t>
            </a:r>
          </a:p>
          <a:p>
            <a:pPr rtl="0"/>
            <a:endParaRPr lang="pt-BR" noProof="1"/>
          </a:p>
        </p:txBody>
      </p:sp>
      <p:sp>
        <p:nvSpPr>
          <p:cNvPr id="32" name="Espaço Reservado para o Número do Slide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pt-BR" noProof="1" dirty="0" smtClean="0"/>
              <a:pPr rtl="0"/>
              <a:t>7</a:t>
            </a:fld>
            <a:endParaRPr lang="pt-BR" noProof="1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5400" noProof="1"/>
              <a:t>Metodologia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94110673-21D0-41B4-B32A-E12851311D6E}"/>
              </a:ext>
            </a:extLst>
          </p:cNvPr>
          <p:cNvSpPr/>
          <p:nvPr/>
        </p:nvSpPr>
        <p:spPr>
          <a:xfrm>
            <a:off x="1683026" y="4823791"/>
            <a:ext cx="265044" cy="251792"/>
          </a:xfrm>
          <a:prstGeom prst="downArrow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910224F7-D6C9-4766-B427-AC3D5B6352C9}"/>
              </a:ext>
            </a:extLst>
          </p:cNvPr>
          <p:cNvSpPr/>
          <p:nvPr/>
        </p:nvSpPr>
        <p:spPr>
          <a:xfrm>
            <a:off x="3803591" y="4823791"/>
            <a:ext cx="265044" cy="251792"/>
          </a:xfrm>
          <a:prstGeom prst="downArrow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75959AE7-B794-4C8F-BC60-73981708ED70}"/>
              </a:ext>
            </a:extLst>
          </p:cNvPr>
          <p:cNvSpPr/>
          <p:nvPr/>
        </p:nvSpPr>
        <p:spPr>
          <a:xfrm>
            <a:off x="5911121" y="4598504"/>
            <a:ext cx="265044" cy="521723"/>
          </a:xfrm>
          <a:prstGeom prst="downArrow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46F50ACC-FECB-4C23-A437-01A2023D8964}"/>
              </a:ext>
            </a:extLst>
          </p:cNvPr>
          <p:cNvSpPr/>
          <p:nvPr/>
        </p:nvSpPr>
        <p:spPr>
          <a:xfrm>
            <a:off x="8123367" y="4598504"/>
            <a:ext cx="265044" cy="526611"/>
          </a:xfrm>
          <a:prstGeom prst="downArrow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A48DB13B-59DD-48EE-8A88-6E9EB63D46B7}"/>
              </a:ext>
            </a:extLst>
          </p:cNvPr>
          <p:cNvSpPr/>
          <p:nvPr/>
        </p:nvSpPr>
        <p:spPr>
          <a:xfrm>
            <a:off x="10203090" y="4643806"/>
            <a:ext cx="305883" cy="526611"/>
          </a:xfrm>
          <a:prstGeom prst="downArrow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4" y="2561167"/>
            <a:ext cx="4793714" cy="2078699"/>
          </a:xfrm>
        </p:spPr>
        <p:txBody>
          <a:bodyPr rtlCol="0"/>
          <a:lstStyle/>
          <a:p>
            <a:pPr algn="ctr" rtl="0"/>
            <a:r>
              <a:rPr lang="pt-BR" sz="4000" noProof="1"/>
              <a:t>Autoavaliação Institucional da ufrpe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1" smtClean="0"/>
              <a:pPr algn="ctr" rtl="0"/>
              <a:t>8</a:t>
            </a:fld>
            <a:endParaRPr lang="pt-BR" noProof="1"/>
          </a:p>
        </p:txBody>
      </p:sp>
      <p:sp>
        <p:nvSpPr>
          <p:cNvPr id="6" name="Oval 5" descr="Pano de fundo de logotipo">
            <a:extLst>
              <a:ext uri="{FF2B5EF4-FFF2-40B4-BE49-F238E27FC236}">
                <a16:creationId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586147" y="0"/>
            <a:ext cx="2430801" cy="2219130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1"/>
              <a:t>Simpósio  sobre Autoavaliação Institucional </a:t>
            </a:r>
          </a:p>
          <a:p>
            <a:pPr algn="ctr" rtl="0"/>
            <a:r>
              <a:rPr lang="pt-BR" noProof="1"/>
              <a:t>JEPEX</a:t>
            </a:r>
          </a:p>
        </p:txBody>
      </p:sp>
      <p:pic>
        <p:nvPicPr>
          <p:cNvPr id="8" name="Espaço Reservado para Imagem 7" descr="Uma imagem contendo pessoa, mulher, mantendo, interior&#10;&#10;Descrição gerada automaticamente">
            <a:extLst>
              <a:ext uri="{FF2B5EF4-FFF2-40B4-BE49-F238E27FC236}">
                <a16:creationId xmlns:a16="http://schemas.microsoft.com/office/drawing/2014/main" id="{2008C553-C0CA-4877-ACEC-63EBDA05DA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7858" r="17858"/>
          <a:stretch>
            <a:fillRect/>
          </a:stretch>
        </p:blipFill>
        <p:spPr>
          <a:xfrm>
            <a:off x="6980423" y="1226806"/>
            <a:ext cx="4290933" cy="4404388"/>
          </a:xfrm>
        </p:spPr>
      </p:pic>
    </p:spTree>
    <p:extLst>
      <p:ext uri="{BB962C8B-B14F-4D97-AF65-F5344CB8AC3E}">
        <p14:creationId xmlns:p14="http://schemas.microsoft.com/office/powerpoint/2010/main" val="74931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Ciclo Avaliativo 2015-2017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07720371-38D5-4950-B57F-5F0F0D621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988C60-F053-401A-BD16-8A23AFE7A8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75" y="1008063"/>
            <a:ext cx="10749292" cy="432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400" dirty="0"/>
              <a:t>Estratégias de aproximação dos resultados da autoavaliação com a gestão institucional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ED2CF9B-EB8C-469D-8496-5A20AA769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94104"/>
              </p:ext>
            </p:extLst>
          </p:nvPr>
        </p:nvGraphicFramePr>
        <p:xfrm>
          <a:off x="409775" y="2388577"/>
          <a:ext cx="6925734" cy="354856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43339">
                  <a:extLst>
                    <a:ext uri="{9D8B030D-6E8A-4147-A177-3AD203B41FA5}">
                      <a16:colId xmlns:a16="http://schemas.microsoft.com/office/drawing/2014/main" val="1947357767"/>
                    </a:ext>
                  </a:extLst>
                </a:gridCol>
                <a:gridCol w="5182395">
                  <a:extLst>
                    <a:ext uri="{9D8B030D-6E8A-4147-A177-3AD203B41FA5}">
                      <a16:colId xmlns:a16="http://schemas.microsoft.com/office/drawing/2014/main" val="3615899542"/>
                    </a:ext>
                  </a:extLst>
                </a:gridCol>
              </a:tblGrid>
              <a:tr h="5056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Ano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Eixo Avaliativo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657203"/>
                  </a:ext>
                </a:extLst>
              </a:tr>
              <a:tr h="898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2015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Eixo 1: Avaliação e Planejamento Institucional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Eixo 2: Desenvolvimento Institucional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487119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2016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Eixo 3: Políticas Acadêmicas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355371"/>
                  </a:ext>
                </a:extLst>
              </a:tr>
              <a:tr h="11280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2017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Eixo 4: Políticas de Gestão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Eixo 5: Infraestrutura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778154"/>
                  </a:ext>
                </a:extLst>
              </a:tr>
            </a:tbl>
          </a:graphicData>
        </a:graphic>
      </p:graphicFrame>
      <p:pic>
        <p:nvPicPr>
          <p:cNvPr id="9" name="Gráfico 8" descr="Revisão do cliente">
            <a:extLst>
              <a:ext uri="{FF2B5EF4-FFF2-40B4-BE49-F238E27FC236}">
                <a16:creationId xmlns:a16="http://schemas.microsoft.com/office/drawing/2014/main" id="{7B3A884D-48B4-4FB9-AEAC-8D06068B6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4533" y="2769577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0E9C6B0-1B43-4480-A9C2-1B644AB23314}"/>
              </a:ext>
            </a:extLst>
          </p:cNvPr>
          <p:cNvSpPr txBox="1"/>
          <p:nvPr/>
        </p:nvSpPr>
        <p:spPr>
          <a:xfrm>
            <a:off x="9967881" y="3042111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Informes CPA</a:t>
            </a:r>
          </a:p>
        </p:txBody>
      </p:sp>
      <p:pic>
        <p:nvPicPr>
          <p:cNvPr id="12" name="Gráfico 11" descr="Debate em grupo">
            <a:extLst>
              <a:ext uri="{FF2B5EF4-FFF2-40B4-BE49-F238E27FC236}">
                <a16:creationId xmlns:a16="http://schemas.microsoft.com/office/drawing/2014/main" id="{F6A3AA0E-D435-41A8-92C8-098719B06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6944" y="3795021"/>
            <a:ext cx="914400" cy="914400"/>
          </a:xfrm>
          <a:prstGeom prst="rect">
            <a:avLst/>
          </a:prstGeom>
        </p:spPr>
      </p:pic>
      <p:pic>
        <p:nvPicPr>
          <p:cNvPr id="14" name="Gráfico 13" descr="Lista de verificação">
            <a:extLst>
              <a:ext uri="{FF2B5EF4-FFF2-40B4-BE49-F238E27FC236}">
                <a16:creationId xmlns:a16="http://schemas.microsoft.com/office/drawing/2014/main" id="{1E470C05-DE60-4D9D-A662-5B05B7171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7754" y="3795021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602227-374A-4FA3-9D4D-DD767347EF86}"/>
              </a:ext>
            </a:extLst>
          </p:cNvPr>
          <p:cNvSpPr txBox="1"/>
          <p:nvPr/>
        </p:nvSpPr>
        <p:spPr>
          <a:xfrm>
            <a:off x="10021158" y="3728537"/>
            <a:ext cx="176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Boletim CPA</a:t>
            </a:r>
          </a:p>
          <a:p>
            <a:pPr algn="ctr"/>
            <a:r>
              <a:rPr lang="pt-BR" b="1" dirty="0"/>
              <a:t>Encontros de Autoavaliação</a:t>
            </a:r>
          </a:p>
        </p:txBody>
      </p:sp>
      <p:pic>
        <p:nvPicPr>
          <p:cNvPr id="17" name="Gráfico 16" descr="Computação em Nuvem">
            <a:extLst>
              <a:ext uri="{FF2B5EF4-FFF2-40B4-BE49-F238E27FC236}">
                <a16:creationId xmlns:a16="http://schemas.microsoft.com/office/drawing/2014/main" id="{6721B829-326D-4A47-85F6-0B9D686EB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1185" y="4943380"/>
            <a:ext cx="914400" cy="9144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F43F2EA-19D4-434B-BF98-BC0F55C48856}"/>
              </a:ext>
            </a:extLst>
          </p:cNvPr>
          <p:cNvSpPr txBox="1"/>
          <p:nvPr/>
        </p:nvSpPr>
        <p:spPr>
          <a:xfrm>
            <a:off x="9949157" y="4909907"/>
            <a:ext cx="1905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Problemas técnicos no SIGA</a:t>
            </a:r>
          </a:p>
          <a:p>
            <a:pPr algn="ctr"/>
            <a:r>
              <a:rPr lang="pt-BR" b="1" dirty="0"/>
              <a:t>Novo sistema de avaliação para 2018</a:t>
            </a: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038B86C4-3F4E-409A-81B7-D13F9937EC9F}"/>
              </a:ext>
            </a:extLst>
          </p:cNvPr>
          <p:cNvSpPr/>
          <p:nvPr/>
        </p:nvSpPr>
        <p:spPr>
          <a:xfrm>
            <a:off x="8424471" y="4990435"/>
            <a:ext cx="993215" cy="820290"/>
          </a:xfrm>
          <a:prstGeom prst="mathMultiply">
            <a:avLst>
              <a:gd name="adj1" fmla="val 23520"/>
            </a:avLst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E29931F1-6AC8-4847-95B6-9FF325752D90}"/>
              </a:ext>
            </a:extLst>
          </p:cNvPr>
          <p:cNvSpPr/>
          <p:nvPr/>
        </p:nvSpPr>
        <p:spPr>
          <a:xfrm>
            <a:off x="8955942" y="3137623"/>
            <a:ext cx="993215" cy="221974"/>
          </a:xfrm>
          <a:prstGeom prst="rightArrow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2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0C5A1746-117E-4FB4-A983-9B19A30D4EF9}"/>
              </a:ext>
            </a:extLst>
          </p:cNvPr>
          <p:cNvSpPr/>
          <p:nvPr/>
        </p:nvSpPr>
        <p:spPr>
          <a:xfrm>
            <a:off x="9338872" y="4173537"/>
            <a:ext cx="629009" cy="224932"/>
          </a:xfrm>
          <a:prstGeom prst="rightArrow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2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D72DB3A8-8BE8-4F64-A85B-2CF44DD62D20}"/>
              </a:ext>
            </a:extLst>
          </p:cNvPr>
          <p:cNvSpPr/>
          <p:nvPr/>
        </p:nvSpPr>
        <p:spPr>
          <a:xfrm>
            <a:off x="9338871" y="5340626"/>
            <a:ext cx="613511" cy="229711"/>
          </a:xfrm>
          <a:prstGeom prst="rightArrow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2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255_TF66835393" id="{5D0D3EA3-50F9-484D-B76F-38AEECFCDA8B}" vid="{A6B774DC-6718-43F4-B802-0FBB4EB58F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FCFEE3-59F5-490C-AC74-047FF9F6A8FC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esferas azuis</Template>
  <TotalTime>0</TotalTime>
  <Words>950</Words>
  <Application>Microsoft Office PowerPoint</Application>
  <PresentationFormat>Widescreen</PresentationFormat>
  <Paragraphs>184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Segoe Print</vt:lpstr>
      <vt:lpstr>Wingdings</vt:lpstr>
      <vt:lpstr>Tema do Office</vt:lpstr>
      <vt:lpstr>VI Fórum das CPAs de Pernambuco</vt:lpstr>
      <vt:lpstr>Autoavaliação  institucional  e  as políticas  acadêmicas  na  UFRPE:  o  papel das  coordenações  de  cursos  de  graduação  na  promoção  de  uma  cultura de avaliação  e  planejamento</vt:lpstr>
      <vt:lpstr>Objetivo</vt:lpstr>
      <vt:lpstr>SINAES – Sistema Nacional de Avaliação da Educação Superior</vt:lpstr>
      <vt:lpstr>Como aproximar os resultados da autoavaliação  com a gestão dos cursos de graduação?  </vt:lpstr>
      <vt:lpstr>Publicação do Boletim CPA: Políticas Acadêmicas</vt:lpstr>
      <vt:lpstr>Metodologia</vt:lpstr>
      <vt:lpstr>Autoavaliação Institucional da ufrpe</vt:lpstr>
      <vt:lpstr>Ciclo Avaliativo 2015-2017</vt:lpstr>
      <vt:lpstr>A  gestão do curso é realizada considerando a autoavaliação institucional e o resultado das avaliações externas como insumo para aprimoramento contínuo do planejamento do curso, com evidência da apropriação dos resultados pela comunidade acadêmica e existência de processo de autoavaliação periódica do curso (MEC/INEP/DAES, 2017b, p. 5). </vt:lpstr>
      <vt:lpstr>Resultados e Discussão</vt:lpstr>
      <vt:lpstr>Resultados e Discussão</vt:lpstr>
      <vt:lpstr>Ações não diretamente relacionadas à autoavaliação</vt:lpstr>
      <vt:lpstr>  Considerações Finais  1. A implementação de uma cultura de autoavaliação institucional exige  mobilização contínua; 2. Tais resultados são fruto desse trabalho contínuo e coletivo;  3. A baixa devolução do instrumento indica que essa mobilização ainda é pequena; 4. Cada coordenação tem uma dinâmica própria que muda com a mudança do coordenador.      </vt:lpstr>
      <vt:lpstr>Equipe</vt:lpstr>
      <vt:lpstr>Obrigada!!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2019-09-16T14:56:34Z</dcterms:created>
  <dcterms:modified xsi:type="dcterms:W3CDTF">2019-09-17T01:27:17Z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